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Measles/Data/Coverage%20MMR%201-MMR2%202014/Copy%20of%20MMR1%202015-2016%20Differenc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15387917245401"/>
          <c:y val="9.4914246510344663E-2"/>
          <c:w val="0.88534365593202746"/>
          <c:h val="0.795094068077677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'MMR1 2018-2019'!$J$2</c:f>
              <c:strCache>
                <c:ptCount val="1"/>
                <c:pt idx="0">
                  <c:v>Relativa (-)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6F-4BF4-B450-C65DEAB1F17F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A6F-4BF4-B450-C65DEAB1F17F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A6F-4BF4-B450-C65DEAB1F17F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A6F-4BF4-B450-C65DEAB1F17F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A6F-4BF4-B450-C65DEAB1F17F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A6F-4BF4-B450-C65DEAB1F17F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A6F-4BF4-B450-C65DEAB1F17F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A6F-4BF4-B450-C65DEAB1F17F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A6F-4BF4-B450-C65DEAB1F17F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A6F-4BF4-B450-C65DEAB1F17F}"/>
              </c:ext>
            </c:extLst>
          </c:dPt>
          <c:dPt>
            <c:idx val="10"/>
            <c:invertIfNegative val="0"/>
            <c:bubble3D val="0"/>
            <c:spPr>
              <a:solidFill>
                <a:srgbClr val="CC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CA6F-4BF4-B450-C65DEAB1F17F}"/>
              </c:ext>
            </c:extLst>
          </c:dPt>
          <c:dPt>
            <c:idx val="11"/>
            <c:invertIfNegative val="0"/>
            <c:bubble3D val="0"/>
            <c:spPr>
              <a:solidFill>
                <a:srgbClr val="CC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CA6F-4BF4-B450-C65DEAB1F17F}"/>
              </c:ext>
            </c:extLst>
          </c:dPt>
          <c:dPt>
            <c:idx val="12"/>
            <c:invertIfNegative val="0"/>
            <c:bubble3D val="0"/>
            <c:spPr>
              <a:solidFill>
                <a:srgbClr val="CC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CA6F-4BF4-B450-C65DEAB1F17F}"/>
              </c:ext>
            </c:extLst>
          </c:dPt>
          <c:dPt>
            <c:idx val="13"/>
            <c:invertIfNegative val="0"/>
            <c:bubble3D val="0"/>
            <c:spPr>
              <a:solidFill>
                <a:srgbClr val="CC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CA6F-4BF4-B450-C65DEAB1F17F}"/>
              </c:ext>
            </c:extLst>
          </c:dPt>
          <c:dPt>
            <c:idx val="14"/>
            <c:invertIfNegative val="0"/>
            <c:bubble3D val="0"/>
            <c:spPr>
              <a:solidFill>
                <a:srgbClr val="CC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CA6F-4BF4-B450-C65DEAB1F17F}"/>
              </c:ext>
            </c:extLst>
          </c:dPt>
          <c:dPt>
            <c:idx val="22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CA6F-4BF4-B450-C65DEAB1F17F}"/>
              </c:ext>
            </c:extLst>
          </c:dPt>
          <c:dPt>
            <c:idx val="23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CA6F-4BF4-B450-C65DEAB1F17F}"/>
              </c:ext>
            </c:extLst>
          </c:dPt>
          <c:dPt>
            <c:idx val="24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CA6F-4BF4-B450-C65DEAB1F17F}"/>
              </c:ext>
            </c:extLst>
          </c:dPt>
          <c:dPt>
            <c:idx val="25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CA6F-4BF4-B450-C65DEAB1F17F}"/>
              </c:ext>
            </c:extLst>
          </c:dPt>
          <c:dPt>
            <c:idx val="26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33993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CA6F-4BF4-B450-C65DEAB1F17F}"/>
              </c:ext>
            </c:extLst>
          </c:dPt>
          <c:dPt>
            <c:idx val="27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CA6F-4BF4-B450-C65DEAB1F17F}"/>
              </c:ext>
            </c:extLst>
          </c:dPt>
          <c:dPt>
            <c:idx val="28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CA6F-4BF4-B450-C65DEAB1F17F}"/>
              </c:ext>
            </c:extLst>
          </c:dPt>
          <c:dPt>
            <c:idx val="29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CA6F-4BF4-B450-C65DEAB1F17F}"/>
              </c:ext>
            </c:extLst>
          </c:dPt>
          <c:dPt>
            <c:idx val="30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CA6F-4BF4-B450-C65DEAB1F17F}"/>
              </c:ext>
            </c:extLst>
          </c:dPt>
          <c:dPt>
            <c:idx val="31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CA6F-4BF4-B450-C65DEAB1F17F}"/>
              </c:ext>
            </c:extLst>
          </c:dPt>
          <c:dPt>
            <c:idx val="32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3-CA6F-4BF4-B450-C65DEAB1F17F}"/>
              </c:ext>
            </c:extLst>
          </c:dPt>
          <c:dPt>
            <c:idx val="33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5-CA6F-4BF4-B450-C65DEAB1F17F}"/>
              </c:ext>
            </c:extLst>
          </c:dPt>
          <c:dPt>
            <c:idx val="34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7-CA6F-4BF4-B450-C65DEAB1F17F}"/>
              </c:ext>
            </c:extLst>
          </c:dPt>
          <c:dPt>
            <c:idx val="35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39-CA6F-4BF4-B450-C65DEAB1F17F}"/>
              </c:ext>
            </c:extLst>
          </c:dPt>
          <c:dPt>
            <c:idx val="36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B-CA6F-4BF4-B450-C65DEAB1F17F}"/>
              </c:ext>
            </c:extLst>
          </c:dPt>
          <c:dPt>
            <c:idx val="37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D-CA6F-4BF4-B450-C65DEAB1F17F}"/>
              </c:ext>
            </c:extLst>
          </c:dPt>
          <c:dPt>
            <c:idx val="38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F-CA6F-4BF4-B450-C65DEAB1F17F}"/>
              </c:ext>
            </c:extLst>
          </c:dPt>
          <c:dPt>
            <c:idx val="39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1-CA6F-4BF4-B450-C65DEAB1F17F}"/>
              </c:ext>
            </c:extLst>
          </c:dPt>
          <c:dPt>
            <c:idx val="40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3-CA6F-4BF4-B450-C65DEAB1F17F}"/>
              </c:ext>
            </c:extLst>
          </c:dPt>
          <c:dPt>
            <c:idx val="41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5-CA6F-4BF4-B450-C65DEAB1F17F}"/>
              </c:ext>
            </c:extLst>
          </c:dPt>
          <c:cat>
            <c:strRef>
              <c:f>'MMR1 2018-2019'!$I$3:$I$44</c:f>
              <c:strCache>
                <c:ptCount val="42"/>
                <c:pt idx="0">
                  <c:v>MEX</c:v>
                </c:pt>
                <c:pt idx="1">
                  <c:v>SUR</c:v>
                </c:pt>
                <c:pt idx="2">
                  <c:v>BOL</c:v>
                </c:pt>
                <c:pt idx="3">
                  <c:v>VGB</c:v>
                </c:pt>
                <c:pt idx="4">
                  <c:v>PRY</c:v>
                </c:pt>
                <c:pt idx="5">
                  <c:v>BHS</c:v>
                </c:pt>
                <c:pt idx="6">
                  <c:v>ARG</c:v>
                </c:pt>
                <c:pt idx="7">
                  <c:v>HTI</c:v>
                </c:pt>
                <c:pt idx="8">
                  <c:v>ATG</c:v>
                </c:pt>
                <c:pt idx="9">
                  <c:v>PAN</c:v>
                </c:pt>
                <c:pt idx="10">
                  <c:v>HND</c:v>
                </c:pt>
                <c:pt idx="11">
                  <c:v>ABW</c:v>
                </c:pt>
                <c:pt idx="12">
                  <c:v>BLZ</c:v>
                </c:pt>
                <c:pt idx="13">
                  <c:v>URY</c:v>
                </c:pt>
                <c:pt idx="14">
                  <c:v>USA</c:v>
                </c:pt>
                <c:pt idx="15">
                  <c:v>COL</c:v>
                </c:pt>
                <c:pt idx="16">
                  <c:v>CUB</c:v>
                </c:pt>
                <c:pt idx="17">
                  <c:v>ECU</c:v>
                </c:pt>
                <c:pt idx="18">
                  <c:v>GUY</c:v>
                </c:pt>
                <c:pt idx="19">
                  <c:v>NIC</c:v>
                </c:pt>
                <c:pt idx="20">
                  <c:v>PER</c:v>
                </c:pt>
                <c:pt idx="21">
                  <c:v>VCT</c:v>
                </c:pt>
                <c:pt idx="22">
                  <c:v>KNA</c:v>
                </c:pt>
                <c:pt idx="23">
                  <c:v>DOM</c:v>
                </c:pt>
                <c:pt idx="24">
                  <c:v>CRI</c:v>
                </c:pt>
                <c:pt idx="25">
                  <c:v>CAN</c:v>
                </c:pt>
                <c:pt idx="26">
                  <c:v>SLV</c:v>
                </c:pt>
                <c:pt idx="27">
                  <c:v>CHL</c:v>
                </c:pt>
                <c:pt idx="28">
                  <c:v>CUW</c:v>
                </c:pt>
                <c:pt idx="29">
                  <c:v>GTM</c:v>
                </c:pt>
                <c:pt idx="30">
                  <c:v>MSR</c:v>
                </c:pt>
                <c:pt idx="31">
                  <c:v>TCA</c:v>
                </c:pt>
                <c:pt idx="32">
                  <c:v>JAM</c:v>
                </c:pt>
                <c:pt idx="33">
                  <c:v>BRA</c:v>
                </c:pt>
                <c:pt idx="34">
                  <c:v>AIA</c:v>
                </c:pt>
                <c:pt idx="35">
                  <c:v>DMA</c:v>
                </c:pt>
                <c:pt idx="36">
                  <c:v>TTO</c:v>
                </c:pt>
                <c:pt idx="37">
                  <c:v>LCA</c:v>
                </c:pt>
                <c:pt idx="38">
                  <c:v>GRD</c:v>
                </c:pt>
                <c:pt idx="39">
                  <c:v>BMU</c:v>
                </c:pt>
                <c:pt idx="40">
                  <c:v>BRB</c:v>
                </c:pt>
                <c:pt idx="41">
                  <c:v>VEN</c:v>
                </c:pt>
              </c:strCache>
            </c:strRef>
          </c:cat>
          <c:val>
            <c:numRef>
              <c:f>'MMR1 2018-2019'!$J$3:$J$44</c:f>
              <c:numCache>
                <c:formatCode>0</c:formatCode>
                <c:ptCount val="42"/>
                <c:pt idx="0">
                  <c:v>-26.804123711340207</c:v>
                </c:pt>
                <c:pt idx="1">
                  <c:v>-13.26530612244898</c:v>
                </c:pt>
                <c:pt idx="2">
                  <c:v>-11.235955056179774</c:v>
                </c:pt>
                <c:pt idx="3">
                  <c:v>-10.638297872340425</c:v>
                </c:pt>
                <c:pt idx="4">
                  <c:v>-7.4074074074074066</c:v>
                </c:pt>
                <c:pt idx="5">
                  <c:v>-6.7415730337078648</c:v>
                </c:pt>
                <c:pt idx="6">
                  <c:v>-6.5217391304347823</c:v>
                </c:pt>
                <c:pt idx="7">
                  <c:v>-5.4054054054054053</c:v>
                </c:pt>
                <c:pt idx="8">
                  <c:v>-3.125</c:v>
                </c:pt>
                <c:pt idx="9">
                  <c:v>-3</c:v>
                </c:pt>
                <c:pt idx="10">
                  <c:v>-2.197802197802198</c:v>
                </c:pt>
                <c:pt idx="11">
                  <c:v>-2.0618556701030926</c:v>
                </c:pt>
                <c:pt idx="12">
                  <c:v>-1.0309278350515463</c:v>
                </c:pt>
                <c:pt idx="13">
                  <c:v>-1.0309278350515463</c:v>
                </c:pt>
                <c:pt idx="14">
                  <c:v>-0.65934065934065311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1.0416666666666665</c:v>
                </c:pt>
                <c:pt idx="23">
                  <c:v>1.0526315789473684</c:v>
                </c:pt>
                <c:pt idx="24">
                  <c:v>1.0638297872340425</c:v>
                </c:pt>
                <c:pt idx="25">
                  <c:v>1.1235955056179776</c:v>
                </c:pt>
                <c:pt idx="26">
                  <c:v>1.2345679012345678</c:v>
                </c:pt>
                <c:pt idx="27">
                  <c:v>2.1505376344086025</c:v>
                </c:pt>
                <c:pt idx="28">
                  <c:v>3.3707865168539324</c:v>
                </c:pt>
                <c:pt idx="29">
                  <c:v>3.4482758620689653</c:v>
                </c:pt>
                <c:pt idx="30">
                  <c:v>4.1666666666666661</c:v>
                </c:pt>
                <c:pt idx="31">
                  <c:v>4.3478260869565215</c:v>
                </c:pt>
                <c:pt idx="32">
                  <c:v>5.6179775280898872</c:v>
                </c:pt>
                <c:pt idx="33">
                  <c:v>8.3333333333333321</c:v>
                </c:pt>
                <c:pt idx="34">
                  <c:v>8.6419753086419746</c:v>
                </c:pt>
                <c:pt idx="35">
                  <c:v>9.5238095238095237</c:v>
                </c:pt>
                <c:pt idx="36">
                  <c:v>10</c:v>
                </c:pt>
                <c:pt idx="37">
                  <c:v>11.627906976744185</c:v>
                </c:pt>
                <c:pt idx="38">
                  <c:v>11.904761904761903</c:v>
                </c:pt>
                <c:pt idx="39">
                  <c:v>14.942528735632186</c:v>
                </c:pt>
                <c:pt idx="40">
                  <c:v>17.647058823529413</c:v>
                </c:pt>
                <c:pt idx="41">
                  <c:v>25.675675675675674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6-CA6F-4BF4-B450-C65DEAB1F1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44820608"/>
        <c:axId val="600383616"/>
      </c:barChart>
      <c:catAx>
        <c:axId val="2448206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 b="1"/>
                  <a:t>countries</a:t>
                </a:r>
              </a:p>
            </c:rich>
          </c:tx>
          <c:layout>
            <c:manualLayout>
              <c:xMode val="edge"/>
              <c:yMode val="edge"/>
              <c:x val="0.49182026615860885"/>
              <c:y val="0.6640896176093429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1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158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1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0383616"/>
        <c:crosses val="autoZero"/>
        <c:auto val="1"/>
        <c:lblAlgn val="ctr"/>
        <c:lblOffset val="100"/>
        <c:tickLblSkip val="1"/>
        <c:noMultiLvlLbl val="0"/>
      </c:catAx>
      <c:valAx>
        <c:axId val="600383616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lang="en-US" sz="1050" b="1" i="0" u="none" strike="noStrike" kern="1200" cap="all" baseline="0" noProof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 b="1" noProof="0" dirty="0" err="1"/>
                  <a:t>PErcentage</a:t>
                </a:r>
                <a:endParaRPr lang="en-US" sz="1050" b="1" noProof="0" dirty="0"/>
              </a:p>
            </c:rich>
          </c:tx>
          <c:layout>
            <c:manualLayout>
              <c:xMode val="edge"/>
              <c:yMode val="edge"/>
              <c:x val="7.359664040978435E-2"/>
              <c:y val="4.254123640540911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lang="en-US" sz="1050" b="1" i="0" u="none" strike="noStrike" kern="1200" cap="all" baseline="0" noProof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820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tockChart>
        <c:ser>
          <c:idx val="0"/>
          <c:order val="0"/>
          <c:tx>
            <c:strRef>
              <c:f>'Relativa 2018-2019'!$K$1:$K$2</c:f>
              <c:strCache>
                <c:ptCount val="2"/>
                <c:pt idx="1">
                  <c:v>2018-2019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'Relativa 2018-2019'!$J$3:$J$12</c:f>
              <c:strCache>
                <c:ptCount val="7"/>
                <c:pt idx="0">
                  <c:v>MEX</c:v>
                </c:pt>
                <c:pt idx="1">
                  <c:v>SUR</c:v>
                </c:pt>
                <c:pt idx="2">
                  <c:v>BOL</c:v>
                </c:pt>
                <c:pt idx="3">
                  <c:v>PRY</c:v>
                </c:pt>
                <c:pt idx="4">
                  <c:v>ARG</c:v>
                </c:pt>
                <c:pt idx="5">
                  <c:v>HAI</c:v>
                </c:pt>
                <c:pt idx="6">
                  <c:v>PAN</c:v>
                </c:pt>
              </c:strCache>
            </c:strRef>
          </c:cat>
          <c:val>
            <c:numRef>
              <c:f>'Relativa 2018-2019'!$K$3:$K$12</c:f>
              <c:numCache>
                <c:formatCode>#,##0</c:formatCode>
                <c:ptCount val="7"/>
                <c:pt idx="0">
                  <c:v>-26.804123711340207</c:v>
                </c:pt>
                <c:pt idx="1">
                  <c:v>-13.26530612244898</c:v>
                </c:pt>
                <c:pt idx="2">
                  <c:v>-11.235955056179774</c:v>
                </c:pt>
                <c:pt idx="3">
                  <c:v>-7.4074074074074066</c:v>
                </c:pt>
                <c:pt idx="4">
                  <c:v>-6.5217391304347823</c:v>
                </c:pt>
                <c:pt idx="5">
                  <c:v>-5.4054054054054053</c:v>
                </c:pt>
                <c:pt idx="6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5E-4C01-80AD-3E9DFE67ACAF}"/>
            </c:ext>
          </c:extLst>
        </c:ser>
        <c:ser>
          <c:idx val="1"/>
          <c:order val="1"/>
          <c:tx>
            <c:strRef>
              <c:f>'Relativa 2018-2019'!$L$1:$L$2</c:f>
              <c:strCache>
                <c:ptCount val="2"/>
                <c:pt idx="1">
                  <c:v>2018-2019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'Relativa 2018-2019'!$J$3:$J$12</c:f>
              <c:strCache>
                <c:ptCount val="10"/>
                <c:pt idx="0">
                  <c:v>MEX</c:v>
                </c:pt>
                <c:pt idx="1">
                  <c:v>SUR</c:v>
                </c:pt>
                <c:pt idx="2">
                  <c:v>BOL</c:v>
                </c:pt>
                <c:pt idx="3">
                  <c:v>BVI</c:v>
                </c:pt>
                <c:pt idx="4">
                  <c:v>PRY</c:v>
                </c:pt>
                <c:pt idx="5">
                  <c:v>BHS</c:v>
                </c:pt>
                <c:pt idx="6">
                  <c:v>ARG</c:v>
                </c:pt>
                <c:pt idx="7">
                  <c:v>HAI</c:v>
                </c:pt>
                <c:pt idx="8">
                  <c:v>ATG</c:v>
                </c:pt>
                <c:pt idx="9">
                  <c:v>PAN</c:v>
                </c:pt>
              </c:strCache>
            </c:strRef>
          </c:cat>
          <c:val>
            <c:numRef>
              <c:f>'Relativa 2018-2019'!$L$3:$L$12</c:f>
            </c:numRef>
          </c:val>
          <c:smooth val="0"/>
          <c:extLst>
            <c:ext xmlns:c16="http://schemas.microsoft.com/office/drawing/2014/chart" uri="{C3380CC4-5D6E-409C-BE32-E72D297353CC}">
              <c16:uniqueId val="{00000001-6B5E-4C01-80AD-3E9DFE67ACAF}"/>
            </c:ext>
          </c:extLst>
        </c:ser>
        <c:ser>
          <c:idx val="2"/>
          <c:order val="2"/>
          <c:tx>
            <c:strRef>
              <c:f>'Relativa 2018-2019'!$M$1:$M$2</c:f>
              <c:strCache>
                <c:ptCount val="2"/>
                <c:pt idx="1">
                  <c:v>2017-2018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5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'Relativa 2018-2019'!$J$3:$J$12</c:f>
              <c:strCache>
                <c:ptCount val="7"/>
                <c:pt idx="0">
                  <c:v>MEX</c:v>
                </c:pt>
                <c:pt idx="1">
                  <c:v>SUR</c:v>
                </c:pt>
                <c:pt idx="2">
                  <c:v>BOL</c:v>
                </c:pt>
                <c:pt idx="3">
                  <c:v>PRY</c:v>
                </c:pt>
                <c:pt idx="4">
                  <c:v>ARG</c:v>
                </c:pt>
                <c:pt idx="5">
                  <c:v>HAI</c:v>
                </c:pt>
                <c:pt idx="6">
                  <c:v>PAN</c:v>
                </c:pt>
              </c:strCache>
            </c:strRef>
          </c:cat>
          <c:val>
            <c:numRef>
              <c:f>'Relativa 2018-2019'!$M$3:$M$12</c:f>
              <c:numCache>
                <c:formatCode>#,##0</c:formatCode>
                <c:ptCount val="7"/>
                <c:pt idx="0">
                  <c:v>23</c:v>
                </c:pt>
                <c:pt idx="1">
                  <c:v>1.0309278350515463</c:v>
                </c:pt>
                <c:pt idx="2">
                  <c:v>7.2289156626506017</c:v>
                </c:pt>
                <c:pt idx="3">
                  <c:v>1.25</c:v>
                </c:pt>
                <c:pt idx="4">
                  <c:v>2.2222222222222223</c:v>
                </c:pt>
                <c:pt idx="5">
                  <c:v>17.460317460317459</c:v>
                </c:pt>
                <c:pt idx="6">
                  <c:v>2.0408163265306123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B5E-4C01-80AD-3E9DFE67AC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axId val="281450464"/>
        <c:axId val="600381536"/>
      </c:stockChart>
      <c:catAx>
        <c:axId val="28145046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12700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0381536"/>
        <c:crosses val="autoZero"/>
        <c:auto val="1"/>
        <c:lblAlgn val="ctr"/>
        <c:lblOffset val="100"/>
        <c:tickMarkSkip val="1"/>
        <c:noMultiLvlLbl val="0"/>
      </c:catAx>
      <c:valAx>
        <c:axId val="600381536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1450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9457932847065006"/>
          <c:y val="0.79142858157399731"/>
          <c:w val="0.37298716784197722"/>
          <c:h val="6.91824894191277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0D286-53B5-4AD5-8A9F-FD921B1A73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72A212-89E7-43C0-BB3D-D4F6A5D2D8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FB64-CE4A-4BB6-85D0-EBB9A1DE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E40-7753-4CC3-A2E4-56ECF570AB0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BE747-66C8-4016-991F-B8EBA1ACD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787FA-A31F-4876-AD9A-52E286778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568-DD73-492C-8BA2-9E2923C23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8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ACDD4-6FCB-49C8-A30D-F90A875F8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0AB866-833A-499C-9D15-CF67514E8A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96A0F-2D89-4E9D-9A44-8E0443225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E40-7753-4CC3-A2E4-56ECF570AB0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5F899-2AD6-4CB2-86F1-3D0244BBF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73A8B-E0B3-49A2-8A90-6732FDFBE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568-DD73-492C-8BA2-9E2923C23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18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5970F1-7633-4510-9986-D2D0FEC1C1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FA35E2-CBD5-43A7-AE31-083F252A93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937F1-618C-42E8-810D-A5E4160A4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E40-7753-4CC3-A2E4-56ECF570AB0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B1C56-E48F-4BAD-A7AB-9D3F6132B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87017-E05D-4507-8400-875FD940E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568-DD73-492C-8BA2-9E2923C23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47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98F90-979A-4B65-8ECC-56A3489D0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3F2BF-F433-4509-B1BB-B5C73C4A3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F7573-8496-4DCA-AA3C-E3E8171A0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E40-7753-4CC3-A2E4-56ECF570AB0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AE85-17FE-4220-A600-8F6D9C9E6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1E6D3-4942-4209-B1FA-96B847762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568-DD73-492C-8BA2-9E2923C23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2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F53E8-28FE-4C13-A279-F6E25E773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C3059-812F-4585-8685-E35C99DE5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F0329-101B-4BAB-8FB4-95CF574C8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E40-7753-4CC3-A2E4-56ECF570AB0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A8F26-6F11-40A0-B981-3400151B6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A8E52-330B-446F-8C21-751185E56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568-DD73-492C-8BA2-9E2923C23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5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87B6D-D8BF-444B-9C8E-E4F9DC6AC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3120F-993F-45F0-ABC8-F35AD6325C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47A360-E988-4A42-9E82-9838C88027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E4264-9901-4497-A67C-3508E066C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E40-7753-4CC3-A2E4-56ECF570AB0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D0F58E-FCE8-4E40-95BF-FB40BB8F2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82886B-0CFB-4507-9DCD-4FBE0A4F5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568-DD73-492C-8BA2-9E2923C23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4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BDB92-B0AF-4AC2-A552-FB31A7953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C70F4-AD94-4CCA-90E1-7FF144116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0B556-46F3-4F33-883F-8C0E331C1F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BCBCF3-1D3A-4D81-A70E-A6E4012972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0C6025-1B22-46CE-80A2-24BE3F7A4A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D73057-98D9-46A2-AB2C-3107A0DC4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E40-7753-4CC3-A2E4-56ECF570AB0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47E792-FC0B-47C3-8625-F6A658DD2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9726C6-D0B1-444C-BDFC-415059D89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568-DD73-492C-8BA2-9E2923C23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5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07DC3-AC70-43E7-8B92-EE9D86E51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68774B-948E-4F5E-9AE6-5DC29CECF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E40-7753-4CC3-A2E4-56ECF570AB0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5855AF-15F8-459A-B1D4-BCA8C53AA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E5106-C50F-4701-AFA2-484191558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568-DD73-492C-8BA2-9E2923C23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54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8F88F2-30D8-4669-8C87-F4A23C528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E40-7753-4CC3-A2E4-56ECF570AB0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25822-9385-4D30-BFFC-278A99B82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F85C4-4E2B-4AF9-A2F4-BA2FDDDA9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568-DD73-492C-8BA2-9E2923C23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0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4E7BD-50CD-4134-BD1C-AA086011B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B60DF-4F05-48C3-BE95-57EA5559D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8DC3E3-0E05-4DB9-AFD3-BA8FDF820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50EB7-9BFD-4060-BF72-4D8CB141C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E40-7753-4CC3-A2E4-56ECF570AB0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CF4AF9-99B6-40BE-90FB-FF8C4D092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062044-D0F1-41D3-96D9-4B26E44F4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568-DD73-492C-8BA2-9E2923C23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0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FE881-0D49-4204-A3F8-E1323D868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3ABCBE-8CF2-490E-B667-07A1B556B5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2D68DD-88C3-4787-8103-BBCE76BF1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B826B8-FBD1-4331-A621-76C68E19F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E40-7753-4CC3-A2E4-56ECF570AB0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96DCE-1BDF-49A7-B51D-3E80C2EB9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C8ADF4-94D5-422E-B08B-32FB8FE11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568-DD73-492C-8BA2-9E2923C23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2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A5458C-19D0-46D1-90FD-B7ACC9AA6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7B04D-B3F1-462F-AE74-97EDB5889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6F688-DA50-4E46-8E59-AC5B07EA49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8E40-7753-4CC3-A2E4-56ECF570AB0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C1EC5-7EC0-437D-8279-E154FAA99B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D00A4-E7BA-4012-ACBE-2BB063BBAD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B5568-DD73-492C-8BA2-9E2923C23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6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94F55CA-997E-4E57-B723-412EFA845BFD}"/>
              </a:ext>
            </a:extLst>
          </p:cNvPr>
          <p:cNvSpPr txBox="1"/>
          <p:nvPr/>
        </p:nvSpPr>
        <p:spPr>
          <a:xfrm>
            <a:off x="158129" y="289580"/>
            <a:ext cx="7315200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82917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Differences of </a:t>
            </a:r>
            <a:r>
              <a:rPr lang="en-US" sz="2600" b="1" dirty="0">
                <a:solidFill>
                  <a:srgbClr val="EA8B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MMR1 </a:t>
            </a:r>
            <a:r>
              <a:rPr lang="en-US" sz="2600" b="1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Vaccination Coverage between Countries. </a:t>
            </a:r>
            <a:r>
              <a:rPr lang="en-US" sz="2600" b="1" dirty="0">
                <a:solidFill>
                  <a:srgbClr val="EA8B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Americas, 2018-2019</a:t>
            </a:r>
            <a:endParaRPr lang="en-US" sz="26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90A9FD3E-2BF5-44E9-B6C9-F23E271B96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6663770"/>
              </p:ext>
            </p:extLst>
          </p:nvPr>
        </p:nvGraphicFramePr>
        <p:xfrm>
          <a:off x="-486535" y="1533786"/>
          <a:ext cx="8181474" cy="5846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FCE347D9-CD1B-416D-8690-44B9916E76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0569032"/>
              </p:ext>
            </p:extLst>
          </p:nvPr>
        </p:nvGraphicFramePr>
        <p:xfrm>
          <a:off x="7683740" y="1578963"/>
          <a:ext cx="4558937" cy="3097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345F1D0E-9A47-4088-9F2F-D67975811AE4}"/>
              </a:ext>
            </a:extLst>
          </p:cNvPr>
          <p:cNvSpPr/>
          <p:nvPr/>
        </p:nvSpPr>
        <p:spPr>
          <a:xfrm>
            <a:off x="10048252" y="4098271"/>
            <a:ext cx="55002" cy="10312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800178-FB14-4DCE-88B4-09C4365C099A}"/>
              </a:ext>
            </a:extLst>
          </p:cNvPr>
          <p:cNvSpPr/>
          <p:nvPr/>
        </p:nvSpPr>
        <p:spPr>
          <a:xfrm>
            <a:off x="1314386" y="6322199"/>
            <a:ext cx="638055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Source</a:t>
            </a:r>
            <a:r>
              <a:rPr lang="en-US" sz="1200" dirty="0"/>
              <a:t>: Country reports through the PAHO-WHO/UNICEF Joint Reporting Form (JRF), 2020.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7FFA1B-3926-4CD2-ADF8-EA7536B44308}"/>
              </a:ext>
            </a:extLst>
          </p:cNvPr>
          <p:cNvSpPr txBox="1"/>
          <p:nvPr/>
        </p:nvSpPr>
        <p:spPr>
          <a:xfrm>
            <a:off x="8437460" y="950390"/>
            <a:ext cx="3596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Countries with the highest MMR1 coverage difference between 2017-2018 vs 2018-2019</a:t>
            </a:r>
          </a:p>
        </p:txBody>
      </p:sp>
    </p:spTree>
    <p:extLst>
      <p:ext uri="{BB962C8B-B14F-4D97-AF65-F5344CB8AC3E}">
        <p14:creationId xmlns:p14="http://schemas.microsoft.com/office/powerpoint/2010/main" val="2918460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4</cp:revision>
  <dcterms:created xsi:type="dcterms:W3CDTF">2020-09-25T22:05:31Z</dcterms:created>
  <dcterms:modified xsi:type="dcterms:W3CDTF">2020-09-25T22:42:55Z</dcterms:modified>
</cp:coreProperties>
</file>