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14748137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E0B474-8037-47BF-86B5-2A3607048CBB}" v="2" dt="2025-02-04T20:12:34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5266" autoAdjust="0"/>
    <p:restoredTop sz="94638"/>
  </p:normalViewPr>
  <p:slideViewPr>
    <p:cSldViewPr snapToGrid="0">
      <p:cViewPr varScale="1">
        <p:scale>
          <a:sx n="128" d="100"/>
          <a:sy n="128" d="100"/>
        </p:scale>
        <p:origin x="1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vo, Pamela (WDC)" userId="bd47166a-b96e-4f14-b747-53ce1bf78792" providerId="ADAL" clId="{51E0B474-8037-47BF-86B5-2A3607048CBB}"/>
    <pc:docChg chg="modSld">
      <pc:chgData name="Bravo, Pamela (WDC)" userId="bd47166a-b96e-4f14-b747-53ce1bf78792" providerId="ADAL" clId="{51E0B474-8037-47BF-86B5-2A3607048CBB}" dt="2025-02-04T20:30:05.749" v="4" actId="27918"/>
      <pc:docMkLst>
        <pc:docMk/>
      </pc:docMkLst>
      <pc:sldChg chg="mod">
        <pc:chgData name="Bravo, Pamela (WDC)" userId="bd47166a-b96e-4f14-b747-53ce1bf78792" providerId="ADAL" clId="{51E0B474-8037-47BF-86B5-2A3607048CBB}" dt="2025-02-04T20:03:46.460" v="1" actId="27918"/>
        <pc:sldMkLst>
          <pc:docMk/>
          <pc:sldMk cId="1705118992" sldId="2147481377"/>
        </pc:sldMkLst>
      </pc:sldChg>
      <pc:sldChg chg="mod">
        <pc:chgData name="Bravo, Pamela (WDC)" userId="bd47166a-b96e-4f14-b747-53ce1bf78792" providerId="ADAL" clId="{51E0B474-8037-47BF-86B5-2A3607048CBB}" dt="2025-02-04T20:30:05.749" v="4" actId="27918"/>
        <pc:sldMkLst>
          <pc:docMk/>
          <pc:sldMk cId="1543234132" sldId="214748137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730769475054136E-2"/>
          <c:y val="4.8681159016759609E-2"/>
          <c:w val="0.90403591912122094"/>
          <c:h val="0.774473522301425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Argentina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Sheet1!$B$1:$P$1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45-49AA-99C8-691B6150B26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Brazil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Sheet1!$B$1:$P$1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45-49AA-99C8-691B6150B26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Sheet1!$B$1:$P$1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Sheet1!$B$4:$P$4</c:f>
              <c:numCache>
                <c:formatCode>General</c:formatCode>
                <c:ptCount val="15"/>
                <c:pt idx="0">
                  <c:v>12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45-49AA-99C8-691B6150B26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Chile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Sheet1!$B$1:$P$1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Sheet1!$B$5:$P$5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45-49AA-99C8-691B6150B26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Colombia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Sheet1!$B$1:$P$1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Sheet1!$B$6:$P$6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45-49AA-99C8-691B6150B26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Guyana Francesa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Sheet1!$B$1:$P$1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Sheet1!$B$7:$P$7</c:f>
              <c:numCache>
                <c:formatCode>General</c:formatCode>
                <c:ptCount val="1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45-49AA-99C8-691B6150B263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Mexico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Sheet1!$B$1:$P$1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Sheet1!$B$8:$P$8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45-49AA-99C8-691B6150B263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EE.UU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Sheet1!$B$1:$P$1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Sheet1!$B$9:$P$9</c:f>
              <c:numCache>
                <c:formatCode>General</c:formatCode>
                <c:ptCount val="15"/>
                <c:pt idx="0">
                  <c:v>7</c:v>
                </c:pt>
                <c:pt idx="1">
                  <c:v>4</c:v>
                </c:pt>
                <c:pt idx="2">
                  <c:v>9</c:v>
                </c:pt>
                <c:pt idx="3">
                  <c:v>11</c:v>
                </c:pt>
                <c:pt idx="4">
                  <c:v>5</c:v>
                </c:pt>
                <c:pt idx="5">
                  <c:v>3</c:v>
                </c:pt>
                <c:pt idx="6">
                  <c:v>2</c:v>
                </c:pt>
                <c:pt idx="7">
                  <c:v>6</c:v>
                </c:pt>
                <c:pt idx="8">
                  <c:v>3</c:v>
                </c:pt>
                <c:pt idx="9">
                  <c:v>6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11</c:v>
                </c:pt>
                <c:pt idx="1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B45-49AA-99C8-691B6150B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8375936"/>
        <c:axId val="83193216"/>
      </c:barChart>
      <c:catAx>
        <c:axId val="158375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193216"/>
        <c:crosses val="autoZero"/>
        <c:auto val="1"/>
        <c:lblAlgn val="ctr"/>
        <c:lblOffset val="100"/>
        <c:noMultiLvlLbl val="0"/>
      </c:catAx>
      <c:valAx>
        <c:axId val="83193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37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364209257536645E-2"/>
          <c:y val="0.91833683944172939"/>
          <c:w val="0.94395377782436096"/>
          <c:h val="6.47199964245921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0.6046</cdr:x>
      <cdr:y>0.05841</cdr:y>
    </cdr:from>
    <cdr:to>
      <cdr:x>0.7971</cdr:x>
      <cdr:y>0.16475</cdr:y>
    </cdr:to>
    <cdr:sp macro="" textlink="">
      <cdr:nvSpPr>
        <cdr:cNvPr id="2" name="TextBox 13">
          <a:extLst xmlns:a="http://schemas.openxmlformats.org/drawingml/2006/main">
            <a:ext uri="{FF2B5EF4-FFF2-40B4-BE49-F238E27FC236}">
              <a16:creationId xmlns:a16="http://schemas.microsoft.com/office/drawing/2014/main" id="{0661CC77-D759-4101-B0E4-C6CE1262559D}"/>
            </a:ext>
          </a:extLst>
        </cdr:cNvPr>
        <cdr:cNvSpPr txBox="1"/>
      </cdr:nvSpPr>
      <cdr:spPr>
        <a:xfrm xmlns:a="http://schemas.openxmlformats.org/drawingml/2006/main">
          <a:off x="5997064" y="287397"/>
          <a:ext cx="1909420" cy="5232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FFC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 defTabSz="457200">
            <a:defRPr/>
          </a:pPr>
          <a:r>
            <a:rPr kumimoji="0" lang="es-CO" sz="1400" b="1" i="1" u="none" strike="noStrike" kern="120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N=136</a:t>
          </a:r>
          <a:r>
            <a:rPr lang="en-US" sz="1400" b="1" i="1" noProof="1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 casos de rubeola en 8 países </a:t>
          </a:r>
          <a:endParaRPr kumimoji="0" lang="es-CO" sz="1400" b="1" i="1" u="none" strike="noStrike" kern="1200" cap="none" spc="0" normalizeH="0" baseline="0" noProof="1">
            <a:ln>
              <a:noFill/>
            </a:ln>
            <a:solidFill>
              <a:schemeClr val="accent1"/>
            </a:solidFill>
            <a:effectLst/>
            <a:uLnTx/>
            <a:uFillTx/>
            <a:latin typeface="+mj-lt"/>
            <a:ea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  <cdr:relSizeAnchor xmlns:cdr="http://schemas.openxmlformats.org/drawingml/2006/chartDrawing">
    <cdr:from>
      <cdr:x>0.81386</cdr:x>
      <cdr:y>0.05664</cdr:y>
    </cdr:from>
    <cdr:to>
      <cdr:x>0.99022</cdr:x>
      <cdr:y>0.20676</cdr:y>
    </cdr:to>
    <cdr:sp macro="" textlink="">
      <cdr:nvSpPr>
        <cdr:cNvPr id="3" name="TextBox 21">
          <a:extLst xmlns:a="http://schemas.openxmlformats.org/drawingml/2006/main">
            <a:ext uri="{FF2B5EF4-FFF2-40B4-BE49-F238E27FC236}">
              <a16:creationId xmlns:a16="http://schemas.microsoft.com/office/drawing/2014/main" id="{E3589171-63C9-45CC-ABB7-766BF6A67A96}"/>
            </a:ext>
          </a:extLst>
        </cdr:cNvPr>
        <cdr:cNvSpPr txBox="1"/>
      </cdr:nvSpPr>
      <cdr:spPr>
        <a:xfrm xmlns:a="http://schemas.openxmlformats.org/drawingml/2006/main">
          <a:off x="8072726" y="278688"/>
          <a:ext cx="1749317" cy="7386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FFC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defTabSz="457200">
            <a:defRPr/>
          </a:pPr>
          <a:r>
            <a: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N=</a:t>
          </a:r>
          <a:r>
            <a:rPr lang="en-US" sz="1400" b="1" i="1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18 casos de SRC</a:t>
          </a:r>
          <a:endParaRPr kumimoji="0" lang="en-US" sz="1400" b="1" i="1" u="none" strike="noStrike" kern="1200" cap="none" spc="0" normalizeH="0" baseline="0" noProof="0" dirty="0">
            <a:ln>
              <a:noFill/>
            </a:ln>
            <a:solidFill>
              <a:schemeClr val="accent1"/>
            </a:solidFill>
            <a:effectLst/>
            <a:uLnTx/>
            <a:uFillTx/>
            <a:latin typeface="+mj-lt"/>
            <a:ea typeface="Open Sans" panose="020B0606030504020204" pitchFamily="34" charset="0"/>
            <a:cs typeface="Open Sans" panose="020B0606030504020204" pitchFamily="34" charset="0"/>
          </a:endParaRPr>
        </a:p>
        <a:p xmlns:a="http://schemas.openxmlformats.org/drawingml/2006/main">
          <a:pPr marL="0" marR="0" lvl="0" indent="0" algn="l" defTabSz="4572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	USA</a:t>
          </a:r>
          <a:r>
            <a: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 = 13 </a:t>
          </a:r>
          <a:endParaRPr kumimoji="0" lang="en-US" sz="1400" b="1" i="1" u="none" strike="noStrike" kern="1200" cap="none" spc="0" normalizeH="0" baseline="0" noProof="0" dirty="0">
            <a:ln>
              <a:noFill/>
            </a:ln>
            <a:solidFill>
              <a:schemeClr val="accent1"/>
            </a:solidFill>
            <a:effectLst/>
            <a:uLnTx/>
            <a:uFillTx/>
            <a:latin typeface="+mj-lt"/>
            <a:ea typeface="Open Sans" panose="020B0606030504020204" pitchFamily="34" charset="0"/>
            <a:cs typeface="Open Sans" panose="020B0606030504020204" pitchFamily="34" charset="0"/>
          </a:endParaRPr>
        </a:p>
        <a:p xmlns:a="http://schemas.openxmlformats.org/drawingml/2006/main">
          <a:pPr marL="0" marR="0" lvl="0" indent="0" algn="l" defTabSz="4572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s-ES" sz="14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	</a:t>
          </a:r>
          <a:r>
            <a:rPr kumimoji="0" lang="es-ES" sz="12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Canadá = </a:t>
          </a:r>
          <a:r>
            <a:rPr lang="es-ES" sz="1200" b="1" i="1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5</a:t>
          </a:r>
          <a:endParaRPr kumimoji="0" lang="es-ES" sz="1400" b="1" i="1" u="none" strike="noStrike" kern="1200" cap="none" spc="0" normalizeH="0" baseline="0" noProof="0" dirty="0">
            <a:ln>
              <a:noFill/>
            </a:ln>
            <a:solidFill>
              <a:schemeClr val="accent1"/>
            </a:solidFill>
            <a:effectLst/>
            <a:uLnTx/>
            <a:uFillTx/>
            <a:latin typeface="+mj-lt"/>
            <a:ea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  <cdr:relSizeAnchor xmlns:cdr="http://schemas.openxmlformats.org/drawingml/2006/chartDrawing">
    <cdr:from>
      <cdr:x>0.83968</cdr:x>
      <cdr:y>0.117</cdr:y>
    </cdr:from>
    <cdr:to>
      <cdr:x>0.86467</cdr:x>
      <cdr:y>0.15777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07BE28EB-8DF2-4708-B63E-0E3EA1DCCAAA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duotone>
            <a:prstClr val="black"/>
            <a:srgbClr val="FF970D">
              <a:tint val="45000"/>
              <a:satMod val="400000"/>
            </a:srgb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328803" y="575667"/>
          <a:ext cx="247877" cy="2006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0.83806</cdr:x>
      <cdr:y>0.16292</cdr:y>
    </cdr:from>
    <cdr:to>
      <cdr:x>0.86276</cdr:x>
      <cdr:y>0.20275</cdr:y>
    </cdr:to>
    <cdr:pic>
      <cdr:nvPicPr>
        <cdr:cNvPr id="5" name="Picture 4">
          <a:extLst xmlns:a="http://schemas.openxmlformats.org/drawingml/2006/main">
            <a:ext uri="{FF2B5EF4-FFF2-40B4-BE49-F238E27FC236}">
              <a16:creationId xmlns:a16="http://schemas.microsoft.com/office/drawing/2014/main" id="{19467B68-ADC6-4548-B85E-4B6B1EF8EE1C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duotone>
            <a:prstClr val="black"/>
            <a:schemeClr val="accent3">
              <a:tint val="45000"/>
              <a:satMod val="400000"/>
            </a:scheme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312768" y="801622"/>
          <a:ext cx="245021" cy="1959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0.14048</cdr:x>
      <cdr:y>0.47001</cdr:y>
    </cdr:from>
    <cdr:to>
      <cdr:x>0.18536</cdr:x>
      <cdr:y>0.52999</cdr:y>
    </cdr:to>
    <cdr:pic>
      <cdr:nvPicPr>
        <cdr:cNvPr id="6" name="Picture 5">
          <a:extLst xmlns:a="http://schemas.openxmlformats.org/drawingml/2006/main">
            <a:ext uri="{FF2B5EF4-FFF2-40B4-BE49-F238E27FC236}">
              <a16:creationId xmlns:a16="http://schemas.microsoft.com/office/drawing/2014/main" id="{586C142F-C07D-4C18-92F9-73B2A83E0507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duotone>
            <a:prstClr val="black"/>
            <a:schemeClr val="accent3">
              <a:tint val="45000"/>
              <a:satMod val="400000"/>
            </a:schemeClr>
          </a:duotone>
          <a:extLst>
            <a:ext uri="{BEBA8EAE-BF5A-486C-A8C5-ECC9F3942E4B}">
              <a14:imgProps xmlns:a14="http://schemas.microsoft.com/office/drawing/2010/main">
                <a14:imgLayer r:embed="rId3">
                  <a14:imgEffect>
                    <a14:colorTemperature colorTemp="8800"/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393465" y="2312609"/>
          <a:ext cx="445168" cy="29512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0.20314</cdr:x>
      <cdr:y>0.28987</cdr:y>
    </cdr:from>
    <cdr:to>
      <cdr:x>0.24141</cdr:x>
      <cdr:y>0.34591</cdr:y>
    </cdr:to>
    <cdr:pic>
      <cdr:nvPicPr>
        <cdr:cNvPr id="7" name="Picture 6">
          <a:extLst xmlns:a="http://schemas.openxmlformats.org/drawingml/2006/main">
            <a:ext uri="{FF2B5EF4-FFF2-40B4-BE49-F238E27FC236}">
              <a16:creationId xmlns:a16="http://schemas.microsoft.com/office/drawing/2014/main" id="{B8B5F7B3-33D3-43EA-AA43-D0FAC1BE9F66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duotone>
            <a:prstClr val="black"/>
            <a:srgbClr val="FF9900">
              <a:tint val="45000"/>
              <a:satMod val="400000"/>
            </a:srgb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014995" y="1426246"/>
          <a:ext cx="379603" cy="275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0.20253</cdr:x>
      <cdr:y>0.21881</cdr:y>
    </cdr:from>
    <cdr:to>
      <cdr:x>0.2408</cdr:x>
      <cdr:y>0.27485</cdr:y>
    </cdr:to>
    <cdr:pic>
      <cdr:nvPicPr>
        <cdr:cNvPr id="8" name="Picture 7">
          <a:extLst xmlns:a="http://schemas.openxmlformats.org/drawingml/2006/main">
            <a:ext uri="{FF2B5EF4-FFF2-40B4-BE49-F238E27FC236}">
              <a16:creationId xmlns:a16="http://schemas.microsoft.com/office/drawing/2014/main" id="{0E178B4E-27B1-4348-BEF1-60003252C23B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duotone>
            <a:prstClr val="black"/>
            <a:srgbClr val="FF9900">
              <a:tint val="45000"/>
              <a:satMod val="400000"/>
            </a:srgb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008954" y="1076622"/>
          <a:ext cx="379603" cy="275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0.20494</cdr:x>
      <cdr:y>0.15086</cdr:y>
    </cdr:from>
    <cdr:to>
      <cdr:x>0.24321</cdr:x>
      <cdr:y>0.2069</cdr:y>
    </cdr:to>
    <cdr:pic>
      <cdr:nvPicPr>
        <cdr:cNvPr id="9" name="Picture 8">
          <a:extLst xmlns:a="http://schemas.openxmlformats.org/drawingml/2006/main">
            <a:ext uri="{FF2B5EF4-FFF2-40B4-BE49-F238E27FC236}">
              <a16:creationId xmlns:a16="http://schemas.microsoft.com/office/drawing/2014/main" id="{D889FACF-29F2-4EBF-8DB2-31A56DEBA85B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duotone>
            <a:prstClr val="black"/>
            <a:srgbClr val="FF9900">
              <a:tint val="45000"/>
              <a:satMod val="400000"/>
            </a:srgb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032853" y="742264"/>
          <a:ext cx="379602" cy="275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0.26597</cdr:x>
      <cdr:y>0.31193</cdr:y>
    </cdr:from>
    <cdr:to>
      <cdr:x>0.30424</cdr:x>
      <cdr:y>0.36797</cdr:y>
    </cdr:to>
    <cdr:pic>
      <cdr:nvPicPr>
        <cdr:cNvPr id="11" name="Picture 10">
          <a:extLst xmlns:a="http://schemas.openxmlformats.org/drawingml/2006/main">
            <a:ext uri="{FF2B5EF4-FFF2-40B4-BE49-F238E27FC236}">
              <a16:creationId xmlns:a16="http://schemas.microsoft.com/office/drawing/2014/main" id="{7E71A22B-8357-44C4-BA43-A55BAA9A1B0A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duotone>
            <a:prstClr val="black"/>
            <a:srgbClr val="FF9900">
              <a:tint val="45000"/>
              <a:satMod val="400000"/>
            </a:srgb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638220" y="1534789"/>
          <a:ext cx="379603" cy="275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0.26825</cdr:x>
      <cdr:y>0.37538</cdr:y>
    </cdr:from>
    <cdr:to>
      <cdr:x>0.30651</cdr:x>
      <cdr:y>0.43142</cdr:y>
    </cdr:to>
    <cdr:pic>
      <cdr:nvPicPr>
        <cdr:cNvPr id="12" name="Picture 11">
          <a:extLst xmlns:a="http://schemas.openxmlformats.org/drawingml/2006/main">
            <a:ext uri="{FF2B5EF4-FFF2-40B4-BE49-F238E27FC236}">
              <a16:creationId xmlns:a16="http://schemas.microsoft.com/office/drawing/2014/main" id="{443267ED-FD75-4C3D-8A57-B1AC846EFCE6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duotone>
            <a:prstClr val="black"/>
            <a:srgbClr val="FF9900">
              <a:tint val="45000"/>
              <a:satMod val="400000"/>
            </a:srgb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660830" y="1846994"/>
          <a:ext cx="379503" cy="275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0.39042</cdr:x>
      <cdr:y>0.65895</cdr:y>
    </cdr:from>
    <cdr:to>
      <cdr:x>0.42437</cdr:x>
      <cdr:y>0.71435</cdr:y>
    </cdr:to>
    <cdr:pic>
      <cdr:nvPicPr>
        <cdr:cNvPr id="13" name="Picture 12">
          <a:extLst xmlns:a="http://schemas.openxmlformats.org/drawingml/2006/main">
            <a:ext uri="{FF2B5EF4-FFF2-40B4-BE49-F238E27FC236}">
              <a16:creationId xmlns:a16="http://schemas.microsoft.com/office/drawing/2014/main" id="{0850A607-715F-46FA-A2B1-F2F4618DB1EA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duotone>
            <a:prstClr val="black"/>
            <a:schemeClr val="accent3">
              <a:tint val="45000"/>
              <a:satMod val="400000"/>
            </a:scheme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872570" y="3242260"/>
          <a:ext cx="336753" cy="2725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0.38609</cdr:x>
      <cdr:y>0.58681</cdr:y>
    </cdr:from>
    <cdr:to>
      <cdr:x>0.42436</cdr:x>
      <cdr:y>0.64285</cdr:y>
    </cdr:to>
    <cdr:pic>
      <cdr:nvPicPr>
        <cdr:cNvPr id="14" name="Picture 13">
          <a:extLst xmlns:a="http://schemas.openxmlformats.org/drawingml/2006/main">
            <a:ext uri="{FF2B5EF4-FFF2-40B4-BE49-F238E27FC236}">
              <a16:creationId xmlns:a16="http://schemas.microsoft.com/office/drawing/2014/main" id="{2A9E2412-0225-4C8C-A85C-53B72620DDA4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duotone>
            <a:prstClr val="black"/>
            <a:srgbClr val="FF9900">
              <a:tint val="45000"/>
              <a:satMod val="400000"/>
            </a:srgb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829624" y="2887326"/>
          <a:ext cx="379603" cy="275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0.44439</cdr:x>
      <cdr:y>0.65831</cdr:y>
    </cdr:from>
    <cdr:to>
      <cdr:x>0.48266</cdr:x>
      <cdr:y>0.71435</cdr:y>
    </cdr:to>
    <cdr:pic>
      <cdr:nvPicPr>
        <cdr:cNvPr id="15" name="Picture 14">
          <a:extLst xmlns:a="http://schemas.openxmlformats.org/drawingml/2006/main">
            <a:ext uri="{FF2B5EF4-FFF2-40B4-BE49-F238E27FC236}">
              <a16:creationId xmlns:a16="http://schemas.microsoft.com/office/drawing/2014/main" id="{2565D60F-88A9-49A2-98E0-DF0CEB8E537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duotone>
            <a:prstClr val="black"/>
            <a:srgbClr val="FF9900">
              <a:tint val="45000"/>
              <a:satMod val="400000"/>
            </a:srgb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407928" y="3239111"/>
          <a:ext cx="379602" cy="275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0.44218</cdr:x>
      <cdr:y>0.5999</cdr:y>
    </cdr:from>
    <cdr:to>
      <cdr:x>0.48045</cdr:x>
      <cdr:y>0.65594</cdr:y>
    </cdr:to>
    <cdr:pic>
      <cdr:nvPicPr>
        <cdr:cNvPr id="16" name="Picture 15">
          <a:extLst xmlns:a="http://schemas.openxmlformats.org/drawingml/2006/main">
            <a:ext uri="{FF2B5EF4-FFF2-40B4-BE49-F238E27FC236}">
              <a16:creationId xmlns:a16="http://schemas.microsoft.com/office/drawing/2014/main" id="{C75EC049-E2DC-4259-B1D4-39374019B833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duotone>
            <a:prstClr val="black"/>
            <a:srgbClr val="FF9900">
              <a:tint val="45000"/>
              <a:satMod val="400000"/>
            </a:srgb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386013" y="2951724"/>
          <a:ext cx="379602" cy="275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0.50745</cdr:x>
      <cdr:y>0.5417</cdr:y>
    </cdr:from>
    <cdr:to>
      <cdr:x>0.54572</cdr:x>
      <cdr:y>0.59773</cdr:y>
    </cdr:to>
    <cdr:pic>
      <cdr:nvPicPr>
        <cdr:cNvPr id="19" name="Picture 18">
          <a:extLst xmlns:a="http://schemas.openxmlformats.org/drawingml/2006/main">
            <a:ext uri="{FF2B5EF4-FFF2-40B4-BE49-F238E27FC236}">
              <a16:creationId xmlns:a16="http://schemas.microsoft.com/office/drawing/2014/main" id="{933DBC05-B2DA-417A-8BF4-9CE103C6D974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duotone>
            <a:prstClr val="black"/>
            <a:srgbClr val="FF9900">
              <a:tint val="45000"/>
              <a:satMod val="400000"/>
            </a:srgb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033433" y="2665367"/>
          <a:ext cx="379602" cy="2756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0.50958</cdr:x>
      <cdr:y>0.47619</cdr:y>
    </cdr:from>
    <cdr:to>
      <cdr:x>0.54785</cdr:x>
      <cdr:y>0.53222</cdr:y>
    </cdr:to>
    <cdr:pic>
      <cdr:nvPicPr>
        <cdr:cNvPr id="20" name="Picture 19">
          <a:extLst xmlns:a="http://schemas.openxmlformats.org/drawingml/2006/main">
            <a:ext uri="{FF2B5EF4-FFF2-40B4-BE49-F238E27FC236}">
              <a16:creationId xmlns:a16="http://schemas.microsoft.com/office/drawing/2014/main" id="{9D863C62-3E7A-4B77-B36B-9114D9C75BE2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duotone>
            <a:prstClr val="black"/>
            <a:srgbClr val="FF9900">
              <a:tint val="45000"/>
              <a:satMod val="400000"/>
            </a:srgb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054560" y="2343035"/>
          <a:ext cx="379603" cy="2756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0.50958</cdr:x>
      <cdr:y>0.40357</cdr:y>
    </cdr:from>
    <cdr:to>
      <cdr:x>0.54785</cdr:x>
      <cdr:y>0.45961</cdr:y>
    </cdr:to>
    <cdr:pic>
      <cdr:nvPicPr>
        <cdr:cNvPr id="21" name="Picture 20">
          <a:extLst xmlns:a="http://schemas.openxmlformats.org/drawingml/2006/main">
            <a:ext uri="{FF2B5EF4-FFF2-40B4-BE49-F238E27FC236}">
              <a16:creationId xmlns:a16="http://schemas.microsoft.com/office/drawing/2014/main" id="{EC1847DD-4565-49E8-929D-D0A0387783D6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duotone>
            <a:prstClr val="black"/>
            <a:srgbClr val="FF9900">
              <a:tint val="45000"/>
              <a:satMod val="400000"/>
            </a:srgb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054560" y="1985720"/>
          <a:ext cx="379603" cy="275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0.56538</cdr:x>
      <cdr:y>0.60022</cdr:y>
    </cdr:from>
    <cdr:to>
      <cdr:x>0.59932</cdr:x>
      <cdr:y>0.65562</cdr:y>
    </cdr:to>
    <cdr:pic>
      <cdr:nvPicPr>
        <cdr:cNvPr id="23" name="Picture 22">
          <a:extLst xmlns:a="http://schemas.openxmlformats.org/drawingml/2006/main">
            <a:ext uri="{FF2B5EF4-FFF2-40B4-BE49-F238E27FC236}">
              <a16:creationId xmlns:a16="http://schemas.microsoft.com/office/drawing/2014/main" id="{6E5BE6C2-A60B-972A-636D-F537AB49B56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duotone>
            <a:prstClr val="black"/>
            <a:schemeClr val="accent3">
              <a:tint val="45000"/>
              <a:satMod val="400000"/>
            </a:scheme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608060" y="2953298"/>
          <a:ext cx="336653" cy="2725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0.92268</cdr:x>
      <cdr:y>0.37133</cdr:y>
    </cdr:from>
    <cdr:to>
      <cdr:x>0.96565</cdr:x>
      <cdr:y>0.43546</cdr:y>
    </cdr:to>
    <cdr:pic>
      <cdr:nvPicPr>
        <cdr:cNvPr id="10" name="Picture 9">
          <a:extLst xmlns:a="http://schemas.openxmlformats.org/drawingml/2006/main">
            <a:ext uri="{FF2B5EF4-FFF2-40B4-BE49-F238E27FC236}">
              <a16:creationId xmlns:a16="http://schemas.microsoft.com/office/drawing/2014/main" id="{61C0385E-A75C-244A-7CB3-484920B979CA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duotone>
            <a:prstClr val="black"/>
            <a:schemeClr val="accent3">
              <a:tint val="45000"/>
              <a:satMod val="400000"/>
            </a:scheme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9152127" y="1827091"/>
          <a:ext cx="426222" cy="3155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0.44249</cdr:x>
      <cdr:y>0.53488</cdr:y>
    </cdr:from>
    <cdr:to>
      <cdr:x>0.48076</cdr:x>
      <cdr:y>0.59092</cdr:y>
    </cdr:to>
    <cdr:pic>
      <cdr:nvPicPr>
        <cdr:cNvPr id="22" name="Picture 21">
          <a:extLst xmlns:a="http://schemas.openxmlformats.org/drawingml/2006/main">
            <a:ext uri="{FF2B5EF4-FFF2-40B4-BE49-F238E27FC236}">
              <a16:creationId xmlns:a16="http://schemas.microsoft.com/office/drawing/2014/main" id="{494B404B-A4BA-9636-8F50-478AFB4FAD4C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duotone>
            <a:prstClr val="black"/>
            <a:srgbClr val="FF9900">
              <a:tint val="45000"/>
              <a:satMod val="400000"/>
            </a:srgb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389087" y="2631776"/>
          <a:ext cx="379602" cy="275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0.44407</cdr:x>
      <cdr:y>0.47198</cdr:y>
    </cdr:from>
    <cdr:to>
      <cdr:x>0.48234</cdr:x>
      <cdr:y>0.52802</cdr:y>
    </cdr:to>
    <cdr:pic>
      <cdr:nvPicPr>
        <cdr:cNvPr id="24" name="Picture 23">
          <a:extLst xmlns:a="http://schemas.openxmlformats.org/drawingml/2006/main">
            <a:ext uri="{FF2B5EF4-FFF2-40B4-BE49-F238E27FC236}">
              <a16:creationId xmlns:a16="http://schemas.microsoft.com/office/drawing/2014/main" id="{DD1969A8-6572-0211-6015-85DA7F79F3B1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duotone>
            <a:prstClr val="black"/>
            <a:srgbClr val="FF9900">
              <a:tint val="45000"/>
              <a:satMod val="400000"/>
            </a:srgb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404753" y="2322303"/>
          <a:ext cx="379602" cy="275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0.86404</cdr:x>
      <cdr:y>0.37133</cdr:y>
    </cdr:from>
    <cdr:to>
      <cdr:x>0.90701</cdr:x>
      <cdr:y>0.43546</cdr:y>
    </cdr:to>
    <cdr:pic>
      <cdr:nvPicPr>
        <cdr:cNvPr id="17" name="Picture 16">
          <a:extLst xmlns:a="http://schemas.openxmlformats.org/drawingml/2006/main">
            <a:ext uri="{FF2B5EF4-FFF2-40B4-BE49-F238E27FC236}">
              <a16:creationId xmlns:a16="http://schemas.microsoft.com/office/drawing/2014/main" id="{590AC467-8976-4014-9366-ABE3B07A7C8F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duotone>
            <a:prstClr val="black"/>
            <a:schemeClr val="accent3">
              <a:tint val="45000"/>
              <a:satMod val="400000"/>
            </a:schemeClr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570465" y="1827091"/>
          <a:ext cx="426223" cy="3155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9FA80-817D-42D3-88A4-C00E16359378}" type="datetimeFigureOut">
              <a:rPr lang="en-US" smtClean="0"/>
              <a:t>2/21/25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3F102-2995-4927-9463-713BF4CE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36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C8C87-2E4D-8CDB-1D54-2708A606D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1F0863-D893-AAD0-1463-8093017AFC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8576B4-0AA5-50F8-5783-64D5F2C063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DE7D4-6B65-7834-7D4A-02CE3FF6EB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7A9B2-4185-414D-A3E9-C6D3B3ABF99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880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D9AF4-9F0C-7021-EF9C-B9A605370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110DB-F006-26E4-C16C-5C6FEA079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80AEE-47B3-72CC-BBDE-12C3EA214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D5FB-DFDE-4A52-ABD9-F8333DDB6AB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A6111-3B87-3DF3-917E-9F466C7C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8E3DA-0F94-A3A1-DFB3-2D437F78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5F9D-2ADC-406D-BD27-E57A1296A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81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247CE-55E7-B28B-7C60-3095258D9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898D76-2101-E88D-945A-65693CAE7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18452-6B3A-3802-CC55-57A0A08A8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D5FB-DFDE-4A52-ABD9-F8333DDB6AB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E8BEA-3E8F-A835-C01C-10C0E390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C7272-A1A6-0FEE-5D9D-3170220D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5F9D-2ADC-406D-BD27-E57A1296A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1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436605-138B-A361-FC68-071F1362AF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9CB8B3-1266-6A93-DBCF-CC28F7808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A0D88-F931-6A2D-81D8-D7DB37A12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D5FB-DFDE-4A52-ABD9-F8333DDB6AB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D8EE8-D7FE-7D89-6BD4-6F34F5BC4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A0B3C-6C46-5D54-805E-D53C6A88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5F9D-2ADC-406D-BD27-E57A1296A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8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421" y="6356352"/>
            <a:ext cx="2743121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685663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59" y="6356352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685663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20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285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20" y="6407637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199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59A69-09ED-6C29-E6AF-244843767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21BE2-B2A5-E34E-2CAA-3463C4616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FB1B7-86B2-EF1C-CB47-0750CCB6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D5FB-DFDE-4A52-ABD9-F8333DDB6AB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D2F34-CFF2-FFE6-FB48-D8CEAC4B7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75138-B56C-86E4-203A-BB96C4CFE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5F9D-2ADC-406D-BD27-E57A1296A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4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4A858-2814-DCA9-8147-92F79EA60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B1CCC-589C-F47E-4496-2E6EA00A1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CD8C8-992B-C4F5-9508-D3578245F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D5FB-DFDE-4A52-ABD9-F8333DDB6AB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807C1-DD2F-9195-9CC5-B68D3C44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DA88E-77E1-866E-1C39-2FE944CC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5F9D-2ADC-406D-BD27-E57A1296A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1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E9FFD-65B9-36D8-000E-536AE9DC1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37420-4E3D-2E5D-C3B7-C0C9CE4BB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91A7C-DB0D-8C97-1FA6-D80790CBE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468FE-7AF4-CC5B-1A32-7FC3B94BB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D5FB-DFDE-4A52-ABD9-F8333DDB6AB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6BF86-21EE-EFF7-78E9-714B8CD57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B7800-512A-F194-50CA-90FEA4905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5F9D-2ADC-406D-BD27-E57A1296A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0E3A0-3290-AE7F-DDB6-1064EFE43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0313D-C1D7-0CFD-EAE0-B2A95C354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108924-37EF-2FCC-6F19-1C596A447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F98A16-2B40-A577-C815-482459A21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D0B288-E49C-4F23-333B-B03107BBF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E448D9-B42C-5111-365B-770CEDD46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D5FB-DFDE-4A52-ABD9-F8333DDB6AB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B94209-1CBD-3CC5-6459-962B50897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8EAFC-CD07-6A1C-C6D3-964ABC16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5F9D-2ADC-406D-BD27-E57A1296A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1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647FB-28A1-7A16-118C-ECFC2F74D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1F2F83-0A08-CA5A-7E7E-1E479E55F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D5FB-DFDE-4A52-ABD9-F8333DDB6AB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5C60A-D1B2-F981-4F57-D87DCEE9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C8EFB-9F02-FDCD-C834-2FC901C24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5F9D-2ADC-406D-BD27-E57A1296A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188A89-9E68-E3D1-3211-8EA270D07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D5FB-DFDE-4A52-ABD9-F8333DDB6AB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DAA198-ACBF-DD76-1B92-2D918EE1E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3B766-688C-449F-F4C4-27F82CEF6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5F9D-2ADC-406D-BD27-E57A1296A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8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DAEC-5EDF-4C89-10BC-F6781606D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64806-0DFD-6324-5F48-85FECC310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BDC80-26F2-4742-9428-AE9BD986E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FA0E8-7551-336C-36D1-DFF8F3DB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D5FB-DFDE-4A52-ABD9-F8333DDB6AB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BDE15-9D24-4B70-D749-3730641CE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9E1D9-BA66-8A40-9900-C2B055CB9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5F9D-2ADC-406D-BD27-E57A1296A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1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CD27F-A851-187D-5819-6D4A3A1E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6708F3-ED8F-EB1B-ADA0-62AE18726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477778-0E5D-377C-374C-86DAD5B3E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F6B13-F62E-7E9A-A9A9-F86C19E9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D5FB-DFDE-4A52-ABD9-F8333DDB6AB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C90B3-1954-0773-7737-E21A0733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AD7DDC-362C-CBC4-BA81-AE91A03D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5F9D-2ADC-406D-BD27-E57A1296A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DE9653-12EC-4437-FBC1-3B6559715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1BF9C-374E-C511-006D-6AE8CD20D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620FA-B151-0C1E-F3F8-A542C981C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A2D5FB-DFDE-4A52-ABD9-F8333DDB6AB4}" type="datetimeFigureOut">
              <a:rPr lang="en-US" smtClean="0"/>
              <a:t>2/21/25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2760B-62B9-87BE-F245-F0CB4FC4B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1FBE2-E94A-FBFA-E01D-27CD280A9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A05F9D-2ADC-406D-BD27-E57A1296A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738EC-3E37-76A6-A5DF-5796C35AB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7B6AF2C4-4CD6-6CE8-242F-5FD7B243D0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431166"/>
              </p:ext>
            </p:extLst>
          </p:nvPr>
        </p:nvGraphicFramePr>
        <p:xfrm>
          <a:off x="1136469" y="1176796"/>
          <a:ext cx="9919061" cy="4920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1AFF51C-50FD-08F3-1984-73F0A5BE6F70}"/>
              </a:ext>
            </a:extLst>
          </p:cNvPr>
          <p:cNvSpPr txBox="1"/>
          <p:nvPr/>
        </p:nvSpPr>
        <p:spPr>
          <a:xfrm rot="16200000">
            <a:off x="45183" y="3007770"/>
            <a:ext cx="2209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</a:t>
            </a:r>
            <a:r>
              <a:rPr kumimoji="0" lang="es-419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419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s-419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cases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FB1C44-C207-503C-0058-937BD3A0E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12" y="98079"/>
            <a:ext cx="11214043" cy="1325563"/>
          </a:xfrm>
        </p:spPr>
        <p:txBody>
          <a:bodyPr>
            <a:normAutofit fontScale="90000"/>
          </a:bodyPr>
          <a:lstStyle/>
          <a:p>
            <a:pPr algn="l"/>
            <a:r>
              <a:rPr lang="es-419" sz="2800" b="1" noProof="0" dirty="0">
                <a:solidFill>
                  <a:schemeClr val="accent1"/>
                </a:solidFill>
                <a:latin typeface="+mn-lt"/>
                <a:cs typeface="Arial" charset="0"/>
              </a:rPr>
              <a:t>Número de casos de </a:t>
            </a:r>
            <a:r>
              <a:rPr lang="es-419" sz="2800" b="1" noProof="0" dirty="0">
                <a:solidFill>
                  <a:schemeClr val="accent2"/>
                </a:solidFill>
                <a:latin typeface="+mn-lt"/>
                <a:cs typeface="Arial" charset="0"/>
              </a:rPr>
              <a:t>rubeola y síndrome de rubeola congénita </a:t>
            </a:r>
            <a:r>
              <a:rPr lang="es-419" sz="2800" b="1" noProof="0" dirty="0">
                <a:solidFill>
                  <a:schemeClr val="accent1"/>
                </a:solidFill>
                <a:latin typeface="+mn-lt"/>
                <a:cs typeface="Arial" charset="0"/>
              </a:rPr>
              <a:t>después de la interrupción endémica por </a:t>
            </a:r>
            <a:r>
              <a:rPr lang="es-419" sz="2800" b="1" noProof="0" dirty="0">
                <a:solidFill>
                  <a:schemeClr val="accent1"/>
                </a:solidFill>
                <a:latin typeface="+mn-lt"/>
              </a:rPr>
              <a:t>años </a:t>
            </a:r>
            <a:r>
              <a:rPr lang="es-419" sz="2800" b="1" noProof="0" dirty="0">
                <a:solidFill>
                  <a:schemeClr val="accent1"/>
                </a:solidFill>
                <a:latin typeface="+mn-lt"/>
                <a:cs typeface="Arial" charset="0"/>
              </a:rPr>
              <a:t>y país. Las Américas, 2010-2024*</a:t>
            </a:r>
            <a:endParaRPr lang="es-419" sz="2800" noProof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880955-4AD6-E311-BCAE-95C8359C7540}"/>
              </a:ext>
            </a:extLst>
          </p:cNvPr>
          <p:cNvSpPr txBox="1"/>
          <p:nvPr/>
        </p:nvSpPr>
        <p:spPr>
          <a:xfrm>
            <a:off x="380092" y="6272657"/>
            <a:ext cx="53657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Fuente: Sistema Integrado de Información de Vigilancia (ISIS) e informe de los países a CIM/OPS.</a:t>
            </a:r>
          </a:p>
          <a:p>
            <a:r>
              <a:rPr lang="es-419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Datos hasta 3 de febrero del 2025.</a:t>
            </a:r>
          </a:p>
        </p:txBody>
      </p:sp>
    </p:spTree>
    <p:extLst>
      <p:ext uri="{BB962C8B-B14F-4D97-AF65-F5344CB8AC3E}">
        <p14:creationId xmlns:p14="http://schemas.microsoft.com/office/powerpoint/2010/main" val="154323413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82</Words>
  <Application>Microsoft Macintosh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Número de casos de rubeola y síndrome de rubeola congénita después de la interrupción endémica por años y país. Las Américas, 2010-2024*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Bravo, Pamela (WDC)</dc:creator>
  <cp:lastModifiedBy>Revilla, Fernando (WDC)</cp:lastModifiedBy>
  <cp:revision>2</cp:revision>
  <dcterms:created xsi:type="dcterms:W3CDTF">2025-02-03T22:49:14Z</dcterms:created>
  <dcterms:modified xsi:type="dcterms:W3CDTF">2025-02-21T18:31:31Z</dcterms:modified>
</cp:coreProperties>
</file>