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0"/>
  </p:notesMasterIdLst>
  <p:sldIdLst>
    <p:sldId id="256" r:id="rId2"/>
    <p:sldId id="260" r:id="rId3"/>
    <p:sldId id="261" r:id="rId4"/>
    <p:sldId id="262" r:id="rId5"/>
    <p:sldId id="285" r:id="rId6"/>
    <p:sldId id="264" r:id="rId7"/>
    <p:sldId id="265" r:id="rId8"/>
    <p:sldId id="266" r:id="rId9"/>
    <p:sldId id="267" r:id="rId10"/>
    <p:sldId id="286" r:id="rId11"/>
    <p:sldId id="269" r:id="rId12"/>
    <p:sldId id="287" r:id="rId13"/>
    <p:sldId id="288" r:id="rId14"/>
    <p:sldId id="272" r:id="rId15"/>
    <p:sldId id="273" r:id="rId16"/>
    <p:sldId id="289" r:id="rId17"/>
    <p:sldId id="274" r:id="rId18"/>
    <p:sldId id="275" r:id="rId19"/>
    <p:sldId id="276" r:id="rId20"/>
    <p:sldId id="277" r:id="rId21"/>
    <p:sldId id="290" r:id="rId22"/>
    <p:sldId id="291" r:id="rId23"/>
    <p:sldId id="292" r:id="rId24"/>
    <p:sldId id="293" r:id="rId25"/>
    <p:sldId id="294" r:id="rId26"/>
    <p:sldId id="295" r:id="rId27"/>
    <p:sldId id="284" r:id="rId28"/>
    <p:sldId id="296" r:id="rId29"/>
  </p:sldIdLst>
  <p:sldSz cx="9144000" cy="6858000" type="screen4x3"/>
  <p:notesSz cx="6797675" cy="9926638"/>
  <p:embeddedFontLs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0FC"/>
    <a:srgbClr val="3D6C9D"/>
    <a:srgbClr val="3C6C9D"/>
    <a:srgbClr val="537BA6"/>
    <a:srgbClr val="3C6B9C"/>
    <a:srgbClr val="698CB3"/>
    <a:srgbClr val="ED7D31"/>
    <a:srgbClr val="B7C8D9"/>
    <a:srgbClr val="000000"/>
    <a:srgbClr val="FAD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p:restoredTop sz="94830"/>
  </p:normalViewPr>
  <p:slideViewPr>
    <p:cSldViewPr snapToGrid="0">
      <p:cViewPr varScale="1">
        <p:scale>
          <a:sx n="78" d="100"/>
          <a:sy n="78" d="100"/>
        </p:scale>
        <p:origin x="1470" y="96"/>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B30BC-6858-6147-94C6-D4C14B733460}" type="doc">
      <dgm:prSet loTypeId="urn:microsoft.com/office/officeart/2005/8/layout/process1" loCatId="" qsTypeId="urn:microsoft.com/office/officeart/2005/8/quickstyle/simple1" qsCatId="simple" csTypeId="urn:microsoft.com/office/officeart/2005/8/colors/accent1_2" csCatId="accent1" phldr="1"/>
      <dgm:spPr/>
    </dgm:pt>
    <dgm:pt modelId="{6128E809-2F15-2141-B586-EC973F27AE8D}">
      <dgm:prSet phldrT="[Text]" custT="1"/>
      <dgm:spPr>
        <a:solidFill>
          <a:srgbClr val="B7C8D9"/>
        </a:solidFill>
        <a:ln>
          <a:noFill/>
        </a:ln>
      </dgm:spPr>
      <dgm:t>
        <a:bodyPr lIns="180000" tIns="108000" rIns="180000" bIns="108000" anchor="t" anchorCtr="0"/>
        <a:lstStyle/>
        <a:p>
          <a:pPr algn="ctr"/>
          <a:endParaRPr lang="en-GB" sz="1600" b="1" i="0" dirty="0">
            <a:solidFill>
              <a:schemeClr val="tx1"/>
            </a:solidFill>
            <a:latin typeface="Arial" panose="020B0604020202020204" pitchFamily="34" charset="0"/>
            <a:cs typeface="Arial" panose="020B0604020202020204" pitchFamily="34" charset="0"/>
          </a:endParaRPr>
        </a:p>
        <a:p>
          <a:pPr algn="ctr"/>
          <a:r>
            <a:rPr lang="en-GB" sz="3200" b="1" i="0" dirty="0">
              <a:solidFill>
                <a:schemeClr val="tx1"/>
              </a:solidFill>
              <a:latin typeface="Arial" panose="020B0604020202020204" pitchFamily="34" charset="0"/>
              <a:cs typeface="Arial" panose="020B0604020202020204" pitchFamily="34" charset="0"/>
            </a:rPr>
            <a:t>1</a:t>
          </a:r>
        </a:p>
        <a:p>
          <a:pPr algn="ctr"/>
          <a:endParaRPr lang="en-GB" sz="1600" b="1" i="0" dirty="0" err="1">
            <a:solidFill>
              <a:schemeClr val="tx1"/>
            </a:solidFill>
            <a:latin typeface="Arial" panose="020B0604020202020204" pitchFamily="34" charset="0"/>
            <a:cs typeface="Arial" panose="020B0604020202020204" pitchFamily="34" charset="0"/>
          </a:endParaRPr>
        </a:p>
        <a:p>
          <a:pPr algn="ctr"/>
          <a:r>
            <a:rPr lang="en-GB" sz="1600" b="1" i="0" dirty="0" err="1">
              <a:solidFill>
                <a:schemeClr val="tx1"/>
              </a:solidFill>
              <a:latin typeface="Arial" panose="020B0604020202020204" pitchFamily="34" charset="0"/>
              <a:cs typeface="Arial" panose="020B0604020202020204" pitchFamily="34" charset="0"/>
            </a:rPr>
            <a:t>Break the chain of transmission </a:t>
          </a:r>
          <a:r>
            <a:rPr lang="en-GB" sz="1600" b="0" i="0" dirty="0" err="1">
              <a:solidFill>
                <a:schemeClr val="tx1"/>
              </a:solidFill>
              <a:latin typeface="Arial" panose="020B0604020202020204" pitchFamily="34" charset="0"/>
              <a:cs typeface="Arial" panose="020B0604020202020204" pitchFamily="34" charset="0"/>
            </a:rPr>
            <a:t>to prevent new cases. Usually this is the first priority.</a:t>
          </a:r>
        </a:p>
        <a:p>
          <a:pPr algn="ctr"/>
          <a:endParaRPr lang="en-GB" sz="1600" b="0" i="0" dirty="0">
            <a:solidFill>
              <a:schemeClr val="tx1"/>
            </a:solidFill>
            <a:latin typeface="Arial" panose="020B0604020202020204" pitchFamily="34" charset="0"/>
            <a:cs typeface="Arial" panose="020B0604020202020204" pitchFamily="34" charset="0"/>
          </a:endParaRPr>
        </a:p>
      </dgm:t>
    </dgm:pt>
    <dgm:pt modelId="{5E48635D-1EC9-3D44-AD5D-FD81B7FB4EB8}" type="parTrans" cxnId="{272990CC-2136-C241-B79F-27032C3F6080}">
      <dgm:prSet/>
      <dgm:spPr/>
      <dgm:t>
        <a:bodyPr/>
        <a:lstStyle/>
        <a:p>
          <a:endParaRPr lang="en-GB"/>
        </a:p>
      </dgm:t>
    </dgm:pt>
    <dgm:pt modelId="{48161818-0F08-A843-AC8B-021F76DA7AF8}" type="sibTrans" cxnId="{272990CC-2136-C241-B79F-27032C3F6080}">
      <dgm:prSet/>
      <dgm:spPr>
        <a:noFill/>
        <a:ln w="12700">
          <a:noFill/>
        </a:ln>
      </dgm:spPr>
      <dgm:t>
        <a:bodyPr/>
        <a:lstStyle/>
        <a:p>
          <a:endParaRPr lang="en-GB"/>
        </a:p>
      </dgm:t>
    </dgm:pt>
    <dgm:pt modelId="{40D84AE9-A953-954A-B6C6-6D9973FAC940}">
      <dgm:prSet phldrT="[Text]" custT="1"/>
      <dgm:spPr>
        <a:solidFill>
          <a:srgbClr val="3D6C9D">
            <a:alpha val="20000"/>
          </a:srgbClr>
        </a:solidFill>
        <a:ln>
          <a:noFill/>
        </a:ln>
      </dgm:spPr>
      <dgm:t>
        <a:bodyPr lIns="180000" tIns="108000" rIns="180000" bIns="108000" anchor="t" anchorCtr="0"/>
        <a:lstStyle/>
        <a:p>
          <a:pPr algn="ctr"/>
          <a:endParaRPr lang="en-GB" sz="1600" b="1" i="0" dirty="0">
            <a:solidFill>
              <a:schemeClr val="tx1"/>
            </a:solidFill>
            <a:latin typeface="Arial" panose="020B0604020202020204" pitchFamily="34" charset="0"/>
            <a:cs typeface="Arial" panose="020B0604020202020204" pitchFamily="34" charset="0"/>
          </a:endParaRPr>
        </a:p>
        <a:p>
          <a:pPr algn="ctr"/>
          <a:r>
            <a:rPr lang="en-GB" sz="3200" b="1" i="0" dirty="0" err="1">
              <a:solidFill>
                <a:schemeClr val="tx1"/>
              </a:solidFill>
              <a:latin typeface="Arial" panose="020B0604020202020204" pitchFamily="34" charset="0"/>
              <a:cs typeface="Arial" panose="020B0604020202020204" pitchFamily="34" charset="0"/>
            </a:rPr>
            <a:t>2</a:t>
          </a:r>
        </a:p>
        <a:p>
          <a:pPr algn="ctr"/>
          <a:endParaRPr lang="en-GB" sz="1600" b="1" i="0" dirty="0" err="1">
            <a:solidFill>
              <a:schemeClr val="tx1"/>
            </a:solidFill>
            <a:latin typeface="Arial" panose="020B0604020202020204" pitchFamily="34" charset="0"/>
            <a:cs typeface="Arial" panose="020B0604020202020204" pitchFamily="34" charset="0"/>
          </a:endParaRPr>
        </a:p>
        <a:p>
          <a:pPr algn="ctr"/>
          <a:r>
            <a:rPr lang="en-GB" sz="1600" b="1" i="0" dirty="0" err="1">
              <a:solidFill>
                <a:schemeClr val="tx1"/>
              </a:solidFill>
              <a:latin typeface="Arial" panose="020B0604020202020204" pitchFamily="34" charset="0"/>
              <a:cs typeface="Arial" panose="020B0604020202020204" pitchFamily="34" charset="0"/>
            </a:rPr>
            <a:t>Optimize case management, </a:t>
          </a:r>
          <a:r>
            <a:rPr lang="en-GB" sz="1600" b="0" i="0" dirty="0" err="1">
              <a:solidFill>
                <a:schemeClr val="tx1"/>
              </a:solidFill>
              <a:latin typeface="Arial" panose="020B0604020202020204" pitchFamily="34" charset="0"/>
              <a:cs typeface="Arial" panose="020B0604020202020204" pitchFamily="34" charset="0"/>
            </a:rPr>
            <a:t>if the disease is treatable and the cost of treatment is reasonable.</a:t>
          </a:r>
        </a:p>
      </dgm:t>
    </dgm:pt>
    <dgm:pt modelId="{D4372DD0-4381-634A-8D96-9450DB87BB4E}" type="parTrans" cxnId="{DC452345-13D3-9149-A643-9D85CF5DE918}">
      <dgm:prSet/>
      <dgm:spPr/>
      <dgm:t>
        <a:bodyPr/>
        <a:lstStyle/>
        <a:p>
          <a:endParaRPr lang="en-GB"/>
        </a:p>
      </dgm:t>
    </dgm:pt>
    <dgm:pt modelId="{19BE5D9A-00E3-DA4D-A812-77410EBB5CEB}" type="sibTrans" cxnId="{DC452345-13D3-9149-A643-9D85CF5DE918}">
      <dgm:prSet/>
      <dgm:spPr>
        <a:noFill/>
        <a:ln w="12700">
          <a:noFill/>
        </a:ln>
      </dgm:spPr>
      <dgm:t>
        <a:bodyPr/>
        <a:lstStyle/>
        <a:p>
          <a:endParaRPr lang="en-GB"/>
        </a:p>
      </dgm:t>
    </dgm:pt>
    <dgm:pt modelId="{ADA90E52-BD7A-7A4D-A77C-628CB5719D3D}">
      <dgm:prSet phldrT="[Text]" custT="1"/>
      <dgm:spPr>
        <a:solidFill>
          <a:srgbClr val="3D6C9D">
            <a:alpha val="60000"/>
          </a:srgbClr>
        </a:solidFill>
        <a:ln>
          <a:noFill/>
        </a:ln>
      </dgm:spPr>
      <dgm:t>
        <a:bodyPr lIns="180000" tIns="108000" rIns="180000" bIns="108000" anchor="t" anchorCtr="0"/>
        <a:lstStyle/>
        <a:p>
          <a:pPr algn="ctr"/>
          <a:endParaRPr lang="en-GB" sz="1600" b="1" i="0" dirty="0">
            <a:solidFill>
              <a:schemeClr val="bg1"/>
            </a:solidFill>
            <a:latin typeface="Arial" panose="020B0604020202020204" pitchFamily="34" charset="0"/>
            <a:cs typeface="Arial" panose="020B0604020202020204" pitchFamily="34" charset="0"/>
          </a:endParaRPr>
        </a:p>
        <a:p>
          <a:pPr algn="ctr"/>
          <a:r>
            <a:rPr lang="en-GB" sz="3200" b="1" i="0" dirty="0" err="1">
              <a:solidFill>
                <a:schemeClr val="tx1"/>
              </a:solidFill>
              <a:latin typeface="Arial" panose="020B0604020202020204" pitchFamily="34" charset="0"/>
              <a:cs typeface="Arial" panose="020B0604020202020204" pitchFamily="34" charset="0"/>
            </a:rPr>
            <a:t>3</a:t>
          </a:r>
        </a:p>
        <a:p>
          <a:pPr algn="ctr"/>
          <a:endParaRPr lang="en-GB" sz="1600" b="1" i="0" dirty="0" err="1">
            <a:solidFill>
              <a:schemeClr val="bg1"/>
            </a:solidFill>
            <a:latin typeface="Arial" panose="020B0604020202020204" pitchFamily="34" charset="0"/>
            <a:cs typeface="Arial" panose="020B0604020202020204" pitchFamily="34" charset="0"/>
          </a:endParaRPr>
        </a:p>
        <a:p>
          <a:pPr algn="ctr"/>
          <a:r>
            <a:rPr lang="en-GB" sz="1600" b="1" i="0" dirty="0" err="1">
              <a:solidFill>
                <a:schemeClr val="tx1"/>
              </a:solidFill>
              <a:latin typeface="Arial" panose="020B0604020202020204" pitchFamily="34" charset="0"/>
              <a:cs typeface="Arial" panose="020B0604020202020204" pitchFamily="34" charset="0"/>
            </a:rPr>
            <a:t>Prevent future outbreaks.</a:t>
          </a:r>
          <a:endParaRPr lang="en-GB" sz="1600" b="1" i="0" dirty="0">
            <a:solidFill>
              <a:schemeClr val="tx1"/>
            </a:solidFill>
            <a:latin typeface="Arial" panose="020B0604020202020204" pitchFamily="34" charset="0"/>
            <a:cs typeface="Arial" panose="020B0604020202020204" pitchFamily="34" charset="0"/>
          </a:endParaRPr>
        </a:p>
      </dgm:t>
    </dgm:pt>
    <dgm:pt modelId="{0BAE61F3-51C8-9848-8734-F44398F692DA}" type="parTrans" cxnId="{3695830C-04C5-CE47-AFAE-CFA255565DC0}">
      <dgm:prSet/>
      <dgm:spPr/>
      <dgm:t>
        <a:bodyPr/>
        <a:lstStyle/>
        <a:p>
          <a:endParaRPr lang="en-GB"/>
        </a:p>
      </dgm:t>
    </dgm:pt>
    <dgm:pt modelId="{0336A533-61F2-C343-A8CC-95D338DE3E28}" type="sibTrans" cxnId="{3695830C-04C5-CE47-AFAE-CFA255565DC0}">
      <dgm:prSet/>
      <dgm:spPr/>
      <dgm:t>
        <a:bodyPr/>
        <a:lstStyle/>
        <a:p>
          <a:endParaRPr lang="en-GB"/>
        </a:p>
      </dgm:t>
    </dgm:pt>
    <dgm:pt modelId="{9C8C6703-06D5-1149-A266-D434D51AC64F}" type="pres">
      <dgm:prSet presAssocID="{496B30BC-6858-6147-94C6-D4C14B733460}" presName="Name0" presStyleCnt="0">
        <dgm:presLayoutVars>
          <dgm:dir/>
          <dgm:resizeHandles val="exact"/>
        </dgm:presLayoutVars>
      </dgm:prSet>
      <dgm:spPr/>
    </dgm:pt>
    <dgm:pt modelId="{80C0C0CC-C3B8-C84B-BE5C-E8F6B62E2FB6}" type="pres">
      <dgm:prSet presAssocID="{6128E809-2F15-2141-B586-EC973F27AE8D}" presName="node" presStyleLbl="node1" presStyleIdx="0" presStyleCnt="3">
        <dgm:presLayoutVars>
          <dgm:bulletEnabled val="1"/>
        </dgm:presLayoutVars>
      </dgm:prSet>
      <dgm:spPr/>
    </dgm:pt>
    <dgm:pt modelId="{70958997-C249-CA4A-BAE8-8AFD65F19501}" type="pres">
      <dgm:prSet presAssocID="{48161818-0F08-A843-AC8B-021F76DA7AF8}" presName="sibTrans" presStyleLbl="sibTrans2D1" presStyleIdx="0" presStyleCnt="2"/>
      <dgm:spPr/>
    </dgm:pt>
    <dgm:pt modelId="{A0EE76FB-CBA6-7645-AD5E-18AB2F38A26C}" type="pres">
      <dgm:prSet presAssocID="{48161818-0F08-A843-AC8B-021F76DA7AF8}" presName="connectorText" presStyleLbl="sibTrans2D1" presStyleIdx="0" presStyleCnt="2"/>
      <dgm:spPr/>
    </dgm:pt>
    <dgm:pt modelId="{5213D4AD-2172-8A4C-A8B5-D460BF3ED61E}" type="pres">
      <dgm:prSet presAssocID="{40D84AE9-A953-954A-B6C6-6D9973FAC940}" presName="node" presStyleLbl="node1" presStyleIdx="1" presStyleCnt="3">
        <dgm:presLayoutVars>
          <dgm:bulletEnabled val="1"/>
        </dgm:presLayoutVars>
      </dgm:prSet>
      <dgm:spPr/>
    </dgm:pt>
    <dgm:pt modelId="{8A8B6A4A-56A5-EA42-8068-083C10EFE596}" type="pres">
      <dgm:prSet presAssocID="{19BE5D9A-00E3-DA4D-A812-77410EBB5CEB}" presName="sibTrans" presStyleLbl="sibTrans2D1" presStyleIdx="1" presStyleCnt="2"/>
      <dgm:spPr/>
    </dgm:pt>
    <dgm:pt modelId="{4D8CA973-11B5-2743-A72C-7903F4DAB80D}" type="pres">
      <dgm:prSet presAssocID="{19BE5D9A-00E3-DA4D-A812-77410EBB5CEB}" presName="connectorText" presStyleLbl="sibTrans2D1" presStyleIdx="1" presStyleCnt="2"/>
      <dgm:spPr/>
    </dgm:pt>
    <dgm:pt modelId="{BEB11295-6A7D-5849-AA10-E5F4E3260745}" type="pres">
      <dgm:prSet presAssocID="{ADA90E52-BD7A-7A4D-A77C-628CB5719D3D}" presName="node" presStyleLbl="node1" presStyleIdx="2" presStyleCnt="3">
        <dgm:presLayoutVars>
          <dgm:bulletEnabled val="1"/>
        </dgm:presLayoutVars>
      </dgm:prSet>
      <dgm:spPr/>
    </dgm:pt>
  </dgm:ptLst>
  <dgm:cxnLst>
    <dgm:cxn modelId="{3695830C-04C5-CE47-AFAE-CFA255565DC0}" srcId="{496B30BC-6858-6147-94C6-D4C14B733460}" destId="{ADA90E52-BD7A-7A4D-A77C-628CB5719D3D}" srcOrd="2" destOrd="0" parTransId="{0BAE61F3-51C8-9848-8734-F44398F692DA}" sibTransId="{0336A533-61F2-C343-A8CC-95D338DE3E28}"/>
    <dgm:cxn modelId="{9DD1121D-0867-1942-B568-E98316DB13C2}" type="presOf" srcId="{ADA90E52-BD7A-7A4D-A77C-628CB5719D3D}" destId="{BEB11295-6A7D-5849-AA10-E5F4E3260745}" srcOrd="0" destOrd="0" presId="urn:microsoft.com/office/officeart/2005/8/layout/process1"/>
    <dgm:cxn modelId="{D41CAE1D-469A-C74F-AA09-E64888F35E69}" type="presOf" srcId="{6128E809-2F15-2141-B586-EC973F27AE8D}" destId="{80C0C0CC-C3B8-C84B-BE5C-E8F6B62E2FB6}" srcOrd="0" destOrd="0" presId="urn:microsoft.com/office/officeart/2005/8/layout/process1"/>
    <dgm:cxn modelId="{81849733-DAE8-6B4D-9F6B-D0B9265269F8}" type="presOf" srcId="{40D84AE9-A953-954A-B6C6-6D9973FAC940}" destId="{5213D4AD-2172-8A4C-A8B5-D460BF3ED61E}" srcOrd="0" destOrd="0" presId="urn:microsoft.com/office/officeart/2005/8/layout/process1"/>
    <dgm:cxn modelId="{E1C78542-B629-3142-9708-AA6D906A08BB}" type="presOf" srcId="{496B30BC-6858-6147-94C6-D4C14B733460}" destId="{9C8C6703-06D5-1149-A266-D434D51AC64F}" srcOrd="0" destOrd="0" presId="urn:microsoft.com/office/officeart/2005/8/layout/process1"/>
    <dgm:cxn modelId="{6D446443-BECD-4149-9D2E-2608309DE7DB}" type="presOf" srcId="{48161818-0F08-A843-AC8B-021F76DA7AF8}" destId="{A0EE76FB-CBA6-7645-AD5E-18AB2F38A26C}" srcOrd="1" destOrd="0" presId="urn:microsoft.com/office/officeart/2005/8/layout/process1"/>
    <dgm:cxn modelId="{DC452345-13D3-9149-A643-9D85CF5DE918}" srcId="{496B30BC-6858-6147-94C6-D4C14B733460}" destId="{40D84AE9-A953-954A-B6C6-6D9973FAC940}" srcOrd="1" destOrd="0" parTransId="{D4372DD0-4381-634A-8D96-9450DB87BB4E}" sibTransId="{19BE5D9A-00E3-DA4D-A812-77410EBB5CEB}"/>
    <dgm:cxn modelId="{775572C0-9E88-A040-A11B-1B332B24E414}" type="presOf" srcId="{19BE5D9A-00E3-DA4D-A812-77410EBB5CEB}" destId="{4D8CA973-11B5-2743-A72C-7903F4DAB80D}" srcOrd="1" destOrd="0" presId="urn:microsoft.com/office/officeart/2005/8/layout/process1"/>
    <dgm:cxn modelId="{272990CC-2136-C241-B79F-27032C3F6080}" srcId="{496B30BC-6858-6147-94C6-D4C14B733460}" destId="{6128E809-2F15-2141-B586-EC973F27AE8D}" srcOrd="0" destOrd="0" parTransId="{5E48635D-1EC9-3D44-AD5D-FD81B7FB4EB8}" sibTransId="{48161818-0F08-A843-AC8B-021F76DA7AF8}"/>
    <dgm:cxn modelId="{5E2B9BDE-212A-234F-847E-373CD2CF5318}" type="presOf" srcId="{48161818-0F08-A843-AC8B-021F76DA7AF8}" destId="{70958997-C249-CA4A-BAE8-8AFD65F19501}" srcOrd="0" destOrd="0" presId="urn:microsoft.com/office/officeart/2005/8/layout/process1"/>
    <dgm:cxn modelId="{20ABC7DF-6E6F-3844-8106-26F4202988E4}" type="presOf" srcId="{19BE5D9A-00E3-DA4D-A812-77410EBB5CEB}" destId="{8A8B6A4A-56A5-EA42-8068-083C10EFE596}" srcOrd="0" destOrd="0" presId="urn:microsoft.com/office/officeart/2005/8/layout/process1"/>
    <dgm:cxn modelId="{B17FAF81-EDB3-AB48-B26B-FA40D2531CA3}" type="presParOf" srcId="{9C8C6703-06D5-1149-A266-D434D51AC64F}" destId="{80C0C0CC-C3B8-C84B-BE5C-E8F6B62E2FB6}" srcOrd="0" destOrd="0" presId="urn:microsoft.com/office/officeart/2005/8/layout/process1"/>
    <dgm:cxn modelId="{C81543F8-C329-FE42-B744-770EF5AFE961}" type="presParOf" srcId="{9C8C6703-06D5-1149-A266-D434D51AC64F}" destId="{70958997-C249-CA4A-BAE8-8AFD65F19501}" srcOrd="1" destOrd="0" presId="urn:microsoft.com/office/officeart/2005/8/layout/process1"/>
    <dgm:cxn modelId="{D2CC1DA1-1FF4-C949-A6E6-7D90CF2D280F}" type="presParOf" srcId="{70958997-C249-CA4A-BAE8-8AFD65F19501}" destId="{A0EE76FB-CBA6-7645-AD5E-18AB2F38A26C}" srcOrd="0" destOrd="0" presId="urn:microsoft.com/office/officeart/2005/8/layout/process1"/>
    <dgm:cxn modelId="{95C15B35-260B-AC41-85A2-312EAF4FCE97}" type="presParOf" srcId="{9C8C6703-06D5-1149-A266-D434D51AC64F}" destId="{5213D4AD-2172-8A4C-A8B5-D460BF3ED61E}" srcOrd="2" destOrd="0" presId="urn:microsoft.com/office/officeart/2005/8/layout/process1"/>
    <dgm:cxn modelId="{7CE8BD02-2086-2E47-A164-0C71AAAD0E4D}" type="presParOf" srcId="{9C8C6703-06D5-1149-A266-D434D51AC64F}" destId="{8A8B6A4A-56A5-EA42-8068-083C10EFE596}" srcOrd="3" destOrd="0" presId="urn:microsoft.com/office/officeart/2005/8/layout/process1"/>
    <dgm:cxn modelId="{901EA453-2EF6-7E48-B982-02DEFE574956}" type="presParOf" srcId="{8A8B6A4A-56A5-EA42-8068-083C10EFE596}" destId="{4D8CA973-11B5-2743-A72C-7903F4DAB80D}" srcOrd="0" destOrd="0" presId="urn:microsoft.com/office/officeart/2005/8/layout/process1"/>
    <dgm:cxn modelId="{4ED0DC5D-BE6D-264D-BC47-E1F9CE320647}" type="presParOf" srcId="{9C8C6703-06D5-1149-A266-D434D51AC64F}" destId="{BEB11295-6A7D-5849-AA10-E5F4E326074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EA7A9-DEC2-4446-ABB8-CA9EEE4EF3DF}"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GB"/>
        </a:p>
      </dgm:t>
    </dgm:pt>
    <dgm:pt modelId="{77A9A918-036B-614D-A8DA-229DA4508A66}">
      <dgm:prSet phldrT="[Text]" custT="1"/>
      <dgm:spPr>
        <a:solidFill>
          <a:srgbClr val="3D6C9D">
            <a:alpha val="4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Establish that an epidemic outbreak has taken place</a:t>
          </a:r>
          <a:endParaRPr lang="en-GB" sz="1100" b="0" i="0" dirty="0">
            <a:solidFill>
              <a:schemeClr val="tx1"/>
            </a:solidFill>
            <a:latin typeface="Arial" panose="020B0604020202020204" pitchFamily="34" charset="0"/>
            <a:cs typeface="Arial" panose="020B0604020202020204" pitchFamily="34" charset="0"/>
          </a:endParaRPr>
        </a:p>
      </dgm:t>
    </dgm:pt>
    <dgm:pt modelId="{11A71282-6A79-9A4D-BDE9-94A488392D4C}" type="parTrans" cxnId="{20F4E18C-3B7E-AE4E-A0D0-D80DCDE21748}">
      <dgm:prSet/>
      <dgm:spPr/>
      <dgm:t>
        <a:bodyPr/>
        <a:lstStyle/>
        <a:p>
          <a:endParaRPr lang="en-GB"/>
        </a:p>
      </dgm:t>
    </dgm:pt>
    <dgm:pt modelId="{6548DDA9-06D6-C040-A159-CAA3393F3242}" type="sibTrans" cxnId="{20F4E18C-3B7E-AE4E-A0D0-D80DCDE21748}">
      <dgm:prSet/>
      <dgm:spPr>
        <a:solidFill>
          <a:srgbClr val="3D6C9D">
            <a:alpha val="40000"/>
          </a:srgbClr>
        </a:solidFill>
        <a:ln w="12700">
          <a:noFill/>
        </a:ln>
      </dgm:spPr>
      <dgm:t>
        <a:bodyPr/>
        <a:lstStyle/>
        <a:p>
          <a:endParaRPr lang="en-GB"/>
        </a:p>
      </dgm:t>
    </dgm:pt>
    <dgm:pt modelId="{A8B4EB64-3F2E-2644-889B-3B7B4C568A7E}">
      <dgm:prSet phldrT="[Text]" custT="1"/>
      <dgm:spPr>
        <a:solidFill>
          <a:srgbClr val="3D6C9D">
            <a:alpha val="2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Verify the diagnosis</a:t>
          </a:r>
          <a:endParaRPr lang="en-GB" sz="1100" b="0" i="0" dirty="0">
            <a:solidFill>
              <a:schemeClr val="tx1"/>
            </a:solidFill>
            <a:latin typeface="Arial" panose="020B0604020202020204" pitchFamily="34" charset="0"/>
            <a:cs typeface="Arial" panose="020B0604020202020204" pitchFamily="34" charset="0"/>
          </a:endParaRPr>
        </a:p>
      </dgm:t>
    </dgm:pt>
    <dgm:pt modelId="{25BEEB28-5ED3-1844-A1FE-1C0F967E370C}" type="parTrans" cxnId="{0AC33FA4-93A3-3C47-978D-5CDB06F4B861}">
      <dgm:prSet/>
      <dgm:spPr/>
      <dgm:t>
        <a:bodyPr/>
        <a:lstStyle/>
        <a:p>
          <a:endParaRPr lang="en-GB"/>
        </a:p>
      </dgm:t>
    </dgm:pt>
    <dgm:pt modelId="{BC057E0B-A5BE-A346-95AF-10125EADB3E8}" type="sibTrans" cxnId="{0AC33FA4-93A3-3C47-978D-5CDB06F4B861}">
      <dgm:prSet/>
      <dgm:spPr>
        <a:solidFill>
          <a:srgbClr val="3D6C9D">
            <a:alpha val="40000"/>
          </a:srgbClr>
        </a:solidFill>
        <a:ln w="12700">
          <a:noFill/>
        </a:ln>
      </dgm:spPr>
      <dgm:t>
        <a:bodyPr/>
        <a:lstStyle/>
        <a:p>
          <a:endParaRPr lang="en-GB"/>
        </a:p>
      </dgm:t>
    </dgm:pt>
    <dgm:pt modelId="{2290E045-D3C2-6440-9C4A-313AD46D436D}">
      <dgm:prSet phldrT="[Text]" custT="1"/>
      <dgm:spPr>
        <a:solidFill>
          <a:srgbClr val="3D6C9D">
            <a:alpha val="4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Define and identify cases</a:t>
          </a:r>
          <a:endParaRPr lang="en-GB" sz="1100" b="0" i="0" dirty="0">
            <a:solidFill>
              <a:schemeClr val="tx1"/>
            </a:solidFill>
            <a:latin typeface="Arial" panose="020B0604020202020204" pitchFamily="34" charset="0"/>
            <a:cs typeface="Arial" panose="020B0604020202020204" pitchFamily="34" charset="0"/>
          </a:endParaRPr>
        </a:p>
      </dgm:t>
    </dgm:pt>
    <dgm:pt modelId="{57D79C5D-1852-AF42-BF6C-58CEB0B5ACEC}" type="parTrans" cxnId="{F57126C4-98B2-F04B-B001-19630944A1B2}">
      <dgm:prSet/>
      <dgm:spPr/>
      <dgm:t>
        <a:bodyPr/>
        <a:lstStyle/>
        <a:p>
          <a:endParaRPr lang="en-GB"/>
        </a:p>
      </dgm:t>
    </dgm:pt>
    <dgm:pt modelId="{0C7D25F8-6104-194D-A1B5-37B43DF10289}" type="sibTrans" cxnId="{F57126C4-98B2-F04B-B001-19630944A1B2}">
      <dgm:prSet/>
      <dgm:spPr>
        <a:solidFill>
          <a:srgbClr val="3D6C9D">
            <a:alpha val="40000"/>
          </a:srgbClr>
        </a:solidFill>
        <a:ln w="12700">
          <a:noFill/>
        </a:ln>
      </dgm:spPr>
      <dgm:t>
        <a:bodyPr/>
        <a:lstStyle/>
        <a:p>
          <a:endParaRPr lang="en-GB"/>
        </a:p>
      </dgm:t>
    </dgm:pt>
    <dgm:pt modelId="{C59A5DA8-FBBF-F747-8650-1DAC23638E7E}">
      <dgm:prSet phldrT="[Text]" custT="1"/>
      <dgm:spPr>
        <a:solidFill>
          <a:srgbClr val="3D6C9D">
            <a:alpha val="2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Apply descriptive epidemiology</a:t>
          </a:r>
          <a:endParaRPr lang="en-GB" sz="1100" b="0" i="0" dirty="0">
            <a:solidFill>
              <a:schemeClr val="tx1"/>
            </a:solidFill>
            <a:latin typeface="Arial" panose="020B0604020202020204" pitchFamily="34" charset="0"/>
            <a:cs typeface="Arial" panose="020B0604020202020204" pitchFamily="34" charset="0"/>
          </a:endParaRPr>
        </a:p>
      </dgm:t>
    </dgm:pt>
    <dgm:pt modelId="{D76CFB86-6A64-FF41-A2BB-F9FC0857FF45}" type="parTrans" cxnId="{4399385E-7BE3-4C42-BAF4-AA21C653FB21}">
      <dgm:prSet/>
      <dgm:spPr/>
      <dgm:t>
        <a:bodyPr/>
        <a:lstStyle/>
        <a:p>
          <a:endParaRPr lang="en-GB"/>
        </a:p>
      </dgm:t>
    </dgm:pt>
    <dgm:pt modelId="{61D27EFB-345D-2B48-B7F5-9F7900584F72}" type="sibTrans" cxnId="{4399385E-7BE3-4C42-BAF4-AA21C653FB21}">
      <dgm:prSet/>
      <dgm:spPr>
        <a:solidFill>
          <a:srgbClr val="3D6C9D">
            <a:alpha val="40000"/>
          </a:srgbClr>
        </a:solidFill>
        <a:ln w="12700">
          <a:noFill/>
        </a:ln>
      </dgm:spPr>
      <dgm:t>
        <a:bodyPr/>
        <a:lstStyle/>
        <a:p>
          <a:endParaRPr lang="en-GB"/>
        </a:p>
      </dgm:t>
    </dgm:pt>
    <dgm:pt modelId="{514495C3-DB09-6B45-9DC3-6E22E958A954}">
      <dgm:prSet phldrT="[Text]" custT="1"/>
      <dgm:spPr>
        <a:solidFill>
          <a:srgbClr val="3D6C9D">
            <a:alpha val="40000"/>
          </a:srgbClr>
        </a:solidFill>
        <a:ln>
          <a:noFill/>
        </a:ln>
      </dgm:spPr>
      <dgm:t>
        <a:bodyPr lIns="108000" tIns="108000" rIns="108000" bIns="108000"/>
        <a:lstStyle/>
        <a:p>
          <a:pPr algn="l"/>
          <a:r>
            <a:rPr lang="en-GB" sz="1100" b="0" i="0" dirty="0" err="1">
              <a:solidFill>
                <a:schemeClr val="tx1"/>
              </a:solidFill>
              <a:latin typeface="Arial" panose="020B0604020202020204" pitchFamily="34" charset="0"/>
              <a:cs typeface="Arial" panose="020B0604020202020204" pitchFamily="34" charset="0"/>
            </a:rPr>
            <a:t>Determine who is at risk of falling ill</a:t>
          </a:r>
          <a:endParaRPr lang="en-GB" sz="1100" b="0" i="0" dirty="0">
            <a:solidFill>
              <a:schemeClr val="tx1"/>
            </a:solidFill>
            <a:latin typeface="Arial" panose="020B0604020202020204" pitchFamily="34" charset="0"/>
            <a:cs typeface="Arial" panose="020B0604020202020204" pitchFamily="34" charset="0"/>
          </a:endParaRPr>
        </a:p>
      </dgm:t>
    </dgm:pt>
    <dgm:pt modelId="{3D706719-4D2C-7C41-A7E8-9B113117B3E0}" type="parTrans" cxnId="{C644BF6C-64E1-F847-960F-43973A4DE21D}">
      <dgm:prSet/>
      <dgm:spPr/>
      <dgm:t>
        <a:bodyPr/>
        <a:lstStyle/>
        <a:p>
          <a:endParaRPr lang="en-GB"/>
        </a:p>
      </dgm:t>
    </dgm:pt>
    <dgm:pt modelId="{0E87E141-FFAA-E640-BDF5-B4A2E42A578A}" type="sibTrans" cxnId="{C644BF6C-64E1-F847-960F-43973A4DE21D}">
      <dgm:prSet/>
      <dgm:spPr>
        <a:solidFill>
          <a:srgbClr val="3D6C9D">
            <a:alpha val="40000"/>
          </a:srgbClr>
        </a:solidFill>
        <a:ln w="12700">
          <a:noFill/>
        </a:ln>
      </dgm:spPr>
      <dgm:t>
        <a:bodyPr/>
        <a:lstStyle/>
        <a:p>
          <a:endParaRPr lang="en-GB"/>
        </a:p>
      </dgm:t>
    </dgm:pt>
    <dgm:pt modelId="{092B3EC4-4BD9-7443-8045-F585B97E4E2D}">
      <dgm:prSet custT="1"/>
      <dgm:spPr>
        <a:solidFill>
          <a:srgbClr val="3D6C9D">
            <a:alpha val="20000"/>
          </a:srgbClr>
        </a:solidFill>
        <a:ln>
          <a:noFill/>
        </a:ln>
      </dgm:spPr>
      <dgm:t>
        <a:bodyPr lIns="108000" rIns="108000"/>
        <a:lstStyle/>
        <a:p>
          <a:pPr algn="l"/>
          <a:r>
            <a:rPr lang="en-GB" sz="1100" b="0" i="0" u="none" dirty="0" err="1">
              <a:solidFill>
                <a:schemeClr val="tx1"/>
              </a:solidFill>
            </a:rPr>
            <a:t>Develop a hypothesis</a:t>
          </a:r>
          <a:endParaRPr lang="en-GB" sz="1100" b="0" i="0" dirty="0">
            <a:solidFill>
              <a:schemeClr val="tx1"/>
            </a:solidFill>
            <a:latin typeface="Arial" panose="020B0604020202020204" pitchFamily="34" charset="0"/>
            <a:cs typeface="Arial" panose="020B0604020202020204" pitchFamily="34" charset="0"/>
          </a:endParaRPr>
        </a:p>
      </dgm:t>
    </dgm:pt>
    <dgm:pt modelId="{05890305-9AB2-404A-AE1D-36837A2F111D}" type="parTrans" cxnId="{C1987611-3599-6A41-AE8D-994C2C3D7953}">
      <dgm:prSet/>
      <dgm:spPr/>
      <dgm:t>
        <a:bodyPr/>
        <a:lstStyle/>
        <a:p>
          <a:endParaRPr lang="en-GB"/>
        </a:p>
      </dgm:t>
    </dgm:pt>
    <dgm:pt modelId="{D841B110-881E-F241-AB99-6DA194FFC257}" type="sibTrans" cxnId="{C1987611-3599-6A41-AE8D-994C2C3D7953}">
      <dgm:prSet/>
      <dgm:spPr>
        <a:solidFill>
          <a:srgbClr val="3D6C9D">
            <a:alpha val="40000"/>
          </a:srgbClr>
        </a:solidFill>
        <a:ln w="12700">
          <a:noFill/>
        </a:ln>
      </dgm:spPr>
      <dgm:t>
        <a:bodyPr/>
        <a:lstStyle/>
        <a:p>
          <a:endParaRPr lang="en-GB"/>
        </a:p>
      </dgm:t>
    </dgm:pt>
    <dgm:pt modelId="{D4FBA3CB-AEEB-D64B-A53B-20AC20D44288}">
      <dgm:prSet custT="1"/>
      <dgm:spPr>
        <a:solidFill>
          <a:srgbClr val="3D6C9D">
            <a:alpha val="40000"/>
          </a:srgbClr>
        </a:solidFill>
        <a:ln>
          <a:noFill/>
        </a:ln>
      </dgm:spPr>
      <dgm:t>
        <a:bodyPr lIns="108000" tIns="108000" rIns="108000" bIns="108000"/>
        <a:lstStyle/>
        <a:p>
          <a:pPr algn="l"/>
          <a:r>
            <a:rPr lang="en-GB" sz="1100" b="0" i="0">
              <a:solidFill>
                <a:schemeClr val="tx1"/>
              </a:solidFill>
              <a:latin typeface="Arial" panose="020B0604020202020204" pitchFamily="34" charset="0"/>
              <a:cs typeface="Arial" panose="020B0604020202020204" pitchFamily="34" charset="0"/>
            </a:rPr>
            <a:t>Evaluate the hypothesis</a:t>
          </a:r>
          <a:endParaRPr lang="en-GB" sz="1100" b="0" i="0" dirty="0">
            <a:solidFill>
              <a:schemeClr val="tx1"/>
            </a:solidFill>
            <a:latin typeface="Arial" panose="020B0604020202020204" pitchFamily="34" charset="0"/>
            <a:cs typeface="Arial" panose="020B0604020202020204" pitchFamily="34" charset="0"/>
          </a:endParaRPr>
        </a:p>
      </dgm:t>
    </dgm:pt>
    <dgm:pt modelId="{D759B4A0-3A48-7449-8744-388082669442}" type="parTrans" cxnId="{893063EC-A44A-854F-A159-87249C6300CB}">
      <dgm:prSet/>
      <dgm:spPr/>
      <dgm:t>
        <a:bodyPr/>
        <a:lstStyle/>
        <a:p>
          <a:endParaRPr lang="en-GB"/>
        </a:p>
      </dgm:t>
    </dgm:pt>
    <dgm:pt modelId="{F257B879-4B28-B642-AA5F-5DFFFE8915AA}" type="sibTrans" cxnId="{893063EC-A44A-854F-A159-87249C6300CB}">
      <dgm:prSet/>
      <dgm:spPr>
        <a:solidFill>
          <a:srgbClr val="3D6C9D">
            <a:alpha val="40000"/>
          </a:srgbClr>
        </a:solidFill>
        <a:ln w="12700">
          <a:noFill/>
        </a:ln>
      </dgm:spPr>
      <dgm:t>
        <a:bodyPr/>
        <a:lstStyle/>
        <a:p>
          <a:endParaRPr lang="en-GB"/>
        </a:p>
      </dgm:t>
    </dgm:pt>
    <dgm:pt modelId="{E82D807B-2EC4-934E-B91A-8F0A7D408AAE}">
      <dgm:prSet custT="1"/>
      <dgm:spPr>
        <a:solidFill>
          <a:srgbClr val="3D6C9D">
            <a:alpha val="20000"/>
          </a:srgbClr>
        </a:solidFill>
        <a:ln>
          <a:noFill/>
        </a:ln>
      </dgm:spPr>
      <dgm:t>
        <a:bodyPr lIns="108000" tIns="108000" rIns="108000" bIns="108000"/>
        <a:lstStyle/>
        <a:p>
          <a:pPr algn="l"/>
          <a:r>
            <a:rPr lang="en-GB" sz="1100" b="0" i="0" u="none" dirty="0" err="1">
              <a:solidFill>
                <a:schemeClr val="tx1"/>
              </a:solidFill>
              <a:latin typeface="Arial" panose="020B0604020202020204" pitchFamily="34" charset="0"/>
              <a:cs typeface="Arial" panose="020B0604020202020204" pitchFamily="34" charset="0"/>
            </a:rPr>
            <a:t>Reevaluate and refine the hypothesis / Conduct additional studies</a:t>
          </a:r>
          <a:endParaRPr lang="en-GB" sz="1100" b="0" i="0" dirty="0">
            <a:solidFill>
              <a:schemeClr val="tx1"/>
            </a:solidFill>
            <a:latin typeface="Arial" panose="020B0604020202020204" pitchFamily="34" charset="0"/>
            <a:cs typeface="Arial" panose="020B0604020202020204" pitchFamily="34" charset="0"/>
          </a:endParaRPr>
        </a:p>
      </dgm:t>
    </dgm:pt>
    <dgm:pt modelId="{BA5AB4DF-1D26-4A49-AA83-3FE4D7C1FA2A}" type="parTrans" cxnId="{B9EA9280-DDED-7445-AA16-E90CBE40A898}">
      <dgm:prSet/>
      <dgm:spPr/>
      <dgm:t>
        <a:bodyPr/>
        <a:lstStyle/>
        <a:p>
          <a:endParaRPr lang="en-GB"/>
        </a:p>
      </dgm:t>
    </dgm:pt>
    <dgm:pt modelId="{28D1C74B-11F2-FB49-96A5-563CADBC5BFB}" type="sibTrans" cxnId="{B9EA9280-DDED-7445-AA16-E90CBE40A898}">
      <dgm:prSet/>
      <dgm:spPr>
        <a:solidFill>
          <a:srgbClr val="3D6C9D">
            <a:alpha val="40000"/>
          </a:srgbClr>
        </a:solidFill>
        <a:ln w="12700">
          <a:noFill/>
        </a:ln>
      </dgm:spPr>
      <dgm:t>
        <a:bodyPr/>
        <a:lstStyle/>
        <a:p>
          <a:endParaRPr lang="en-GB"/>
        </a:p>
      </dgm:t>
    </dgm:pt>
    <dgm:pt modelId="{62D2258A-464F-A34A-819A-BCB86ADA2794}">
      <dgm:prSet custT="1"/>
      <dgm:spPr>
        <a:solidFill>
          <a:srgbClr val="3D6C9D">
            <a:alpha val="40000"/>
          </a:srgbClr>
        </a:solidFill>
        <a:ln>
          <a:noFill/>
        </a:ln>
      </dgm:spPr>
      <dgm:t>
        <a:bodyPr lIns="108000" tIns="108000" rIns="108000" bIns="108000"/>
        <a:lstStyle/>
        <a:p>
          <a:pPr algn="l"/>
          <a:r>
            <a:rPr lang="en-GB" sz="1100" b="0" i="0">
              <a:solidFill>
                <a:schemeClr val="tx1"/>
              </a:solidFill>
              <a:latin typeface="Arial" panose="020B0604020202020204" pitchFamily="34" charset="0"/>
              <a:cs typeface="Arial" panose="020B0604020202020204" pitchFamily="34" charset="0"/>
            </a:rPr>
            <a:t>Implement control and prevention measures</a:t>
          </a:r>
          <a:endParaRPr lang="en-GB" sz="1100" b="0" i="0" dirty="0">
            <a:solidFill>
              <a:schemeClr val="tx1"/>
            </a:solidFill>
            <a:latin typeface="Arial" panose="020B0604020202020204" pitchFamily="34" charset="0"/>
            <a:cs typeface="Arial" panose="020B0604020202020204" pitchFamily="34" charset="0"/>
          </a:endParaRPr>
        </a:p>
      </dgm:t>
    </dgm:pt>
    <dgm:pt modelId="{45F7B980-C8E8-004E-AE0E-CC4F1CEC1731}" type="parTrans" cxnId="{342BE7B6-8C7C-8845-A911-A6270A52A730}">
      <dgm:prSet/>
      <dgm:spPr/>
      <dgm:t>
        <a:bodyPr/>
        <a:lstStyle/>
        <a:p>
          <a:endParaRPr lang="en-GB"/>
        </a:p>
      </dgm:t>
    </dgm:pt>
    <dgm:pt modelId="{F443DBB3-30B5-4D4E-9A9E-796B05473C87}" type="sibTrans" cxnId="{342BE7B6-8C7C-8845-A911-A6270A52A730}">
      <dgm:prSet/>
      <dgm:spPr>
        <a:solidFill>
          <a:srgbClr val="3D6C9D">
            <a:alpha val="40000"/>
          </a:srgbClr>
        </a:solidFill>
        <a:ln w="12700">
          <a:noFill/>
        </a:ln>
      </dgm:spPr>
      <dgm:t>
        <a:bodyPr/>
        <a:lstStyle/>
        <a:p>
          <a:endParaRPr lang="en-GB"/>
        </a:p>
      </dgm:t>
    </dgm:pt>
    <dgm:pt modelId="{F57D9B4E-DA71-BD4E-B0D1-15440F06A3BE}">
      <dgm:prSet custT="1"/>
      <dgm:spPr>
        <a:solidFill>
          <a:srgbClr val="3D6C9D">
            <a:alpha val="20000"/>
          </a:srgbClr>
        </a:solidFill>
        <a:ln>
          <a:noFill/>
        </a:ln>
      </dgm:spPr>
      <dgm:t>
        <a:bodyPr lIns="108000" tIns="108000" rIns="108000" bIns="108000"/>
        <a:lstStyle/>
        <a:p>
          <a:pPr algn="l"/>
          <a:r>
            <a:rPr lang="en-GB" sz="1100" b="0" i="0">
              <a:solidFill>
                <a:schemeClr val="tx1"/>
              </a:solidFill>
              <a:latin typeface="Arial" panose="020B0604020202020204" pitchFamily="34" charset="0"/>
              <a:cs typeface="Arial" panose="020B0604020202020204" pitchFamily="34" charset="0"/>
            </a:rPr>
            <a:t>Prepare a written report and communicate the findings</a:t>
          </a:r>
          <a:endParaRPr lang="en-GB" sz="1100" b="0" i="0" dirty="0">
            <a:solidFill>
              <a:schemeClr val="tx1"/>
            </a:solidFill>
            <a:latin typeface="Arial" panose="020B0604020202020204" pitchFamily="34" charset="0"/>
            <a:cs typeface="Arial" panose="020B0604020202020204" pitchFamily="34" charset="0"/>
          </a:endParaRPr>
        </a:p>
      </dgm:t>
    </dgm:pt>
    <dgm:pt modelId="{B89FB970-253B-0F40-BE49-AAB36D37F47A}" type="parTrans" cxnId="{41519171-A3C2-7E40-A6CA-14E391EBE772}">
      <dgm:prSet/>
      <dgm:spPr/>
      <dgm:t>
        <a:bodyPr/>
        <a:lstStyle/>
        <a:p>
          <a:endParaRPr lang="en-GB"/>
        </a:p>
      </dgm:t>
    </dgm:pt>
    <dgm:pt modelId="{137522E9-5A8B-3A40-8E05-CB9307498C39}" type="sibTrans" cxnId="{41519171-A3C2-7E40-A6CA-14E391EBE772}">
      <dgm:prSet/>
      <dgm:spPr/>
      <dgm:t>
        <a:bodyPr/>
        <a:lstStyle/>
        <a:p>
          <a:endParaRPr lang="en-GB"/>
        </a:p>
      </dgm:t>
    </dgm:pt>
    <dgm:pt modelId="{67FE815B-B286-A448-99C1-B0BE74D149A2}" type="pres">
      <dgm:prSet presAssocID="{136EA7A9-DEC2-4446-ABB8-CA9EEE4EF3DF}" presName="diagram" presStyleCnt="0">
        <dgm:presLayoutVars>
          <dgm:dir/>
          <dgm:resizeHandles val="exact"/>
        </dgm:presLayoutVars>
      </dgm:prSet>
      <dgm:spPr/>
    </dgm:pt>
    <dgm:pt modelId="{9FE241C9-EDF7-E345-A998-8CE00424BD9A}" type="pres">
      <dgm:prSet presAssocID="{77A9A918-036B-614D-A8DA-229DA4508A66}" presName="node" presStyleLbl="node1" presStyleIdx="0" presStyleCnt="10">
        <dgm:presLayoutVars>
          <dgm:bulletEnabled val="1"/>
        </dgm:presLayoutVars>
      </dgm:prSet>
      <dgm:spPr/>
    </dgm:pt>
    <dgm:pt modelId="{C0EF49D3-9DD4-BB47-BC8C-8F8E81012404}" type="pres">
      <dgm:prSet presAssocID="{6548DDA9-06D6-C040-A159-CAA3393F3242}" presName="sibTrans" presStyleLbl="sibTrans2D1" presStyleIdx="0" presStyleCnt="9"/>
      <dgm:spPr/>
    </dgm:pt>
    <dgm:pt modelId="{6C9E4A0C-EB0E-9C4D-A46E-FCB8BE6DBFBB}" type="pres">
      <dgm:prSet presAssocID="{6548DDA9-06D6-C040-A159-CAA3393F3242}" presName="connectorText" presStyleLbl="sibTrans2D1" presStyleIdx="0" presStyleCnt="9"/>
      <dgm:spPr/>
    </dgm:pt>
    <dgm:pt modelId="{B24E6C61-9D83-3448-B2AC-DBCF5225EB6B}" type="pres">
      <dgm:prSet presAssocID="{A8B4EB64-3F2E-2644-889B-3B7B4C568A7E}" presName="node" presStyleLbl="node1" presStyleIdx="1" presStyleCnt="10">
        <dgm:presLayoutVars>
          <dgm:bulletEnabled val="1"/>
        </dgm:presLayoutVars>
      </dgm:prSet>
      <dgm:spPr/>
    </dgm:pt>
    <dgm:pt modelId="{CFA565A7-8EC0-DC41-B03A-3D6BB07B2C38}" type="pres">
      <dgm:prSet presAssocID="{BC057E0B-A5BE-A346-95AF-10125EADB3E8}" presName="sibTrans" presStyleLbl="sibTrans2D1" presStyleIdx="1" presStyleCnt="9"/>
      <dgm:spPr/>
    </dgm:pt>
    <dgm:pt modelId="{4B465B44-7BE4-CF40-BE73-B6A485FD6488}" type="pres">
      <dgm:prSet presAssocID="{BC057E0B-A5BE-A346-95AF-10125EADB3E8}" presName="connectorText" presStyleLbl="sibTrans2D1" presStyleIdx="1" presStyleCnt="9"/>
      <dgm:spPr/>
    </dgm:pt>
    <dgm:pt modelId="{2392ABDE-14C5-C341-BD9F-E1DF3E2058A4}" type="pres">
      <dgm:prSet presAssocID="{2290E045-D3C2-6440-9C4A-313AD46D436D}" presName="node" presStyleLbl="node1" presStyleIdx="2" presStyleCnt="10">
        <dgm:presLayoutVars>
          <dgm:bulletEnabled val="1"/>
        </dgm:presLayoutVars>
      </dgm:prSet>
      <dgm:spPr/>
    </dgm:pt>
    <dgm:pt modelId="{79F51F20-419E-D944-9AA4-AAFD89104D68}" type="pres">
      <dgm:prSet presAssocID="{0C7D25F8-6104-194D-A1B5-37B43DF10289}" presName="sibTrans" presStyleLbl="sibTrans2D1" presStyleIdx="2" presStyleCnt="9"/>
      <dgm:spPr/>
    </dgm:pt>
    <dgm:pt modelId="{1EB83675-CE63-8B48-96D0-4CF4C3C81007}" type="pres">
      <dgm:prSet presAssocID="{0C7D25F8-6104-194D-A1B5-37B43DF10289}" presName="connectorText" presStyleLbl="sibTrans2D1" presStyleIdx="2" presStyleCnt="9"/>
      <dgm:spPr/>
    </dgm:pt>
    <dgm:pt modelId="{3952CECA-E595-A44F-B972-1E72B74458F2}" type="pres">
      <dgm:prSet presAssocID="{C59A5DA8-FBBF-F747-8650-1DAC23638E7E}" presName="node" presStyleLbl="node1" presStyleIdx="3" presStyleCnt="10">
        <dgm:presLayoutVars>
          <dgm:bulletEnabled val="1"/>
        </dgm:presLayoutVars>
      </dgm:prSet>
      <dgm:spPr/>
    </dgm:pt>
    <dgm:pt modelId="{3BC5BE8E-8FB4-F846-951E-9B4B25984E92}" type="pres">
      <dgm:prSet presAssocID="{61D27EFB-345D-2B48-B7F5-9F7900584F72}" presName="sibTrans" presStyleLbl="sibTrans2D1" presStyleIdx="3" presStyleCnt="9"/>
      <dgm:spPr/>
    </dgm:pt>
    <dgm:pt modelId="{A097EFD9-8E3F-9E48-8451-E55E312FE5B6}" type="pres">
      <dgm:prSet presAssocID="{61D27EFB-345D-2B48-B7F5-9F7900584F72}" presName="connectorText" presStyleLbl="sibTrans2D1" presStyleIdx="3" presStyleCnt="9"/>
      <dgm:spPr/>
    </dgm:pt>
    <dgm:pt modelId="{65133F58-720D-644B-AA96-2EC9318BC514}" type="pres">
      <dgm:prSet presAssocID="{514495C3-DB09-6B45-9DC3-6E22E958A954}" presName="node" presStyleLbl="node1" presStyleIdx="4" presStyleCnt="10">
        <dgm:presLayoutVars>
          <dgm:bulletEnabled val="1"/>
        </dgm:presLayoutVars>
      </dgm:prSet>
      <dgm:spPr/>
    </dgm:pt>
    <dgm:pt modelId="{8BCB5F7A-D5D4-CE44-A6BB-F5ACD41542FA}" type="pres">
      <dgm:prSet presAssocID="{0E87E141-FFAA-E640-BDF5-B4A2E42A578A}" presName="sibTrans" presStyleLbl="sibTrans2D1" presStyleIdx="4" presStyleCnt="9"/>
      <dgm:spPr/>
    </dgm:pt>
    <dgm:pt modelId="{2883156C-18AB-A544-831F-ACB31845C2CB}" type="pres">
      <dgm:prSet presAssocID="{0E87E141-FFAA-E640-BDF5-B4A2E42A578A}" presName="connectorText" presStyleLbl="sibTrans2D1" presStyleIdx="4" presStyleCnt="9"/>
      <dgm:spPr/>
    </dgm:pt>
    <dgm:pt modelId="{AD1F966F-5D5D-AE47-B038-936EF95EFCDE}" type="pres">
      <dgm:prSet presAssocID="{092B3EC4-4BD9-7443-8045-F585B97E4E2D}" presName="node" presStyleLbl="node1" presStyleIdx="5" presStyleCnt="10">
        <dgm:presLayoutVars>
          <dgm:bulletEnabled val="1"/>
        </dgm:presLayoutVars>
      </dgm:prSet>
      <dgm:spPr/>
    </dgm:pt>
    <dgm:pt modelId="{1B1082C4-8323-1D42-8C1D-EC238838C526}" type="pres">
      <dgm:prSet presAssocID="{D841B110-881E-F241-AB99-6DA194FFC257}" presName="sibTrans" presStyleLbl="sibTrans2D1" presStyleIdx="5" presStyleCnt="9"/>
      <dgm:spPr/>
    </dgm:pt>
    <dgm:pt modelId="{DB38D7D2-299D-2446-BACF-4449465190ED}" type="pres">
      <dgm:prSet presAssocID="{D841B110-881E-F241-AB99-6DA194FFC257}" presName="connectorText" presStyleLbl="sibTrans2D1" presStyleIdx="5" presStyleCnt="9"/>
      <dgm:spPr/>
    </dgm:pt>
    <dgm:pt modelId="{ED9E228A-6F19-7549-9920-98B2A249BA41}" type="pres">
      <dgm:prSet presAssocID="{D4FBA3CB-AEEB-D64B-A53B-20AC20D44288}" presName="node" presStyleLbl="node1" presStyleIdx="6" presStyleCnt="10">
        <dgm:presLayoutVars>
          <dgm:bulletEnabled val="1"/>
        </dgm:presLayoutVars>
      </dgm:prSet>
      <dgm:spPr/>
    </dgm:pt>
    <dgm:pt modelId="{62E6486F-30BC-0646-B67D-813C115F6FF4}" type="pres">
      <dgm:prSet presAssocID="{F257B879-4B28-B642-AA5F-5DFFFE8915AA}" presName="sibTrans" presStyleLbl="sibTrans2D1" presStyleIdx="6" presStyleCnt="9"/>
      <dgm:spPr/>
    </dgm:pt>
    <dgm:pt modelId="{187DD89C-C18F-C541-8E99-034DAE10E3DE}" type="pres">
      <dgm:prSet presAssocID="{F257B879-4B28-B642-AA5F-5DFFFE8915AA}" presName="connectorText" presStyleLbl="sibTrans2D1" presStyleIdx="6" presStyleCnt="9"/>
      <dgm:spPr/>
    </dgm:pt>
    <dgm:pt modelId="{5B60A854-35A1-7B4E-B336-1A2088009FDB}" type="pres">
      <dgm:prSet presAssocID="{E82D807B-2EC4-934E-B91A-8F0A7D408AAE}" presName="node" presStyleLbl="node1" presStyleIdx="7" presStyleCnt="10">
        <dgm:presLayoutVars>
          <dgm:bulletEnabled val="1"/>
        </dgm:presLayoutVars>
      </dgm:prSet>
      <dgm:spPr/>
    </dgm:pt>
    <dgm:pt modelId="{457725FA-6BCA-3148-A8A1-B38DAEE87562}" type="pres">
      <dgm:prSet presAssocID="{28D1C74B-11F2-FB49-96A5-563CADBC5BFB}" presName="sibTrans" presStyleLbl="sibTrans2D1" presStyleIdx="7" presStyleCnt="9"/>
      <dgm:spPr/>
    </dgm:pt>
    <dgm:pt modelId="{AE765FAE-1A80-C744-A642-B7101B72DE08}" type="pres">
      <dgm:prSet presAssocID="{28D1C74B-11F2-FB49-96A5-563CADBC5BFB}" presName="connectorText" presStyleLbl="sibTrans2D1" presStyleIdx="7" presStyleCnt="9"/>
      <dgm:spPr/>
    </dgm:pt>
    <dgm:pt modelId="{6DCA8FE6-514D-754A-A309-1F032B0539E9}" type="pres">
      <dgm:prSet presAssocID="{62D2258A-464F-A34A-819A-BCB86ADA2794}" presName="node" presStyleLbl="node1" presStyleIdx="8" presStyleCnt="10">
        <dgm:presLayoutVars>
          <dgm:bulletEnabled val="1"/>
        </dgm:presLayoutVars>
      </dgm:prSet>
      <dgm:spPr/>
    </dgm:pt>
    <dgm:pt modelId="{5A42B7A5-9AB7-E34E-A893-7AE509FB3E86}" type="pres">
      <dgm:prSet presAssocID="{F443DBB3-30B5-4D4E-9A9E-796B05473C87}" presName="sibTrans" presStyleLbl="sibTrans2D1" presStyleIdx="8" presStyleCnt="9"/>
      <dgm:spPr/>
    </dgm:pt>
    <dgm:pt modelId="{D7BCA204-EDC5-8F42-B8F2-C8B4E4A260B5}" type="pres">
      <dgm:prSet presAssocID="{F443DBB3-30B5-4D4E-9A9E-796B05473C87}" presName="connectorText" presStyleLbl="sibTrans2D1" presStyleIdx="8" presStyleCnt="9"/>
      <dgm:spPr/>
    </dgm:pt>
    <dgm:pt modelId="{5921B8A5-6101-5741-B93C-0EEF67B549A3}" type="pres">
      <dgm:prSet presAssocID="{F57D9B4E-DA71-BD4E-B0D1-15440F06A3BE}" presName="node" presStyleLbl="node1" presStyleIdx="9" presStyleCnt="10">
        <dgm:presLayoutVars>
          <dgm:bulletEnabled val="1"/>
        </dgm:presLayoutVars>
      </dgm:prSet>
      <dgm:spPr/>
    </dgm:pt>
  </dgm:ptLst>
  <dgm:cxnLst>
    <dgm:cxn modelId="{61A09A03-B439-3A46-8FCD-7A378349FD78}" type="presOf" srcId="{E82D807B-2EC4-934E-B91A-8F0A7D408AAE}" destId="{5B60A854-35A1-7B4E-B336-1A2088009FDB}" srcOrd="0" destOrd="0" presId="urn:microsoft.com/office/officeart/2005/8/layout/process5"/>
    <dgm:cxn modelId="{6849D404-A8C2-8F4E-B94B-DDDB8C6740E7}" type="presOf" srcId="{0E87E141-FFAA-E640-BDF5-B4A2E42A578A}" destId="{8BCB5F7A-D5D4-CE44-A6BB-F5ACD41542FA}" srcOrd="0" destOrd="0" presId="urn:microsoft.com/office/officeart/2005/8/layout/process5"/>
    <dgm:cxn modelId="{6D763E11-CE5F-A645-96E3-6DF76B98A498}" type="presOf" srcId="{BC057E0B-A5BE-A346-95AF-10125EADB3E8}" destId="{4B465B44-7BE4-CF40-BE73-B6A485FD6488}" srcOrd="1" destOrd="0" presId="urn:microsoft.com/office/officeart/2005/8/layout/process5"/>
    <dgm:cxn modelId="{C1987611-3599-6A41-AE8D-994C2C3D7953}" srcId="{136EA7A9-DEC2-4446-ABB8-CA9EEE4EF3DF}" destId="{092B3EC4-4BD9-7443-8045-F585B97E4E2D}" srcOrd="5" destOrd="0" parTransId="{05890305-9AB2-404A-AE1D-36837A2F111D}" sibTransId="{D841B110-881E-F241-AB99-6DA194FFC257}"/>
    <dgm:cxn modelId="{4299751D-1AD2-0744-8999-4AB0BBB119BC}" type="presOf" srcId="{D841B110-881E-F241-AB99-6DA194FFC257}" destId="{1B1082C4-8323-1D42-8C1D-EC238838C526}" srcOrd="0" destOrd="0" presId="urn:microsoft.com/office/officeart/2005/8/layout/process5"/>
    <dgm:cxn modelId="{09887233-3D6A-D541-9196-5B068CD2F284}" type="presOf" srcId="{F257B879-4B28-B642-AA5F-5DFFFE8915AA}" destId="{62E6486F-30BC-0646-B67D-813C115F6FF4}" srcOrd="0" destOrd="0" presId="urn:microsoft.com/office/officeart/2005/8/layout/process5"/>
    <dgm:cxn modelId="{4399385E-7BE3-4C42-BAF4-AA21C653FB21}" srcId="{136EA7A9-DEC2-4446-ABB8-CA9EEE4EF3DF}" destId="{C59A5DA8-FBBF-F747-8650-1DAC23638E7E}" srcOrd="3" destOrd="0" parTransId="{D76CFB86-6A64-FF41-A2BB-F9FC0857FF45}" sibTransId="{61D27EFB-345D-2B48-B7F5-9F7900584F72}"/>
    <dgm:cxn modelId="{C644BF6C-64E1-F847-960F-43973A4DE21D}" srcId="{136EA7A9-DEC2-4446-ABB8-CA9EEE4EF3DF}" destId="{514495C3-DB09-6B45-9DC3-6E22E958A954}" srcOrd="4" destOrd="0" parTransId="{3D706719-4D2C-7C41-A7E8-9B113117B3E0}" sibTransId="{0E87E141-FFAA-E640-BDF5-B4A2E42A578A}"/>
    <dgm:cxn modelId="{41519171-A3C2-7E40-A6CA-14E391EBE772}" srcId="{136EA7A9-DEC2-4446-ABB8-CA9EEE4EF3DF}" destId="{F57D9B4E-DA71-BD4E-B0D1-15440F06A3BE}" srcOrd="9" destOrd="0" parTransId="{B89FB970-253B-0F40-BE49-AAB36D37F47A}" sibTransId="{137522E9-5A8B-3A40-8E05-CB9307498C39}"/>
    <dgm:cxn modelId="{7932A552-6699-F946-AF8C-6A04C687C292}" type="presOf" srcId="{62D2258A-464F-A34A-819A-BCB86ADA2794}" destId="{6DCA8FE6-514D-754A-A309-1F032B0539E9}" srcOrd="0" destOrd="0" presId="urn:microsoft.com/office/officeart/2005/8/layout/process5"/>
    <dgm:cxn modelId="{B1111573-C380-B540-9AA8-453B7F14BC6B}" type="presOf" srcId="{28D1C74B-11F2-FB49-96A5-563CADBC5BFB}" destId="{AE765FAE-1A80-C744-A642-B7101B72DE08}" srcOrd="1" destOrd="0" presId="urn:microsoft.com/office/officeart/2005/8/layout/process5"/>
    <dgm:cxn modelId="{BD16E753-A385-AA4A-9ACC-EE537F5FA68D}" type="presOf" srcId="{0E87E141-FFAA-E640-BDF5-B4A2E42A578A}" destId="{2883156C-18AB-A544-831F-ACB31845C2CB}" srcOrd="1" destOrd="0" presId="urn:microsoft.com/office/officeart/2005/8/layout/process5"/>
    <dgm:cxn modelId="{000AB076-3B04-C344-A7C3-5FBC3002C6EF}" type="presOf" srcId="{0C7D25F8-6104-194D-A1B5-37B43DF10289}" destId="{1EB83675-CE63-8B48-96D0-4CF4C3C81007}" srcOrd="1" destOrd="0" presId="urn:microsoft.com/office/officeart/2005/8/layout/process5"/>
    <dgm:cxn modelId="{F826EA57-73A0-B049-B6F0-1ABE54232925}" type="presOf" srcId="{092B3EC4-4BD9-7443-8045-F585B97E4E2D}" destId="{AD1F966F-5D5D-AE47-B038-936EF95EFCDE}" srcOrd="0" destOrd="0" presId="urn:microsoft.com/office/officeart/2005/8/layout/process5"/>
    <dgm:cxn modelId="{5DBA9459-B0F7-BD4D-8990-C2F84F7BC5B4}" type="presOf" srcId="{F443DBB3-30B5-4D4E-9A9E-796B05473C87}" destId="{D7BCA204-EDC5-8F42-B8F2-C8B4E4A260B5}" srcOrd="1" destOrd="0" presId="urn:microsoft.com/office/officeart/2005/8/layout/process5"/>
    <dgm:cxn modelId="{8510907D-7E8D-664C-8CB3-541F9238807D}" type="presOf" srcId="{C59A5DA8-FBBF-F747-8650-1DAC23638E7E}" destId="{3952CECA-E595-A44F-B972-1E72B74458F2}" srcOrd="0" destOrd="0" presId="urn:microsoft.com/office/officeart/2005/8/layout/process5"/>
    <dgm:cxn modelId="{B9EA9280-DDED-7445-AA16-E90CBE40A898}" srcId="{136EA7A9-DEC2-4446-ABB8-CA9EEE4EF3DF}" destId="{E82D807B-2EC4-934E-B91A-8F0A7D408AAE}" srcOrd="7" destOrd="0" parTransId="{BA5AB4DF-1D26-4A49-AA83-3FE4D7C1FA2A}" sibTransId="{28D1C74B-11F2-FB49-96A5-563CADBC5BFB}"/>
    <dgm:cxn modelId="{07BAD786-5209-C64B-869C-62BA884342D0}" type="presOf" srcId="{F257B879-4B28-B642-AA5F-5DFFFE8915AA}" destId="{187DD89C-C18F-C541-8E99-034DAE10E3DE}" srcOrd="1" destOrd="0" presId="urn:microsoft.com/office/officeart/2005/8/layout/process5"/>
    <dgm:cxn modelId="{72A7C58B-CD99-7E4C-9C1B-F73D61DA54CD}" type="presOf" srcId="{136EA7A9-DEC2-4446-ABB8-CA9EEE4EF3DF}" destId="{67FE815B-B286-A448-99C1-B0BE74D149A2}" srcOrd="0" destOrd="0" presId="urn:microsoft.com/office/officeart/2005/8/layout/process5"/>
    <dgm:cxn modelId="{20F4E18C-3B7E-AE4E-A0D0-D80DCDE21748}" srcId="{136EA7A9-DEC2-4446-ABB8-CA9EEE4EF3DF}" destId="{77A9A918-036B-614D-A8DA-229DA4508A66}" srcOrd="0" destOrd="0" parTransId="{11A71282-6A79-9A4D-BDE9-94A488392D4C}" sibTransId="{6548DDA9-06D6-C040-A159-CAA3393F3242}"/>
    <dgm:cxn modelId="{8063CB94-FA5D-1548-A9D3-75212FE28FBC}" type="presOf" srcId="{6548DDA9-06D6-C040-A159-CAA3393F3242}" destId="{C0EF49D3-9DD4-BB47-BC8C-8F8E81012404}" srcOrd="0" destOrd="0" presId="urn:microsoft.com/office/officeart/2005/8/layout/process5"/>
    <dgm:cxn modelId="{3C0B9697-06F2-854C-AA6B-90D5A1F8528F}" type="presOf" srcId="{F443DBB3-30B5-4D4E-9A9E-796B05473C87}" destId="{5A42B7A5-9AB7-E34E-A893-7AE509FB3E86}" srcOrd="0" destOrd="0" presId="urn:microsoft.com/office/officeart/2005/8/layout/process5"/>
    <dgm:cxn modelId="{51EB5FA2-976C-654F-B6A2-A2DA8D4701A6}" type="presOf" srcId="{0C7D25F8-6104-194D-A1B5-37B43DF10289}" destId="{79F51F20-419E-D944-9AA4-AAFD89104D68}" srcOrd="0" destOrd="0" presId="urn:microsoft.com/office/officeart/2005/8/layout/process5"/>
    <dgm:cxn modelId="{0D1E97A2-0802-D446-A5F0-C9AE5ED4348D}" type="presOf" srcId="{2290E045-D3C2-6440-9C4A-313AD46D436D}" destId="{2392ABDE-14C5-C341-BD9F-E1DF3E2058A4}" srcOrd="0" destOrd="0" presId="urn:microsoft.com/office/officeart/2005/8/layout/process5"/>
    <dgm:cxn modelId="{0AC33FA4-93A3-3C47-978D-5CDB06F4B861}" srcId="{136EA7A9-DEC2-4446-ABB8-CA9EEE4EF3DF}" destId="{A8B4EB64-3F2E-2644-889B-3B7B4C568A7E}" srcOrd="1" destOrd="0" parTransId="{25BEEB28-5ED3-1844-A1FE-1C0F967E370C}" sibTransId="{BC057E0B-A5BE-A346-95AF-10125EADB3E8}"/>
    <dgm:cxn modelId="{BE1400AA-C19D-F841-92F8-ED29BB9FBB59}" type="presOf" srcId="{61D27EFB-345D-2B48-B7F5-9F7900584F72}" destId="{3BC5BE8E-8FB4-F846-951E-9B4B25984E92}" srcOrd="0" destOrd="0" presId="urn:microsoft.com/office/officeart/2005/8/layout/process5"/>
    <dgm:cxn modelId="{2A6230AD-55D5-D24A-8DC8-2F7CDB376570}" type="presOf" srcId="{28D1C74B-11F2-FB49-96A5-563CADBC5BFB}" destId="{457725FA-6BCA-3148-A8A1-B38DAEE87562}" srcOrd="0" destOrd="0" presId="urn:microsoft.com/office/officeart/2005/8/layout/process5"/>
    <dgm:cxn modelId="{905D7EAF-B1F2-5540-BE9A-724656080BAD}" type="presOf" srcId="{514495C3-DB09-6B45-9DC3-6E22E958A954}" destId="{65133F58-720D-644B-AA96-2EC9318BC514}" srcOrd="0" destOrd="0" presId="urn:microsoft.com/office/officeart/2005/8/layout/process5"/>
    <dgm:cxn modelId="{342BE7B6-8C7C-8845-A911-A6270A52A730}" srcId="{136EA7A9-DEC2-4446-ABB8-CA9EEE4EF3DF}" destId="{62D2258A-464F-A34A-819A-BCB86ADA2794}" srcOrd="8" destOrd="0" parTransId="{45F7B980-C8E8-004E-AE0E-CC4F1CEC1731}" sibTransId="{F443DBB3-30B5-4D4E-9A9E-796B05473C87}"/>
    <dgm:cxn modelId="{D57BC6B8-0E0A-334A-A27D-CC9DCE7D9FC0}" type="presOf" srcId="{F57D9B4E-DA71-BD4E-B0D1-15440F06A3BE}" destId="{5921B8A5-6101-5741-B93C-0EEF67B549A3}" srcOrd="0" destOrd="0" presId="urn:microsoft.com/office/officeart/2005/8/layout/process5"/>
    <dgm:cxn modelId="{F57126C4-98B2-F04B-B001-19630944A1B2}" srcId="{136EA7A9-DEC2-4446-ABB8-CA9EEE4EF3DF}" destId="{2290E045-D3C2-6440-9C4A-313AD46D436D}" srcOrd="2" destOrd="0" parTransId="{57D79C5D-1852-AF42-BF6C-58CEB0B5ACEC}" sibTransId="{0C7D25F8-6104-194D-A1B5-37B43DF10289}"/>
    <dgm:cxn modelId="{AFCA68C4-A92E-E842-A66C-8CB438D2335C}" type="presOf" srcId="{61D27EFB-345D-2B48-B7F5-9F7900584F72}" destId="{A097EFD9-8E3F-9E48-8451-E55E312FE5B6}" srcOrd="1" destOrd="0" presId="urn:microsoft.com/office/officeart/2005/8/layout/process5"/>
    <dgm:cxn modelId="{4A4DE4C5-4152-4040-8594-88F30D417B8B}" type="presOf" srcId="{6548DDA9-06D6-C040-A159-CAA3393F3242}" destId="{6C9E4A0C-EB0E-9C4D-A46E-FCB8BE6DBFBB}" srcOrd="1" destOrd="0" presId="urn:microsoft.com/office/officeart/2005/8/layout/process5"/>
    <dgm:cxn modelId="{5C7C8FD6-7A61-554D-A1C5-FA811F46F756}" type="presOf" srcId="{A8B4EB64-3F2E-2644-889B-3B7B4C568A7E}" destId="{B24E6C61-9D83-3448-B2AC-DBCF5225EB6B}" srcOrd="0" destOrd="0" presId="urn:microsoft.com/office/officeart/2005/8/layout/process5"/>
    <dgm:cxn modelId="{2986C4D6-3619-D04B-8220-2E70EC822CCD}" type="presOf" srcId="{D841B110-881E-F241-AB99-6DA194FFC257}" destId="{DB38D7D2-299D-2446-BACF-4449465190ED}" srcOrd="1" destOrd="0" presId="urn:microsoft.com/office/officeart/2005/8/layout/process5"/>
    <dgm:cxn modelId="{41945AD8-E552-8343-BE62-F9DA87F653A0}" type="presOf" srcId="{BC057E0B-A5BE-A346-95AF-10125EADB3E8}" destId="{CFA565A7-8EC0-DC41-B03A-3D6BB07B2C38}" srcOrd="0" destOrd="0" presId="urn:microsoft.com/office/officeart/2005/8/layout/process5"/>
    <dgm:cxn modelId="{D402E2DE-2493-3944-A610-4DF60E94A37D}" type="presOf" srcId="{77A9A918-036B-614D-A8DA-229DA4508A66}" destId="{9FE241C9-EDF7-E345-A998-8CE00424BD9A}" srcOrd="0" destOrd="0" presId="urn:microsoft.com/office/officeart/2005/8/layout/process5"/>
    <dgm:cxn modelId="{893063EC-A44A-854F-A159-87249C6300CB}" srcId="{136EA7A9-DEC2-4446-ABB8-CA9EEE4EF3DF}" destId="{D4FBA3CB-AEEB-D64B-A53B-20AC20D44288}" srcOrd="6" destOrd="0" parTransId="{D759B4A0-3A48-7449-8744-388082669442}" sibTransId="{F257B879-4B28-B642-AA5F-5DFFFE8915AA}"/>
    <dgm:cxn modelId="{F29C36F0-0F5A-AB4D-8FDE-EEAB50AAB1E3}" type="presOf" srcId="{D4FBA3CB-AEEB-D64B-A53B-20AC20D44288}" destId="{ED9E228A-6F19-7549-9920-98B2A249BA41}" srcOrd="0" destOrd="0" presId="urn:microsoft.com/office/officeart/2005/8/layout/process5"/>
    <dgm:cxn modelId="{3102AA6F-65BE-9443-9CE2-0F55B845FBFE}" type="presParOf" srcId="{67FE815B-B286-A448-99C1-B0BE74D149A2}" destId="{9FE241C9-EDF7-E345-A998-8CE00424BD9A}" srcOrd="0" destOrd="0" presId="urn:microsoft.com/office/officeart/2005/8/layout/process5"/>
    <dgm:cxn modelId="{F1D82694-5299-2044-BD33-654649384B44}" type="presParOf" srcId="{67FE815B-B286-A448-99C1-B0BE74D149A2}" destId="{C0EF49D3-9DD4-BB47-BC8C-8F8E81012404}" srcOrd="1" destOrd="0" presId="urn:microsoft.com/office/officeart/2005/8/layout/process5"/>
    <dgm:cxn modelId="{7A78DA2B-6230-F64F-BCFA-081079605CC3}" type="presParOf" srcId="{C0EF49D3-9DD4-BB47-BC8C-8F8E81012404}" destId="{6C9E4A0C-EB0E-9C4D-A46E-FCB8BE6DBFBB}" srcOrd="0" destOrd="0" presId="urn:microsoft.com/office/officeart/2005/8/layout/process5"/>
    <dgm:cxn modelId="{291BB903-343B-914D-8F1C-1F3A15F12372}" type="presParOf" srcId="{67FE815B-B286-A448-99C1-B0BE74D149A2}" destId="{B24E6C61-9D83-3448-B2AC-DBCF5225EB6B}" srcOrd="2" destOrd="0" presId="urn:microsoft.com/office/officeart/2005/8/layout/process5"/>
    <dgm:cxn modelId="{D8AF4D20-4685-6B4E-8D3A-F6554797E8DC}" type="presParOf" srcId="{67FE815B-B286-A448-99C1-B0BE74D149A2}" destId="{CFA565A7-8EC0-DC41-B03A-3D6BB07B2C38}" srcOrd="3" destOrd="0" presId="urn:microsoft.com/office/officeart/2005/8/layout/process5"/>
    <dgm:cxn modelId="{A953E243-5D3D-E14A-8AF6-434C5060EE4A}" type="presParOf" srcId="{CFA565A7-8EC0-DC41-B03A-3D6BB07B2C38}" destId="{4B465B44-7BE4-CF40-BE73-B6A485FD6488}" srcOrd="0" destOrd="0" presId="urn:microsoft.com/office/officeart/2005/8/layout/process5"/>
    <dgm:cxn modelId="{53DBFA34-1DBF-FF45-93B4-FBDFEA34404F}" type="presParOf" srcId="{67FE815B-B286-A448-99C1-B0BE74D149A2}" destId="{2392ABDE-14C5-C341-BD9F-E1DF3E2058A4}" srcOrd="4" destOrd="0" presId="urn:microsoft.com/office/officeart/2005/8/layout/process5"/>
    <dgm:cxn modelId="{EC960300-6F73-854E-BEB0-630FAFF12AB3}" type="presParOf" srcId="{67FE815B-B286-A448-99C1-B0BE74D149A2}" destId="{79F51F20-419E-D944-9AA4-AAFD89104D68}" srcOrd="5" destOrd="0" presId="urn:microsoft.com/office/officeart/2005/8/layout/process5"/>
    <dgm:cxn modelId="{2E88D56A-F3DE-6249-88D1-9B6604D5E139}" type="presParOf" srcId="{79F51F20-419E-D944-9AA4-AAFD89104D68}" destId="{1EB83675-CE63-8B48-96D0-4CF4C3C81007}" srcOrd="0" destOrd="0" presId="urn:microsoft.com/office/officeart/2005/8/layout/process5"/>
    <dgm:cxn modelId="{EC4AACC3-AA67-1845-BA7D-5C1BFCCBBBDC}" type="presParOf" srcId="{67FE815B-B286-A448-99C1-B0BE74D149A2}" destId="{3952CECA-E595-A44F-B972-1E72B74458F2}" srcOrd="6" destOrd="0" presId="urn:microsoft.com/office/officeart/2005/8/layout/process5"/>
    <dgm:cxn modelId="{69B248F0-7BF2-8749-812A-D43EF44BFA32}" type="presParOf" srcId="{67FE815B-B286-A448-99C1-B0BE74D149A2}" destId="{3BC5BE8E-8FB4-F846-951E-9B4B25984E92}" srcOrd="7" destOrd="0" presId="urn:microsoft.com/office/officeart/2005/8/layout/process5"/>
    <dgm:cxn modelId="{D5F130F8-7DE1-AA40-9BA7-030B8791F186}" type="presParOf" srcId="{3BC5BE8E-8FB4-F846-951E-9B4B25984E92}" destId="{A097EFD9-8E3F-9E48-8451-E55E312FE5B6}" srcOrd="0" destOrd="0" presId="urn:microsoft.com/office/officeart/2005/8/layout/process5"/>
    <dgm:cxn modelId="{040D9C91-FB6F-1242-BDF9-10AF0A34F856}" type="presParOf" srcId="{67FE815B-B286-A448-99C1-B0BE74D149A2}" destId="{65133F58-720D-644B-AA96-2EC9318BC514}" srcOrd="8" destOrd="0" presId="urn:microsoft.com/office/officeart/2005/8/layout/process5"/>
    <dgm:cxn modelId="{5C14E91B-C6BF-314D-AA35-BA00EF88ACAB}" type="presParOf" srcId="{67FE815B-B286-A448-99C1-B0BE74D149A2}" destId="{8BCB5F7A-D5D4-CE44-A6BB-F5ACD41542FA}" srcOrd="9" destOrd="0" presId="urn:microsoft.com/office/officeart/2005/8/layout/process5"/>
    <dgm:cxn modelId="{F8D43D3E-1A18-4349-8A55-508C6C8D546E}" type="presParOf" srcId="{8BCB5F7A-D5D4-CE44-A6BB-F5ACD41542FA}" destId="{2883156C-18AB-A544-831F-ACB31845C2CB}" srcOrd="0" destOrd="0" presId="urn:microsoft.com/office/officeart/2005/8/layout/process5"/>
    <dgm:cxn modelId="{FE0D2388-D8D5-E34E-8C5F-299704BDBA4B}" type="presParOf" srcId="{67FE815B-B286-A448-99C1-B0BE74D149A2}" destId="{AD1F966F-5D5D-AE47-B038-936EF95EFCDE}" srcOrd="10" destOrd="0" presId="urn:microsoft.com/office/officeart/2005/8/layout/process5"/>
    <dgm:cxn modelId="{6DFF33CD-9079-C642-8239-001DB375856C}" type="presParOf" srcId="{67FE815B-B286-A448-99C1-B0BE74D149A2}" destId="{1B1082C4-8323-1D42-8C1D-EC238838C526}" srcOrd="11" destOrd="0" presId="urn:microsoft.com/office/officeart/2005/8/layout/process5"/>
    <dgm:cxn modelId="{C7E0AC1A-2360-FA43-8DD0-BE9EA215D4EB}" type="presParOf" srcId="{1B1082C4-8323-1D42-8C1D-EC238838C526}" destId="{DB38D7D2-299D-2446-BACF-4449465190ED}" srcOrd="0" destOrd="0" presId="urn:microsoft.com/office/officeart/2005/8/layout/process5"/>
    <dgm:cxn modelId="{17A37BAD-DAEE-594C-B957-B81EF0D5718D}" type="presParOf" srcId="{67FE815B-B286-A448-99C1-B0BE74D149A2}" destId="{ED9E228A-6F19-7549-9920-98B2A249BA41}" srcOrd="12" destOrd="0" presId="urn:microsoft.com/office/officeart/2005/8/layout/process5"/>
    <dgm:cxn modelId="{29F36523-04C1-8C40-A316-877ACE3FF5E0}" type="presParOf" srcId="{67FE815B-B286-A448-99C1-B0BE74D149A2}" destId="{62E6486F-30BC-0646-B67D-813C115F6FF4}" srcOrd="13" destOrd="0" presId="urn:microsoft.com/office/officeart/2005/8/layout/process5"/>
    <dgm:cxn modelId="{35176705-E056-CE41-A338-C2EE1AB55B27}" type="presParOf" srcId="{62E6486F-30BC-0646-B67D-813C115F6FF4}" destId="{187DD89C-C18F-C541-8E99-034DAE10E3DE}" srcOrd="0" destOrd="0" presId="urn:microsoft.com/office/officeart/2005/8/layout/process5"/>
    <dgm:cxn modelId="{7A521258-13A0-774A-A63F-692E8ADAE83C}" type="presParOf" srcId="{67FE815B-B286-A448-99C1-B0BE74D149A2}" destId="{5B60A854-35A1-7B4E-B336-1A2088009FDB}" srcOrd="14" destOrd="0" presId="urn:microsoft.com/office/officeart/2005/8/layout/process5"/>
    <dgm:cxn modelId="{0903A931-B5D8-EE4E-AC78-A96D015D9E53}" type="presParOf" srcId="{67FE815B-B286-A448-99C1-B0BE74D149A2}" destId="{457725FA-6BCA-3148-A8A1-B38DAEE87562}" srcOrd="15" destOrd="0" presId="urn:microsoft.com/office/officeart/2005/8/layout/process5"/>
    <dgm:cxn modelId="{13A2C910-8F2C-1149-B1CC-0DAD623C3240}" type="presParOf" srcId="{457725FA-6BCA-3148-A8A1-B38DAEE87562}" destId="{AE765FAE-1A80-C744-A642-B7101B72DE08}" srcOrd="0" destOrd="0" presId="urn:microsoft.com/office/officeart/2005/8/layout/process5"/>
    <dgm:cxn modelId="{0DDC4090-E31D-5D45-9B3F-3F2D97A4A511}" type="presParOf" srcId="{67FE815B-B286-A448-99C1-B0BE74D149A2}" destId="{6DCA8FE6-514D-754A-A309-1F032B0539E9}" srcOrd="16" destOrd="0" presId="urn:microsoft.com/office/officeart/2005/8/layout/process5"/>
    <dgm:cxn modelId="{0EA3E3DE-70F4-3449-814F-6171A37FEDE0}" type="presParOf" srcId="{67FE815B-B286-A448-99C1-B0BE74D149A2}" destId="{5A42B7A5-9AB7-E34E-A893-7AE509FB3E86}" srcOrd="17" destOrd="0" presId="urn:microsoft.com/office/officeart/2005/8/layout/process5"/>
    <dgm:cxn modelId="{DB1B12D4-41FF-D543-970B-724D681E7EC4}" type="presParOf" srcId="{5A42B7A5-9AB7-E34E-A893-7AE509FB3E86}" destId="{D7BCA204-EDC5-8F42-B8F2-C8B4E4A260B5}" srcOrd="0" destOrd="0" presId="urn:microsoft.com/office/officeart/2005/8/layout/process5"/>
    <dgm:cxn modelId="{9D68EAEC-0CBE-914E-A4A2-1982C0C60AEA}" type="presParOf" srcId="{67FE815B-B286-A448-99C1-B0BE74D149A2}" destId="{5921B8A5-6101-5741-B93C-0EEF67B549A3}"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0C0CC-C3B8-C84B-BE5C-E8F6B62E2FB6}">
      <dsp:nvSpPr>
        <dsp:cNvPr id="0" name=""/>
        <dsp:cNvSpPr/>
      </dsp:nvSpPr>
      <dsp:spPr>
        <a:xfrm>
          <a:off x="7245" y="179416"/>
          <a:ext cx="2165630" cy="3065721"/>
        </a:xfrm>
        <a:prstGeom prst="roundRect">
          <a:avLst>
            <a:gd name="adj" fmla="val 10000"/>
          </a:avLst>
        </a:prstGeom>
        <a:solidFill>
          <a:srgbClr val="B7C8D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08000" rIns="180000" bIns="108000" numCol="1" spcCol="1270" anchor="t" anchorCtr="0">
          <a:noAutofit/>
        </a:bodyPr>
        <a:lstStyle/>
        <a:p>
          <a:pPr marL="0" lvl="0" indent="0" algn="ctr" defTabSz="711200">
            <a:lnSpc>
              <a:spcPct val="90000"/>
            </a:lnSpc>
            <a:spcBef>
              <a:spcPct val="0"/>
            </a:spcBef>
            <a:spcAft>
              <a:spcPct val="35000"/>
            </a:spcAft>
            <a:buNone/>
          </a:pPr>
          <a:endParaRPr lang="en-GB" sz="1600" b="1" i="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3200" b="1" i="0" kern="1200" dirty="0">
              <a:solidFill>
                <a:schemeClr val="tx1"/>
              </a:solidFill>
              <a:latin typeface="Arial" panose="020B0604020202020204" pitchFamily="34" charset="0"/>
              <a:cs typeface="Arial" panose="020B0604020202020204" pitchFamily="34" charset="0"/>
            </a:rPr>
            <a:t>1</a:t>
          </a:r>
        </a:p>
        <a:p>
          <a:pPr marL="0" lvl="0" indent="0" algn="ctr" defTabSz="711200">
            <a:lnSpc>
              <a:spcPct val="90000"/>
            </a:lnSpc>
            <a:spcBef>
              <a:spcPct val="0"/>
            </a:spcBef>
            <a:spcAft>
              <a:spcPct val="35000"/>
            </a:spcAft>
            <a:buNone/>
          </a:pPr>
          <a:endParaRPr lang="en-GB" sz="1600" b="1" i="0" kern="1200" dirty="0" err="1">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1600" b="1" i="0" kern="1200" dirty="0" err="1">
              <a:solidFill>
                <a:schemeClr val="tx1"/>
              </a:solidFill>
              <a:latin typeface="Arial" panose="020B0604020202020204" pitchFamily="34" charset="0"/>
              <a:cs typeface="Arial" panose="020B0604020202020204" pitchFamily="34" charset="0"/>
            </a:rPr>
            <a:t>Break the chain of transmission </a:t>
          </a:r>
          <a:r>
            <a:rPr lang="en-GB" sz="1600" b="0" i="0" kern="1200" dirty="0" err="1">
              <a:solidFill>
                <a:schemeClr val="tx1"/>
              </a:solidFill>
              <a:latin typeface="Arial" panose="020B0604020202020204" pitchFamily="34" charset="0"/>
              <a:cs typeface="Arial" panose="020B0604020202020204" pitchFamily="34" charset="0"/>
            </a:rPr>
            <a:t>to prevent new cases. Usually this is the first priority.</a:t>
          </a:r>
        </a:p>
        <a:p>
          <a:pPr marL="0" lvl="0" indent="0" algn="ctr" defTabSz="711200">
            <a:lnSpc>
              <a:spcPct val="90000"/>
            </a:lnSpc>
            <a:spcBef>
              <a:spcPct val="0"/>
            </a:spcBef>
            <a:spcAft>
              <a:spcPct val="35000"/>
            </a:spcAft>
            <a:buNone/>
          </a:pPr>
          <a:endParaRPr lang="en-GB" sz="1600" b="0" i="0" kern="1200" dirty="0">
            <a:solidFill>
              <a:schemeClr val="tx1"/>
            </a:solidFill>
            <a:latin typeface="Arial" panose="020B0604020202020204" pitchFamily="34" charset="0"/>
            <a:cs typeface="Arial" panose="020B0604020202020204" pitchFamily="34" charset="0"/>
          </a:endParaRPr>
        </a:p>
      </dsp:txBody>
      <dsp:txXfrm>
        <a:off x="70674" y="242845"/>
        <a:ext cx="2038772" cy="2938863"/>
      </dsp:txXfrm>
    </dsp:sp>
    <dsp:sp modelId="{70958997-C249-CA4A-BAE8-8AFD65F19501}">
      <dsp:nvSpPr>
        <dsp:cNvPr id="0" name=""/>
        <dsp:cNvSpPr/>
      </dsp:nvSpPr>
      <dsp:spPr>
        <a:xfrm>
          <a:off x="2389439" y="1443739"/>
          <a:ext cx="459113" cy="537076"/>
        </a:xfrm>
        <a:prstGeom prst="rightArrow">
          <a:avLst>
            <a:gd name="adj1" fmla="val 60000"/>
            <a:gd name="adj2" fmla="val 50000"/>
          </a:avLst>
        </a:prstGeom>
        <a:no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2389439" y="1551154"/>
        <a:ext cx="321379" cy="322246"/>
      </dsp:txXfrm>
    </dsp:sp>
    <dsp:sp modelId="{5213D4AD-2172-8A4C-A8B5-D460BF3ED61E}">
      <dsp:nvSpPr>
        <dsp:cNvPr id="0" name=""/>
        <dsp:cNvSpPr/>
      </dsp:nvSpPr>
      <dsp:spPr>
        <a:xfrm>
          <a:off x="3039128" y="179416"/>
          <a:ext cx="2165630" cy="3065721"/>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08000" rIns="180000" bIns="108000" numCol="1" spcCol="1270" anchor="t" anchorCtr="0">
          <a:noAutofit/>
        </a:bodyPr>
        <a:lstStyle/>
        <a:p>
          <a:pPr marL="0" lvl="0" indent="0" algn="ctr" defTabSz="711200">
            <a:lnSpc>
              <a:spcPct val="90000"/>
            </a:lnSpc>
            <a:spcBef>
              <a:spcPct val="0"/>
            </a:spcBef>
            <a:spcAft>
              <a:spcPct val="35000"/>
            </a:spcAft>
            <a:buNone/>
          </a:pPr>
          <a:endParaRPr lang="en-GB" sz="1600" b="1" i="0"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3200" b="1" i="0" kern="1200" dirty="0" err="1">
              <a:solidFill>
                <a:schemeClr val="tx1"/>
              </a:solidFill>
              <a:latin typeface="Arial" panose="020B0604020202020204" pitchFamily="34" charset="0"/>
              <a:cs typeface="Arial" panose="020B0604020202020204" pitchFamily="34" charset="0"/>
            </a:rPr>
            <a:t>2</a:t>
          </a:r>
        </a:p>
        <a:p>
          <a:pPr marL="0" lvl="0" indent="0" algn="ctr" defTabSz="711200">
            <a:lnSpc>
              <a:spcPct val="90000"/>
            </a:lnSpc>
            <a:spcBef>
              <a:spcPct val="0"/>
            </a:spcBef>
            <a:spcAft>
              <a:spcPct val="35000"/>
            </a:spcAft>
            <a:buNone/>
          </a:pPr>
          <a:endParaRPr lang="en-GB" sz="1600" b="1" i="0" kern="1200" dirty="0" err="1">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1600" b="1" i="0" kern="1200" dirty="0" err="1">
              <a:solidFill>
                <a:schemeClr val="tx1"/>
              </a:solidFill>
              <a:latin typeface="Arial" panose="020B0604020202020204" pitchFamily="34" charset="0"/>
              <a:cs typeface="Arial" panose="020B0604020202020204" pitchFamily="34" charset="0"/>
            </a:rPr>
            <a:t>Optimize case management, </a:t>
          </a:r>
          <a:r>
            <a:rPr lang="en-GB" sz="1600" b="0" i="0" kern="1200" dirty="0" err="1">
              <a:solidFill>
                <a:schemeClr val="tx1"/>
              </a:solidFill>
              <a:latin typeface="Arial" panose="020B0604020202020204" pitchFamily="34" charset="0"/>
              <a:cs typeface="Arial" panose="020B0604020202020204" pitchFamily="34" charset="0"/>
            </a:rPr>
            <a:t>if the disease is treatable and the cost of treatment is reasonable.</a:t>
          </a:r>
        </a:p>
      </dsp:txBody>
      <dsp:txXfrm>
        <a:off x="3102557" y="242845"/>
        <a:ext cx="2038772" cy="2938863"/>
      </dsp:txXfrm>
    </dsp:sp>
    <dsp:sp modelId="{8A8B6A4A-56A5-EA42-8068-083C10EFE596}">
      <dsp:nvSpPr>
        <dsp:cNvPr id="0" name=""/>
        <dsp:cNvSpPr/>
      </dsp:nvSpPr>
      <dsp:spPr>
        <a:xfrm>
          <a:off x="5421322" y="1443739"/>
          <a:ext cx="459113" cy="537076"/>
        </a:xfrm>
        <a:prstGeom prst="rightArrow">
          <a:avLst>
            <a:gd name="adj1" fmla="val 60000"/>
            <a:gd name="adj2" fmla="val 50000"/>
          </a:avLst>
        </a:prstGeom>
        <a:no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5421322" y="1551154"/>
        <a:ext cx="321379" cy="322246"/>
      </dsp:txXfrm>
    </dsp:sp>
    <dsp:sp modelId="{BEB11295-6A7D-5849-AA10-E5F4E3260745}">
      <dsp:nvSpPr>
        <dsp:cNvPr id="0" name=""/>
        <dsp:cNvSpPr/>
      </dsp:nvSpPr>
      <dsp:spPr>
        <a:xfrm>
          <a:off x="6071011" y="179416"/>
          <a:ext cx="2165630" cy="3065721"/>
        </a:xfrm>
        <a:prstGeom prst="roundRect">
          <a:avLst>
            <a:gd name="adj" fmla="val 10000"/>
          </a:avLst>
        </a:prstGeom>
        <a:solidFill>
          <a:srgbClr val="3D6C9D">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08000" rIns="180000" bIns="108000" numCol="1" spcCol="1270" anchor="t" anchorCtr="0">
          <a:noAutofit/>
        </a:bodyPr>
        <a:lstStyle/>
        <a:p>
          <a:pPr marL="0" lvl="0" indent="0" algn="ctr" defTabSz="711200">
            <a:lnSpc>
              <a:spcPct val="90000"/>
            </a:lnSpc>
            <a:spcBef>
              <a:spcPct val="0"/>
            </a:spcBef>
            <a:spcAft>
              <a:spcPct val="35000"/>
            </a:spcAft>
            <a:buNone/>
          </a:pPr>
          <a:endParaRPr lang="en-GB" sz="1600" b="1" i="0" kern="1200" dirty="0">
            <a:solidFill>
              <a:schemeClr val="bg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3200" b="1" i="0" kern="1200" dirty="0" err="1">
              <a:solidFill>
                <a:schemeClr val="tx1"/>
              </a:solidFill>
              <a:latin typeface="Arial" panose="020B0604020202020204" pitchFamily="34" charset="0"/>
              <a:cs typeface="Arial" panose="020B0604020202020204" pitchFamily="34" charset="0"/>
            </a:rPr>
            <a:t>3</a:t>
          </a:r>
        </a:p>
        <a:p>
          <a:pPr marL="0" lvl="0" indent="0" algn="ctr" defTabSz="711200">
            <a:lnSpc>
              <a:spcPct val="90000"/>
            </a:lnSpc>
            <a:spcBef>
              <a:spcPct val="0"/>
            </a:spcBef>
            <a:spcAft>
              <a:spcPct val="35000"/>
            </a:spcAft>
            <a:buNone/>
          </a:pPr>
          <a:endParaRPr lang="en-GB" sz="1600" b="1" i="0" kern="1200" dirty="0" err="1">
            <a:solidFill>
              <a:schemeClr val="bg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sz="1600" b="1" i="0" kern="1200" dirty="0" err="1">
              <a:solidFill>
                <a:schemeClr val="tx1"/>
              </a:solidFill>
              <a:latin typeface="Arial" panose="020B0604020202020204" pitchFamily="34" charset="0"/>
              <a:cs typeface="Arial" panose="020B0604020202020204" pitchFamily="34" charset="0"/>
            </a:rPr>
            <a:t>Prevent future outbreaks.</a:t>
          </a:r>
          <a:endParaRPr lang="en-GB" sz="1600" b="1" i="0" kern="1200" dirty="0">
            <a:solidFill>
              <a:schemeClr val="tx1"/>
            </a:solidFill>
            <a:latin typeface="Arial" panose="020B0604020202020204" pitchFamily="34" charset="0"/>
            <a:cs typeface="Arial" panose="020B0604020202020204" pitchFamily="34" charset="0"/>
          </a:endParaRPr>
        </a:p>
      </dsp:txBody>
      <dsp:txXfrm>
        <a:off x="6134440" y="242845"/>
        <a:ext cx="2038772" cy="2938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41C9-EDF7-E345-A998-8CE00424BD9A}">
      <dsp:nvSpPr>
        <dsp:cNvPr id="0" name=""/>
        <dsp:cNvSpPr/>
      </dsp:nvSpPr>
      <dsp:spPr>
        <a:xfrm>
          <a:off x="377431" y="222"/>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Establish that an epidemic outbreak has taken place</a:t>
          </a:r>
          <a:endParaRPr lang="en-GB" sz="1100" b="0" i="0" kern="1200" dirty="0">
            <a:solidFill>
              <a:schemeClr val="tx1"/>
            </a:solidFill>
            <a:latin typeface="Arial" panose="020B0604020202020204" pitchFamily="34" charset="0"/>
            <a:cs typeface="Arial" panose="020B0604020202020204" pitchFamily="34" charset="0"/>
          </a:endParaRPr>
        </a:p>
      </dsp:txBody>
      <dsp:txXfrm>
        <a:off x="402909" y="25700"/>
        <a:ext cx="1398832" cy="818917"/>
      </dsp:txXfrm>
    </dsp:sp>
    <dsp:sp modelId="{C0EF49D3-9DD4-BB47-BC8C-8F8E81012404}">
      <dsp:nvSpPr>
        <dsp:cNvPr id="0" name=""/>
        <dsp:cNvSpPr/>
      </dsp:nvSpPr>
      <dsp:spPr>
        <a:xfrm>
          <a:off x="1954801" y="255385"/>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954801" y="327294"/>
        <a:ext cx="215149" cy="215729"/>
      </dsp:txXfrm>
    </dsp:sp>
    <dsp:sp modelId="{B24E6C61-9D83-3448-B2AC-DBCF5225EB6B}">
      <dsp:nvSpPr>
        <dsp:cNvPr id="0" name=""/>
        <dsp:cNvSpPr/>
      </dsp:nvSpPr>
      <dsp:spPr>
        <a:xfrm>
          <a:off x="2407135" y="222"/>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Verify the diagnosis</a:t>
          </a:r>
          <a:endParaRPr lang="en-GB" sz="1100" b="0" i="0" kern="1200" dirty="0">
            <a:solidFill>
              <a:schemeClr val="tx1"/>
            </a:solidFill>
            <a:latin typeface="Arial" panose="020B0604020202020204" pitchFamily="34" charset="0"/>
            <a:cs typeface="Arial" panose="020B0604020202020204" pitchFamily="34" charset="0"/>
          </a:endParaRPr>
        </a:p>
      </dsp:txBody>
      <dsp:txXfrm>
        <a:off x="2432613" y="25700"/>
        <a:ext cx="1398832" cy="818917"/>
      </dsp:txXfrm>
    </dsp:sp>
    <dsp:sp modelId="{CFA565A7-8EC0-DC41-B03A-3D6BB07B2C38}">
      <dsp:nvSpPr>
        <dsp:cNvPr id="0" name=""/>
        <dsp:cNvSpPr/>
      </dsp:nvSpPr>
      <dsp:spPr>
        <a:xfrm>
          <a:off x="3984505" y="255385"/>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984505" y="327294"/>
        <a:ext cx="215149" cy="215729"/>
      </dsp:txXfrm>
    </dsp:sp>
    <dsp:sp modelId="{2392ABDE-14C5-C341-BD9F-E1DF3E2058A4}">
      <dsp:nvSpPr>
        <dsp:cNvPr id="0" name=""/>
        <dsp:cNvSpPr/>
      </dsp:nvSpPr>
      <dsp:spPr>
        <a:xfrm>
          <a:off x="4436839" y="222"/>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Define and identify cases</a:t>
          </a:r>
          <a:endParaRPr lang="en-GB" sz="1100" b="0" i="0" kern="1200" dirty="0">
            <a:solidFill>
              <a:schemeClr val="tx1"/>
            </a:solidFill>
            <a:latin typeface="Arial" panose="020B0604020202020204" pitchFamily="34" charset="0"/>
            <a:cs typeface="Arial" panose="020B0604020202020204" pitchFamily="34" charset="0"/>
          </a:endParaRPr>
        </a:p>
      </dsp:txBody>
      <dsp:txXfrm>
        <a:off x="4462317" y="25700"/>
        <a:ext cx="1398832" cy="818917"/>
      </dsp:txXfrm>
    </dsp:sp>
    <dsp:sp modelId="{79F51F20-419E-D944-9AA4-AAFD89104D68}">
      <dsp:nvSpPr>
        <dsp:cNvPr id="0" name=""/>
        <dsp:cNvSpPr/>
      </dsp:nvSpPr>
      <dsp:spPr>
        <a:xfrm>
          <a:off x="6014210" y="255385"/>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014210" y="327294"/>
        <a:ext cx="215149" cy="215729"/>
      </dsp:txXfrm>
    </dsp:sp>
    <dsp:sp modelId="{3952CECA-E595-A44F-B972-1E72B74458F2}">
      <dsp:nvSpPr>
        <dsp:cNvPr id="0" name=""/>
        <dsp:cNvSpPr/>
      </dsp:nvSpPr>
      <dsp:spPr>
        <a:xfrm>
          <a:off x="6466544" y="222"/>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Apply descriptive epidemiology</a:t>
          </a:r>
          <a:endParaRPr lang="en-GB" sz="1100" b="0" i="0" kern="1200" dirty="0">
            <a:solidFill>
              <a:schemeClr val="tx1"/>
            </a:solidFill>
            <a:latin typeface="Arial" panose="020B0604020202020204" pitchFamily="34" charset="0"/>
            <a:cs typeface="Arial" panose="020B0604020202020204" pitchFamily="34" charset="0"/>
          </a:endParaRPr>
        </a:p>
      </dsp:txBody>
      <dsp:txXfrm>
        <a:off x="6492022" y="25700"/>
        <a:ext cx="1398832" cy="818917"/>
      </dsp:txXfrm>
    </dsp:sp>
    <dsp:sp modelId="{3BC5BE8E-8FB4-F846-951E-9B4B25984E92}">
      <dsp:nvSpPr>
        <dsp:cNvPr id="0" name=""/>
        <dsp:cNvSpPr/>
      </dsp:nvSpPr>
      <dsp:spPr>
        <a:xfrm rot="5400000">
          <a:off x="7037760" y="971581"/>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7083573" y="997677"/>
        <a:ext cx="215729" cy="215149"/>
      </dsp:txXfrm>
    </dsp:sp>
    <dsp:sp modelId="{65133F58-720D-644B-AA96-2EC9318BC514}">
      <dsp:nvSpPr>
        <dsp:cNvPr id="0" name=""/>
        <dsp:cNvSpPr/>
      </dsp:nvSpPr>
      <dsp:spPr>
        <a:xfrm>
          <a:off x="6466544" y="1450011"/>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dirty="0" err="1">
              <a:solidFill>
                <a:schemeClr val="tx1"/>
              </a:solidFill>
              <a:latin typeface="Arial" panose="020B0604020202020204" pitchFamily="34" charset="0"/>
              <a:cs typeface="Arial" panose="020B0604020202020204" pitchFamily="34" charset="0"/>
            </a:rPr>
            <a:t>Determine who is at risk of falling ill</a:t>
          </a:r>
          <a:endParaRPr lang="en-GB" sz="1100" b="0" i="0" kern="1200" dirty="0">
            <a:solidFill>
              <a:schemeClr val="tx1"/>
            </a:solidFill>
            <a:latin typeface="Arial" panose="020B0604020202020204" pitchFamily="34" charset="0"/>
            <a:cs typeface="Arial" panose="020B0604020202020204" pitchFamily="34" charset="0"/>
          </a:endParaRPr>
        </a:p>
      </dsp:txBody>
      <dsp:txXfrm>
        <a:off x="6492022" y="1475489"/>
        <a:ext cx="1398832" cy="818917"/>
      </dsp:txXfrm>
    </dsp:sp>
    <dsp:sp modelId="{8BCB5F7A-D5D4-CE44-A6BB-F5ACD41542FA}">
      <dsp:nvSpPr>
        <dsp:cNvPr id="0" name=""/>
        <dsp:cNvSpPr/>
      </dsp:nvSpPr>
      <dsp:spPr>
        <a:xfrm rot="10800000">
          <a:off x="6031607" y="1705174"/>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6123813" y="1777083"/>
        <a:ext cx="215149" cy="215729"/>
      </dsp:txXfrm>
    </dsp:sp>
    <dsp:sp modelId="{AD1F966F-5D5D-AE47-B038-936EF95EFCDE}">
      <dsp:nvSpPr>
        <dsp:cNvPr id="0" name=""/>
        <dsp:cNvSpPr/>
      </dsp:nvSpPr>
      <dsp:spPr>
        <a:xfrm>
          <a:off x="4436839" y="1450011"/>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41910" rIns="108000" bIns="41910" numCol="1" spcCol="1270" anchor="ctr" anchorCtr="0">
          <a:noAutofit/>
        </a:bodyPr>
        <a:lstStyle/>
        <a:p>
          <a:pPr marL="0" lvl="0" indent="0" algn="l" defTabSz="488950">
            <a:lnSpc>
              <a:spcPct val="90000"/>
            </a:lnSpc>
            <a:spcBef>
              <a:spcPct val="0"/>
            </a:spcBef>
            <a:spcAft>
              <a:spcPct val="35000"/>
            </a:spcAft>
            <a:buNone/>
          </a:pPr>
          <a:r>
            <a:rPr lang="en-GB" sz="1100" b="0" i="0" u="none" kern="1200" dirty="0" err="1">
              <a:solidFill>
                <a:schemeClr val="tx1"/>
              </a:solidFill>
            </a:rPr>
            <a:t>Develop a hypothesis</a:t>
          </a:r>
          <a:endParaRPr lang="en-GB" sz="1100" b="0" i="0" kern="1200" dirty="0">
            <a:solidFill>
              <a:schemeClr val="tx1"/>
            </a:solidFill>
            <a:latin typeface="Arial" panose="020B0604020202020204" pitchFamily="34" charset="0"/>
            <a:cs typeface="Arial" panose="020B0604020202020204" pitchFamily="34" charset="0"/>
          </a:endParaRPr>
        </a:p>
      </dsp:txBody>
      <dsp:txXfrm>
        <a:off x="4462317" y="1475489"/>
        <a:ext cx="1398832" cy="818917"/>
      </dsp:txXfrm>
    </dsp:sp>
    <dsp:sp modelId="{1B1082C4-8323-1D42-8C1D-EC238838C526}">
      <dsp:nvSpPr>
        <dsp:cNvPr id="0" name=""/>
        <dsp:cNvSpPr/>
      </dsp:nvSpPr>
      <dsp:spPr>
        <a:xfrm rot="10800000">
          <a:off x="4001903" y="1705174"/>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4094109" y="1777083"/>
        <a:ext cx="215149" cy="215729"/>
      </dsp:txXfrm>
    </dsp:sp>
    <dsp:sp modelId="{ED9E228A-6F19-7549-9920-98B2A249BA41}">
      <dsp:nvSpPr>
        <dsp:cNvPr id="0" name=""/>
        <dsp:cNvSpPr/>
      </dsp:nvSpPr>
      <dsp:spPr>
        <a:xfrm>
          <a:off x="2407135" y="1450011"/>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a:solidFill>
                <a:schemeClr val="tx1"/>
              </a:solidFill>
              <a:latin typeface="Arial" panose="020B0604020202020204" pitchFamily="34" charset="0"/>
              <a:cs typeface="Arial" panose="020B0604020202020204" pitchFamily="34" charset="0"/>
            </a:rPr>
            <a:t>Evaluate the hypothesis</a:t>
          </a:r>
          <a:endParaRPr lang="en-GB" sz="1100" b="0" i="0" kern="1200" dirty="0">
            <a:solidFill>
              <a:schemeClr val="tx1"/>
            </a:solidFill>
            <a:latin typeface="Arial" panose="020B0604020202020204" pitchFamily="34" charset="0"/>
            <a:cs typeface="Arial" panose="020B0604020202020204" pitchFamily="34" charset="0"/>
          </a:endParaRPr>
        </a:p>
      </dsp:txBody>
      <dsp:txXfrm>
        <a:off x="2432613" y="1475489"/>
        <a:ext cx="1398832" cy="818917"/>
      </dsp:txXfrm>
    </dsp:sp>
    <dsp:sp modelId="{62E6486F-30BC-0646-B67D-813C115F6FF4}">
      <dsp:nvSpPr>
        <dsp:cNvPr id="0" name=""/>
        <dsp:cNvSpPr/>
      </dsp:nvSpPr>
      <dsp:spPr>
        <a:xfrm rot="10800000">
          <a:off x="1972198" y="1705174"/>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2064404" y="1777083"/>
        <a:ext cx="215149" cy="215729"/>
      </dsp:txXfrm>
    </dsp:sp>
    <dsp:sp modelId="{5B60A854-35A1-7B4E-B336-1A2088009FDB}">
      <dsp:nvSpPr>
        <dsp:cNvPr id="0" name=""/>
        <dsp:cNvSpPr/>
      </dsp:nvSpPr>
      <dsp:spPr>
        <a:xfrm>
          <a:off x="377431" y="1450011"/>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u="none" kern="1200" dirty="0" err="1">
              <a:solidFill>
                <a:schemeClr val="tx1"/>
              </a:solidFill>
              <a:latin typeface="Arial" panose="020B0604020202020204" pitchFamily="34" charset="0"/>
              <a:cs typeface="Arial" panose="020B0604020202020204" pitchFamily="34" charset="0"/>
            </a:rPr>
            <a:t>Reevaluate and refine the hypothesis / Conduct additional studies</a:t>
          </a:r>
          <a:endParaRPr lang="en-GB" sz="1100" b="0" i="0" kern="1200" dirty="0">
            <a:solidFill>
              <a:schemeClr val="tx1"/>
            </a:solidFill>
            <a:latin typeface="Arial" panose="020B0604020202020204" pitchFamily="34" charset="0"/>
            <a:cs typeface="Arial" panose="020B0604020202020204" pitchFamily="34" charset="0"/>
          </a:endParaRPr>
        </a:p>
      </dsp:txBody>
      <dsp:txXfrm>
        <a:off x="402909" y="1475489"/>
        <a:ext cx="1398832" cy="818917"/>
      </dsp:txXfrm>
    </dsp:sp>
    <dsp:sp modelId="{457725FA-6BCA-3148-A8A1-B38DAEE87562}">
      <dsp:nvSpPr>
        <dsp:cNvPr id="0" name=""/>
        <dsp:cNvSpPr/>
      </dsp:nvSpPr>
      <dsp:spPr>
        <a:xfrm rot="5400000">
          <a:off x="948647" y="2421369"/>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994460" y="2447465"/>
        <a:ext cx="215729" cy="215149"/>
      </dsp:txXfrm>
    </dsp:sp>
    <dsp:sp modelId="{6DCA8FE6-514D-754A-A309-1F032B0539E9}">
      <dsp:nvSpPr>
        <dsp:cNvPr id="0" name=""/>
        <dsp:cNvSpPr/>
      </dsp:nvSpPr>
      <dsp:spPr>
        <a:xfrm>
          <a:off x="377431" y="2899800"/>
          <a:ext cx="1449788" cy="869873"/>
        </a:xfrm>
        <a:prstGeom prst="roundRect">
          <a:avLst>
            <a:gd name="adj" fmla="val 10000"/>
          </a:avLst>
        </a:prstGeom>
        <a:solidFill>
          <a:srgbClr val="3D6C9D">
            <a:alpha val="4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a:solidFill>
                <a:schemeClr val="tx1"/>
              </a:solidFill>
              <a:latin typeface="Arial" panose="020B0604020202020204" pitchFamily="34" charset="0"/>
              <a:cs typeface="Arial" panose="020B0604020202020204" pitchFamily="34" charset="0"/>
            </a:rPr>
            <a:t>Implement control and prevention measures</a:t>
          </a:r>
          <a:endParaRPr lang="en-GB" sz="1100" b="0" i="0" kern="1200" dirty="0">
            <a:solidFill>
              <a:schemeClr val="tx1"/>
            </a:solidFill>
            <a:latin typeface="Arial" panose="020B0604020202020204" pitchFamily="34" charset="0"/>
            <a:cs typeface="Arial" panose="020B0604020202020204" pitchFamily="34" charset="0"/>
          </a:endParaRPr>
        </a:p>
      </dsp:txBody>
      <dsp:txXfrm>
        <a:off x="402909" y="2925278"/>
        <a:ext cx="1398832" cy="818917"/>
      </dsp:txXfrm>
    </dsp:sp>
    <dsp:sp modelId="{5A42B7A5-9AB7-E34E-A893-7AE509FB3E86}">
      <dsp:nvSpPr>
        <dsp:cNvPr id="0" name=""/>
        <dsp:cNvSpPr/>
      </dsp:nvSpPr>
      <dsp:spPr>
        <a:xfrm>
          <a:off x="1954801" y="3154963"/>
          <a:ext cx="307355" cy="359547"/>
        </a:xfrm>
        <a:prstGeom prst="rightArrow">
          <a:avLst>
            <a:gd name="adj1" fmla="val 60000"/>
            <a:gd name="adj2" fmla="val 50000"/>
          </a:avLst>
        </a:prstGeom>
        <a:solidFill>
          <a:srgbClr val="3D6C9D">
            <a:alpha val="40000"/>
          </a:srgbClr>
        </a:solidFill>
        <a:ln w="1270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1954801" y="3226872"/>
        <a:ext cx="215149" cy="215729"/>
      </dsp:txXfrm>
    </dsp:sp>
    <dsp:sp modelId="{5921B8A5-6101-5741-B93C-0EEF67B549A3}">
      <dsp:nvSpPr>
        <dsp:cNvPr id="0" name=""/>
        <dsp:cNvSpPr/>
      </dsp:nvSpPr>
      <dsp:spPr>
        <a:xfrm>
          <a:off x="2407135" y="2899800"/>
          <a:ext cx="1449788" cy="869873"/>
        </a:xfrm>
        <a:prstGeom prst="roundRect">
          <a:avLst>
            <a:gd name="adj" fmla="val 10000"/>
          </a:avLst>
        </a:prstGeom>
        <a:solidFill>
          <a:srgbClr val="3D6C9D">
            <a:alpha val="2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l" defTabSz="488950">
            <a:lnSpc>
              <a:spcPct val="90000"/>
            </a:lnSpc>
            <a:spcBef>
              <a:spcPct val="0"/>
            </a:spcBef>
            <a:spcAft>
              <a:spcPct val="35000"/>
            </a:spcAft>
            <a:buNone/>
          </a:pPr>
          <a:r>
            <a:rPr lang="en-GB" sz="1100" b="0" i="0" kern="1200">
              <a:solidFill>
                <a:schemeClr val="tx1"/>
              </a:solidFill>
              <a:latin typeface="Arial" panose="020B0604020202020204" pitchFamily="34" charset="0"/>
              <a:cs typeface="Arial" panose="020B0604020202020204" pitchFamily="34" charset="0"/>
            </a:rPr>
            <a:t>Prepare a written report and communicate the findings</a:t>
          </a:r>
          <a:endParaRPr lang="en-GB" sz="1100" b="0" i="0" kern="1200" dirty="0">
            <a:solidFill>
              <a:schemeClr val="tx1"/>
            </a:solidFill>
            <a:latin typeface="Arial" panose="020B0604020202020204" pitchFamily="34" charset="0"/>
            <a:cs typeface="Arial" panose="020B0604020202020204" pitchFamily="34" charset="0"/>
          </a:endParaRPr>
        </a:p>
      </dsp:txBody>
      <dsp:txXfrm>
        <a:off x="2432613" y="2925278"/>
        <a:ext cx="1398832" cy="8189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 next task as an investigator is to define and identify cases, which includes establishing a case definition or set of criteria to decide whether, in this investigation, a person should be classified as having the disease or health condition under study.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and count cases.  As noted above, many outbreaks are first recognized and reported by concerned citizens or health personnel.  As a ‘disease detective’ investigating an outbreak, you must then "expand your networks" to determine the size and geographic extent of the problem.</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When identifying cases, you should use as many resources as you can and you may need to be creative and aggressive in identifying these sources.  Initially, you may want to direct your case finding to the health facilities where the diagnosis is likely to be made. These facilities include doctors' offices, health posts, hospitals, and laboratories.  You may also decide to send a letter describing the situation and asking for reports (passive surveillance), or you may decide to telephone or visit the facility to gather information (active surveillance).  In some outbreaks, health workers may decide to alert the public directly, usually through the local media.  Questionnaire interviews can be useful when many of the cases are asymptomatic or very mild.  You should also ask interviewees if they know anyone else in the same condition.</a:t>
            </a:r>
            <a:endParaRPr lang="en-US" sz="800" dirty="0">
              <a:latin typeface="Times New Roman" charset="0"/>
              <a:ea typeface="Arial Unicode MS" pitchFamily="34" charset="-128"/>
              <a:cs typeface="Arial Unicode MS" pitchFamily="34" charset="-128"/>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340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7707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9581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78288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8184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pps.who.int/iris/bitstream/handle/10665/70810/WHO_HSE_GAR_ARO_2012.1_eng.pdf;sequence=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nc.cdc.gov/eid/article/4/1/98-0104_article"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690337"/>
            <a:ext cx="8243889"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Identifying an outbreak and investigation steps</a:t>
            </a:r>
            <a:endParaRPr lang="en-GB" sz="4800" b="1" spc="-20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49"/>
            <a:ext cx="4627218" cy="481200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To determine whether observed cases are greater than what is expected, we need monitoring at the local level</a:t>
            </a:r>
          </a:p>
          <a:p>
            <a:pPr marL="403225" lvl="5" indent="-128588">
              <a:spcAft>
                <a:spcPts val="800"/>
              </a:spcAft>
            </a:pPr>
            <a:r>
              <a:rPr lang="en-GB" sz="1200" dirty="0" err="1">
                <a:solidFill>
                  <a:schemeClr val="tx1"/>
                </a:solidFill>
              </a:rPr>
              <a:t>– This can be demonstrated through a graph of case numbers represented in time, a map of the geographical scope, or both.</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Large-scale outbreaks are self evident, while smaller outbreaks are more difficult to detect and confirm</a:t>
            </a:r>
          </a:p>
          <a:p>
            <a:pPr marL="285750" indent="-285750">
              <a:spcAft>
                <a:spcPts val="800"/>
              </a:spcAft>
              <a:buFont typeface="Arial" panose="020B0604020202020204" pitchFamily="34" charset="0"/>
              <a:buChar char="•"/>
            </a:pPr>
            <a:r>
              <a:rPr lang="en-GB" sz="1600" dirty="0" err="1">
                <a:solidFill>
                  <a:schemeClr val="tx1"/>
                </a:solidFill>
              </a:rPr>
              <a:t>It is more difficult to detect an outbreak in the early stages</a:t>
            </a:r>
          </a:p>
          <a:p>
            <a:pPr marL="285750" indent="-285750">
              <a:spcAft>
                <a:spcPts val="800"/>
              </a:spcAft>
              <a:buFont typeface="Arial" panose="020B0604020202020204" pitchFamily="34" charset="0"/>
              <a:buChar char="•"/>
            </a:pPr>
            <a:r>
              <a:rPr lang="en-GB" sz="1600" dirty="0">
                <a:solidFill>
                  <a:schemeClr val="tx1"/>
                </a:solidFill>
              </a:rPr>
              <a:t>The investigation may continue even if it is determined that there </a:t>
            </a:r>
            <a:r>
              <a:rPr lang="en-GB" sz="1600" u="sng" dirty="0">
                <a:solidFill>
                  <a:schemeClr val="tx1"/>
                </a:solidFill>
              </a:rPr>
              <a:t>is no outbreak</a:t>
            </a:r>
          </a:p>
        </p:txBody>
      </p:sp>
      <p:sp>
        <p:nvSpPr>
          <p:cNvPr id="21" name="TextBox 20">
            <a:extLst>
              <a:ext uri="{FF2B5EF4-FFF2-40B4-BE49-F238E27FC236}">
                <a16:creationId xmlns:a16="http://schemas.microsoft.com/office/drawing/2014/main" id="{8AFAB413-6BEC-1B4D-AEDB-8F5B0E1EEC13}"/>
              </a:ext>
            </a:extLst>
          </p:cNvPr>
          <p:cNvSpPr txBox="1"/>
          <p:nvPr/>
        </p:nvSpPr>
        <p:spPr>
          <a:xfrm>
            <a:off x="431800" y="379681"/>
            <a:ext cx="5245519"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Is there an outbreak?</a:t>
            </a:r>
          </a:p>
        </p:txBody>
      </p:sp>
      <p:sp>
        <p:nvSpPr>
          <p:cNvPr id="23" name="Graphic 75">
            <a:extLst>
              <a:ext uri="{FF2B5EF4-FFF2-40B4-BE49-F238E27FC236}">
                <a16:creationId xmlns:a16="http://schemas.microsoft.com/office/drawing/2014/main" id="{463187D2-5552-9647-B4D5-D6C77A54C1B1}"/>
              </a:ext>
            </a:extLst>
          </p:cNvPr>
          <p:cNvSpPr>
            <a:spLocks noChangeAspect="1"/>
          </p:cNvSpPr>
          <p:nvPr/>
        </p:nvSpPr>
        <p:spPr>
          <a:xfrm>
            <a:off x="7116632" y="1989000"/>
            <a:ext cx="1272273" cy="1440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6" name="Google Shape;140;p4">
            <a:extLst>
              <a:ext uri="{FF2B5EF4-FFF2-40B4-BE49-F238E27FC236}">
                <a16:creationId xmlns:a16="http://schemas.microsoft.com/office/drawing/2014/main" id="{F75C57E6-1583-B14D-8982-E5949285E372}"/>
              </a:ext>
            </a:extLst>
          </p:cNvPr>
          <p:cNvSpPr>
            <a:spLocks noChangeAspect="1"/>
          </p:cNvSpPr>
          <p:nvPr/>
        </p:nvSpPr>
        <p:spPr>
          <a:xfrm>
            <a:off x="170075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Tree>
    <p:extLst>
      <p:ext uri="{BB962C8B-B14F-4D97-AF65-F5344CB8AC3E}">
        <p14:creationId xmlns:p14="http://schemas.microsoft.com/office/powerpoint/2010/main" val="150583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CDD9D8-393C-3042-B337-23694A5A950D}"/>
              </a:ext>
            </a:extLst>
          </p:cNvPr>
          <p:cNvSpPr/>
          <p:nvPr/>
        </p:nvSpPr>
        <p:spPr>
          <a:xfrm>
            <a:off x="-54239" y="2094240"/>
            <a:ext cx="9198239" cy="476376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23" name="Picture 17">
            <a:extLst>
              <a:ext uri="{FF2B5EF4-FFF2-40B4-BE49-F238E27FC236}">
                <a16:creationId xmlns:a16="http://schemas.microsoft.com/office/drawing/2014/main" id="{E293577A-FCB8-1C47-8039-34E3231AFE3E}"/>
              </a:ext>
            </a:extLst>
          </p:cNvPr>
          <p:cNvPicPr>
            <a:picLocks noChangeAspect="1" noChangeArrowheads="1"/>
          </p:cNvPicPr>
          <p:nvPr/>
        </p:nvPicPr>
        <p:blipFill>
          <a:blip r:embed="rId2" cstate="email"/>
          <a:srcRect/>
          <a:stretch>
            <a:fillRect/>
          </a:stretch>
        </p:blipFill>
        <p:spPr bwMode="auto">
          <a:xfrm>
            <a:off x="3292932" y="2911305"/>
            <a:ext cx="2520000" cy="3610746"/>
          </a:xfrm>
          <a:prstGeom prst="roundRect">
            <a:avLst>
              <a:gd name="adj" fmla="val 3508"/>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24" name="Picture 18">
            <a:extLst>
              <a:ext uri="{FF2B5EF4-FFF2-40B4-BE49-F238E27FC236}">
                <a16:creationId xmlns:a16="http://schemas.microsoft.com/office/drawing/2014/main" id="{FDA41054-6338-5349-89E5-87012FB26E59}"/>
              </a:ext>
            </a:extLst>
          </p:cNvPr>
          <p:cNvPicPr>
            <a:picLocks noChangeAspect="1" noChangeArrowheads="1"/>
          </p:cNvPicPr>
          <p:nvPr/>
        </p:nvPicPr>
        <p:blipFill>
          <a:blip r:embed="rId3" cstate="email"/>
          <a:srcRect/>
          <a:stretch>
            <a:fillRect/>
          </a:stretch>
        </p:blipFill>
        <p:spPr bwMode="auto">
          <a:xfrm>
            <a:off x="431799" y="2911305"/>
            <a:ext cx="2520000" cy="1971900"/>
          </a:xfrm>
          <a:prstGeom prst="roundRect">
            <a:avLst>
              <a:gd name="adj" fmla="val 3928"/>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25" name="Picture 19">
            <a:extLst>
              <a:ext uri="{FF2B5EF4-FFF2-40B4-BE49-F238E27FC236}">
                <a16:creationId xmlns:a16="http://schemas.microsoft.com/office/drawing/2014/main" id="{CDBDBFFB-2ADF-D34D-8651-89603D03426B}"/>
              </a:ext>
            </a:extLst>
          </p:cNvPr>
          <p:cNvPicPr>
            <a:picLocks noChangeAspect="1" noChangeArrowheads="1"/>
          </p:cNvPicPr>
          <p:nvPr/>
        </p:nvPicPr>
        <p:blipFill>
          <a:blip r:embed="rId4" cstate="email"/>
          <a:srcRect/>
          <a:stretch>
            <a:fillRect/>
          </a:stretch>
        </p:blipFill>
        <p:spPr bwMode="auto">
          <a:xfrm>
            <a:off x="6154066" y="2911305"/>
            <a:ext cx="2520000" cy="1978200"/>
          </a:xfrm>
          <a:prstGeom prst="roundRect">
            <a:avLst>
              <a:gd name="adj" fmla="val 3460"/>
            </a:avLst>
          </a:prstGeom>
          <a:noFill/>
          <a:ln w="19050">
            <a:solidFill>
              <a:schemeClr val="bg1"/>
            </a:solidFill>
            <a:miter lim="800000"/>
            <a:headEnd/>
            <a:tailEnd/>
          </a:ln>
          <a:effectLst>
            <a:outerShdw blurRad="50800" dist="38100" dir="5400000" algn="t" rotWithShape="0">
              <a:prstClr val="black">
                <a:alpha val="40000"/>
              </a:prstClr>
            </a:outerShdw>
          </a:effectLst>
        </p:spPr>
      </p:pic>
      <p:sp>
        <p:nvSpPr>
          <p:cNvPr id="26" name="TextBox 25">
            <a:extLst>
              <a:ext uri="{FF2B5EF4-FFF2-40B4-BE49-F238E27FC236}">
                <a16:creationId xmlns:a16="http://schemas.microsoft.com/office/drawing/2014/main" id="{8A55BF55-20A9-2A41-BBE5-765ED6B5A0C4}"/>
              </a:ext>
            </a:extLst>
          </p:cNvPr>
          <p:cNvSpPr txBox="1"/>
          <p:nvPr/>
        </p:nvSpPr>
        <p:spPr>
          <a:xfrm>
            <a:off x="719911" y="2277073"/>
            <a:ext cx="1943776" cy="492443"/>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Edemic channel graph model</a:t>
            </a:r>
          </a:p>
        </p:txBody>
      </p:sp>
      <p:sp>
        <p:nvSpPr>
          <p:cNvPr id="27" name="TextBox 26">
            <a:extLst>
              <a:ext uri="{FF2B5EF4-FFF2-40B4-BE49-F238E27FC236}">
                <a16:creationId xmlns:a16="http://schemas.microsoft.com/office/drawing/2014/main" id="{8825DD9E-3591-9B4D-9138-AE9B9344F4DF}"/>
              </a:ext>
            </a:extLst>
          </p:cNvPr>
          <p:cNvSpPr txBox="1"/>
          <p:nvPr/>
        </p:nvSpPr>
        <p:spPr>
          <a:xfrm>
            <a:off x="3659219" y="2277073"/>
            <a:ext cx="1787424" cy="492443"/>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Endemic channel linear model</a:t>
            </a:r>
          </a:p>
        </p:txBody>
      </p:sp>
      <p:sp>
        <p:nvSpPr>
          <p:cNvPr id="28" name="TextBox 27">
            <a:extLst>
              <a:ext uri="{FF2B5EF4-FFF2-40B4-BE49-F238E27FC236}">
                <a16:creationId xmlns:a16="http://schemas.microsoft.com/office/drawing/2014/main" id="{8EAE1830-2F1B-C84A-AFE4-EDA459665152}"/>
              </a:ext>
            </a:extLst>
          </p:cNvPr>
          <p:cNvSpPr txBox="1"/>
          <p:nvPr/>
        </p:nvSpPr>
        <p:spPr>
          <a:xfrm>
            <a:off x="6613767" y="2277073"/>
            <a:ext cx="1595956" cy="492443"/>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Epidemic</a:t>
            </a:r>
          </a:p>
          <a:p>
            <a:pPr algn="ctr"/>
            <a:r>
              <a:rPr lang="en-GB" sz="1600" b="1" dirty="0">
                <a:solidFill>
                  <a:schemeClr val="tx1"/>
                </a:solidFill>
                <a:latin typeface="Arial" panose="020B0604020202020204" pitchFamily="34" charset="0"/>
                <a:cs typeface="Arial" panose="020B0604020202020204" pitchFamily="34" charset="0"/>
              </a:rPr>
              <a:t>rates</a:t>
            </a:r>
          </a:p>
        </p:txBody>
      </p:sp>
      <p:sp>
        <p:nvSpPr>
          <p:cNvPr id="14" name="TextBox 13">
            <a:extLst>
              <a:ext uri="{FF2B5EF4-FFF2-40B4-BE49-F238E27FC236}">
                <a16:creationId xmlns:a16="http://schemas.microsoft.com/office/drawing/2014/main" id="{42378D85-6DD2-6847-A43B-543E377B2831}"/>
              </a:ext>
            </a:extLst>
          </p:cNvPr>
          <p:cNvSpPr txBox="1"/>
          <p:nvPr/>
        </p:nvSpPr>
        <p:spPr>
          <a:xfrm>
            <a:off x="431800" y="379681"/>
            <a:ext cx="6947652"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Is there an outbreak? </a:t>
            </a:r>
            <a:r>
              <a:rPr lang="en-GB" sz="1600" b="1" spc="-50" dirty="0">
                <a:solidFill>
                  <a:srgbClr val="3D6C9D"/>
                </a:solidFill>
                <a:latin typeface="Arial Black" panose="020B0604020202020204" pitchFamily="34" charset="0"/>
                <a:cs typeface="Arial Black" panose="020B0604020202020204" pitchFamily="34" charset="0"/>
              </a:rPr>
              <a:t>(cont.)</a:t>
            </a:r>
          </a:p>
        </p:txBody>
      </p:sp>
      <p:sp>
        <p:nvSpPr>
          <p:cNvPr id="15" name="Google Shape;140;p4">
            <a:extLst>
              <a:ext uri="{FF2B5EF4-FFF2-40B4-BE49-F238E27FC236}">
                <a16:creationId xmlns:a16="http://schemas.microsoft.com/office/drawing/2014/main" id="{7CF98451-DCFD-3044-93A6-F8D779A259B3}"/>
              </a:ext>
            </a:extLst>
          </p:cNvPr>
          <p:cNvSpPr>
            <a:spLocks noChangeAspect="1"/>
          </p:cNvSpPr>
          <p:nvPr/>
        </p:nvSpPr>
        <p:spPr>
          <a:xfrm>
            <a:off x="170075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Tree>
    <p:extLst>
      <p:ext uri="{BB962C8B-B14F-4D97-AF65-F5344CB8AC3E}">
        <p14:creationId xmlns:p14="http://schemas.microsoft.com/office/powerpoint/2010/main" val="309820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50"/>
            <a:ext cx="4627218" cy="481200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Review case features, including reported signs and symptoms </a:t>
            </a:r>
          </a:p>
          <a:p>
            <a:pPr marL="285750" indent="-285750">
              <a:spcAft>
                <a:spcPts val="800"/>
              </a:spcAft>
              <a:buFont typeface="Arial" panose="020B0604020202020204" pitchFamily="34" charset="0"/>
              <a:buChar char="•"/>
            </a:pPr>
            <a:r>
              <a:rPr lang="en-GB" sz="1600" dirty="0" err="1">
                <a:solidFill>
                  <a:schemeClr val="tx1"/>
                </a:solidFill>
              </a:rPr>
              <a:t>Review laboratory results and procedures</a:t>
            </a:r>
          </a:p>
          <a:p>
            <a:pPr marL="285750" indent="-285750">
              <a:spcAft>
                <a:spcPts val="800"/>
              </a:spcAft>
              <a:buFont typeface="Arial" panose="020B0604020202020204" pitchFamily="34" charset="0"/>
              <a:buChar char="•"/>
            </a:pPr>
            <a:r>
              <a:rPr lang="en-GB" sz="1600" dirty="0" err="1">
                <a:solidFill>
                  <a:schemeClr val="tx1"/>
                </a:solidFill>
              </a:rPr>
              <a:t>Obtain appropriate samples </a:t>
            </a:r>
          </a:p>
          <a:p>
            <a:pPr marL="285750" indent="-285750">
              <a:spcAft>
                <a:spcPts val="800"/>
              </a:spcAft>
              <a:buFont typeface="Arial" panose="020B0604020202020204" pitchFamily="34" charset="0"/>
              <a:buChar char="•"/>
            </a:pPr>
            <a:r>
              <a:rPr lang="en-GB" sz="1600" dirty="0" err="1">
                <a:solidFill>
                  <a:schemeClr val="tx1"/>
                </a:solidFill>
              </a:rPr>
              <a:t>Visit houses or communities that have seen cases </a:t>
            </a:r>
          </a:p>
          <a:p>
            <a:pPr marL="285750" indent="-285750">
              <a:spcAft>
                <a:spcPts val="800"/>
              </a:spcAft>
              <a:buFont typeface="Arial" panose="020B0604020202020204" pitchFamily="34" charset="0"/>
              <a:buChar char="•"/>
            </a:pPr>
            <a:r>
              <a:rPr lang="en-GB" sz="1600" dirty="0" err="1">
                <a:solidFill>
                  <a:schemeClr val="tx1"/>
                </a:solidFill>
              </a:rPr>
              <a:t>Collect information</a:t>
            </a:r>
          </a:p>
        </p:txBody>
      </p:sp>
      <p:sp>
        <p:nvSpPr>
          <p:cNvPr id="7" name="TextBox 6">
            <a:extLst>
              <a:ext uri="{FF2B5EF4-FFF2-40B4-BE49-F238E27FC236}">
                <a16:creationId xmlns:a16="http://schemas.microsoft.com/office/drawing/2014/main" id="{3172693F-C55E-8744-81E6-AD86C46A4D7F}"/>
              </a:ext>
            </a:extLst>
          </p:cNvPr>
          <p:cNvSpPr txBox="1"/>
          <p:nvPr/>
        </p:nvSpPr>
        <p:spPr>
          <a:xfrm>
            <a:off x="431799" y="379681"/>
            <a:ext cx="5316252"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Verify the diagnosis</a:t>
            </a:r>
          </a:p>
        </p:txBody>
      </p:sp>
      <p:sp>
        <p:nvSpPr>
          <p:cNvPr id="9" name="Graphic 72">
            <a:extLst>
              <a:ext uri="{FF2B5EF4-FFF2-40B4-BE49-F238E27FC236}">
                <a16:creationId xmlns:a16="http://schemas.microsoft.com/office/drawing/2014/main" id="{D6030A9A-E445-974D-AE08-934BBA117836}"/>
              </a:ext>
            </a:extLst>
          </p:cNvPr>
          <p:cNvSpPr>
            <a:spLocks noChangeAspect="1"/>
          </p:cNvSpPr>
          <p:nvPr/>
        </p:nvSpPr>
        <p:spPr>
          <a:xfrm>
            <a:off x="7081536" y="1857009"/>
            <a:ext cx="1440000" cy="1120000"/>
          </a:xfrm>
          <a:custGeom>
            <a:avLst/>
            <a:gdLst>
              <a:gd name="connsiteX0" fmla="*/ 0 w 171450"/>
              <a:gd name="connsiteY0" fmla="*/ 42863 h 133350"/>
              <a:gd name="connsiteX1" fmla="*/ 0 w 171450"/>
              <a:gd name="connsiteY1" fmla="*/ 15386 h 133350"/>
              <a:gd name="connsiteX2" fmla="*/ 4405 w 171450"/>
              <a:gd name="connsiteY2" fmla="*/ 4405 h 133350"/>
              <a:gd name="connsiteX3" fmla="*/ 15386 w 171450"/>
              <a:gd name="connsiteY3" fmla="*/ 0 h 133350"/>
              <a:gd name="connsiteX4" fmla="*/ 156064 w 171450"/>
              <a:gd name="connsiteY4" fmla="*/ 0 h 133350"/>
              <a:gd name="connsiteX5" fmla="*/ 167045 w 171450"/>
              <a:gd name="connsiteY5" fmla="*/ 4405 h 133350"/>
              <a:gd name="connsiteX6" fmla="*/ 171450 w 171450"/>
              <a:gd name="connsiteY6" fmla="*/ 15386 h 133350"/>
              <a:gd name="connsiteX7" fmla="*/ 171450 w 171450"/>
              <a:gd name="connsiteY7" fmla="*/ 42863 h 133350"/>
              <a:gd name="connsiteX8" fmla="*/ 161925 w 171450"/>
              <a:gd name="connsiteY8" fmla="*/ 42863 h 133350"/>
              <a:gd name="connsiteX9" fmla="*/ 161925 w 171450"/>
              <a:gd name="connsiteY9" fmla="*/ 15386 h 133350"/>
              <a:gd name="connsiteX10" fmla="*/ 160093 w 171450"/>
              <a:gd name="connsiteY10" fmla="*/ 11357 h 133350"/>
              <a:gd name="connsiteX11" fmla="*/ 156064 w 171450"/>
              <a:gd name="connsiteY11" fmla="*/ 9525 h 133350"/>
              <a:gd name="connsiteX12" fmla="*/ 15386 w 171450"/>
              <a:gd name="connsiteY12" fmla="*/ 9525 h 133350"/>
              <a:gd name="connsiteX13" fmla="*/ 11357 w 171450"/>
              <a:gd name="connsiteY13" fmla="*/ 11357 h 133350"/>
              <a:gd name="connsiteX14" fmla="*/ 9525 w 171450"/>
              <a:gd name="connsiteY14" fmla="*/ 15386 h 133350"/>
              <a:gd name="connsiteX15" fmla="*/ 9525 w 171450"/>
              <a:gd name="connsiteY15" fmla="*/ 42863 h 133350"/>
              <a:gd name="connsiteX16" fmla="*/ 0 w 171450"/>
              <a:gd name="connsiteY16" fmla="*/ 42863 h 133350"/>
              <a:gd name="connsiteX17" fmla="*/ 15386 w 171450"/>
              <a:gd name="connsiteY17" fmla="*/ 133350 h 133350"/>
              <a:gd name="connsiteX18" fmla="*/ 4405 w 171450"/>
              <a:gd name="connsiteY18" fmla="*/ 128945 h 133350"/>
              <a:gd name="connsiteX19" fmla="*/ 0 w 171450"/>
              <a:gd name="connsiteY19" fmla="*/ 117964 h 133350"/>
              <a:gd name="connsiteX20" fmla="*/ 0 w 171450"/>
              <a:gd name="connsiteY20" fmla="*/ 90488 h 133350"/>
              <a:gd name="connsiteX21" fmla="*/ 9525 w 171450"/>
              <a:gd name="connsiteY21" fmla="*/ 90488 h 133350"/>
              <a:gd name="connsiteX22" fmla="*/ 9525 w 171450"/>
              <a:gd name="connsiteY22" fmla="*/ 117964 h 133350"/>
              <a:gd name="connsiteX23" fmla="*/ 11357 w 171450"/>
              <a:gd name="connsiteY23" fmla="*/ 121993 h 133350"/>
              <a:gd name="connsiteX24" fmla="*/ 15386 w 171450"/>
              <a:gd name="connsiteY24" fmla="*/ 123825 h 133350"/>
              <a:gd name="connsiteX25" fmla="*/ 156064 w 171450"/>
              <a:gd name="connsiteY25" fmla="*/ 123825 h 133350"/>
              <a:gd name="connsiteX26" fmla="*/ 160093 w 171450"/>
              <a:gd name="connsiteY26" fmla="*/ 121993 h 133350"/>
              <a:gd name="connsiteX27" fmla="*/ 161925 w 171450"/>
              <a:gd name="connsiteY27" fmla="*/ 117964 h 133350"/>
              <a:gd name="connsiteX28" fmla="*/ 161925 w 171450"/>
              <a:gd name="connsiteY28" fmla="*/ 90488 h 133350"/>
              <a:gd name="connsiteX29" fmla="*/ 171450 w 171450"/>
              <a:gd name="connsiteY29" fmla="*/ 90488 h 133350"/>
              <a:gd name="connsiteX30" fmla="*/ 171450 w 171450"/>
              <a:gd name="connsiteY30" fmla="*/ 117964 h 133350"/>
              <a:gd name="connsiteX31" fmla="*/ 167045 w 171450"/>
              <a:gd name="connsiteY31" fmla="*/ 128945 h 133350"/>
              <a:gd name="connsiteX32" fmla="*/ 156064 w 171450"/>
              <a:gd name="connsiteY32" fmla="*/ 133350 h 133350"/>
              <a:gd name="connsiteX33" fmla="*/ 15386 w 171450"/>
              <a:gd name="connsiteY33" fmla="*/ 133350 h 133350"/>
              <a:gd name="connsiteX34" fmla="*/ 66675 w 171450"/>
              <a:gd name="connsiteY34" fmla="*/ 109538 h 133350"/>
              <a:gd name="connsiteX35" fmla="*/ 69203 w 171450"/>
              <a:gd name="connsiteY35" fmla="*/ 108869 h 133350"/>
              <a:gd name="connsiteX36" fmla="*/ 71035 w 171450"/>
              <a:gd name="connsiteY36" fmla="*/ 106863 h 133350"/>
              <a:gd name="connsiteX37" fmla="*/ 104775 w 171450"/>
              <a:gd name="connsiteY37" fmla="*/ 39382 h 133350"/>
              <a:gd name="connsiteX38" fmla="*/ 119465 w 171450"/>
              <a:gd name="connsiteY38" fmla="*/ 68763 h 133350"/>
              <a:gd name="connsiteX39" fmla="*/ 121297 w 171450"/>
              <a:gd name="connsiteY39" fmla="*/ 70769 h 133350"/>
              <a:gd name="connsiteX40" fmla="*/ 123825 w 171450"/>
              <a:gd name="connsiteY40" fmla="*/ 71438 h 133350"/>
              <a:gd name="connsiteX41" fmla="*/ 171450 w 171450"/>
              <a:gd name="connsiteY41" fmla="*/ 71438 h 133350"/>
              <a:gd name="connsiteX42" fmla="*/ 171450 w 171450"/>
              <a:gd name="connsiteY42" fmla="*/ 61913 h 133350"/>
              <a:gd name="connsiteX43" fmla="*/ 126847 w 171450"/>
              <a:gd name="connsiteY43" fmla="*/ 61913 h 133350"/>
              <a:gd name="connsiteX44" fmla="*/ 109135 w 171450"/>
              <a:gd name="connsiteY44" fmla="*/ 26487 h 133350"/>
              <a:gd name="connsiteX45" fmla="*/ 107394 w 171450"/>
              <a:gd name="connsiteY45" fmla="*/ 24811 h 133350"/>
              <a:gd name="connsiteX46" fmla="*/ 104775 w 171450"/>
              <a:gd name="connsiteY46" fmla="*/ 24289 h 133350"/>
              <a:gd name="connsiteX47" fmla="*/ 102247 w 171450"/>
              <a:gd name="connsiteY47" fmla="*/ 24811 h 133350"/>
              <a:gd name="connsiteX48" fmla="*/ 100415 w 171450"/>
              <a:gd name="connsiteY48" fmla="*/ 26487 h 133350"/>
              <a:gd name="connsiteX49" fmla="*/ 66675 w 171450"/>
              <a:gd name="connsiteY49" fmla="*/ 93968 h 133350"/>
              <a:gd name="connsiteX50" fmla="*/ 51985 w 171450"/>
              <a:gd name="connsiteY50" fmla="*/ 64587 h 133350"/>
              <a:gd name="connsiteX51" fmla="*/ 50153 w 171450"/>
              <a:gd name="connsiteY51" fmla="*/ 62581 h 133350"/>
              <a:gd name="connsiteX52" fmla="*/ 47625 w 171450"/>
              <a:gd name="connsiteY52" fmla="*/ 61913 h 133350"/>
              <a:gd name="connsiteX53" fmla="*/ 0 w 171450"/>
              <a:gd name="connsiteY53" fmla="*/ 61913 h 133350"/>
              <a:gd name="connsiteX54" fmla="*/ 0 w 171450"/>
              <a:gd name="connsiteY54" fmla="*/ 71438 h 133350"/>
              <a:gd name="connsiteX55" fmla="*/ 44603 w 171450"/>
              <a:gd name="connsiteY55" fmla="*/ 71438 h 133350"/>
              <a:gd name="connsiteX56" fmla="*/ 62315 w 171450"/>
              <a:gd name="connsiteY56" fmla="*/ 106863 h 133350"/>
              <a:gd name="connsiteX57" fmla="*/ 64147 w 171450"/>
              <a:gd name="connsiteY57" fmla="*/ 108869 h 133350"/>
              <a:gd name="connsiteX58" fmla="*/ 66675 w 171450"/>
              <a:gd name="connsiteY58" fmla="*/ 10953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 h="133350">
                <a:moveTo>
                  <a:pt x="0" y="42863"/>
                </a:move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42863"/>
                </a:lnTo>
                <a:lnTo>
                  <a:pt x="161925" y="42863"/>
                </a:ln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42863"/>
                </a:lnTo>
                <a:lnTo>
                  <a:pt x="0" y="42863"/>
                </a:lnTo>
                <a:close/>
                <a:moveTo>
                  <a:pt x="15386" y="133350"/>
                </a:moveTo>
                <a:cubicBezTo>
                  <a:pt x="11003" y="133350"/>
                  <a:pt x="7342" y="131882"/>
                  <a:pt x="4405" y="128945"/>
                </a:cubicBezTo>
                <a:cubicBezTo>
                  <a:pt x="1468" y="126008"/>
                  <a:pt x="0" y="122347"/>
                  <a:pt x="0" y="117964"/>
                </a:cubicBezTo>
                <a:lnTo>
                  <a:pt x="0" y="90488"/>
                </a:lnTo>
                <a:lnTo>
                  <a:pt x="9525" y="90488"/>
                </a:lnTo>
                <a:lnTo>
                  <a:pt x="9525" y="117964"/>
                </a:lnTo>
                <a:cubicBezTo>
                  <a:pt x="9525" y="119429"/>
                  <a:pt x="10136" y="120772"/>
                  <a:pt x="11357" y="121993"/>
                </a:cubicBezTo>
                <a:cubicBezTo>
                  <a:pt x="12578" y="123214"/>
                  <a:pt x="13921" y="123825"/>
                  <a:pt x="15386" y="123825"/>
                </a:cubicBezTo>
                <a:lnTo>
                  <a:pt x="156064" y="123825"/>
                </a:lnTo>
                <a:cubicBezTo>
                  <a:pt x="157529" y="123825"/>
                  <a:pt x="158872" y="123214"/>
                  <a:pt x="160093" y="121993"/>
                </a:cubicBezTo>
                <a:cubicBezTo>
                  <a:pt x="161314" y="120772"/>
                  <a:pt x="161925" y="119429"/>
                  <a:pt x="161925" y="117964"/>
                </a:cubicBezTo>
                <a:lnTo>
                  <a:pt x="161925" y="90488"/>
                </a:lnTo>
                <a:lnTo>
                  <a:pt x="171450" y="90488"/>
                </a:lnTo>
                <a:lnTo>
                  <a:pt x="171450" y="117964"/>
                </a:lnTo>
                <a:cubicBezTo>
                  <a:pt x="171450" y="122347"/>
                  <a:pt x="169982" y="126008"/>
                  <a:pt x="167045" y="128945"/>
                </a:cubicBezTo>
                <a:cubicBezTo>
                  <a:pt x="164108" y="131882"/>
                  <a:pt x="160447" y="133350"/>
                  <a:pt x="156064" y="133350"/>
                </a:cubicBezTo>
                <a:lnTo>
                  <a:pt x="15386" y="133350"/>
                </a:lnTo>
                <a:close/>
                <a:moveTo>
                  <a:pt x="66675" y="109538"/>
                </a:moveTo>
                <a:cubicBezTo>
                  <a:pt x="67566" y="109538"/>
                  <a:pt x="68409" y="109315"/>
                  <a:pt x="69203" y="108869"/>
                </a:cubicBezTo>
                <a:cubicBezTo>
                  <a:pt x="69996" y="108423"/>
                  <a:pt x="70607" y="107755"/>
                  <a:pt x="71035" y="106863"/>
                </a:cubicBezTo>
                <a:lnTo>
                  <a:pt x="104775" y="39382"/>
                </a:lnTo>
                <a:lnTo>
                  <a:pt x="119465" y="68763"/>
                </a:lnTo>
                <a:cubicBezTo>
                  <a:pt x="119893" y="69655"/>
                  <a:pt x="120504" y="70323"/>
                  <a:pt x="121297" y="70769"/>
                </a:cubicBezTo>
                <a:cubicBezTo>
                  <a:pt x="122091" y="71215"/>
                  <a:pt x="122934" y="71438"/>
                  <a:pt x="123825" y="71438"/>
                </a:cubicBezTo>
                <a:lnTo>
                  <a:pt x="171450" y="71438"/>
                </a:lnTo>
                <a:lnTo>
                  <a:pt x="171450" y="61913"/>
                </a:lnTo>
                <a:lnTo>
                  <a:pt x="126847" y="61913"/>
                </a:lnTo>
                <a:lnTo>
                  <a:pt x="109135" y="26487"/>
                </a:lnTo>
                <a:cubicBezTo>
                  <a:pt x="108707" y="25718"/>
                  <a:pt x="108127" y="25159"/>
                  <a:pt x="107394" y="24811"/>
                </a:cubicBezTo>
                <a:cubicBezTo>
                  <a:pt x="106662" y="24463"/>
                  <a:pt x="105789" y="24289"/>
                  <a:pt x="104775" y="24289"/>
                </a:cubicBezTo>
                <a:cubicBezTo>
                  <a:pt x="103884" y="24289"/>
                  <a:pt x="103041" y="24463"/>
                  <a:pt x="102247" y="24811"/>
                </a:cubicBezTo>
                <a:cubicBezTo>
                  <a:pt x="101454" y="25159"/>
                  <a:pt x="100843" y="25718"/>
                  <a:pt x="100415" y="26487"/>
                </a:cubicBezTo>
                <a:lnTo>
                  <a:pt x="66675" y="93968"/>
                </a:lnTo>
                <a:lnTo>
                  <a:pt x="51985" y="64587"/>
                </a:lnTo>
                <a:cubicBezTo>
                  <a:pt x="51557" y="63695"/>
                  <a:pt x="50946" y="63027"/>
                  <a:pt x="50153" y="62581"/>
                </a:cubicBezTo>
                <a:cubicBezTo>
                  <a:pt x="49359" y="62135"/>
                  <a:pt x="48516" y="61913"/>
                  <a:pt x="47625" y="61913"/>
                </a:cubicBezTo>
                <a:lnTo>
                  <a:pt x="0" y="61913"/>
                </a:lnTo>
                <a:lnTo>
                  <a:pt x="0" y="71438"/>
                </a:lnTo>
                <a:lnTo>
                  <a:pt x="44603" y="71438"/>
                </a:lnTo>
                <a:lnTo>
                  <a:pt x="62315" y="106863"/>
                </a:lnTo>
                <a:cubicBezTo>
                  <a:pt x="62743" y="107755"/>
                  <a:pt x="63354" y="108423"/>
                  <a:pt x="64147" y="108869"/>
                </a:cubicBezTo>
                <a:cubicBezTo>
                  <a:pt x="64941" y="109315"/>
                  <a:pt x="65784" y="109538"/>
                  <a:pt x="66675" y="109538"/>
                </a:cubicBezTo>
                <a:close/>
              </a:path>
            </a:pathLst>
          </a:custGeom>
          <a:solidFill>
            <a:schemeClr val="bg1"/>
          </a:solidFill>
          <a:ln w="238" cap="flat">
            <a:noFill/>
            <a:prstDash val="solid"/>
            <a:miter/>
          </a:ln>
        </p:spPr>
        <p:txBody>
          <a:bodyPr rtlCol="0" anchor="ctr"/>
          <a:lstStyle/>
          <a:p>
            <a:endParaRPr lang="en-RO"/>
          </a:p>
        </p:txBody>
      </p:sp>
      <p:sp>
        <p:nvSpPr>
          <p:cNvPr id="8" name="Google Shape;140;p4">
            <a:extLst>
              <a:ext uri="{FF2B5EF4-FFF2-40B4-BE49-F238E27FC236}">
                <a16:creationId xmlns:a16="http://schemas.microsoft.com/office/drawing/2014/main" id="{C734716B-DAF1-E846-B1E1-F3E564626333}"/>
              </a:ext>
            </a:extLst>
          </p:cNvPr>
          <p:cNvSpPr>
            <a:spLocks noChangeAspect="1"/>
          </p:cNvSpPr>
          <p:nvPr/>
        </p:nvSpPr>
        <p:spPr>
          <a:xfrm>
            <a:off x="170075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Tree>
    <p:extLst>
      <p:ext uri="{BB962C8B-B14F-4D97-AF65-F5344CB8AC3E}">
        <p14:creationId xmlns:p14="http://schemas.microsoft.com/office/powerpoint/2010/main" val="96040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5118396" cy="4319558"/>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Establish a case definition with data on time, place, and individual.</a:t>
            </a:r>
          </a:p>
          <a:p>
            <a:pPr marL="449263" indent="-130175">
              <a:spcAft>
                <a:spcPts val="800"/>
              </a:spcAft>
            </a:pPr>
            <a:r>
              <a:rPr lang="en-GB" sz="1200" dirty="0" err="1">
                <a:solidFill>
                  <a:schemeClr val="tx1"/>
                </a:solidFill>
              </a:rPr>
              <a:t>– This will not always correspond with the definition of a clinical case</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Identify sources of information on possible cases </a:t>
            </a:r>
          </a:p>
          <a:p>
            <a:pPr marL="285750" indent="-285750">
              <a:spcAft>
                <a:spcPts val="800"/>
              </a:spcAft>
              <a:buFont typeface="Arial" panose="020B0604020202020204" pitchFamily="34" charset="0"/>
              <a:buChar char="•"/>
            </a:pPr>
            <a:r>
              <a:rPr lang="en-GB" sz="1600" dirty="0" err="1">
                <a:solidFill>
                  <a:schemeClr val="tx1"/>
                </a:solidFill>
              </a:rPr>
              <a:t>Collect information on the cases </a:t>
            </a:r>
          </a:p>
          <a:p>
            <a:pPr marL="285750" indent="-285750">
              <a:spcAft>
                <a:spcPts val="800"/>
              </a:spcAft>
              <a:buFont typeface="Arial" panose="020B0604020202020204" pitchFamily="34" charset="0"/>
              <a:buChar char="•"/>
            </a:pPr>
            <a:r>
              <a:rPr lang="en-GB" sz="1600" dirty="0" err="1">
                <a:solidFill>
                  <a:schemeClr val="tx1"/>
                </a:solidFill>
              </a:rPr>
              <a:t>Use information obtained to develop a “line list” on cases</a:t>
            </a:r>
          </a:p>
        </p:txBody>
      </p:sp>
      <p:sp>
        <p:nvSpPr>
          <p:cNvPr id="18" name="TextBox 17">
            <a:extLst>
              <a:ext uri="{FF2B5EF4-FFF2-40B4-BE49-F238E27FC236}">
                <a16:creationId xmlns:a16="http://schemas.microsoft.com/office/drawing/2014/main" id="{F427DB34-E9CD-BA4D-B152-67763C89F559}"/>
              </a:ext>
            </a:extLst>
          </p:cNvPr>
          <p:cNvSpPr txBox="1"/>
          <p:nvPr/>
        </p:nvSpPr>
        <p:spPr>
          <a:xfrm>
            <a:off x="431799" y="379681"/>
            <a:ext cx="4857831" cy="1682512"/>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Define and identify cases</a:t>
            </a:r>
          </a:p>
        </p:txBody>
      </p:sp>
      <p:sp>
        <p:nvSpPr>
          <p:cNvPr id="7" name="Graphic 102">
            <a:extLst>
              <a:ext uri="{FF2B5EF4-FFF2-40B4-BE49-F238E27FC236}">
                <a16:creationId xmlns:a16="http://schemas.microsoft.com/office/drawing/2014/main" id="{8D2E12B0-284F-004D-9141-DDA9A84B7F34}"/>
              </a:ext>
            </a:extLst>
          </p:cNvPr>
          <p:cNvSpPr>
            <a:spLocks noChangeAspect="1"/>
          </p:cNvSpPr>
          <p:nvPr/>
        </p:nvSpPr>
        <p:spPr>
          <a:xfrm>
            <a:off x="7089141" y="2221320"/>
            <a:ext cx="1302870" cy="1440000"/>
          </a:xfrm>
          <a:custGeom>
            <a:avLst/>
            <a:gdLst>
              <a:gd name="connsiteX0" fmla="*/ 0 w 180975"/>
              <a:gd name="connsiteY0" fmla="*/ 38100 h 200025"/>
              <a:gd name="connsiteX1" fmla="*/ 0 w 180975"/>
              <a:gd name="connsiteY1" fmla="*/ 0 h 200025"/>
              <a:gd name="connsiteX2" fmla="*/ 38100 w 180975"/>
              <a:gd name="connsiteY2" fmla="*/ 0 h 200025"/>
              <a:gd name="connsiteX3" fmla="*/ 38100 w 180975"/>
              <a:gd name="connsiteY3" fmla="*/ 9525 h 200025"/>
              <a:gd name="connsiteX4" fmla="*/ 9525 w 180975"/>
              <a:gd name="connsiteY4" fmla="*/ 9525 h 200025"/>
              <a:gd name="connsiteX5" fmla="*/ 9525 w 180975"/>
              <a:gd name="connsiteY5" fmla="*/ 38100 h 200025"/>
              <a:gd name="connsiteX6" fmla="*/ 0 w 180975"/>
              <a:gd name="connsiteY6" fmla="*/ 38100 h 200025"/>
              <a:gd name="connsiteX7" fmla="*/ 171450 w 180975"/>
              <a:gd name="connsiteY7" fmla="*/ 38100 h 200025"/>
              <a:gd name="connsiteX8" fmla="*/ 171450 w 180975"/>
              <a:gd name="connsiteY8" fmla="*/ 9525 h 200025"/>
              <a:gd name="connsiteX9" fmla="*/ 142875 w 180975"/>
              <a:gd name="connsiteY9" fmla="*/ 9525 h 200025"/>
              <a:gd name="connsiteX10" fmla="*/ 142875 w 180975"/>
              <a:gd name="connsiteY10" fmla="*/ 0 h 200025"/>
              <a:gd name="connsiteX11" fmla="*/ 180975 w 180975"/>
              <a:gd name="connsiteY11" fmla="*/ 0 h 200025"/>
              <a:gd name="connsiteX12" fmla="*/ 180975 w 180975"/>
              <a:gd name="connsiteY12" fmla="*/ 38100 h 200025"/>
              <a:gd name="connsiteX13" fmla="*/ 171450 w 180975"/>
              <a:gd name="connsiteY13" fmla="*/ 38100 h 200025"/>
              <a:gd name="connsiteX14" fmla="*/ 0 w 180975"/>
              <a:gd name="connsiteY14" fmla="*/ 200025 h 200025"/>
              <a:gd name="connsiteX15" fmla="*/ 0 w 180975"/>
              <a:gd name="connsiteY15" fmla="*/ 161925 h 200025"/>
              <a:gd name="connsiteX16" fmla="*/ 9525 w 180975"/>
              <a:gd name="connsiteY16" fmla="*/ 161925 h 200025"/>
              <a:gd name="connsiteX17" fmla="*/ 9525 w 180975"/>
              <a:gd name="connsiteY17" fmla="*/ 190500 h 200025"/>
              <a:gd name="connsiteX18" fmla="*/ 38100 w 180975"/>
              <a:gd name="connsiteY18" fmla="*/ 190500 h 200025"/>
              <a:gd name="connsiteX19" fmla="*/ 38100 w 180975"/>
              <a:gd name="connsiteY19" fmla="*/ 200025 h 200025"/>
              <a:gd name="connsiteX20" fmla="*/ 0 w 180975"/>
              <a:gd name="connsiteY20" fmla="*/ 200025 h 200025"/>
              <a:gd name="connsiteX21" fmla="*/ 142875 w 180975"/>
              <a:gd name="connsiteY21" fmla="*/ 200025 h 200025"/>
              <a:gd name="connsiteX22" fmla="*/ 142875 w 180975"/>
              <a:gd name="connsiteY22" fmla="*/ 190500 h 200025"/>
              <a:gd name="connsiteX23" fmla="*/ 171450 w 180975"/>
              <a:gd name="connsiteY23" fmla="*/ 190500 h 200025"/>
              <a:gd name="connsiteX24" fmla="*/ 171450 w 180975"/>
              <a:gd name="connsiteY24" fmla="*/ 161925 h 200025"/>
              <a:gd name="connsiteX25" fmla="*/ 180975 w 180975"/>
              <a:gd name="connsiteY25" fmla="*/ 161925 h 200025"/>
              <a:gd name="connsiteX26" fmla="*/ 180975 w 180975"/>
              <a:gd name="connsiteY26" fmla="*/ 200025 h 200025"/>
              <a:gd name="connsiteX27" fmla="*/ 142875 w 180975"/>
              <a:gd name="connsiteY27" fmla="*/ 200025 h 200025"/>
              <a:gd name="connsiteX28" fmla="*/ 38100 w 180975"/>
              <a:gd name="connsiteY28" fmla="*/ 156064 h 200025"/>
              <a:gd name="connsiteX29" fmla="*/ 39932 w 180975"/>
              <a:gd name="connsiteY29" fmla="*/ 160093 h 200025"/>
              <a:gd name="connsiteX30" fmla="*/ 43961 w 180975"/>
              <a:gd name="connsiteY30" fmla="*/ 161925 h 200025"/>
              <a:gd name="connsiteX31" fmla="*/ 137014 w 180975"/>
              <a:gd name="connsiteY31" fmla="*/ 161925 h 200025"/>
              <a:gd name="connsiteX32" fmla="*/ 141043 w 180975"/>
              <a:gd name="connsiteY32" fmla="*/ 160093 h 200025"/>
              <a:gd name="connsiteX33" fmla="*/ 142875 w 180975"/>
              <a:gd name="connsiteY33" fmla="*/ 156064 h 200025"/>
              <a:gd name="connsiteX34" fmla="*/ 142875 w 180975"/>
              <a:gd name="connsiteY34" fmla="*/ 43961 h 200025"/>
              <a:gd name="connsiteX35" fmla="*/ 141043 w 180975"/>
              <a:gd name="connsiteY35" fmla="*/ 39932 h 200025"/>
              <a:gd name="connsiteX36" fmla="*/ 137014 w 180975"/>
              <a:gd name="connsiteY36" fmla="*/ 38100 h 200025"/>
              <a:gd name="connsiteX37" fmla="*/ 43961 w 180975"/>
              <a:gd name="connsiteY37" fmla="*/ 38100 h 200025"/>
              <a:gd name="connsiteX38" fmla="*/ 39932 w 180975"/>
              <a:gd name="connsiteY38" fmla="*/ 39932 h 200025"/>
              <a:gd name="connsiteX39" fmla="*/ 38100 w 180975"/>
              <a:gd name="connsiteY39" fmla="*/ 43961 h 200025"/>
              <a:gd name="connsiteX40" fmla="*/ 38100 w 180975"/>
              <a:gd name="connsiteY40" fmla="*/ 156064 h 200025"/>
              <a:gd name="connsiteX41" fmla="*/ 43961 w 180975"/>
              <a:gd name="connsiteY41" fmla="*/ 171450 h 200025"/>
              <a:gd name="connsiteX42" fmla="*/ 32980 w 180975"/>
              <a:gd name="connsiteY42" fmla="*/ 167045 h 200025"/>
              <a:gd name="connsiteX43" fmla="*/ 28575 w 180975"/>
              <a:gd name="connsiteY43" fmla="*/ 156064 h 200025"/>
              <a:gd name="connsiteX44" fmla="*/ 28575 w 180975"/>
              <a:gd name="connsiteY44" fmla="*/ 43961 h 200025"/>
              <a:gd name="connsiteX45" fmla="*/ 32980 w 180975"/>
              <a:gd name="connsiteY45" fmla="*/ 32980 h 200025"/>
              <a:gd name="connsiteX46" fmla="*/ 43961 w 180975"/>
              <a:gd name="connsiteY46" fmla="*/ 28575 h 200025"/>
              <a:gd name="connsiteX47" fmla="*/ 137014 w 180975"/>
              <a:gd name="connsiteY47" fmla="*/ 28575 h 200025"/>
              <a:gd name="connsiteX48" fmla="*/ 147995 w 180975"/>
              <a:gd name="connsiteY48" fmla="*/ 32980 h 200025"/>
              <a:gd name="connsiteX49" fmla="*/ 152400 w 180975"/>
              <a:gd name="connsiteY49" fmla="*/ 43961 h 200025"/>
              <a:gd name="connsiteX50" fmla="*/ 152400 w 180975"/>
              <a:gd name="connsiteY50" fmla="*/ 156064 h 200025"/>
              <a:gd name="connsiteX51" fmla="*/ 147995 w 180975"/>
              <a:gd name="connsiteY51" fmla="*/ 167045 h 200025"/>
              <a:gd name="connsiteX52" fmla="*/ 137014 w 180975"/>
              <a:gd name="connsiteY52" fmla="*/ 171450 h 200025"/>
              <a:gd name="connsiteX53" fmla="*/ 43961 w 180975"/>
              <a:gd name="connsiteY53" fmla="*/ 171450 h 200025"/>
              <a:gd name="connsiteX54" fmla="*/ 66675 w 180975"/>
              <a:gd name="connsiteY54" fmla="*/ 76200 h 200025"/>
              <a:gd name="connsiteX55" fmla="*/ 114300 w 180975"/>
              <a:gd name="connsiteY55" fmla="*/ 76200 h 200025"/>
              <a:gd name="connsiteX56" fmla="*/ 114300 w 180975"/>
              <a:gd name="connsiteY56" fmla="*/ 66675 h 200025"/>
              <a:gd name="connsiteX57" fmla="*/ 66675 w 180975"/>
              <a:gd name="connsiteY57" fmla="*/ 66675 h 200025"/>
              <a:gd name="connsiteX58" fmla="*/ 66675 w 180975"/>
              <a:gd name="connsiteY58" fmla="*/ 76200 h 200025"/>
              <a:gd name="connsiteX59" fmla="*/ 66675 w 180975"/>
              <a:gd name="connsiteY59" fmla="*/ 104775 h 200025"/>
              <a:gd name="connsiteX60" fmla="*/ 114300 w 180975"/>
              <a:gd name="connsiteY60" fmla="*/ 104775 h 200025"/>
              <a:gd name="connsiteX61" fmla="*/ 114300 w 180975"/>
              <a:gd name="connsiteY61" fmla="*/ 95250 h 200025"/>
              <a:gd name="connsiteX62" fmla="*/ 66675 w 180975"/>
              <a:gd name="connsiteY62" fmla="*/ 95250 h 200025"/>
              <a:gd name="connsiteX63" fmla="*/ 66675 w 180975"/>
              <a:gd name="connsiteY63" fmla="*/ 104775 h 200025"/>
              <a:gd name="connsiteX64" fmla="*/ 66675 w 180975"/>
              <a:gd name="connsiteY64" fmla="*/ 133350 h 200025"/>
              <a:gd name="connsiteX65" fmla="*/ 114300 w 180975"/>
              <a:gd name="connsiteY65" fmla="*/ 133350 h 200025"/>
              <a:gd name="connsiteX66" fmla="*/ 114300 w 180975"/>
              <a:gd name="connsiteY66" fmla="*/ 123825 h 200025"/>
              <a:gd name="connsiteX67" fmla="*/ 66675 w 180975"/>
              <a:gd name="connsiteY67" fmla="*/ 123825 h 200025"/>
              <a:gd name="connsiteX68" fmla="*/ 66675 w 180975"/>
              <a:gd name="connsiteY68" fmla="*/ 133350 h 200025"/>
              <a:gd name="connsiteX69" fmla="*/ 38100 w 180975"/>
              <a:gd name="connsiteY69" fmla="*/ 156064 h 200025"/>
              <a:gd name="connsiteX70" fmla="*/ 38100 w 180975"/>
              <a:gd name="connsiteY70" fmla="*/ 38100 h 200025"/>
              <a:gd name="connsiteX71" fmla="*/ 38100 w 180975"/>
              <a:gd name="connsiteY71" fmla="*/ 161925 h 200025"/>
              <a:gd name="connsiteX72" fmla="*/ 38100 w 180975"/>
              <a:gd name="connsiteY72" fmla="*/ 1560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0975" h="200025">
                <a:moveTo>
                  <a:pt x="0" y="38100"/>
                </a:moveTo>
                <a:lnTo>
                  <a:pt x="0" y="0"/>
                </a:lnTo>
                <a:lnTo>
                  <a:pt x="38100" y="0"/>
                </a:lnTo>
                <a:lnTo>
                  <a:pt x="38100" y="9525"/>
                </a:lnTo>
                <a:lnTo>
                  <a:pt x="9525" y="9525"/>
                </a:lnTo>
                <a:lnTo>
                  <a:pt x="9525" y="38100"/>
                </a:lnTo>
                <a:lnTo>
                  <a:pt x="0" y="38100"/>
                </a:lnTo>
                <a:close/>
                <a:moveTo>
                  <a:pt x="171450" y="38100"/>
                </a:moveTo>
                <a:lnTo>
                  <a:pt x="171450" y="9525"/>
                </a:lnTo>
                <a:lnTo>
                  <a:pt x="142875" y="9525"/>
                </a:lnTo>
                <a:lnTo>
                  <a:pt x="142875" y="0"/>
                </a:lnTo>
                <a:lnTo>
                  <a:pt x="180975" y="0"/>
                </a:lnTo>
                <a:lnTo>
                  <a:pt x="180975" y="38100"/>
                </a:lnTo>
                <a:lnTo>
                  <a:pt x="171450" y="38100"/>
                </a:lnTo>
                <a:close/>
                <a:moveTo>
                  <a:pt x="0" y="200025"/>
                </a:moveTo>
                <a:lnTo>
                  <a:pt x="0" y="161925"/>
                </a:lnTo>
                <a:lnTo>
                  <a:pt x="9525" y="161925"/>
                </a:lnTo>
                <a:lnTo>
                  <a:pt x="9525" y="190500"/>
                </a:lnTo>
                <a:lnTo>
                  <a:pt x="38100" y="190500"/>
                </a:lnTo>
                <a:lnTo>
                  <a:pt x="38100" y="200025"/>
                </a:lnTo>
                <a:lnTo>
                  <a:pt x="0" y="200025"/>
                </a:lnTo>
                <a:close/>
                <a:moveTo>
                  <a:pt x="142875" y="200025"/>
                </a:moveTo>
                <a:lnTo>
                  <a:pt x="142875" y="190500"/>
                </a:lnTo>
                <a:lnTo>
                  <a:pt x="171450" y="190500"/>
                </a:lnTo>
                <a:lnTo>
                  <a:pt x="171450" y="161925"/>
                </a:lnTo>
                <a:lnTo>
                  <a:pt x="180975" y="161925"/>
                </a:lnTo>
                <a:lnTo>
                  <a:pt x="180975" y="200025"/>
                </a:lnTo>
                <a:lnTo>
                  <a:pt x="142875" y="200025"/>
                </a:lnTo>
                <a:close/>
                <a:moveTo>
                  <a:pt x="38100" y="156064"/>
                </a:moveTo>
                <a:cubicBezTo>
                  <a:pt x="38100" y="157529"/>
                  <a:pt x="38711" y="158872"/>
                  <a:pt x="39932" y="160093"/>
                </a:cubicBezTo>
                <a:cubicBezTo>
                  <a:pt x="41153" y="161314"/>
                  <a:pt x="42496" y="161925"/>
                  <a:pt x="43961" y="161925"/>
                </a:cubicBezTo>
                <a:lnTo>
                  <a:pt x="137014" y="161925"/>
                </a:lnTo>
                <a:cubicBezTo>
                  <a:pt x="138479" y="161925"/>
                  <a:pt x="139822" y="161314"/>
                  <a:pt x="141043" y="160093"/>
                </a:cubicBezTo>
                <a:cubicBezTo>
                  <a:pt x="142264" y="158872"/>
                  <a:pt x="142875" y="157529"/>
                  <a:pt x="142875" y="156064"/>
                </a:cubicBezTo>
                <a:lnTo>
                  <a:pt x="142875" y="43961"/>
                </a:lnTo>
                <a:cubicBezTo>
                  <a:pt x="142875" y="42496"/>
                  <a:pt x="142264" y="41153"/>
                  <a:pt x="141043" y="39932"/>
                </a:cubicBezTo>
                <a:cubicBezTo>
                  <a:pt x="139822" y="38711"/>
                  <a:pt x="138479" y="38100"/>
                  <a:pt x="137014" y="38100"/>
                </a:cubicBezTo>
                <a:lnTo>
                  <a:pt x="43961" y="38100"/>
                </a:lnTo>
                <a:cubicBezTo>
                  <a:pt x="42496" y="38100"/>
                  <a:pt x="41153" y="38711"/>
                  <a:pt x="39932" y="39932"/>
                </a:cubicBezTo>
                <a:cubicBezTo>
                  <a:pt x="38711" y="41153"/>
                  <a:pt x="38100" y="42496"/>
                  <a:pt x="38100" y="43961"/>
                </a:cubicBezTo>
                <a:lnTo>
                  <a:pt x="38100" y="156064"/>
                </a:lnTo>
                <a:close/>
                <a:moveTo>
                  <a:pt x="43961" y="171450"/>
                </a:moveTo>
                <a:cubicBezTo>
                  <a:pt x="39578" y="171450"/>
                  <a:pt x="35917" y="169982"/>
                  <a:pt x="32980" y="167045"/>
                </a:cubicBezTo>
                <a:cubicBezTo>
                  <a:pt x="30043" y="164108"/>
                  <a:pt x="28575" y="160447"/>
                  <a:pt x="28575" y="156064"/>
                </a:cubicBezTo>
                <a:lnTo>
                  <a:pt x="28575" y="43961"/>
                </a:lnTo>
                <a:cubicBezTo>
                  <a:pt x="28575" y="39578"/>
                  <a:pt x="30043" y="35917"/>
                  <a:pt x="32980" y="32980"/>
                </a:cubicBezTo>
                <a:cubicBezTo>
                  <a:pt x="35917" y="30043"/>
                  <a:pt x="39578" y="28575"/>
                  <a:pt x="43961" y="28575"/>
                </a:cubicBezTo>
                <a:lnTo>
                  <a:pt x="137014" y="28575"/>
                </a:lnTo>
                <a:cubicBezTo>
                  <a:pt x="141397" y="28575"/>
                  <a:pt x="145058" y="30043"/>
                  <a:pt x="147995" y="32980"/>
                </a:cubicBezTo>
                <a:cubicBezTo>
                  <a:pt x="150932" y="35917"/>
                  <a:pt x="152400" y="39578"/>
                  <a:pt x="152400" y="43961"/>
                </a:cubicBezTo>
                <a:lnTo>
                  <a:pt x="152400" y="156064"/>
                </a:lnTo>
                <a:cubicBezTo>
                  <a:pt x="152400" y="160447"/>
                  <a:pt x="150932" y="164108"/>
                  <a:pt x="147995" y="167045"/>
                </a:cubicBezTo>
                <a:cubicBezTo>
                  <a:pt x="145058" y="169982"/>
                  <a:pt x="141397" y="171450"/>
                  <a:pt x="137014" y="171450"/>
                </a:cubicBezTo>
                <a:lnTo>
                  <a:pt x="43961" y="171450"/>
                </a:lnTo>
                <a:close/>
                <a:moveTo>
                  <a:pt x="66675" y="76200"/>
                </a:moveTo>
                <a:lnTo>
                  <a:pt x="114300" y="76200"/>
                </a:lnTo>
                <a:lnTo>
                  <a:pt x="114300" y="66675"/>
                </a:lnTo>
                <a:lnTo>
                  <a:pt x="66675" y="66675"/>
                </a:lnTo>
                <a:lnTo>
                  <a:pt x="66675" y="76200"/>
                </a:lnTo>
                <a:close/>
                <a:moveTo>
                  <a:pt x="66675" y="104775"/>
                </a:moveTo>
                <a:lnTo>
                  <a:pt x="114300" y="104775"/>
                </a:lnTo>
                <a:lnTo>
                  <a:pt x="114300" y="95250"/>
                </a:lnTo>
                <a:lnTo>
                  <a:pt x="66675" y="95250"/>
                </a:lnTo>
                <a:lnTo>
                  <a:pt x="66675" y="104775"/>
                </a:lnTo>
                <a:close/>
                <a:moveTo>
                  <a:pt x="66675" y="133350"/>
                </a:moveTo>
                <a:lnTo>
                  <a:pt x="114300" y="133350"/>
                </a:lnTo>
                <a:lnTo>
                  <a:pt x="114300" y="123825"/>
                </a:lnTo>
                <a:lnTo>
                  <a:pt x="66675" y="123825"/>
                </a:lnTo>
                <a:lnTo>
                  <a:pt x="66675" y="133350"/>
                </a:lnTo>
                <a:close/>
                <a:moveTo>
                  <a:pt x="38100" y="156064"/>
                </a:moveTo>
                <a:lnTo>
                  <a:pt x="38100" y="38100"/>
                </a:lnTo>
                <a:lnTo>
                  <a:pt x="38100" y="161925"/>
                </a:lnTo>
                <a:lnTo>
                  <a:pt x="38100" y="156064"/>
                </a:lnTo>
                <a:close/>
              </a:path>
            </a:pathLst>
          </a:custGeom>
          <a:solidFill>
            <a:schemeClr val="bg1"/>
          </a:solidFill>
          <a:ln w="238" cap="flat">
            <a:noFill/>
            <a:prstDash val="solid"/>
            <a:miter/>
          </a:ln>
        </p:spPr>
        <p:txBody>
          <a:bodyPr rtlCol="0" anchor="ctr"/>
          <a:lstStyle/>
          <a:p>
            <a:endParaRPr lang="en-RO"/>
          </a:p>
        </p:txBody>
      </p:sp>
      <p:sp>
        <p:nvSpPr>
          <p:cNvPr id="8" name="Google Shape;140;p4">
            <a:extLst>
              <a:ext uri="{FF2B5EF4-FFF2-40B4-BE49-F238E27FC236}">
                <a16:creationId xmlns:a16="http://schemas.microsoft.com/office/drawing/2014/main" id="{B7EF92A7-E769-1F4C-A113-EFAD60EA37EC}"/>
              </a:ext>
            </a:extLst>
          </p:cNvPr>
          <p:cNvSpPr>
            <a:spLocks noChangeAspect="1"/>
          </p:cNvSpPr>
          <p:nvPr/>
        </p:nvSpPr>
        <p:spPr>
          <a:xfrm>
            <a:off x="170075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3</a:t>
            </a:r>
            <a:endParaRPr sz="2400" b="1">
              <a:solidFill>
                <a:schemeClr val="bg1"/>
              </a:solidFill>
            </a:endParaRPr>
          </a:p>
        </p:txBody>
      </p:sp>
    </p:spTree>
    <p:extLst>
      <p:ext uri="{BB962C8B-B14F-4D97-AF65-F5344CB8AC3E}">
        <p14:creationId xmlns:p14="http://schemas.microsoft.com/office/powerpoint/2010/main" val="340462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315D9-FA88-0E4E-8C62-7BFB56080437}"/>
              </a:ext>
            </a:extLst>
          </p:cNvPr>
          <p:cNvSpPr txBox="1"/>
          <p:nvPr/>
        </p:nvSpPr>
        <p:spPr>
          <a:xfrm>
            <a:off x="431800" y="379681"/>
            <a:ext cx="792988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Obtain information on cases (descriptive study)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Rounded Rectangle 18">
            <a:extLst>
              <a:ext uri="{FF2B5EF4-FFF2-40B4-BE49-F238E27FC236}">
                <a16:creationId xmlns:a16="http://schemas.microsoft.com/office/drawing/2014/main" id="{14878C5C-88BA-2E4A-8B49-9DEAB2CC3CA2}"/>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FB354CB8-FBC6-6448-8A92-D7C6BD1B1E3F}"/>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0B7A4B78-6DC9-1A45-AF38-933AFBBE8A7E}"/>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B000B5FF-4B37-094E-97AC-D3C47049B0B4}"/>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6339564B-9B54-D242-B2FC-5FCED0F6B9AF}"/>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raphic 3">
            <a:extLst>
              <a:ext uri="{FF2B5EF4-FFF2-40B4-BE49-F238E27FC236}">
                <a16:creationId xmlns:a16="http://schemas.microsoft.com/office/drawing/2014/main" id="{4A2BFA37-0C9A-5F42-9B42-AC6B7EB14C31}"/>
              </a:ext>
            </a:extLst>
          </p:cNvPr>
          <p:cNvSpPr>
            <a:spLocks noChangeAspect="1"/>
          </p:cNvSpPr>
          <p:nvPr/>
        </p:nvSpPr>
        <p:spPr>
          <a:xfrm>
            <a:off x="1205800" y="2346209"/>
            <a:ext cx="432000" cy="329220"/>
          </a:xfrm>
          <a:custGeom>
            <a:avLst/>
            <a:gdLst>
              <a:gd name="connsiteX0" fmla="*/ 57150 w 200025"/>
              <a:gd name="connsiteY0" fmla="*/ 0 h 152436"/>
              <a:gd name="connsiteX1" fmla="*/ 80725 w 200025"/>
              <a:gd name="connsiteY1" fmla="*/ 6429 h 152436"/>
              <a:gd name="connsiteX2" fmla="*/ 100013 w 200025"/>
              <a:gd name="connsiteY2" fmla="*/ 25131 h 152436"/>
              <a:gd name="connsiteX3" fmla="*/ 119301 w 200025"/>
              <a:gd name="connsiteY3" fmla="*/ 6429 h 152436"/>
              <a:gd name="connsiteX4" fmla="*/ 142875 w 200025"/>
              <a:gd name="connsiteY4" fmla="*/ 0 h 152436"/>
              <a:gd name="connsiteX5" fmla="*/ 173392 w 200025"/>
              <a:gd name="connsiteY5" fmla="*/ 12346 h 152436"/>
              <a:gd name="connsiteX6" fmla="*/ 185738 w 200025"/>
              <a:gd name="connsiteY6" fmla="*/ 42863 h 152436"/>
              <a:gd name="connsiteX7" fmla="*/ 185619 w 200025"/>
              <a:gd name="connsiteY7" fmla="*/ 45793 h 152436"/>
              <a:gd name="connsiteX8" fmla="*/ 185317 w 200025"/>
              <a:gd name="connsiteY8" fmla="*/ 48724 h 152436"/>
              <a:gd name="connsiteX9" fmla="*/ 175792 w 200025"/>
              <a:gd name="connsiteY9" fmla="*/ 48724 h 152436"/>
              <a:gd name="connsiteX10" fmla="*/ 176121 w 200025"/>
              <a:gd name="connsiteY10" fmla="*/ 45793 h 152436"/>
              <a:gd name="connsiteX11" fmla="*/ 176213 w 200025"/>
              <a:gd name="connsiteY11" fmla="*/ 42863 h 152436"/>
              <a:gd name="connsiteX12" fmla="*/ 166688 w 200025"/>
              <a:gd name="connsiteY12" fmla="*/ 19050 h 152436"/>
              <a:gd name="connsiteX13" fmla="*/ 142875 w 200025"/>
              <a:gd name="connsiteY13" fmla="*/ 9525 h 152436"/>
              <a:gd name="connsiteX14" fmla="*/ 121884 w 200025"/>
              <a:gd name="connsiteY14" fmla="*/ 16018 h 152436"/>
              <a:gd name="connsiteX15" fmla="*/ 104665 w 200025"/>
              <a:gd name="connsiteY15" fmla="*/ 35572 h 152436"/>
              <a:gd name="connsiteX16" fmla="*/ 95360 w 200025"/>
              <a:gd name="connsiteY16" fmla="*/ 35572 h 152436"/>
              <a:gd name="connsiteX17" fmla="*/ 78050 w 200025"/>
              <a:gd name="connsiteY17" fmla="*/ 15927 h 152436"/>
              <a:gd name="connsiteX18" fmla="*/ 57150 w 200025"/>
              <a:gd name="connsiteY18" fmla="*/ 9525 h 152436"/>
              <a:gd name="connsiteX19" fmla="*/ 33429 w 200025"/>
              <a:gd name="connsiteY19" fmla="*/ 19050 h 152436"/>
              <a:gd name="connsiteX20" fmla="*/ 23813 w 200025"/>
              <a:gd name="connsiteY20" fmla="*/ 42863 h 152436"/>
              <a:gd name="connsiteX21" fmla="*/ 23904 w 200025"/>
              <a:gd name="connsiteY21" fmla="*/ 45793 h 152436"/>
              <a:gd name="connsiteX22" fmla="*/ 24234 w 200025"/>
              <a:gd name="connsiteY22" fmla="*/ 48724 h 152436"/>
              <a:gd name="connsiteX23" fmla="*/ 14709 w 200025"/>
              <a:gd name="connsiteY23" fmla="*/ 48724 h 152436"/>
              <a:gd name="connsiteX24" fmla="*/ 14407 w 200025"/>
              <a:gd name="connsiteY24" fmla="*/ 45793 h 152436"/>
              <a:gd name="connsiteX25" fmla="*/ 14288 w 200025"/>
              <a:gd name="connsiteY25" fmla="*/ 42863 h 152436"/>
              <a:gd name="connsiteX26" fmla="*/ 26634 w 200025"/>
              <a:gd name="connsiteY26" fmla="*/ 12346 h 152436"/>
              <a:gd name="connsiteX27" fmla="*/ 57150 w 200025"/>
              <a:gd name="connsiteY27" fmla="*/ 0 h 152436"/>
              <a:gd name="connsiteX28" fmla="*/ 48651 w 200025"/>
              <a:gd name="connsiteY28" fmla="*/ 103676 h 152436"/>
              <a:gd name="connsiteX29" fmla="*/ 61949 w 200025"/>
              <a:gd name="connsiteY29" fmla="*/ 103676 h 152436"/>
              <a:gd name="connsiteX30" fmla="*/ 78984 w 200025"/>
              <a:gd name="connsiteY30" fmla="*/ 120088 h 152436"/>
              <a:gd name="connsiteX31" fmla="*/ 100013 w 200025"/>
              <a:gd name="connsiteY31" fmla="*/ 139541 h 152436"/>
              <a:gd name="connsiteX32" fmla="*/ 121041 w 200025"/>
              <a:gd name="connsiteY32" fmla="*/ 120088 h 152436"/>
              <a:gd name="connsiteX33" fmla="*/ 138076 w 200025"/>
              <a:gd name="connsiteY33" fmla="*/ 103676 h 152436"/>
              <a:gd name="connsiteX34" fmla="*/ 151429 w 200025"/>
              <a:gd name="connsiteY34" fmla="*/ 103676 h 152436"/>
              <a:gd name="connsiteX35" fmla="*/ 132105 w 200025"/>
              <a:gd name="connsiteY35" fmla="*/ 122781 h 152436"/>
              <a:gd name="connsiteX36" fmla="*/ 107230 w 200025"/>
              <a:gd name="connsiteY36" fmla="*/ 145916 h 152436"/>
              <a:gd name="connsiteX37" fmla="*/ 100013 w 200025"/>
              <a:gd name="connsiteY37" fmla="*/ 152437 h 152436"/>
              <a:gd name="connsiteX38" fmla="*/ 92796 w 200025"/>
              <a:gd name="connsiteY38" fmla="*/ 145916 h 152436"/>
              <a:gd name="connsiteX39" fmla="*/ 67948 w 200025"/>
              <a:gd name="connsiteY39" fmla="*/ 122781 h 152436"/>
              <a:gd name="connsiteX40" fmla="*/ 48651 w 200025"/>
              <a:gd name="connsiteY40" fmla="*/ 103676 h 152436"/>
              <a:gd name="connsiteX41" fmla="*/ 90964 w 200025"/>
              <a:gd name="connsiteY41" fmla="*/ 109538 h 152436"/>
              <a:gd name="connsiteX42" fmla="*/ 93391 w 200025"/>
              <a:gd name="connsiteY42" fmla="*/ 108667 h 152436"/>
              <a:gd name="connsiteX43" fmla="*/ 94957 w 200025"/>
              <a:gd name="connsiteY43" fmla="*/ 106405 h 152436"/>
              <a:gd name="connsiteX44" fmla="*/ 110930 w 200025"/>
              <a:gd name="connsiteY44" fmla="*/ 58432 h 152436"/>
              <a:gd name="connsiteX45" fmla="*/ 123660 w 200025"/>
              <a:gd name="connsiteY45" fmla="*/ 77592 h 152436"/>
              <a:gd name="connsiteX46" fmla="*/ 126445 w 200025"/>
              <a:gd name="connsiteY46" fmla="*/ 80047 h 152436"/>
              <a:gd name="connsiteX47" fmla="*/ 130053 w 200025"/>
              <a:gd name="connsiteY47" fmla="*/ 80963 h 152436"/>
              <a:gd name="connsiteX48" fmla="*/ 200025 w 200025"/>
              <a:gd name="connsiteY48" fmla="*/ 80963 h 152436"/>
              <a:gd name="connsiteX49" fmla="*/ 200025 w 200025"/>
              <a:gd name="connsiteY49" fmla="*/ 71438 h 152436"/>
              <a:gd name="connsiteX50" fmla="*/ 130951 w 200025"/>
              <a:gd name="connsiteY50" fmla="*/ 71438 h 152436"/>
              <a:gd name="connsiteX51" fmla="*/ 113421 w 200025"/>
              <a:gd name="connsiteY51" fmla="*/ 45134 h 152436"/>
              <a:gd name="connsiteX52" fmla="*/ 111562 w 200025"/>
              <a:gd name="connsiteY52" fmla="*/ 43568 h 152436"/>
              <a:gd name="connsiteX53" fmla="*/ 109061 w 200025"/>
              <a:gd name="connsiteY53" fmla="*/ 43046 h 152436"/>
              <a:gd name="connsiteX54" fmla="*/ 106543 w 200025"/>
              <a:gd name="connsiteY54" fmla="*/ 43916 h 152436"/>
              <a:gd name="connsiteX55" fmla="*/ 105068 w 200025"/>
              <a:gd name="connsiteY55" fmla="*/ 46178 h 152436"/>
              <a:gd name="connsiteX56" fmla="*/ 89096 w 200025"/>
              <a:gd name="connsiteY56" fmla="*/ 94279 h 152436"/>
              <a:gd name="connsiteX57" fmla="*/ 76054 w 200025"/>
              <a:gd name="connsiteY57" fmla="*/ 74808 h 152436"/>
              <a:gd name="connsiteX58" fmla="*/ 73269 w 200025"/>
              <a:gd name="connsiteY58" fmla="*/ 72353 h 152436"/>
              <a:gd name="connsiteX59" fmla="*/ 69661 w 200025"/>
              <a:gd name="connsiteY59" fmla="*/ 71438 h 152436"/>
              <a:gd name="connsiteX60" fmla="*/ 0 w 200025"/>
              <a:gd name="connsiteY60" fmla="*/ 71438 h 152436"/>
              <a:gd name="connsiteX61" fmla="*/ 0 w 200025"/>
              <a:gd name="connsiteY61" fmla="*/ 80963 h 152436"/>
              <a:gd name="connsiteX62" fmla="*/ 68708 w 200025"/>
              <a:gd name="connsiteY62" fmla="*/ 80963 h 152436"/>
              <a:gd name="connsiteX63" fmla="*/ 86421 w 200025"/>
              <a:gd name="connsiteY63" fmla="*/ 107449 h 152436"/>
              <a:gd name="connsiteX64" fmla="*/ 88372 w 200025"/>
              <a:gd name="connsiteY64" fmla="*/ 109107 h 152436"/>
              <a:gd name="connsiteX65" fmla="*/ 90964 w 200025"/>
              <a:gd name="connsiteY65" fmla="*/ 109538 h 15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00025" h="152436">
                <a:moveTo>
                  <a:pt x="57150" y="0"/>
                </a:moveTo>
                <a:cubicBezTo>
                  <a:pt x="65527" y="0"/>
                  <a:pt x="73385" y="2143"/>
                  <a:pt x="80725" y="6429"/>
                </a:cubicBezTo>
                <a:cubicBezTo>
                  <a:pt x="88064" y="10716"/>
                  <a:pt x="94493" y="16950"/>
                  <a:pt x="100013" y="25131"/>
                </a:cubicBezTo>
                <a:cubicBezTo>
                  <a:pt x="105532" y="16950"/>
                  <a:pt x="111962" y="10716"/>
                  <a:pt x="119301" y="6429"/>
                </a:cubicBezTo>
                <a:cubicBezTo>
                  <a:pt x="126640" y="2143"/>
                  <a:pt x="134498" y="0"/>
                  <a:pt x="142875" y="0"/>
                </a:cubicBezTo>
                <a:cubicBezTo>
                  <a:pt x="154989" y="0"/>
                  <a:pt x="165161" y="4115"/>
                  <a:pt x="173392" y="12346"/>
                </a:cubicBezTo>
                <a:cubicBezTo>
                  <a:pt x="181622" y="20576"/>
                  <a:pt x="185738" y="30749"/>
                  <a:pt x="185738" y="42863"/>
                </a:cubicBezTo>
                <a:cubicBezTo>
                  <a:pt x="185738" y="43900"/>
                  <a:pt x="185698" y="44877"/>
                  <a:pt x="185619" y="45793"/>
                </a:cubicBezTo>
                <a:cubicBezTo>
                  <a:pt x="185539" y="46709"/>
                  <a:pt x="185439" y="47686"/>
                  <a:pt x="185317" y="48724"/>
                </a:cubicBezTo>
                <a:lnTo>
                  <a:pt x="175792" y="48724"/>
                </a:lnTo>
                <a:cubicBezTo>
                  <a:pt x="175950" y="47686"/>
                  <a:pt x="176060" y="46709"/>
                  <a:pt x="176121" y="45793"/>
                </a:cubicBezTo>
                <a:cubicBezTo>
                  <a:pt x="176182" y="44877"/>
                  <a:pt x="176213" y="43900"/>
                  <a:pt x="176213" y="42863"/>
                </a:cubicBezTo>
                <a:cubicBezTo>
                  <a:pt x="176213" y="33338"/>
                  <a:pt x="173038" y="25400"/>
                  <a:pt x="166688" y="19050"/>
                </a:cubicBezTo>
                <a:cubicBezTo>
                  <a:pt x="160338" y="12700"/>
                  <a:pt x="152400" y="9525"/>
                  <a:pt x="142875" y="9525"/>
                </a:cubicBezTo>
                <a:cubicBezTo>
                  <a:pt x="135292" y="9525"/>
                  <a:pt x="128295" y="11689"/>
                  <a:pt x="121884" y="16018"/>
                </a:cubicBezTo>
                <a:cubicBezTo>
                  <a:pt x="115473" y="20347"/>
                  <a:pt x="109733" y="26865"/>
                  <a:pt x="104665" y="35572"/>
                </a:cubicBezTo>
                <a:lnTo>
                  <a:pt x="95360" y="35572"/>
                </a:lnTo>
                <a:cubicBezTo>
                  <a:pt x="90170" y="26743"/>
                  <a:pt x="84400" y="20195"/>
                  <a:pt x="78050" y="15927"/>
                </a:cubicBezTo>
                <a:cubicBezTo>
                  <a:pt x="71700" y="11659"/>
                  <a:pt x="64734" y="9525"/>
                  <a:pt x="57150" y="9525"/>
                </a:cubicBezTo>
                <a:cubicBezTo>
                  <a:pt x="47747" y="9525"/>
                  <a:pt x="39840" y="12700"/>
                  <a:pt x="33429" y="19050"/>
                </a:cubicBezTo>
                <a:cubicBezTo>
                  <a:pt x="27018" y="25400"/>
                  <a:pt x="23813" y="33338"/>
                  <a:pt x="23813" y="42863"/>
                </a:cubicBezTo>
                <a:cubicBezTo>
                  <a:pt x="23813" y="43900"/>
                  <a:pt x="23843" y="44877"/>
                  <a:pt x="23904" y="45793"/>
                </a:cubicBezTo>
                <a:cubicBezTo>
                  <a:pt x="23965" y="46709"/>
                  <a:pt x="24075" y="47686"/>
                  <a:pt x="24234" y="48724"/>
                </a:cubicBezTo>
                <a:lnTo>
                  <a:pt x="14709" y="48724"/>
                </a:lnTo>
                <a:cubicBezTo>
                  <a:pt x="14587" y="47686"/>
                  <a:pt x="14486" y="46709"/>
                  <a:pt x="14407" y="45793"/>
                </a:cubicBezTo>
                <a:cubicBezTo>
                  <a:pt x="14327" y="44877"/>
                  <a:pt x="14288" y="43900"/>
                  <a:pt x="14288" y="42863"/>
                </a:cubicBezTo>
                <a:cubicBezTo>
                  <a:pt x="14288" y="30749"/>
                  <a:pt x="18403" y="20576"/>
                  <a:pt x="26634" y="12346"/>
                </a:cubicBezTo>
                <a:cubicBezTo>
                  <a:pt x="34864" y="4115"/>
                  <a:pt x="45036" y="0"/>
                  <a:pt x="57150" y="0"/>
                </a:cubicBezTo>
                <a:close/>
                <a:moveTo>
                  <a:pt x="48651" y="103676"/>
                </a:moveTo>
                <a:lnTo>
                  <a:pt x="61949" y="103676"/>
                </a:lnTo>
                <a:cubicBezTo>
                  <a:pt x="67029" y="108719"/>
                  <a:pt x="72708" y="114190"/>
                  <a:pt x="78984" y="120088"/>
                </a:cubicBezTo>
                <a:cubicBezTo>
                  <a:pt x="85261" y="125987"/>
                  <a:pt x="92271" y="132471"/>
                  <a:pt x="100013" y="139541"/>
                </a:cubicBezTo>
                <a:cubicBezTo>
                  <a:pt x="107755" y="132471"/>
                  <a:pt x="114764" y="125987"/>
                  <a:pt x="121041" y="120088"/>
                </a:cubicBezTo>
                <a:cubicBezTo>
                  <a:pt x="127318" y="114190"/>
                  <a:pt x="132996" y="108719"/>
                  <a:pt x="138076" y="103676"/>
                </a:cubicBezTo>
                <a:lnTo>
                  <a:pt x="151429" y="103676"/>
                </a:lnTo>
                <a:cubicBezTo>
                  <a:pt x="145763" y="109489"/>
                  <a:pt x="139322" y="115857"/>
                  <a:pt x="132105" y="122781"/>
                </a:cubicBezTo>
                <a:cubicBezTo>
                  <a:pt x="124888" y="129705"/>
                  <a:pt x="116596" y="137416"/>
                  <a:pt x="107230" y="145916"/>
                </a:cubicBezTo>
                <a:lnTo>
                  <a:pt x="100013" y="152437"/>
                </a:lnTo>
                <a:lnTo>
                  <a:pt x="92796" y="145916"/>
                </a:lnTo>
                <a:cubicBezTo>
                  <a:pt x="83429" y="137416"/>
                  <a:pt x="75147" y="129705"/>
                  <a:pt x="67948" y="122781"/>
                </a:cubicBezTo>
                <a:cubicBezTo>
                  <a:pt x="60750" y="115857"/>
                  <a:pt x="54317" y="109489"/>
                  <a:pt x="48651" y="103676"/>
                </a:cubicBezTo>
                <a:close/>
                <a:moveTo>
                  <a:pt x="90964" y="109538"/>
                </a:moveTo>
                <a:cubicBezTo>
                  <a:pt x="91929" y="109538"/>
                  <a:pt x="92738" y="109247"/>
                  <a:pt x="93391" y="108667"/>
                </a:cubicBezTo>
                <a:cubicBezTo>
                  <a:pt x="94044" y="108087"/>
                  <a:pt x="94566" y="107333"/>
                  <a:pt x="94957" y="106405"/>
                </a:cubicBezTo>
                <a:lnTo>
                  <a:pt x="110930" y="58432"/>
                </a:lnTo>
                <a:lnTo>
                  <a:pt x="123660" y="77592"/>
                </a:lnTo>
                <a:cubicBezTo>
                  <a:pt x="124454" y="78618"/>
                  <a:pt x="125382" y="79436"/>
                  <a:pt x="126445" y="80047"/>
                </a:cubicBezTo>
                <a:cubicBezTo>
                  <a:pt x="127507" y="80657"/>
                  <a:pt x="128710" y="80963"/>
                  <a:pt x="130053" y="80963"/>
                </a:cubicBezTo>
                <a:lnTo>
                  <a:pt x="200025" y="80963"/>
                </a:lnTo>
                <a:lnTo>
                  <a:pt x="200025" y="71438"/>
                </a:lnTo>
                <a:lnTo>
                  <a:pt x="130951" y="71438"/>
                </a:lnTo>
                <a:lnTo>
                  <a:pt x="113421" y="45134"/>
                </a:lnTo>
                <a:cubicBezTo>
                  <a:pt x="112957" y="44438"/>
                  <a:pt x="112337" y="43916"/>
                  <a:pt x="111562" y="43568"/>
                </a:cubicBezTo>
                <a:cubicBezTo>
                  <a:pt x="110786" y="43220"/>
                  <a:pt x="109953" y="43046"/>
                  <a:pt x="109061" y="43046"/>
                </a:cubicBezTo>
                <a:cubicBezTo>
                  <a:pt x="108097" y="43046"/>
                  <a:pt x="107257" y="43336"/>
                  <a:pt x="106543" y="43916"/>
                </a:cubicBezTo>
                <a:cubicBezTo>
                  <a:pt x="105828" y="44496"/>
                  <a:pt x="105337" y="45250"/>
                  <a:pt x="105068" y="46178"/>
                </a:cubicBezTo>
                <a:lnTo>
                  <a:pt x="89096" y="94279"/>
                </a:lnTo>
                <a:lnTo>
                  <a:pt x="76054" y="74808"/>
                </a:lnTo>
                <a:cubicBezTo>
                  <a:pt x="75260" y="73782"/>
                  <a:pt x="74332" y="72964"/>
                  <a:pt x="73269" y="72353"/>
                </a:cubicBezTo>
                <a:cubicBezTo>
                  <a:pt x="72207" y="71743"/>
                  <a:pt x="71004" y="71438"/>
                  <a:pt x="69661" y="71438"/>
                </a:cubicBezTo>
                <a:lnTo>
                  <a:pt x="0" y="71438"/>
                </a:lnTo>
                <a:lnTo>
                  <a:pt x="0" y="80963"/>
                </a:lnTo>
                <a:lnTo>
                  <a:pt x="68708" y="80963"/>
                </a:lnTo>
                <a:lnTo>
                  <a:pt x="86421" y="107449"/>
                </a:lnTo>
                <a:cubicBezTo>
                  <a:pt x="86885" y="108268"/>
                  <a:pt x="87536" y="108820"/>
                  <a:pt x="88372" y="109107"/>
                </a:cubicBezTo>
                <a:cubicBezTo>
                  <a:pt x="89209" y="109394"/>
                  <a:pt x="90073" y="109538"/>
                  <a:pt x="90964" y="109538"/>
                </a:cubicBezTo>
                <a:close/>
              </a:path>
            </a:pathLst>
          </a:custGeom>
          <a:solidFill>
            <a:schemeClr val="bg1"/>
          </a:solidFill>
          <a:ln w="238" cap="flat">
            <a:noFill/>
            <a:prstDash val="solid"/>
            <a:miter/>
          </a:ln>
        </p:spPr>
        <p:txBody>
          <a:bodyPr rtlCol="0" anchor="ctr"/>
          <a:lstStyle/>
          <a:p>
            <a:endParaRPr lang="en-RO"/>
          </a:p>
        </p:txBody>
      </p:sp>
      <p:sp>
        <p:nvSpPr>
          <p:cNvPr id="28" name="TextBox 27">
            <a:extLst>
              <a:ext uri="{FF2B5EF4-FFF2-40B4-BE49-F238E27FC236}">
                <a16:creationId xmlns:a16="http://schemas.microsoft.com/office/drawing/2014/main" id="{CD279419-D8F1-9C44-935B-9A8B52982917}"/>
              </a:ext>
            </a:extLst>
          </p:cNvPr>
          <p:cNvSpPr txBox="1"/>
          <p:nvPr/>
        </p:nvSpPr>
        <p:spPr>
          <a:xfrm>
            <a:off x="4823209" y="3210208"/>
            <a:ext cx="1439368" cy="646331"/>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Forms and questionnaires </a:t>
            </a:r>
            <a:r>
              <a:rPr lang="en-GB" dirty="0" err="1">
                <a:solidFill>
                  <a:schemeClr val="tx1"/>
                </a:solidFill>
                <a:latin typeface="Arial" panose="020B0604020202020204" pitchFamily="34" charset="0"/>
                <a:cs typeface="Arial" panose="020B0604020202020204" pitchFamily="34" charset="0"/>
              </a:rPr>
              <a:t>to be completed</a:t>
            </a:r>
            <a:endParaRPr lang="en-GB" dirty="0">
              <a:solidFill>
                <a:schemeClr val="tx1"/>
              </a:solidFill>
            </a:endParaRPr>
          </a:p>
        </p:txBody>
      </p:sp>
      <p:sp>
        <p:nvSpPr>
          <p:cNvPr id="29" name="TextBox 28">
            <a:extLst>
              <a:ext uri="{FF2B5EF4-FFF2-40B4-BE49-F238E27FC236}">
                <a16:creationId xmlns:a16="http://schemas.microsoft.com/office/drawing/2014/main" id="{ED768E91-A214-7040-ABDE-3A4D88FE695E}"/>
              </a:ext>
            </a:extLst>
          </p:cNvPr>
          <p:cNvSpPr txBox="1"/>
          <p:nvPr/>
        </p:nvSpPr>
        <p:spPr>
          <a:xfrm>
            <a:off x="2750096" y="3210209"/>
            <a:ext cx="1428499" cy="1508105"/>
          </a:xfrm>
          <a:prstGeom prst="rect">
            <a:avLst/>
          </a:prstGeom>
          <a:noFill/>
        </p:spPr>
        <p:txBody>
          <a:bodyPr wrap="square" lIns="0" tIns="0" rIns="0" bIns="0" rtlCol="0">
            <a:spAutoFit/>
          </a:bodyPr>
          <a:lstStyle/>
          <a:p>
            <a:r>
              <a:rPr lang="en-GB" b="1" dirty="0" err="1">
                <a:solidFill>
                  <a:schemeClr val="bg1"/>
                </a:solidFill>
                <a:latin typeface="Arial" panose="020B0604020202020204" pitchFamily="34" charset="0"/>
                <a:cs typeface="Arial" panose="020B0604020202020204" pitchFamily="34" charset="0"/>
              </a:rPr>
              <a:t>Mechanism to capture cases</a:t>
            </a:r>
            <a:r>
              <a:rPr lang="en-GB" b="1" dirty="0">
                <a:solidFill>
                  <a:schemeClr val="bg1"/>
                </a:solidFill>
                <a:latin typeface="Arial" panose="020B0604020202020204" pitchFamily="34" charset="0"/>
                <a:cs typeface="Arial" panose="020B0604020202020204" pitchFamily="34" charset="0"/>
              </a:rPr>
              <a:t>: </a:t>
            </a:r>
            <a:r>
              <a:rPr lang="en-GB" dirty="0" err="1">
                <a:solidFill>
                  <a:schemeClr val="bg1"/>
                </a:solidFill>
              </a:rPr>
              <a:t>community (house by house) or  institutional (healthcare services)</a:t>
            </a:r>
            <a:endParaRPr lang="en-GB" dirty="0">
              <a:solidFill>
                <a:schemeClr val="bg1"/>
              </a:solidFill>
            </a:endParaRPr>
          </a:p>
        </p:txBody>
      </p:sp>
      <p:sp>
        <p:nvSpPr>
          <p:cNvPr id="30" name="TextBox 29">
            <a:extLst>
              <a:ext uri="{FF2B5EF4-FFF2-40B4-BE49-F238E27FC236}">
                <a16:creationId xmlns:a16="http://schemas.microsoft.com/office/drawing/2014/main" id="{C67F7AE1-30B7-744C-93ED-A6E1F99AE94A}"/>
              </a:ext>
            </a:extLst>
          </p:cNvPr>
          <p:cNvSpPr txBox="1"/>
          <p:nvPr/>
        </p:nvSpPr>
        <p:spPr>
          <a:xfrm>
            <a:off x="6913267" y="3210208"/>
            <a:ext cx="1535060" cy="1938992"/>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Samples to be taken can be wasted quickly: </a:t>
            </a:r>
            <a:r>
              <a:rPr lang="en-GB" dirty="0" err="1">
                <a:solidFill>
                  <a:schemeClr val="tx1"/>
                </a:solidFill>
                <a:latin typeface="Arial" panose="020B0604020202020204" pitchFamily="34" charset="0"/>
                <a:cs typeface="Arial" panose="020B0604020202020204" pitchFamily="34" charset="0"/>
              </a:rPr>
              <a:t>food, water, from patients who are ill prior to receiving antibiotics. The cold chain is crucial!</a:t>
            </a:r>
            <a:endParaRPr lang="en-GB" u="sng" dirty="0">
              <a:solidFill>
                <a:schemeClr val="tx1"/>
              </a:solidFill>
            </a:endParaRPr>
          </a:p>
        </p:txBody>
      </p:sp>
      <p:sp>
        <p:nvSpPr>
          <p:cNvPr id="31" name="TextBox 30">
            <a:extLst>
              <a:ext uri="{FF2B5EF4-FFF2-40B4-BE49-F238E27FC236}">
                <a16:creationId xmlns:a16="http://schemas.microsoft.com/office/drawing/2014/main" id="{69D2AD2B-06F7-C24E-9505-EA752FE37D51}"/>
              </a:ext>
            </a:extLst>
          </p:cNvPr>
          <p:cNvSpPr txBox="1"/>
          <p:nvPr/>
        </p:nvSpPr>
        <p:spPr>
          <a:xfrm>
            <a:off x="695674" y="3210209"/>
            <a:ext cx="1484818" cy="1938992"/>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Sources: </a:t>
            </a:r>
            <a:r>
              <a:rPr lang="en-GB" dirty="0" err="1">
                <a:solidFill>
                  <a:schemeClr val="bg1"/>
                </a:solidFill>
              </a:rPr>
              <a:t>cases reported to monitoring systems, private physicians and their records, autopsy reports, healthcare services, etc.</a:t>
            </a:r>
            <a:endParaRPr lang="en-GB" dirty="0">
              <a:solidFill>
                <a:schemeClr val="bg1"/>
              </a:solidFill>
            </a:endParaRPr>
          </a:p>
        </p:txBody>
      </p:sp>
      <p:sp>
        <p:nvSpPr>
          <p:cNvPr id="32" name="Google Shape;140;p4">
            <a:extLst>
              <a:ext uri="{FF2B5EF4-FFF2-40B4-BE49-F238E27FC236}">
                <a16:creationId xmlns:a16="http://schemas.microsoft.com/office/drawing/2014/main" id="{372F972A-E72F-D64B-869B-BE5B0D989B41}"/>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raphic 6">
            <a:extLst>
              <a:ext uri="{FF2B5EF4-FFF2-40B4-BE49-F238E27FC236}">
                <a16:creationId xmlns:a16="http://schemas.microsoft.com/office/drawing/2014/main" id="{C69B9623-2E19-6B4D-BD8D-231E9A05AB95}"/>
              </a:ext>
            </a:extLst>
          </p:cNvPr>
          <p:cNvSpPr>
            <a:spLocks noChangeAspect="1"/>
          </p:cNvSpPr>
          <p:nvPr/>
        </p:nvSpPr>
        <p:spPr>
          <a:xfrm>
            <a:off x="3301767" y="2306598"/>
            <a:ext cx="432000" cy="368686"/>
          </a:xfrm>
          <a:custGeom>
            <a:avLst/>
            <a:gdLst>
              <a:gd name="connsiteX0" fmla="*/ 0 w 176212"/>
              <a:gd name="connsiteY0" fmla="*/ 150385 h 150385"/>
              <a:gd name="connsiteX1" fmla="*/ 0 w 176212"/>
              <a:gd name="connsiteY1" fmla="*/ 50373 h 150385"/>
              <a:gd name="connsiteX2" fmla="*/ 66675 w 176212"/>
              <a:gd name="connsiteY2" fmla="*/ 0 h 150385"/>
              <a:gd name="connsiteX3" fmla="*/ 104684 w 176212"/>
              <a:gd name="connsiteY3" fmla="*/ 28685 h 150385"/>
              <a:gd name="connsiteX4" fmla="*/ 99719 w 176212"/>
              <a:gd name="connsiteY4" fmla="*/ 30782 h 150385"/>
              <a:gd name="connsiteX5" fmla="*/ 95213 w 176212"/>
              <a:gd name="connsiteY5" fmla="*/ 33667 h 150385"/>
              <a:gd name="connsiteX6" fmla="*/ 66675 w 176212"/>
              <a:gd name="connsiteY6" fmla="*/ 11906 h 150385"/>
              <a:gd name="connsiteX7" fmla="*/ 9525 w 176212"/>
              <a:gd name="connsiteY7" fmla="*/ 55135 h 150385"/>
              <a:gd name="connsiteX8" fmla="*/ 9525 w 176212"/>
              <a:gd name="connsiteY8" fmla="*/ 140860 h 150385"/>
              <a:gd name="connsiteX9" fmla="*/ 48724 w 176212"/>
              <a:gd name="connsiteY9" fmla="*/ 140860 h 150385"/>
              <a:gd name="connsiteX10" fmla="*/ 48724 w 176212"/>
              <a:gd name="connsiteY10" fmla="*/ 150385 h 150385"/>
              <a:gd name="connsiteX11" fmla="*/ 0 w 176212"/>
              <a:gd name="connsiteY11" fmla="*/ 150385 h 150385"/>
              <a:gd name="connsiteX12" fmla="*/ 71438 w 176212"/>
              <a:gd name="connsiteY12" fmla="*/ 150385 h 150385"/>
              <a:gd name="connsiteX13" fmla="*/ 71438 w 176212"/>
              <a:gd name="connsiteY13" fmla="*/ 137742 h 150385"/>
              <a:gd name="connsiteX14" fmla="*/ 73388 w 176212"/>
              <a:gd name="connsiteY14" fmla="*/ 131308 h 150385"/>
              <a:gd name="connsiteX15" fmla="*/ 78343 w 176212"/>
              <a:gd name="connsiteY15" fmla="*/ 126481 h 150385"/>
              <a:gd name="connsiteX16" fmla="*/ 100223 w 176212"/>
              <a:gd name="connsiteY16" fmla="*/ 117176 h 150385"/>
              <a:gd name="connsiteX17" fmla="*/ 123825 w 176212"/>
              <a:gd name="connsiteY17" fmla="*/ 114117 h 150385"/>
              <a:gd name="connsiteX18" fmla="*/ 147427 w 176212"/>
              <a:gd name="connsiteY18" fmla="*/ 117176 h 150385"/>
              <a:gd name="connsiteX19" fmla="*/ 169307 w 176212"/>
              <a:gd name="connsiteY19" fmla="*/ 126481 h 150385"/>
              <a:gd name="connsiteX20" fmla="*/ 174262 w 176212"/>
              <a:gd name="connsiteY20" fmla="*/ 131308 h 150385"/>
              <a:gd name="connsiteX21" fmla="*/ 176213 w 176212"/>
              <a:gd name="connsiteY21" fmla="*/ 137742 h 150385"/>
              <a:gd name="connsiteX22" fmla="*/ 176213 w 176212"/>
              <a:gd name="connsiteY22" fmla="*/ 150385 h 150385"/>
              <a:gd name="connsiteX23" fmla="*/ 71438 w 176212"/>
              <a:gd name="connsiteY23" fmla="*/ 150385 h 150385"/>
              <a:gd name="connsiteX24" fmla="*/ 81292 w 176212"/>
              <a:gd name="connsiteY24" fmla="*/ 140860 h 150385"/>
              <a:gd name="connsiteX25" fmla="*/ 166358 w 176212"/>
              <a:gd name="connsiteY25" fmla="*/ 140860 h 150385"/>
              <a:gd name="connsiteX26" fmla="*/ 166358 w 176212"/>
              <a:gd name="connsiteY26" fmla="*/ 135731 h 150385"/>
              <a:gd name="connsiteX27" fmla="*/ 145897 w 176212"/>
              <a:gd name="connsiteY27" fmla="*/ 126848 h 150385"/>
              <a:gd name="connsiteX28" fmla="*/ 123825 w 176212"/>
              <a:gd name="connsiteY28" fmla="*/ 123642 h 150385"/>
              <a:gd name="connsiteX29" fmla="*/ 101753 w 176212"/>
              <a:gd name="connsiteY29" fmla="*/ 126848 h 150385"/>
              <a:gd name="connsiteX30" fmla="*/ 81292 w 176212"/>
              <a:gd name="connsiteY30" fmla="*/ 135731 h 150385"/>
              <a:gd name="connsiteX31" fmla="*/ 81292 w 176212"/>
              <a:gd name="connsiteY31" fmla="*/ 140860 h 150385"/>
              <a:gd name="connsiteX32" fmla="*/ 123847 w 176212"/>
              <a:gd name="connsiteY32" fmla="*/ 94151 h 150385"/>
              <a:gd name="connsiteX33" fmla="*/ 106973 w 176212"/>
              <a:gd name="connsiteY33" fmla="*/ 87212 h 150385"/>
              <a:gd name="connsiteX34" fmla="*/ 100013 w 176212"/>
              <a:gd name="connsiteY34" fmla="*/ 70360 h 150385"/>
              <a:gd name="connsiteX35" fmla="*/ 106951 w 176212"/>
              <a:gd name="connsiteY35" fmla="*/ 53487 h 150385"/>
              <a:gd name="connsiteX36" fmla="*/ 123803 w 176212"/>
              <a:gd name="connsiteY36" fmla="*/ 46526 h 150385"/>
              <a:gd name="connsiteX37" fmla="*/ 140677 w 176212"/>
              <a:gd name="connsiteY37" fmla="*/ 53465 h 150385"/>
              <a:gd name="connsiteX38" fmla="*/ 147638 w 176212"/>
              <a:gd name="connsiteY38" fmla="*/ 70317 h 150385"/>
              <a:gd name="connsiteX39" fmla="*/ 140699 w 176212"/>
              <a:gd name="connsiteY39" fmla="*/ 87191 h 150385"/>
              <a:gd name="connsiteX40" fmla="*/ 123847 w 176212"/>
              <a:gd name="connsiteY40" fmla="*/ 94151 h 150385"/>
              <a:gd name="connsiteX41" fmla="*/ 123825 w 176212"/>
              <a:gd name="connsiteY41" fmla="*/ 84626 h 150385"/>
              <a:gd name="connsiteX42" fmla="*/ 133909 w 176212"/>
              <a:gd name="connsiteY42" fmla="*/ 80422 h 150385"/>
              <a:gd name="connsiteX43" fmla="*/ 138113 w 176212"/>
              <a:gd name="connsiteY43" fmla="*/ 70339 h 150385"/>
              <a:gd name="connsiteX44" fmla="*/ 133909 w 176212"/>
              <a:gd name="connsiteY44" fmla="*/ 60255 h 150385"/>
              <a:gd name="connsiteX45" fmla="*/ 123825 w 176212"/>
              <a:gd name="connsiteY45" fmla="*/ 56051 h 150385"/>
              <a:gd name="connsiteX46" fmla="*/ 113741 w 176212"/>
              <a:gd name="connsiteY46" fmla="*/ 60255 h 150385"/>
              <a:gd name="connsiteX47" fmla="*/ 109538 w 176212"/>
              <a:gd name="connsiteY47" fmla="*/ 70339 h 150385"/>
              <a:gd name="connsiteX48" fmla="*/ 113741 w 176212"/>
              <a:gd name="connsiteY48" fmla="*/ 80422 h 150385"/>
              <a:gd name="connsiteX49" fmla="*/ 123825 w 176212"/>
              <a:gd name="connsiteY49" fmla="*/ 84626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6212" h="150385">
                <a:moveTo>
                  <a:pt x="0" y="150385"/>
                </a:moveTo>
                <a:lnTo>
                  <a:pt x="0" y="50373"/>
                </a:lnTo>
                <a:lnTo>
                  <a:pt x="66675" y="0"/>
                </a:lnTo>
                <a:lnTo>
                  <a:pt x="104684" y="28685"/>
                </a:lnTo>
                <a:cubicBezTo>
                  <a:pt x="102913" y="29283"/>
                  <a:pt x="101258" y="29982"/>
                  <a:pt x="99719" y="30782"/>
                </a:cubicBezTo>
                <a:cubicBezTo>
                  <a:pt x="98181" y="31582"/>
                  <a:pt x="96679" y="32544"/>
                  <a:pt x="95213" y="33667"/>
                </a:cubicBezTo>
                <a:lnTo>
                  <a:pt x="66675" y="11906"/>
                </a:lnTo>
                <a:lnTo>
                  <a:pt x="9525" y="55135"/>
                </a:lnTo>
                <a:lnTo>
                  <a:pt x="9525" y="140860"/>
                </a:lnTo>
                <a:lnTo>
                  <a:pt x="48724" y="140860"/>
                </a:lnTo>
                <a:lnTo>
                  <a:pt x="48724" y="150385"/>
                </a:lnTo>
                <a:lnTo>
                  <a:pt x="0" y="150385"/>
                </a:lnTo>
                <a:close/>
                <a:moveTo>
                  <a:pt x="71438" y="150385"/>
                </a:moveTo>
                <a:lnTo>
                  <a:pt x="71438" y="137742"/>
                </a:lnTo>
                <a:cubicBezTo>
                  <a:pt x="71438" y="135412"/>
                  <a:pt x="72088" y="133268"/>
                  <a:pt x="73388" y="131308"/>
                </a:cubicBezTo>
                <a:cubicBezTo>
                  <a:pt x="74689" y="129348"/>
                  <a:pt x="76340" y="127739"/>
                  <a:pt x="78343" y="126481"/>
                </a:cubicBezTo>
                <a:cubicBezTo>
                  <a:pt x="85279" y="122317"/>
                  <a:pt x="92573" y="119215"/>
                  <a:pt x="100223" y="117176"/>
                </a:cubicBezTo>
                <a:cubicBezTo>
                  <a:pt x="107874" y="115137"/>
                  <a:pt x="115741" y="114117"/>
                  <a:pt x="123825" y="114117"/>
                </a:cubicBezTo>
                <a:cubicBezTo>
                  <a:pt x="131909" y="114117"/>
                  <a:pt x="139776" y="115137"/>
                  <a:pt x="147427" y="117176"/>
                </a:cubicBezTo>
                <a:cubicBezTo>
                  <a:pt x="155077" y="119215"/>
                  <a:pt x="162371" y="122317"/>
                  <a:pt x="169307" y="126481"/>
                </a:cubicBezTo>
                <a:cubicBezTo>
                  <a:pt x="171310" y="127739"/>
                  <a:pt x="172961" y="129348"/>
                  <a:pt x="174262" y="131308"/>
                </a:cubicBezTo>
                <a:cubicBezTo>
                  <a:pt x="175562" y="133268"/>
                  <a:pt x="176213" y="135412"/>
                  <a:pt x="176213" y="137742"/>
                </a:cubicBezTo>
                <a:lnTo>
                  <a:pt x="176213" y="150385"/>
                </a:lnTo>
                <a:lnTo>
                  <a:pt x="71438" y="150385"/>
                </a:lnTo>
                <a:close/>
                <a:moveTo>
                  <a:pt x="81292" y="140860"/>
                </a:moveTo>
                <a:lnTo>
                  <a:pt x="166358" y="140860"/>
                </a:lnTo>
                <a:lnTo>
                  <a:pt x="166358" y="135731"/>
                </a:lnTo>
                <a:cubicBezTo>
                  <a:pt x="159825" y="131946"/>
                  <a:pt x="153004" y="128985"/>
                  <a:pt x="145897" y="126848"/>
                </a:cubicBezTo>
                <a:cubicBezTo>
                  <a:pt x="138790" y="124711"/>
                  <a:pt x="131433" y="123642"/>
                  <a:pt x="123825" y="123642"/>
                </a:cubicBezTo>
                <a:cubicBezTo>
                  <a:pt x="116217" y="123642"/>
                  <a:pt x="108860" y="124711"/>
                  <a:pt x="101753" y="126848"/>
                </a:cubicBezTo>
                <a:cubicBezTo>
                  <a:pt x="94646" y="128985"/>
                  <a:pt x="87826" y="131946"/>
                  <a:pt x="81292" y="135731"/>
                </a:cubicBezTo>
                <a:lnTo>
                  <a:pt x="81292" y="140860"/>
                </a:lnTo>
                <a:close/>
                <a:moveTo>
                  <a:pt x="123847" y="94151"/>
                </a:moveTo>
                <a:cubicBezTo>
                  <a:pt x="117238" y="94151"/>
                  <a:pt x="111613" y="91838"/>
                  <a:pt x="106973" y="87212"/>
                </a:cubicBezTo>
                <a:cubicBezTo>
                  <a:pt x="102333" y="82586"/>
                  <a:pt x="100013" y="76969"/>
                  <a:pt x="100013" y="70360"/>
                </a:cubicBezTo>
                <a:cubicBezTo>
                  <a:pt x="100013" y="63752"/>
                  <a:pt x="102325" y="58127"/>
                  <a:pt x="106951" y="53487"/>
                </a:cubicBezTo>
                <a:cubicBezTo>
                  <a:pt x="111578" y="48846"/>
                  <a:pt x="117195" y="46526"/>
                  <a:pt x="123803" y="46526"/>
                </a:cubicBezTo>
                <a:cubicBezTo>
                  <a:pt x="130412" y="46526"/>
                  <a:pt x="136037" y="48839"/>
                  <a:pt x="140677" y="53465"/>
                </a:cubicBezTo>
                <a:cubicBezTo>
                  <a:pt x="145317" y="58091"/>
                  <a:pt x="147638" y="63709"/>
                  <a:pt x="147638" y="70317"/>
                </a:cubicBezTo>
                <a:cubicBezTo>
                  <a:pt x="147638" y="76926"/>
                  <a:pt x="145325" y="82550"/>
                  <a:pt x="140699" y="87191"/>
                </a:cubicBezTo>
                <a:cubicBezTo>
                  <a:pt x="136072" y="91831"/>
                  <a:pt x="130455" y="94151"/>
                  <a:pt x="123847" y="94151"/>
                </a:cubicBezTo>
                <a:close/>
                <a:moveTo>
                  <a:pt x="123825" y="84626"/>
                </a:moveTo>
                <a:cubicBezTo>
                  <a:pt x="127745" y="84626"/>
                  <a:pt x="131106" y="83225"/>
                  <a:pt x="133909" y="80422"/>
                </a:cubicBezTo>
                <a:cubicBezTo>
                  <a:pt x="136711" y="77620"/>
                  <a:pt x="138113" y="74259"/>
                  <a:pt x="138113" y="70339"/>
                </a:cubicBezTo>
                <a:cubicBezTo>
                  <a:pt x="138113" y="66419"/>
                  <a:pt x="136711" y="63057"/>
                  <a:pt x="133909" y="60255"/>
                </a:cubicBezTo>
                <a:cubicBezTo>
                  <a:pt x="131106" y="57452"/>
                  <a:pt x="127745" y="56051"/>
                  <a:pt x="123825" y="56051"/>
                </a:cubicBezTo>
                <a:cubicBezTo>
                  <a:pt x="119905" y="56051"/>
                  <a:pt x="116544" y="57452"/>
                  <a:pt x="113741" y="60255"/>
                </a:cubicBezTo>
                <a:cubicBezTo>
                  <a:pt x="110939" y="63057"/>
                  <a:pt x="109538" y="66419"/>
                  <a:pt x="109538" y="70339"/>
                </a:cubicBezTo>
                <a:cubicBezTo>
                  <a:pt x="109538" y="74259"/>
                  <a:pt x="110939" y="77620"/>
                  <a:pt x="113741" y="80422"/>
                </a:cubicBezTo>
                <a:cubicBezTo>
                  <a:pt x="116544" y="83225"/>
                  <a:pt x="119905" y="84626"/>
                  <a:pt x="123825" y="84626"/>
                </a:cubicBezTo>
                <a:close/>
              </a:path>
            </a:pathLst>
          </a:custGeom>
          <a:solidFill>
            <a:schemeClr val="bg1"/>
          </a:solidFill>
          <a:ln w="238" cap="flat">
            <a:noFill/>
            <a:prstDash val="solid"/>
            <a:miter/>
          </a:ln>
        </p:spPr>
        <p:txBody>
          <a:bodyPr rtlCol="0" anchor="ctr"/>
          <a:lstStyle/>
          <a:p>
            <a:endParaRPr lang="en-RO"/>
          </a:p>
        </p:txBody>
      </p:sp>
      <p:sp>
        <p:nvSpPr>
          <p:cNvPr id="34" name="Google Shape;140;p4">
            <a:extLst>
              <a:ext uri="{FF2B5EF4-FFF2-40B4-BE49-F238E27FC236}">
                <a16:creationId xmlns:a16="http://schemas.microsoft.com/office/drawing/2014/main" id="{DCF81F68-FDE0-6F47-A582-109B6A206B78}"/>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raphic 12">
            <a:extLst>
              <a:ext uri="{FF2B5EF4-FFF2-40B4-BE49-F238E27FC236}">
                <a16:creationId xmlns:a16="http://schemas.microsoft.com/office/drawing/2014/main" id="{B13D90C4-C15B-7345-89B3-861B03A09004}"/>
              </a:ext>
            </a:extLst>
          </p:cNvPr>
          <p:cNvSpPr>
            <a:spLocks noChangeAspect="1"/>
          </p:cNvSpPr>
          <p:nvPr/>
        </p:nvSpPr>
        <p:spPr>
          <a:xfrm>
            <a:off x="5425638" y="2284879"/>
            <a:ext cx="336000" cy="432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36" name="Google Shape;140;p4">
            <a:extLst>
              <a:ext uri="{FF2B5EF4-FFF2-40B4-BE49-F238E27FC236}">
                <a16:creationId xmlns:a16="http://schemas.microsoft.com/office/drawing/2014/main" id="{0AFE4D3E-4F15-F84F-AC43-4EBB68B9FE7A}"/>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raphic 9">
            <a:extLst>
              <a:ext uri="{FF2B5EF4-FFF2-40B4-BE49-F238E27FC236}">
                <a16:creationId xmlns:a16="http://schemas.microsoft.com/office/drawing/2014/main" id="{EBE363F6-6BA8-0C42-BE86-5C457A8E1640}"/>
              </a:ext>
            </a:extLst>
          </p:cNvPr>
          <p:cNvSpPr>
            <a:spLocks noChangeAspect="1"/>
          </p:cNvSpPr>
          <p:nvPr/>
        </p:nvSpPr>
        <p:spPr>
          <a:xfrm>
            <a:off x="7532382" y="2284879"/>
            <a:ext cx="284544"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76187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a:extLst>
              <a:ext uri="{FF2B5EF4-FFF2-40B4-BE49-F238E27FC236}">
                <a16:creationId xmlns:a16="http://schemas.microsoft.com/office/drawing/2014/main" id="{3CC83D8B-19AD-BA44-8B29-70D935D80A82}"/>
              </a:ext>
            </a:extLst>
          </p:cNvPr>
          <p:cNvSpPr/>
          <p:nvPr/>
        </p:nvSpPr>
        <p:spPr>
          <a:xfrm>
            <a:off x="860417" y="4941947"/>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2" name="Rounded Rectangle 41">
            <a:extLst>
              <a:ext uri="{FF2B5EF4-FFF2-40B4-BE49-F238E27FC236}">
                <a16:creationId xmlns:a16="http://schemas.microsoft.com/office/drawing/2014/main" id="{B6D00987-AC06-6444-8D1D-D6584A228B87}"/>
              </a:ext>
            </a:extLst>
          </p:cNvPr>
          <p:cNvSpPr/>
          <p:nvPr/>
        </p:nvSpPr>
        <p:spPr>
          <a:xfrm>
            <a:off x="5096385" y="494194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B50DFEAE-B030-FF46-9C89-0257742268F9}"/>
              </a:ext>
            </a:extLst>
          </p:cNvPr>
          <p:cNvSpPr/>
          <p:nvPr/>
        </p:nvSpPr>
        <p:spPr>
          <a:xfrm>
            <a:off x="860417" y="348153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Rounded Rectangle 38">
            <a:extLst>
              <a:ext uri="{FF2B5EF4-FFF2-40B4-BE49-F238E27FC236}">
                <a16:creationId xmlns:a16="http://schemas.microsoft.com/office/drawing/2014/main" id="{EA1E514F-8766-5A47-8193-78A46F4F5B30}"/>
              </a:ext>
            </a:extLst>
          </p:cNvPr>
          <p:cNvSpPr/>
          <p:nvPr/>
        </p:nvSpPr>
        <p:spPr>
          <a:xfrm>
            <a:off x="5096385" y="3481539"/>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88E57AFF-4CB2-DC41-BBF9-170EE85BEC45}"/>
              </a:ext>
            </a:extLst>
          </p:cNvPr>
          <p:cNvSpPr/>
          <p:nvPr/>
        </p:nvSpPr>
        <p:spPr>
          <a:xfrm>
            <a:off x="860417" y="202113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8BE792CB-C438-074E-ACA0-67E0868F8F9B}"/>
              </a:ext>
            </a:extLst>
          </p:cNvPr>
          <p:cNvSpPr/>
          <p:nvPr/>
        </p:nvSpPr>
        <p:spPr>
          <a:xfrm>
            <a:off x="5096385" y="202113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5BF315D9-FA88-0E4E-8C62-7BFB56080437}"/>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Minimum information to compile</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5F98DB54-CC13-1544-B0A8-34690DF7FB8D}"/>
              </a:ext>
            </a:extLst>
          </p:cNvPr>
          <p:cNvSpPr txBox="1"/>
          <p:nvPr/>
        </p:nvSpPr>
        <p:spPr>
          <a:xfrm>
            <a:off x="1436512" y="2104669"/>
            <a:ext cx="2969232" cy="492443"/>
          </a:xfrm>
          <a:prstGeom prst="rect">
            <a:avLst/>
          </a:prstGeom>
          <a:noFill/>
        </p:spPr>
        <p:txBody>
          <a:bodyPr wrap="square" lIns="0" tIns="0" rIns="0" bIns="0" rtlCol="0">
            <a:spAutoFit/>
          </a:bodyPr>
          <a:lstStyle/>
          <a:p>
            <a:r>
              <a:rPr lang="en-GB" sz="1600" dirty="0" err="1">
                <a:solidFill>
                  <a:schemeClr val="tx1"/>
                </a:solidFill>
              </a:rPr>
              <a:t>Number of persons impacted, average age, and % by sex</a:t>
            </a:r>
            <a:endParaRPr lang="en-GB" sz="1200" dirty="0">
              <a:solidFill>
                <a:schemeClr val="tx1"/>
              </a:solidFill>
            </a:endParaRPr>
          </a:p>
        </p:txBody>
      </p:sp>
      <p:sp>
        <p:nvSpPr>
          <p:cNvPr id="22" name="Google Shape;140;p4">
            <a:extLst>
              <a:ext uri="{FF2B5EF4-FFF2-40B4-BE49-F238E27FC236}">
                <a16:creationId xmlns:a16="http://schemas.microsoft.com/office/drawing/2014/main" id="{5CB4D8F8-1C3B-234C-AAEB-BAA62EA87CCE}"/>
              </a:ext>
            </a:extLst>
          </p:cNvPr>
          <p:cNvSpPr>
            <a:spLocks noChangeAspect="1"/>
          </p:cNvSpPr>
          <p:nvPr/>
        </p:nvSpPr>
        <p:spPr>
          <a:xfrm>
            <a:off x="429701" y="191313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30C04C3A-C76B-7346-BBF5-2A533F753A48}"/>
              </a:ext>
            </a:extLst>
          </p:cNvPr>
          <p:cNvSpPr>
            <a:spLocks noChangeAspect="1"/>
          </p:cNvSpPr>
          <p:nvPr/>
        </p:nvSpPr>
        <p:spPr>
          <a:xfrm>
            <a:off x="429701" y="33735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a:extLst>
              <a:ext uri="{FF2B5EF4-FFF2-40B4-BE49-F238E27FC236}">
                <a16:creationId xmlns:a16="http://schemas.microsoft.com/office/drawing/2014/main" id="{519C55A6-EF29-3A4B-8385-C1BBC4AA4155}"/>
              </a:ext>
            </a:extLst>
          </p:cNvPr>
          <p:cNvSpPr txBox="1"/>
          <p:nvPr/>
        </p:nvSpPr>
        <p:spPr>
          <a:xfrm>
            <a:off x="1436512" y="3682428"/>
            <a:ext cx="2755118" cy="246221"/>
          </a:xfrm>
          <a:prstGeom prst="rect">
            <a:avLst/>
          </a:prstGeom>
          <a:noFill/>
        </p:spPr>
        <p:txBody>
          <a:bodyPr wrap="square" lIns="0" tIns="0" rIns="0" bIns="0" rtlCol="0">
            <a:spAutoFit/>
          </a:bodyPr>
          <a:lstStyle/>
          <a:p>
            <a:r>
              <a:rPr lang="en-GB" sz="1600" dirty="0" err="1">
                <a:solidFill>
                  <a:schemeClr val="tx1"/>
                </a:solidFill>
              </a:rPr>
              <a:t>Dates of symptom onset</a:t>
            </a:r>
            <a:endParaRPr lang="en-GB" sz="1600" dirty="0">
              <a:solidFill>
                <a:schemeClr val="tx1"/>
              </a:solidFill>
            </a:endParaRPr>
          </a:p>
        </p:txBody>
      </p:sp>
      <p:sp>
        <p:nvSpPr>
          <p:cNvPr id="28" name="TextBox 27">
            <a:extLst>
              <a:ext uri="{FF2B5EF4-FFF2-40B4-BE49-F238E27FC236}">
                <a16:creationId xmlns:a16="http://schemas.microsoft.com/office/drawing/2014/main" id="{1C1FF960-0445-904F-9E38-1E8535064848}"/>
              </a:ext>
            </a:extLst>
          </p:cNvPr>
          <p:cNvSpPr txBox="1"/>
          <p:nvPr/>
        </p:nvSpPr>
        <p:spPr>
          <a:xfrm>
            <a:off x="5673764" y="2099653"/>
            <a:ext cx="2835668" cy="492443"/>
          </a:xfrm>
          <a:prstGeom prst="rect">
            <a:avLst/>
          </a:prstGeom>
          <a:noFill/>
        </p:spPr>
        <p:txBody>
          <a:bodyPr wrap="square" lIns="0" tIns="0" rIns="0" bIns="0" rtlCol="0">
            <a:spAutoFit/>
          </a:bodyPr>
          <a:lstStyle/>
          <a:p>
            <a:r>
              <a:rPr lang="en-GB" sz="1600" dirty="0" err="1">
                <a:solidFill>
                  <a:schemeClr val="tx1"/>
                </a:solidFill>
              </a:rPr>
              <a:t>Frequency of main symptoms and mortality rate</a:t>
            </a:r>
            <a:endParaRPr lang="en-GB" sz="1600" dirty="0">
              <a:solidFill>
                <a:schemeClr val="tx1"/>
              </a:solidFill>
            </a:endParaRPr>
          </a:p>
        </p:txBody>
      </p:sp>
      <p:sp>
        <p:nvSpPr>
          <p:cNvPr id="29" name="Google Shape;140;p4">
            <a:extLst>
              <a:ext uri="{FF2B5EF4-FFF2-40B4-BE49-F238E27FC236}">
                <a16:creationId xmlns:a16="http://schemas.microsoft.com/office/drawing/2014/main" id="{330A1956-94B6-8347-BFE9-8517A8BD5189}"/>
              </a:ext>
            </a:extLst>
          </p:cNvPr>
          <p:cNvSpPr>
            <a:spLocks noChangeAspect="1"/>
          </p:cNvSpPr>
          <p:nvPr/>
        </p:nvSpPr>
        <p:spPr>
          <a:xfrm>
            <a:off x="4666953" y="191313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2F6212D6-2DCF-564A-B51A-F82F3FD57E46}"/>
              </a:ext>
            </a:extLst>
          </p:cNvPr>
          <p:cNvSpPr txBox="1"/>
          <p:nvPr/>
        </p:nvSpPr>
        <p:spPr>
          <a:xfrm>
            <a:off x="5673764" y="3559316"/>
            <a:ext cx="2609819" cy="492443"/>
          </a:xfrm>
          <a:prstGeom prst="rect">
            <a:avLst/>
          </a:prstGeom>
          <a:noFill/>
        </p:spPr>
        <p:txBody>
          <a:bodyPr wrap="square" lIns="0" tIns="0" rIns="0" bIns="0" rtlCol="0">
            <a:spAutoFit/>
          </a:bodyPr>
          <a:lstStyle/>
          <a:p>
            <a:r>
              <a:rPr lang="en-GB" sz="1600" dirty="0" err="1">
                <a:solidFill>
                  <a:schemeClr val="tx1"/>
                </a:solidFill>
              </a:rPr>
              <a:t>Living conditions and nutrition habits</a:t>
            </a:r>
            <a:endParaRPr lang="en-GB" sz="1600" u="sng" dirty="0">
              <a:solidFill>
                <a:schemeClr val="tx1"/>
              </a:solidFill>
            </a:endParaRPr>
          </a:p>
        </p:txBody>
      </p:sp>
      <p:sp>
        <p:nvSpPr>
          <p:cNvPr id="31" name="Google Shape;140;p4">
            <a:extLst>
              <a:ext uri="{FF2B5EF4-FFF2-40B4-BE49-F238E27FC236}">
                <a16:creationId xmlns:a16="http://schemas.microsoft.com/office/drawing/2014/main" id="{C0FD248C-52DC-1747-A597-DFF3529A2505}"/>
              </a:ext>
            </a:extLst>
          </p:cNvPr>
          <p:cNvSpPr>
            <a:spLocks noChangeAspect="1"/>
          </p:cNvSpPr>
          <p:nvPr/>
        </p:nvSpPr>
        <p:spPr>
          <a:xfrm>
            <a:off x="4666953" y="33735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5C29A2BB-7749-0A4F-8379-A09253E3ADD8}"/>
              </a:ext>
            </a:extLst>
          </p:cNvPr>
          <p:cNvSpPr txBox="1"/>
          <p:nvPr/>
        </p:nvSpPr>
        <p:spPr>
          <a:xfrm>
            <a:off x="1436512" y="5019724"/>
            <a:ext cx="2582595" cy="492443"/>
          </a:xfrm>
          <a:prstGeom prst="rect">
            <a:avLst/>
          </a:prstGeom>
          <a:noFill/>
        </p:spPr>
        <p:txBody>
          <a:bodyPr wrap="square" lIns="0" tIns="0" rIns="0" bIns="0" rtlCol="0">
            <a:spAutoFit/>
          </a:bodyPr>
          <a:lstStyle/>
          <a:p>
            <a:r>
              <a:rPr lang="en-GB" sz="1600" dirty="0" err="1">
                <a:solidFill>
                  <a:schemeClr val="tx1"/>
                </a:solidFill>
              </a:rPr>
              <a:t>Contact with other persons or groups</a:t>
            </a:r>
            <a:endParaRPr lang="en-GB" sz="1600" dirty="0">
              <a:solidFill>
                <a:schemeClr val="tx1"/>
              </a:solidFill>
            </a:endParaRPr>
          </a:p>
        </p:txBody>
      </p:sp>
      <p:sp>
        <p:nvSpPr>
          <p:cNvPr id="33" name="Google Shape;140;p4">
            <a:extLst>
              <a:ext uri="{FF2B5EF4-FFF2-40B4-BE49-F238E27FC236}">
                <a16:creationId xmlns:a16="http://schemas.microsoft.com/office/drawing/2014/main" id="{0DBF1D8A-109C-AF42-9716-696B0FA5C831}"/>
              </a:ext>
            </a:extLst>
          </p:cNvPr>
          <p:cNvSpPr>
            <a:spLocks noChangeAspect="1"/>
          </p:cNvSpPr>
          <p:nvPr/>
        </p:nvSpPr>
        <p:spPr>
          <a:xfrm>
            <a:off x="429701" y="483394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0;p4">
            <a:extLst>
              <a:ext uri="{FF2B5EF4-FFF2-40B4-BE49-F238E27FC236}">
                <a16:creationId xmlns:a16="http://schemas.microsoft.com/office/drawing/2014/main" id="{E5A92A45-AFAA-D043-BB7A-F8A8381486A5}"/>
              </a:ext>
            </a:extLst>
          </p:cNvPr>
          <p:cNvSpPr>
            <a:spLocks noChangeAspect="1"/>
          </p:cNvSpPr>
          <p:nvPr/>
        </p:nvSpPr>
        <p:spPr>
          <a:xfrm>
            <a:off x="4666953" y="483394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22BC699D-2C30-8A4E-B36C-B9D2F1C3A8AD}"/>
              </a:ext>
            </a:extLst>
          </p:cNvPr>
          <p:cNvSpPr txBox="1"/>
          <p:nvPr/>
        </p:nvSpPr>
        <p:spPr>
          <a:xfrm>
            <a:off x="5673764" y="5142834"/>
            <a:ext cx="2835668" cy="246221"/>
          </a:xfrm>
          <a:prstGeom prst="rect">
            <a:avLst/>
          </a:prstGeom>
          <a:noFill/>
        </p:spPr>
        <p:txBody>
          <a:bodyPr wrap="square" lIns="0" tIns="0" rIns="0" bIns="0" rtlCol="0">
            <a:spAutoFit/>
          </a:bodyPr>
          <a:lstStyle/>
          <a:p>
            <a:r>
              <a:rPr lang="en-GB" sz="1600" dirty="0" err="1">
                <a:solidFill>
                  <a:schemeClr val="tx1"/>
                </a:solidFill>
              </a:rPr>
              <a:t>Possible risk factors</a:t>
            </a:r>
            <a:endParaRPr lang="en-GB" sz="1600" u="sng" dirty="0">
              <a:solidFill>
                <a:schemeClr val="tx1"/>
              </a:solidFill>
            </a:endParaRPr>
          </a:p>
        </p:txBody>
      </p:sp>
      <p:sp>
        <p:nvSpPr>
          <p:cNvPr id="6" name="Graphic 3">
            <a:extLst>
              <a:ext uri="{FF2B5EF4-FFF2-40B4-BE49-F238E27FC236}">
                <a16:creationId xmlns:a16="http://schemas.microsoft.com/office/drawing/2014/main" id="{ED102981-9DB7-8943-A7D4-B085CB35B704}"/>
              </a:ext>
            </a:extLst>
          </p:cNvPr>
          <p:cNvSpPr>
            <a:spLocks noChangeAspect="1"/>
          </p:cNvSpPr>
          <p:nvPr/>
        </p:nvSpPr>
        <p:spPr>
          <a:xfrm>
            <a:off x="645701" y="2138209"/>
            <a:ext cx="432000" cy="413846"/>
          </a:xfrm>
          <a:custGeom>
            <a:avLst/>
            <a:gdLst>
              <a:gd name="connsiteX0" fmla="*/ 123825 w 174380"/>
              <a:gd name="connsiteY0" fmla="*/ 110820 h 167053"/>
              <a:gd name="connsiteX1" fmla="*/ 108255 w 174380"/>
              <a:gd name="connsiteY1" fmla="*/ 104409 h 167053"/>
              <a:gd name="connsiteX2" fmla="*/ 101844 w 174380"/>
              <a:gd name="connsiteY2" fmla="*/ 88839 h 167053"/>
              <a:gd name="connsiteX3" fmla="*/ 108255 w 174380"/>
              <a:gd name="connsiteY3" fmla="*/ 73269 h 167053"/>
              <a:gd name="connsiteX4" fmla="*/ 123825 w 174380"/>
              <a:gd name="connsiteY4" fmla="*/ 66858 h 167053"/>
              <a:gd name="connsiteX5" fmla="*/ 139395 w 174380"/>
              <a:gd name="connsiteY5" fmla="*/ 73269 h 167053"/>
              <a:gd name="connsiteX6" fmla="*/ 145806 w 174380"/>
              <a:gd name="connsiteY6" fmla="*/ 88839 h 167053"/>
              <a:gd name="connsiteX7" fmla="*/ 139395 w 174380"/>
              <a:gd name="connsiteY7" fmla="*/ 104409 h 167053"/>
              <a:gd name="connsiteX8" fmla="*/ 123825 w 174380"/>
              <a:gd name="connsiteY8" fmla="*/ 110820 h 167053"/>
              <a:gd name="connsiteX9" fmla="*/ 123825 w 174380"/>
              <a:gd name="connsiteY9" fmla="*/ 101295 h 167053"/>
              <a:gd name="connsiteX10" fmla="*/ 132626 w 174380"/>
              <a:gd name="connsiteY10" fmla="*/ 97640 h 167053"/>
              <a:gd name="connsiteX11" fmla="*/ 136281 w 174380"/>
              <a:gd name="connsiteY11" fmla="*/ 88839 h 167053"/>
              <a:gd name="connsiteX12" fmla="*/ 132626 w 174380"/>
              <a:gd name="connsiteY12" fmla="*/ 80037 h 167053"/>
              <a:gd name="connsiteX13" fmla="*/ 123825 w 174380"/>
              <a:gd name="connsiteY13" fmla="*/ 76383 h 167053"/>
              <a:gd name="connsiteX14" fmla="*/ 115024 w 174380"/>
              <a:gd name="connsiteY14" fmla="*/ 80037 h 167053"/>
              <a:gd name="connsiteX15" fmla="*/ 111369 w 174380"/>
              <a:gd name="connsiteY15" fmla="*/ 88839 h 167053"/>
              <a:gd name="connsiteX16" fmla="*/ 115024 w 174380"/>
              <a:gd name="connsiteY16" fmla="*/ 97640 h 167053"/>
              <a:gd name="connsiteX17" fmla="*/ 123825 w 174380"/>
              <a:gd name="connsiteY17" fmla="*/ 101295 h 167053"/>
              <a:gd name="connsiteX18" fmla="*/ 73269 w 174380"/>
              <a:gd name="connsiteY18" fmla="*/ 167054 h 167053"/>
              <a:gd name="connsiteX19" fmla="*/ 73269 w 174380"/>
              <a:gd name="connsiteY19" fmla="*/ 146026 h 167053"/>
              <a:gd name="connsiteX20" fmla="*/ 74831 w 174380"/>
              <a:gd name="connsiteY20" fmla="*/ 139870 h 167053"/>
              <a:gd name="connsiteX21" fmla="*/ 79204 w 174380"/>
              <a:gd name="connsiteY21" fmla="*/ 135273 h 167053"/>
              <a:gd name="connsiteX22" fmla="*/ 93158 w 174380"/>
              <a:gd name="connsiteY22" fmla="*/ 128696 h 167053"/>
              <a:gd name="connsiteX23" fmla="*/ 108145 w 174380"/>
              <a:gd name="connsiteY23" fmla="*/ 124833 h 167053"/>
              <a:gd name="connsiteX24" fmla="*/ 123825 w 174380"/>
              <a:gd name="connsiteY24" fmla="*/ 145256 h 167053"/>
              <a:gd name="connsiteX25" fmla="*/ 139321 w 174380"/>
              <a:gd name="connsiteY25" fmla="*/ 124833 h 167053"/>
              <a:gd name="connsiteX26" fmla="*/ 154379 w 174380"/>
              <a:gd name="connsiteY26" fmla="*/ 128696 h 167053"/>
              <a:gd name="connsiteX27" fmla="*/ 168391 w 174380"/>
              <a:gd name="connsiteY27" fmla="*/ 135273 h 167053"/>
              <a:gd name="connsiteX28" fmla="*/ 172705 w 174380"/>
              <a:gd name="connsiteY28" fmla="*/ 139825 h 167053"/>
              <a:gd name="connsiteX29" fmla="*/ 174381 w 174380"/>
              <a:gd name="connsiteY29" fmla="*/ 145843 h 167053"/>
              <a:gd name="connsiteX30" fmla="*/ 174381 w 174380"/>
              <a:gd name="connsiteY30" fmla="*/ 167054 h 167053"/>
              <a:gd name="connsiteX31" fmla="*/ 73269 w 174380"/>
              <a:gd name="connsiteY31" fmla="*/ 167054 h 167053"/>
              <a:gd name="connsiteX32" fmla="*/ 82556 w 174380"/>
              <a:gd name="connsiteY32" fmla="*/ 157529 h 167053"/>
              <a:gd name="connsiteX33" fmla="*/ 121187 w 174380"/>
              <a:gd name="connsiteY33" fmla="*/ 157529 h 167053"/>
              <a:gd name="connsiteX34" fmla="*/ 104482 w 174380"/>
              <a:gd name="connsiteY34" fmla="*/ 135585 h 167053"/>
              <a:gd name="connsiteX35" fmla="*/ 93189 w 174380"/>
              <a:gd name="connsiteY35" fmla="*/ 139134 h 167053"/>
              <a:gd name="connsiteX36" fmla="*/ 82556 w 174380"/>
              <a:gd name="connsiteY36" fmla="*/ 144194 h 167053"/>
              <a:gd name="connsiteX37" fmla="*/ 82556 w 174380"/>
              <a:gd name="connsiteY37" fmla="*/ 157529 h 167053"/>
              <a:gd name="connsiteX38" fmla="*/ 126463 w 174380"/>
              <a:gd name="connsiteY38" fmla="*/ 157529 h 167053"/>
              <a:gd name="connsiteX39" fmla="*/ 164856 w 174380"/>
              <a:gd name="connsiteY39" fmla="*/ 157529 h 167053"/>
              <a:gd name="connsiteX40" fmla="*/ 164856 w 174380"/>
              <a:gd name="connsiteY40" fmla="*/ 144194 h 167053"/>
              <a:gd name="connsiteX41" fmla="*/ 154278 w 174380"/>
              <a:gd name="connsiteY41" fmla="*/ 139202 h 167053"/>
              <a:gd name="connsiteX42" fmla="*/ 142985 w 174380"/>
              <a:gd name="connsiteY42" fmla="*/ 135768 h 167053"/>
              <a:gd name="connsiteX43" fmla="*/ 126463 w 174380"/>
              <a:gd name="connsiteY43" fmla="*/ 157529 h 167053"/>
              <a:gd name="connsiteX44" fmla="*/ 15474 w 174380"/>
              <a:gd name="connsiteY44" fmla="*/ 152400 h 167053"/>
              <a:gd name="connsiteX45" fmla="*/ 4497 w 174380"/>
              <a:gd name="connsiteY45" fmla="*/ 147880 h 167053"/>
              <a:gd name="connsiteX46" fmla="*/ 0 w 174380"/>
              <a:gd name="connsiteY46" fmla="*/ 137014 h 167053"/>
              <a:gd name="connsiteX47" fmla="*/ 0 w 174380"/>
              <a:gd name="connsiteY47" fmla="*/ 15386 h 167053"/>
              <a:gd name="connsiteX48" fmla="*/ 4520 w 174380"/>
              <a:gd name="connsiteY48" fmla="*/ 4520 h 167053"/>
              <a:gd name="connsiteX49" fmla="*/ 15386 w 174380"/>
              <a:gd name="connsiteY49" fmla="*/ 0 h 167053"/>
              <a:gd name="connsiteX50" fmla="*/ 137014 w 174380"/>
              <a:gd name="connsiteY50" fmla="*/ 0 h 167053"/>
              <a:gd name="connsiteX51" fmla="*/ 147880 w 174380"/>
              <a:gd name="connsiteY51" fmla="*/ 4520 h 167053"/>
              <a:gd name="connsiteX52" fmla="*/ 152400 w 174380"/>
              <a:gd name="connsiteY52" fmla="*/ 15386 h 167053"/>
              <a:gd name="connsiteX53" fmla="*/ 152400 w 174380"/>
              <a:gd name="connsiteY53" fmla="*/ 50556 h 167053"/>
              <a:gd name="connsiteX54" fmla="*/ 148004 w 174380"/>
              <a:gd name="connsiteY54" fmla="*/ 46911 h 167053"/>
              <a:gd name="connsiteX55" fmla="*/ 142875 w 174380"/>
              <a:gd name="connsiteY55" fmla="*/ 44401 h 167053"/>
              <a:gd name="connsiteX56" fmla="*/ 142875 w 174380"/>
              <a:gd name="connsiteY56" fmla="*/ 15386 h 167053"/>
              <a:gd name="connsiteX57" fmla="*/ 141226 w 174380"/>
              <a:gd name="connsiteY57" fmla="*/ 11174 h 167053"/>
              <a:gd name="connsiteX58" fmla="*/ 137014 w 174380"/>
              <a:gd name="connsiteY58" fmla="*/ 9525 h 167053"/>
              <a:gd name="connsiteX59" fmla="*/ 15386 w 174380"/>
              <a:gd name="connsiteY59" fmla="*/ 9525 h 167053"/>
              <a:gd name="connsiteX60" fmla="*/ 11174 w 174380"/>
              <a:gd name="connsiteY60" fmla="*/ 11174 h 167053"/>
              <a:gd name="connsiteX61" fmla="*/ 9525 w 174380"/>
              <a:gd name="connsiteY61" fmla="*/ 15386 h 167053"/>
              <a:gd name="connsiteX62" fmla="*/ 9525 w 174380"/>
              <a:gd name="connsiteY62" fmla="*/ 137014 h 167053"/>
              <a:gd name="connsiteX63" fmla="*/ 11174 w 174380"/>
              <a:gd name="connsiteY63" fmla="*/ 141226 h 167053"/>
              <a:gd name="connsiteX64" fmla="*/ 15386 w 174380"/>
              <a:gd name="connsiteY64" fmla="*/ 142875 h 167053"/>
              <a:gd name="connsiteX65" fmla="*/ 47222 w 174380"/>
              <a:gd name="connsiteY65" fmla="*/ 142875 h 167053"/>
              <a:gd name="connsiteX66" fmla="*/ 46975 w 174380"/>
              <a:gd name="connsiteY66" fmla="*/ 144450 h 167053"/>
              <a:gd name="connsiteX67" fmla="*/ 46892 w 174380"/>
              <a:gd name="connsiteY67" fmla="*/ 146026 h 167053"/>
              <a:gd name="connsiteX68" fmla="*/ 46892 w 174380"/>
              <a:gd name="connsiteY68" fmla="*/ 152400 h 167053"/>
              <a:gd name="connsiteX69" fmla="*/ 15474 w 174380"/>
              <a:gd name="connsiteY69" fmla="*/ 152400 h 167053"/>
              <a:gd name="connsiteX70" fmla="*/ 33338 w 174380"/>
              <a:gd name="connsiteY70" fmla="*/ 45061 h 167053"/>
              <a:gd name="connsiteX71" fmla="*/ 104042 w 174380"/>
              <a:gd name="connsiteY71" fmla="*/ 45061 h 167053"/>
              <a:gd name="connsiteX72" fmla="*/ 111296 w 174380"/>
              <a:gd name="connsiteY72" fmla="*/ 42130 h 167053"/>
              <a:gd name="connsiteX73" fmla="*/ 119063 w 174380"/>
              <a:gd name="connsiteY73" fmla="*/ 40847 h 167053"/>
              <a:gd name="connsiteX74" fmla="*/ 119063 w 174380"/>
              <a:gd name="connsiteY74" fmla="*/ 35536 h 167053"/>
              <a:gd name="connsiteX75" fmla="*/ 33338 w 174380"/>
              <a:gd name="connsiteY75" fmla="*/ 35536 h 167053"/>
              <a:gd name="connsiteX76" fmla="*/ 33338 w 174380"/>
              <a:gd name="connsiteY76" fmla="*/ 45061 h 167053"/>
              <a:gd name="connsiteX77" fmla="*/ 33338 w 174380"/>
              <a:gd name="connsiteY77" fmla="*/ 80963 h 167053"/>
              <a:gd name="connsiteX78" fmla="*/ 76383 w 174380"/>
              <a:gd name="connsiteY78" fmla="*/ 80963 h 167053"/>
              <a:gd name="connsiteX79" fmla="*/ 77363 w 174380"/>
              <a:gd name="connsiteY79" fmla="*/ 76054 h 167053"/>
              <a:gd name="connsiteX80" fmla="*/ 78783 w 174380"/>
              <a:gd name="connsiteY80" fmla="*/ 71438 h 167053"/>
              <a:gd name="connsiteX81" fmla="*/ 33338 w 174380"/>
              <a:gd name="connsiteY81" fmla="*/ 71438 h 167053"/>
              <a:gd name="connsiteX82" fmla="*/ 33338 w 174380"/>
              <a:gd name="connsiteY82" fmla="*/ 80963 h 167053"/>
              <a:gd name="connsiteX83" fmla="*/ 33338 w 174380"/>
              <a:gd name="connsiteY83" fmla="*/ 116864 h 167053"/>
              <a:gd name="connsiteX84" fmla="*/ 59971 w 174380"/>
              <a:gd name="connsiteY84" fmla="*/ 116864 h 167053"/>
              <a:gd name="connsiteX85" fmla="*/ 65017 w 174380"/>
              <a:gd name="connsiteY85" fmla="*/ 113146 h 167053"/>
              <a:gd name="connsiteX86" fmla="*/ 70357 w 174380"/>
              <a:gd name="connsiteY86" fmla="*/ 110142 h 167053"/>
              <a:gd name="connsiteX87" fmla="*/ 70357 w 174380"/>
              <a:gd name="connsiteY87" fmla="*/ 107339 h 167053"/>
              <a:gd name="connsiteX88" fmla="*/ 33338 w 174380"/>
              <a:gd name="connsiteY88" fmla="*/ 107339 h 167053"/>
              <a:gd name="connsiteX89" fmla="*/ 33338 w 174380"/>
              <a:gd name="connsiteY89" fmla="*/ 116864 h 167053"/>
              <a:gd name="connsiteX90" fmla="*/ 9525 w 174380"/>
              <a:gd name="connsiteY90" fmla="*/ 142875 h 167053"/>
              <a:gd name="connsiteX91" fmla="*/ 9525 w 174380"/>
              <a:gd name="connsiteY91" fmla="*/ 9525 h 167053"/>
              <a:gd name="connsiteX92" fmla="*/ 9525 w 174380"/>
              <a:gd name="connsiteY92" fmla="*/ 44346 h 167053"/>
              <a:gd name="connsiteX93" fmla="*/ 9525 w 174380"/>
              <a:gd name="connsiteY93" fmla="*/ 40481 h 167053"/>
              <a:gd name="connsiteX94" fmla="*/ 9525 w 174380"/>
              <a:gd name="connsiteY94" fmla="*/ 142875 h 16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4380" h="167053">
                <a:moveTo>
                  <a:pt x="123825" y="110820"/>
                </a:moveTo>
                <a:cubicBezTo>
                  <a:pt x="117719" y="110820"/>
                  <a:pt x="112529" y="108683"/>
                  <a:pt x="108255" y="104409"/>
                </a:cubicBezTo>
                <a:cubicBezTo>
                  <a:pt x="103981" y="100135"/>
                  <a:pt x="101844" y="94945"/>
                  <a:pt x="101844" y="88839"/>
                </a:cubicBezTo>
                <a:cubicBezTo>
                  <a:pt x="101844" y="82733"/>
                  <a:pt x="103981" y="77543"/>
                  <a:pt x="108255" y="73269"/>
                </a:cubicBezTo>
                <a:cubicBezTo>
                  <a:pt x="112529" y="68995"/>
                  <a:pt x="117719" y="66858"/>
                  <a:pt x="123825" y="66858"/>
                </a:cubicBezTo>
                <a:cubicBezTo>
                  <a:pt x="129931" y="66858"/>
                  <a:pt x="135121" y="68995"/>
                  <a:pt x="139395" y="73269"/>
                </a:cubicBezTo>
                <a:cubicBezTo>
                  <a:pt x="143669" y="77543"/>
                  <a:pt x="145806" y="82733"/>
                  <a:pt x="145806" y="88839"/>
                </a:cubicBezTo>
                <a:cubicBezTo>
                  <a:pt x="145806" y="94945"/>
                  <a:pt x="143669" y="100135"/>
                  <a:pt x="139395" y="104409"/>
                </a:cubicBezTo>
                <a:cubicBezTo>
                  <a:pt x="135121" y="108683"/>
                  <a:pt x="129931" y="110820"/>
                  <a:pt x="123825" y="110820"/>
                </a:cubicBezTo>
                <a:close/>
                <a:moveTo>
                  <a:pt x="123825" y="101295"/>
                </a:moveTo>
                <a:cubicBezTo>
                  <a:pt x="127256" y="101295"/>
                  <a:pt x="130190" y="100076"/>
                  <a:pt x="132626" y="97640"/>
                </a:cubicBezTo>
                <a:cubicBezTo>
                  <a:pt x="135063" y="95204"/>
                  <a:pt x="136281" y="92270"/>
                  <a:pt x="136281" y="88839"/>
                </a:cubicBezTo>
                <a:cubicBezTo>
                  <a:pt x="136281" y="85407"/>
                  <a:pt x="135063" y="82474"/>
                  <a:pt x="132626" y="80037"/>
                </a:cubicBezTo>
                <a:cubicBezTo>
                  <a:pt x="130190" y="77601"/>
                  <a:pt x="127256" y="76383"/>
                  <a:pt x="123825" y="76383"/>
                </a:cubicBezTo>
                <a:cubicBezTo>
                  <a:pt x="120394" y="76383"/>
                  <a:pt x="117460" y="77601"/>
                  <a:pt x="115024" y="80037"/>
                </a:cubicBezTo>
                <a:cubicBezTo>
                  <a:pt x="112587" y="82474"/>
                  <a:pt x="111369" y="85407"/>
                  <a:pt x="111369" y="88839"/>
                </a:cubicBezTo>
                <a:cubicBezTo>
                  <a:pt x="111369" y="92270"/>
                  <a:pt x="112587" y="95204"/>
                  <a:pt x="115024" y="97640"/>
                </a:cubicBezTo>
                <a:cubicBezTo>
                  <a:pt x="117460" y="100076"/>
                  <a:pt x="120394" y="101295"/>
                  <a:pt x="123825" y="101295"/>
                </a:cubicBezTo>
                <a:close/>
                <a:moveTo>
                  <a:pt x="73269" y="167054"/>
                </a:moveTo>
                <a:lnTo>
                  <a:pt x="73269" y="146026"/>
                </a:lnTo>
                <a:cubicBezTo>
                  <a:pt x="73269" y="143844"/>
                  <a:pt x="73790" y="141792"/>
                  <a:pt x="74831" y="139870"/>
                </a:cubicBezTo>
                <a:cubicBezTo>
                  <a:pt x="75872" y="137948"/>
                  <a:pt x="77330" y="136416"/>
                  <a:pt x="79204" y="135273"/>
                </a:cubicBezTo>
                <a:cubicBezTo>
                  <a:pt x="83614" y="132628"/>
                  <a:pt x="88265" y="130436"/>
                  <a:pt x="93158" y="128696"/>
                </a:cubicBezTo>
                <a:cubicBezTo>
                  <a:pt x="98050" y="126955"/>
                  <a:pt x="103046" y="125668"/>
                  <a:pt x="108145" y="124833"/>
                </a:cubicBezTo>
                <a:lnTo>
                  <a:pt x="123825" y="145256"/>
                </a:lnTo>
                <a:lnTo>
                  <a:pt x="139321" y="124833"/>
                </a:lnTo>
                <a:cubicBezTo>
                  <a:pt x="144480" y="125668"/>
                  <a:pt x="149499" y="126955"/>
                  <a:pt x="154379" y="128696"/>
                </a:cubicBezTo>
                <a:cubicBezTo>
                  <a:pt x="159259" y="130436"/>
                  <a:pt x="163930" y="132628"/>
                  <a:pt x="168391" y="135273"/>
                </a:cubicBezTo>
                <a:cubicBezTo>
                  <a:pt x="170272" y="136409"/>
                  <a:pt x="171709" y="137926"/>
                  <a:pt x="172705" y="139825"/>
                </a:cubicBezTo>
                <a:cubicBezTo>
                  <a:pt x="173700" y="141724"/>
                  <a:pt x="174259" y="143730"/>
                  <a:pt x="174381" y="145843"/>
                </a:cubicBezTo>
                <a:lnTo>
                  <a:pt x="174381" y="167054"/>
                </a:lnTo>
                <a:lnTo>
                  <a:pt x="73269" y="167054"/>
                </a:lnTo>
                <a:close/>
                <a:moveTo>
                  <a:pt x="82556" y="157529"/>
                </a:moveTo>
                <a:lnTo>
                  <a:pt x="121187" y="157529"/>
                </a:lnTo>
                <a:lnTo>
                  <a:pt x="104482" y="135585"/>
                </a:lnTo>
                <a:cubicBezTo>
                  <a:pt x="100610" y="136495"/>
                  <a:pt x="96846" y="137678"/>
                  <a:pt x="93189" y="139134"/>
                </a:cubicBezTo>
                <a:cubicBezTo>
                  <a:pt x="89532" y="140590"/>
                  <a:pt x="85988" y="142277"/>
                  <a:pt x="82556" y="144194"/>
                </a:cubicBezTo>
                <a:lnTo>
                  <a:pt x="82556" y="157529"/>
                </a:lnTo>
                <a:close/>
                <a:moveTo>
                  <a:pt x="126463" y="157529"/>
                </a:moveTo>
                <a:lnTo>
                  <a:pt x="164856" y="157529"/>
                </a:lnTo>
                <a:lnTo>
                  <a:pt x="164856" y="144194"/>
                </a:lnTo>
                <a:cubicBezTo>
                  <a:pt x="161461" y="142240"/>
                  <a:pt x="157935" y="140576"/>
                  <a:pt x="154278" y="139202"/>
                </a:cubicBezTo>
                <a:cubicBezTo>
                  <a:pt x="150621" y="137829"/>
                  <a:pt x="146857" y="136684"/>
                  <a:pt x="142985" y="135768"/>
                </a:cubicBezTo>
                <a:lnTo>
                  <a:pt x="126463" y="157529"/>
                </a:lnTo>
                <a:close/>
                <a:moveTo>
                  <a:pt x="15474" y="152400"/>
                </a:moveTo>
                <a:cubicBezTo>
                  <a:pt x="11154" y="152400"/>
                  <a:pt x="7495" y="150893"/>
                  <a:pt x="4497" y="147880"/>
                </a:cubicBezTo>
                <a:cubicBezTo>
                  <a:pt x="1499" y="144867"/>
                  <a:pt x="0" y="141245"/>
                  <a:pt x="0" y="137014"/>
                </a:cubicBezTo>
                <a:lnTo>
                  <a:pt x="0" y="15386"/>
                </a:lnTo>
                <a:cubicBezTo>
                  <a:pt x="0" y="11155"/>
                  <a:pt x="1507" y="7533"/>
                  <a:pt x="4520" y="4520"/>
                </a:cubicBezTo>
                <a:cubicBezTo>
                  <a:pt x="7533" y="1507"/>
                  <a:pt x="11155" y="0"/>
                  <a:pt x="15386" y="0"/>
                </a:cubicBezTo>
                <a:lnTo>
                  <a:pt x="137014" y="0"/>
                </a:lnTo>
                <a:cubicBezTo>
                  <a:pt x="141245" y="0"/>
                  <a:pt x="144867" y="1507"/>
                  <a:pt x="147880" y="4520"/>
                </a:cubicBezTo>
                <a:cubicBezTo>
                  <a:pt x="150893" y="7533"/>
                  <a:pt x="152400" y="11155"/>
                  <a:pt x="152400" y="15386"/>
                </a:cubicBezTo>
                <a:lnTo>
                  <a:pt x="152400" y="50556"/>
                </a:lnTo>
                <a:cubicBezTo>
                  <a:pt x="150959" y="49213"/>
                  <a:pt x="149494" y="47997"/>
                  <a:pt x="148004" y="46911"/>
                </a:cubicBezTo>
                <a:cubicBezTo>
                  <a:pt x="146514" y="45824"/>
                  <a:pt x="144804" y="44987"/>
                  <a:pt x="142875" y="44401"/>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lnTo>
                  <a:pt x="47222" y="142875"/>
                </a:lnTo>
                <a:cubicBezTo>
                  <a:pt x="47112" y="143400"/>
                  <a:pt x="47030" y="143925"/>
                  <a:pt x="46975" y="144450"/>
                </a:cubicBezTo>
                <a:cubicBezTo>
                  <a:pt x="46920" y="144975"/>
                  <a:pt x="46892" y="145500"/>
                  <a:pt x="46892" y="146026"/>
                </a:cubicBezTo>
                <a:lnTo>
                  <a:pt x="46892" y="152400"/>
                </a:lnTo>
                <a:lnTo>
                  <a:pt x="15474" y="152400"/>
                </a:lnTo>
                <a:close/>
                <a:moveTo>
                  <a:pt x="33338" y="45061"/>
                </a:moveTo>
                <a:lnTo>
                  <a:pt x="104042" y="45061"/>
                </a:lnTo>
                <a:cubicBezTo>
                  <a:pt x="106338" y="43717"/>
                  <a:pt x="108756" y="42740"/>
                  <a:pt x="111296" y="42130"/>
                </a:cubicBezTo>
                <a:cubicBezTo>
                  <a:pt x="113836" y="41519"/>
                  <a:pt x="116425" y="41092"/>
                  <a:pt x="119063" y="40847"/>
                </a:cubicBezTo>
                <a:lnTo>
                  <a:pt x="119063" y="35536"/>
                </a:lnTo>
                <a:lnTo>
                  <a:pt x="33338" y="35536"/>
                </a:lnTo>
                <a:lnTo>
                  <a:pt x="33338" y="45061"/>
                </a:lnTo>
                <a:close/>
                <a:moveTo>
                  <a:pt x="33338" y="80963"/>
                </a:moveTo>
                <a:lnTo>
                  <a:pt x="76383" y="80963"/>
                </a:lnTo>
                <a:cubicBezTo>
                  <a:pt x="76627" y="79216"/>
                  <a:pt x="76954" y="77580"/>
                  <a:pt x="77363" y="76054"/>
                </a:cubicBezTo>
                <a:cubicBezTo>
                  <a:pt x="77772" y="74527"/>
                  <a:pt x="78245" y="72988"/>
                  <a:pt x="78783" y="71438"/>
                </a:cubicBezTo>
                <a:lnTo>
                  <a:pt x="33338" y="71438"/>
                </a:lnTo>
                <a:lnTo>
                  <a:pt x="33338" y="80963"/>
                </a:lnTo>
                <a:close/>
                <a:moveTo>
                  <a:pt x="33338" y="116864"/>
                </a:moveTo>
                <a:lnTo>
                  <a:pt x="59971" y="116864"/>
                </a:lnTo>
                <a:cubicBezTo>
                  <a:pt x="61595" y="115558"/>
                  <a:pt x="63277" y="114318"/>
                  <a:pt x="65017" y="113146"/>
                </a:cubicBezTo>
                <a:cubicBezTo>
                  <a:pt x="66757" y="111974"/>
                  <a:pt x="68537" y="110972"/>
                  <a:pt x="70357" y="110142"/>
                </a:cubicBezTo>
                <a:lnTo>
                  <a:pt x="70357" y="107339"/>
                </a:lnTo>
                <a:lnTo>
                  <a:pt x="33338" y="107339"/>
                </a:lnTo>
                <a:lnTo>
                  <a:pt x="33338" y="116864"/>
                </a:lnTo>
                <a:close/>
                <a:moveTo>
                  <a:pt x="9525" y="142875"/>
                </a:moveTo>
                <a:lnTo>
                  <a:pt x="9525" y="9525"/>
                </a:lnTo>
                <a:lnTo>
                  <a:pt x="9525" y="44346"/>
                </a:lnTo>
                <a:lnTo>
                  <a:pt x="9525" y="40481"/>
                </a:lnTo>
                <a:lnTo>
                  <a:pt x="9525" y="142875"/>
                </a:ln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DB6CB8F5-7543-FE42-A6E2-6287B30B4AB4}"/>
              </a:ext>
            </a:extLst>
          </p:cNvPr>
          <p:cNvSpPr>
            <a:spLocks noChangeAspect="1"/>
          </p:cNvSpPr>
          <p:nvPr/>
        </p:nvSpPr>
        <p:spPr>
          <a:xfrm>
            <a:off x="609701" y="5163299"/>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38" name="Graphic 36">
            <a:extLst>
              <a:ext uri="{FF2B5EF4-FFF2-40B4-BE49-F238E27FC236}">
                <a16:creationId xmlns:a16="http://schemas.microsoft.com/office/drawing/2014/main" id="{19B04504-19E5-C749-995A-53E56B6C3BD0}"/>
              </a:ext>
            </a:extLst>
          </p:cNvPr>
          <p:cNvSpPr>
            <a:spLocks noChangeAspect="1"/>
          </p:cNvSpPr>
          <p:nvPr/>
        </p:nvSpPr>
        <p:spPr>
          <a:xfrm>
            <a:off x="4882953" y="2151867"/>
            <a:ext cx="432000" cy="386529"/>
          </a:xfrm>
          <a:custGeom>
            <a:avLst/>
            <a:gdLst>
              <a:gd name="connsiteX0" fmla="*/ 114703 w 180975"/>
              <a:gd name="connsiteY0" fmla="*/ 120015 h 161925"/>
              <a:gd name="connsiteX1" fmla="*/ 128588 w 180975"/>
              <a:gd name="connsiteY1" fmla="*/ 106259 h 161925"/>
              <a:gd name="connsiteX2" fmla="*/ 128588 w 180975"/>
              <a:gd name="connsiteY2" fmla="*/ 95250 h 161925"/>
              <a:gd name="connsiteX3" fmla="*/ 128588 w 180975"/>
              <a:gd name="connsiteY3" fmla="*/ 106259 h 161925"/>
              <a:gd name="connsiteX4" fmla="*/ 114703 w 180975"/>
              <a:gd name="connsiteY4" fmla="*/ 120015 h 161925"/>
              <a:gd name="connsiteX5" fmla="*/ 151814 w 180975"/>
              <a:gd name="connsiteY5" fmla="*/ 120015 h 161925"/>
              <a:gd name="connsiteX6" fmla="*/ 138113 w 180975"/>
              <a:gd name="connsiteY6" fmla="*/ 106075 h 161925"/>
              <a:gd name="connsiteX7" fmla="*/ 138113 w 180975"/>
              <a:gd name="connsiteY7" fmla="*/ 95250 h 161925"/>
              <a:gd name="connsiteX8" fmla="*/ 138113 w 180975"/>
              <a:gd name="connsiteY8" fmla="*/ 106075 h 161925"/>
              <a:gd name="connsiteX9" fmla="*/ 151814 w 180975"/>
              <a:gd name="connsiteY9" fmla="*/ 120015 h 161925"/>
              <a:gd name="connsiteX10" fmla="*/ 0 w 180975"/>
              <a:gd name="connsiteY10" fmla="*/ 39199 h 161925"/>
              <a:gd name="connsiteX11" fmla="*/ 0 w 180975"/>
              <a:gd name="connsiteY11" fmla="*/ 15365 h 161925"/>
              <a:gd name="connsiteX12" fmla="*/ 4405 w 180975"/>
              <a:gd name="connsiteY12" fmla="*/ 4405 h 161925"/>
              <a:gd name="connsiteX13" fmla="*/ 15386 w 180975"/>
              <a:gd name="connsiteY13" fmla="*/ 0 h 161925"/>
              <a:gd name="connsiteX14" fmla="*/ 156064 w 180975"/>
              <a:gd name="connsiteY14" fmla="*/ 0 h 161925"/>
              <a:gd name="connsiteX15" fmla="*/ 167045 w 180975"/>
              <a:gd name="connsiteY15" fmla="*/ 4405 h 161925"/>
              <a:gd name="connsiteX16" fmla="*/ 171450 w 180975"/>
              <a:gd name="connsiteY16" fmla="*/ 15386 h 161925"/>
              <a:gd name="connsiteX17" fmla="*/ 171450 w 180975"/>
              <a:gd name="connsiteY17" fmla="*/ 67774 h 161925"/>
              <a:gd name="connsiteX18" fmla="*/ 161925 w 180975"/>
              <a:gd name="connsiteY18" fmla="*/ 67774 h 161925"/>
              <a:gd name="connsiteX19" fmla="*/ 161925 w 180975"/>
              <a:gd name="connsiteY19" fmla="*/ 15386 h 161925"/>
              <a:gd name="connsiteX20" fmla="*/ 160093 w 180975"/>
              <a:gd name="connsiteY20" fmla="*/ 11357 h 161925"/>
              <a:gd name="connsiteX21" fmla="*/ 156064 w 180975"/>
              <a:gd name="connsiteY21" fmla="*/ 9525 h 161925"/>
              <a:gd name="connsiteX22" fmla="*/ 15386 w 180975"/>
              <a:gd name="connsiteY22" fmla="*/ 9525 h 161925"/>
              <a:gd name="connsiteX23" fmla="*/ 11357 w 180975"/>
              <a:gd name="connsiteY23" fmla="*/ 11357 h 161925"/>
              <a:gd name="connsiteX24" fmla="*/ 9525 w 180975"/>
              <a:gd name="connsiteY24" fmla="*/ 15386 h 161925"/>
              <a:gd name="connsiteX25" fmla="*/ 9525 w 180975"/>
              <a:gd name="connsiteY25" fmla="*/ 39199 h 161925"/>
              <a:gd name="connsiteX26" fmla="*/ 0 w 180975"/>
              <a:gd name="connsiteY26" fmla="*/ 39199 h 161925"/>
              <a:gd name="connsiteX27" fmla="*/ 15386 w 180975"/>
              <a:gd name="connsiteY27" fmla="*/ 133350 h 161925"/>
              <a:gd name="connsiteX28" fmla="*/ 4405 w 180975"/>
              <a:gd name="connsiteY28" fmla="*/ 128945 h 161925"/>
              <a:gd name="connsiteX29" fmla="*/ 0 w 180975"/>
              <a:gd name="connsiteY29" fmla="*/ 117985 h 161925"/>
              <a:gd name="connsiteX30" fmla="*/ 0 w 180975"/>
              <a:gd name="connsiteY30" fmla="*/ 94151 h 161925"/>
              <a:gd name="connsiteX31" fmla="*/ 9525 w 180975"/>
              <a:gd name="connsiteY31" fmla="*/ 94151 h 161925"/>
              <a:gd name="connsiteX32" fmla="*/ 9525 w 180975"/>
              <a:gd name="connsiteY32" fmla="*/ 117964 h 161925"/>
              <a:gd name="connsiteX33" fmla="*/ 11357 w 180975"/>
              <a:gd name="connsiteY33" fmla="*/ 121993 h 161925"/>
              <a:gd name="connsiteX34" fmla="*/ 15386 w 180975"/>
              <a:gd name="connsiteY34" fmla="*/ 123825 h 161925"/>
              <a:gd name="connsiteX35" fmla="*/ 67774 w 180975"/>
              <a:gd name="connsiteY35" fmla="*/ 123825 h 161925"/>
              <a:gd name="connsiteX36" fmla="*/ 67774 w 180975"/>
              <a:gd name="connsiteY36" fmla="*/ 133350 h 161925"/>
              <a:gd name="connsiteX37" fmla="*/ 15386 w 180975"/>
              <a:gd name="connsiteY37" fmla="*/ 133350 h 161925"/>
              <a:gd name="connsiteX38" fmla="*/ 38100 w 180975"/>
              <a:gd name="connsiteY38" fmla="*/ 109538 h 161925"/>
              <a:gd name="connsiteX39" fmla="*/ 35481 w 180975"/>
              <a:gd name="connsiteY39" fmla="*/ 108961 h 161925"/>
              <a:gd name="connsiteX40" fmla="*/ 33740 w 180975"/>
              <a:gd name="connsiteY40" fmla="*/ 107046 h 161925"/>
              <a:gd name="connsiteX41" fmla="*/ 16028 w 180975"/>
              <a:gd name="connsiteY41" fmla="*/ 71438 h 161925"/>
              <a:gd name="connsiteX42" fmla="*/ 0 w 180975"/>
              <a:gd name="connsiteY42" fmla="*/ 71438 h 161925"/>
              <a:gd name="connsiteX43" fmla="*/ 0 w 180975"/>
              <a:gd name="connsiteY43" fmla="*/ 61913 h 161925"/>
              <a:gd name="connsiteX44" fmla="*/ 19050 w 180975"/>
              <a:gd name="connsiteY44" fmla="*/ 61913 h 161925"/>
              <a:gd name="connsiteX45" fmla="*/ 21486 w 180975"/>
              <a:gd name="connsiteY45" fmla="*/ 62581 h 161925"/>
              <a:gd name="connsiteX46" fmla="*/ 23226 w 180975"/>
              <a:gd name="connsiteY46" fmla="*/ 64587 h 161925"/>
              <a:gd name="connsiteX47" fmla="*/ 38100 w 180975"/>
              <a:gd name="connsiteY47" fmla="*/ 94151 h 161925"/>
              <a:gd name="connsiteX48" fmla="*/ 71840 w 180975"/>
              <a:gd name="connsiteY48" fmla="*/ 26487 h 161925"/>
              <a:gd name="connsiteX49" fmla="*/ 73658 w 180975"/>
              <a:gd name="connsiteY49" fmla="*/ 24838 h 161925"/>
              <a:gd name="connsiteX50" fmla="*/ 76204 w 180975"/>
              <a:gd name="connsiteY50" fmla="*/ 24289 h 161925"/>
              <a:gd name="connsiteX51" fmla="*/ 78673 w 180975"/>
              <a:gd name="connsiteY51" fmla="*/ 24838 h 161925"/>
              <a:gd name="connsiteX52" fmla="*/ 80376 w 180975"/>
              <a:gd name="connsiteY52" fmla="*/ 26487 h 161925"/>
              <a:gd name="connsiteX53" fmla="*/ 101386 w 180975"/>
              <a:gd name="connsiteY53" fmla="*/ 68562 h 161925"/>
              <a:gd name="connsiteX54" fmla="*/ 96719 w 180975"/>
              <a:gd name="connsiteY54" fmla="*/ 69803 h 161925"/>
              <a:gd name="connsiteX55" fmla="*/ 92557 w 180975"/>
              <a:gd name="connsiteY55" fmla="*/ 71987 h 161925"/>
              <a:gd name="connsiteX56" fmla="*/ 76017 w 180975"/>
              <a:gd name="connsiteY56" fmla="*/ 39382 h 161925"/>
              <a:gd name="connsiteX57" fmla="*/ 42276 w 180975"/>
              <a:gd name="connsiteY57" fmla="*/ 107046 h 161925"/>
              <a:gd name="connsiteX58" fmla="*/ 40495 w 180975"/>
              <a:gd name="connsiteY58" fmla="*/ 108961 h 161925"/>
              <a:gd name="connsiteX59" fmla="*/ 38100 w 180975"/>
              <a:gd name="connsiteY59" fmla="*/ 109538 h 161925"/>
              <a:gd name="connsiteX60" fmla="*/ 94517 w 180975"/>
              <a:gd name="connsiteY60" fmla="*/ 161925 h 161925"/>
              <a:gd name="connsiteX61" fmla="*/ 88289 w 180975"/>
              <a:gd name="connsiteY61" fmla="*/ 159361 h 161925"/>
              <a:gd name="connsiteX62" fmla="*/ 85725 w 180975"/>
              <a:gd name="connsiteY62" fmla="*/ 153133 h 161925"/>
              <a:gd name="connsiteX63" fmla="*/ 85725 w 180975"/>
              <a:gd name="connsiteY63" fmla="*/ 123074 h 161925"/>
              <a:gd name="connsiteX64" fmla="*/ 97613 w 180975"/>
              <a:gd name="connsiteY64" fmla="*/ 92246 h 161925"/>
              <a:gd name="connsiteX65" fmla="*/ 101251 w 180975"/>
              <a:gd name="connsiteY65" fmla="*/ 87543 h 161925"/>
              <a:gd name="connsiteX66" fmla="*/ 106863 w 180975"/>
              <a:gd name="connsiteY66" fmla="*/ 85725 h 161925"/>
              <a:gd name="connsiteX67" fmla="*/ 128588 w 180975"/>
              <a:gd name="connsiteY67" fmla="*/ 85725 h 161925"/>
              <a:gd name="connsiteX68" fmla="*/ 128588 w 180975"/>
              <a:gd name="connsiteY68" fmla="*/ 61913 h 161925"/>
              <a:gd name="connsiteX69" fmla="*/ 138113 w 180975"/>
              <a:gd name="connsiteY69" fmla="*/ 61913 h 161925"/>
              <a:gd name="connsiteX70" fmla="*/ 138113 w 180975"/>
              <a:gd name="connsiteY70" fmla="*/ 85725 h 161925"/>
              <a:gd name="connsiteX71" fmla="*/ 159470 w 180975"/>
              <a:gd name="connsiteY71" fmla="*/ 85725 h 161925"/>
              <a:gd name="connsiteX72" fmla="*/ 165002 w 180975"/>
              <a:gd name="connsiteY72" fmla="*/ 87529 h 161925"/>
              <a:gd name="connsiteX73" fmla="*/ 168721 w 180975"/>
              <a:gd name="connsiteY73" fmla="*/ 92063 h 161925"/>
              <a:gd name="connsiteX74" fmla="*/ 180975 w 180975"/>
              <a:gd name="connsiteY74" fmla="*/ 123074 h 161925"/>
              <a:gd name="connsiteX75" fmla="*/ 180975 w 180975"/>
              <a:gd name="connsiteY75" fmla="*/ 153133 h 161925"/>
              <a:gd name="connsiteX76" fmla="*/ 178411 w 180975"/>
              <a:gd name="connsiteY76" fmla="*/ 159361 h 161925"/>
              <a:gd name="connsiteX77" fmla="*/ 172183 w 180975"/>
              <a:gd name="connsiteY77" fmla="*/ 161925 h 161925"/>
              <a:gd name="connsiteX78" fmla="*/ 150935 w 180975"/>
              <a:gd name="connsiteY78" fmla="*/ 161925 h 161925"/>
              <a:gd name="connsiteX79" fmla="*/ 144707 w 180975"/>
              <a:gd name="connsiteY79" fmla="*/ 159361 h 161925"/>
              <a:gd name="connsiteX80" fmla="*/ 142142 w 180975"/>
              <a:gd name="connsiteY80" fmla="*/ 153133 h 161925"/>
              <a:gd name="connsiteX81" fmla="*/ 142142 w 180975"/>
              <a:gd name="connsiteY81" fmla="*/ 139211 h 161925"/>
              <a:gd name="connsiteX82" fmla="*/ 151667 w 180975"/>
              <a:gd name="connsiteY82" fmla="*/ 139211 h 161925"/>
              <a:gd name="connsiteX83" fmla="*/ 151667 w 180975"/>
              <a:gd name="connsiteY83" fmla="*/ 152400 h 161925"/>
              <a:gd name="connsiteX84" fmla="*/ 171450 w 180975"/>
              <a:gd name="connsiteY84" fmla="*/ 152400 h 161925"/>
              <a:gd name="connsiteX85" fmla="*/ 171450 w 180975"/>
              <a:gd name="connsiteY85" fmla="*/ 124759 h 161925"/>
              <a:gd name="connsiteX86" fmla="*/ 159837 w 180975"/>
              <a:gd name="connsiteY86" fmla="*/ 95250 h 161925"/>
              <a:gd name="connsiteX87" fmla="*/ 138113 w 180975"/>
              <a:gd name="connsiteY87" fmla="*/ 95250 h 161925"/>
              <a:gd name="connsiteX88" fmla="*/ 138113 w 180975"/>
              <a:gd name="connsiteY88" fmla="*/ 106075 h 161925"/>
              <a:gd name="connsiteX89" fmla="*/ 151814 w 180975"/>
              <a:gd name="connsiteY89" fmla="*/ 120015 h 161925"/>
              <a:gd name="connsiteX90" fmla="*/ 145073 w 180975"/>
              <a:gd name="connsiteY90" fmla="*/ 126756 h 161925"/>
              <a:gd name="connsiteX91" fmla="*/ 133258 w 180975"/>
              <a:gd name="connsiteY91" fmla="*/ 114850 h 161925"/>
              <a:gd name="connsiteX92" fmla="*/ 121444 w 180975"/>
              <a:gd name="connsiteY92" fmla="*/ 126756 h 161925"/>
              <a:gd name="connsiteX93" fmla="*/ 114703 w 180975"/>
              <a:gd name="connsiteY93" fmla="*/ 120015 h 161925"/>
              <a:gd name="connsiteX94" fmla="*/ 128588 w 180975"/>
              <a:gd name="connsiteY94" fmla="*/ 106259 h 161925"/>
              <a:gd name="connsiteX95" fmla="*/ 128588 w 180975"/>
              <a:gd name="connsiteY95" fmla="*/ 95250 h 161925"/>
              <a:gd name="connsiteX96" fmla="*/ 106497 w 180975"/>
              <a:gd name="connsiteY96" fmla="*/ 95250 h 161925"/>
              <a:gd name="connsiteX97" fmla="*/ 95250 w 180975"/>
              <a:gd name="connsiteY97" fmla="*/ 124759 h 161925"/>
              <a:gd name="connsiteX98" fmla="*/ 95250 w 180975"/>
              <a:gd name="connsiteY98" fmla="*/ 152400 h 161925"/>
              <a:gd name="connsiteX99" fmla="*/ 115033 w 180975"/>
              <a:gd name="connsiteY99" fmla="*/ 152400 h 161925"/>
              <a:gd name="connsiteX100" fmla="*/ 115033 w 180975"/>
              <a:gd name="connsiteY100" fmla="*/ 139211 h 161925"/>
              <a:gd name="connsiteX101" fmla="*/ 124558 w 180975"/>
              <a:gd name="connsiteY101" fmla="*/ 139211 h 161925"/>
              <a:gd name="connsiteX102" fmla="*/ 124558 w 180975"/>
              <a:gd name="connsiteY102" fmla="*/ 152400 h 161925"/>
              <a:gd name="connsiteX103" fmla="*/ 121780 w 180975"/>
              <a:gd name="connsiteY103" fmla="*/ 159147 h 161925"/>
              <a:gd name="connsiteX104" fmla="*/ 115033 w 180975"/>
              <a:gd name="connsiteY104" fmla="*/ 161925 h 161925"/>
              <a:gd name="connsiteX105" fmla="*/ 94517 w 180975"/>
              <a:gd name="connsiteY105"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975" h="161925">
                <a:moveTo>
                  <a:pt x="114703" y="120015"/>
                </a:moveTo>
                <a:lnTo>
                  <a:pt x="128588" y="106259"/>
                </a:lnTo>
                <a:lnTo>
                  <a:pt x="128588" y="95250"/>
                </a:lnTo>
                <a:lnTo>
                  <a:pt x="128588" y="106259"/>
                </a:lnTo>
                <a:lnTo>
                  <a:pt x="114703" y="120015"/>
                </a:lnTo>
                <a:close/>
                <a:moveTo>
                  <a:pt x="151814" y="120015"/>
                </a:moveTo>
                <a:lnTo>
                  <a:pt x="138113" y="106075"/>
                </a:lnTo>
                <a:lnTo>
                  <a:pt x="138113" y="95250"/>
                </a:lnTo>
                <a:lnTo>
                  <a:pt x="138113" y="106075"/>
                </a:lnTo>
                <a:lnTo>
                  <a:pt x="151814" y="120015"/>
                </a:lnTo>
                <a:close/>
                <a:moveTo>
                  <a:pt x="0" y="39199"/>
                </a:moveTo>
                <a:lnTo>
                  <a:pt x="0" y="15365"/>
                </a:lnTo>
                <a:cubicBezTo>
                  <a:pt x="0" y="10995"/>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67774"/>
                </a:lnTo>
                <a:lnTo>
                  <a:pt x="161925" y="67774"/>
                </a:ln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39199"/>
                </a:lnTo>
                <a:lnTo>
                  <a:pt x="0" y="39199"/>
                </a:lnTo>
                <a:close/>
                <a:moveTo>
                  <a:pt x="15386" y="133350"/>
                </a:moveTo>
                <a:cubicBezTo>
                  <a:pt x="11003" y="133350"/>
                  <a:pt x="7342" y="131882"/>
                  <a:pt x="4405" y="128945"/>
                </a:cubicBezTo>
                <a:cubicBezTo>
                  <a:pt x="1468" y="126008"/>
                  <a:pt x="0" y="122355"/>
                  <a:pt x="0" y="117985"/>
                </a:cubicBezTo>
                <a:lnTo>
                  <a:pt x="0" y="94151"/>
                </a:lnTo>
                <a:lnTo>
                  <a:pt x="9525" y="94151"/>
                </a:lnTo>
                <a:lnTo>
                  <a:pt x="9525" y="117964"/>
                </a:lnTo>
                <a:cubicBezTo>
                  <a:pt x="9525" y="119429"/>
                  <a:pt x="10136" y="120772"/>
                  <a:pt x="11357" y="121993"/>
                </a:cubicBezTo>
                <a:cubicBezTo>
                  <a:pt x="12578" y="123214"/>
                  <a:pt x="13921" y="123825"/>
                  <a:pt x="15386" y="123825"/>
                </a:cubicBezTo>
                <a:lnTo>
                  <a:pt x="67774" y="123825"/>
                </a:lnTo>
                <a:lnTo>
                  <a:pt x="67774" y="133350"/>
                </a:lnTo>
                <a:lnTo>
                  <a:pt x="15386" y="133350"/>
                </a:lnTo>
                <a:close/>
                <a:moveTo>
                  <a:pt x="38100" y="109538"/>
                </a:moveTo>
                <a:cubicBezTo>
                  <a:pt x="37086" y="109538"/>
                  <a:pt x="36213" y="109345"/>
                  <a:pt x="35481" y="108961"/>
                </a:cubicBezTo>
                <a:cubicBezTo>
                  <a:pt x="34748" y="108576"/>
                  <a:pt x="34168" y="107938"/>
                  <a:pt x="33740" y="107046"/>
                </a:cubicBezTo>
                <a:lnTo>
                  <a:pt x="16028" y="71438"/>
                </a:lnTo>
                <a:lnTo>
                  <a:pt x="0" y="71438"/>
                </a:lnTo>
                <a:lnTo>
                  <a:pt x="0" y="61913"/>
                </a:lnTo>
                <a:lnTo>
                  <a:pt x="19050" y="61913"/>
                </a:lnTo>
                <a:cubicBezTo>
                  <a:pt x="19901" y="61913"/>
                  <a:pt x="20713" y="62135"/>
                  <a:pt x="21486" y="62581"/>
                </a:cubicBezTo>
                <a:cubicBezTo>
                  <a:pt x="22260" y="63027"/>
                  <a:pt x="22840" y="63695"/>
                  <a:pt x="23226" y="64587"/>
                </a:cubicBezTo>
                <a:lnTo>
                  <a:pt x="38100" y="94151"/>
                </a:lnTo>
                <a:lnTo>
                  <a:pt x="71840" y="26487"/>
                </a:lnTo>
                <a:cubicBezTo>
                  <a:pt x="72244" y="25754"/>
                  <a:pt x="72850" y="25205"/>
                  <a:pt x="73658" y="24838"/>
                </a:cubicBezTo>
                <a:cubicBezTo>
                  <a:pt x="74467" y="24472"/>
                  <a:pt x="75315" y="24289"/>
                  <a:pt x="76204" y="24289"/>
                </a:cubicBezTo>
                <a:cubicBezTo>
                  <a:pt x="77093" y="24289"/>
                  <a:pt x="77916" y="24472"/>
                  <a:pt x="78673" y="24838"/>
                </a:cubicBezTo>
                <a:cubicBezTo>
                  <a:pt x="79430" y="25205"/>
                  <a:pt x="79998" y="25754"/>
                  <a:pt x="80376" y="26487"/>
                </a:cubicBezTo>
                <a:lnTo>
                  <a:pt x="101386" y="68562"/>
                </a:lnTo>
                <a:cubicBezTo>
                  <a:pt x="99762" y="68879"/>
                  <a:pt x="98206" y="69293"/>
                  <a:pt x="96719" y="69803"/>
                </a:cubicBezTo>
                <a:cubicBezTo>
                  <a:pt x="95231" y="70312"/>
                  <a:pt x="93844" y="71040"/>
                  <a:pt x="92557" y="71987"/>
                </a:cubicBezTo>
                <a:lnTo>
                  <a:pt x="76017" y="39382"/>
                </a:lnTo>
                <a:lnTo>
                  <a:pt x="42276" y="107046"/>
                </a:lnTo>
                <a:cubicBezTo>
                  <a:pt x="41849" y="107938"/>
                  <a:pt x="41255" y="108576"/>
                  <a:pt x="40495" y="108961"/>
                </a:cubicBezTo>
                <a:cubicBezTo>
                  <a:pt x="39735" y="109345"/>
                  <a:pt x="38936" y="109538"/>
                  <a:pt x="38100" y="109538"/>
                </a:cubicBezTo>
                <a:close/>
                <a:moveTo>
                  <a:pt x="94517" y="161925"/>
                </a:moveTo>
                <a:cubicBezTo>
                  <a:pt x="92075" y="161925"/>
                  <a:pt x="89999" y="161070"/>
                  <a:pt x="88289" y="159361"/>
                </a:cubicBezTo>
                <a:cubicBezTo>
                  <a:pt x="86580" y="157651"/>
                  <a:pt x="85725" y="155575"/>
                  <a:pt x="85725" y="153133"/>
                </a:cubicBezTo>
                <a:lnTo>
                  <a:pt x="85725" y="123074"/>
                </a:lnTo>
                <a:lnTo>
                  <a:pt x="97613" y="92246"/>
                </a:lnTo>
                <a:cubicBezTo>
                  <a:pt x="98353" y="90323"/>
                  <a:pt x="99566" y="88756"/>
                  <a:pt x="101251" y="87543"/>
                </a:cubicBezTo>
                <a:cubicBezTo>
                  <a:pt x="102937" y="86331"/>
                  <a:pt x="104807" y="85725"/>
                  <a:pt x="106863" y="85725"/>
                </a:cubicBezTo>
                <a:lnTo>
                  <a:pt x="128588" y="85725"/>
                </a:lnTo>
                <a:lnTo>
                  <a:pt x="128588" y="61913"/>
                </a:lnTo>
                <a:lnTo>
                  <a:pt x="138113" y="61913"/>
                </a:lnTo>
                <a:lnTo>
                  <a:pt x="138113" y="85725"/>
                </a:lnTo>
                <a:lnTo>
                  <a:pt x="159470" y="85725"/>
                </a:lnTo>
                <a:cubicBezTo>
                  <a:pt x="161497" y="85725"/>
                  <a:pt x="163340" y="86326"/>
                  <a:pt x="165002" y="87529"/>
                </a:cubicBezTo>
                <a:cubicBezTo>
                  <a:pt x="166663" y="88732"/>
                  <a:pt x="167903" y="90243"/>
                  <a:pt x="168721" y="92063"/>
                </a:cubicBezTo>
                <a:lnTo>
                  <a:pt x="180975" y="123074"/>
                </a:lnTo>
                <a:lnTo>
                  <a:pt x="180975" y="153133"/>
                </a:lnTo>
                <a:cubicBezTo>
                  <a:pt x="180975" y="155575"/>
                  <a:pt x="180120" y="157651"/>
                  <a:pt x="178411" y="159361"/>
                </a:cubicBezTo>
                <a:cubicBezTo>
                  <a:pt x="176701" y="161070"/>
                  <a:pt x="174625" y="161925"/>
                  <a:pt x="172183" y="161925"/>
                </a:cubicBezTo>
                <a:lnTo>
                  <a:pt x="150935" y="161925"/>
                </a:lnTo>
                <a:cubicBezTo>
                  <a:pt x="148492" y="161925"/>
                  <a:pt x="146416" y="161070"/>
                  <a:pt x="144707" y="159361"/>
                </a:cubicBezTo>
                <a:cubicBezTo>
                  <a:pt x="142997" y="157651"/>
                  <a:pt x="142142" y="155575"/>
                  <a:pt x="142142" y="153133"/>
                </a:cubicBezTo>
                <a:lnTo>
                  <a:pt x="142142" y="139211"/>
                </a:lnTo>
                <a:lnTo>
                  <a:pt x="151667" y="139211"/>
                </a:lnTo>
                <a:lnTo>
                  <a:pt x="151667" y="152400"/>
                </a:lnTo>
                <a:lnTo>
                  <a:pt x="171450" y="152400"/>
                </a:lnTo>
                <a:lnTo>
                  <a:pt x="171450" y="124759"/>
                </a:lnTo>
                <a:lnTo>
                  <a:pt x="159837" y="95250"/>
                </a:lnTo>
                <a:lnTo>
                  <a:pt x="138113" y="95250"/>
                </a:lnTo>
                <a:lnTo>
                  <a:pt x="138113" y="106075"/>
                </a:lnTo>
                <a:lnTo>
                  <a:pt x="151814" y="120015"/>
                </a:lnTo>
                <a:lnTo>
                  <a:pt x="145073" y="126756"/>
                </a:lnTo>
                <a:lnTo>
                  <a:pt x="133258" y="114850"/>
                </a:lnTo>
                <a:lnTo>
                  <a:pt x="121444" y="126756"/>
                </a:lnTo>
                <a:lnTo>
                  <a:pt x="114703" y="120015"/>
                </a:lnTo>
                <a:lnTo>
                  <a:pt x="128588" y="106259"/>
                </a:lnTo>
                <a:lnTo>
                  <a:pt x="128588" y="95250"/>
                </a:lnTo>
                <a:lnTo>
                  <a:pt x="106497" y="95250"/>
                </a:lnTo>
                <a:lnTo>
                  <a:pt x="95250" y="124759"/>
                </a:lnTo>
                <a:lnTo>
                  <a:pt x="95250" y="152400"/>
                </a:lnTo>
                <a:lnTo>
                  <a:pt x="115033" y="152400"/>
                </a:lnTo>
                <a:lnTo>
                  <a:pt x="115033" y="139211"/>
                </a:lnTo>
                <a:lnTo>
                  <a:pt x="124558" y="139211"/>
                </a:lnTo>
                <a:lnTo>
                  <a:pt x="124558" y="152400"/>
                </a:lnTo>
                <a:cubicBezTo>
                  <a:pt x="124558" y="155046"/>
                  <a:pt x="123632" y="157295"/>
                  <a:pt x="121780" y="159147"/>
                </a:cubicBezTo>
                <a:cubicBezTo>
                  <a:pt x="119928" y="160999"/>
                  <a:pt x="117679" y="161925"/>
                  <a:pt x="115033" y="161925"/>
                </a:cubicBezTo>
                <a:lnTo>
                  <a:pt x="94517" y="161925"/>
                </a:lnTo>
                <a:close/>
              </a:path>
            </a:pathLst>
          </a:custGeom>
          <a:solidFill>
            <a:schemeClr val="bg1"/>
          </a:solidFill>
          <a:ln w="238" cap="flat">
            <a:noFill/>
            <a:prstDash val="solid"/>
            <a:miter/>
          </a:ln>
        </p:spPr>
        <p:txBody>
          <a:bodyPr rtlCol="0" anchor="ctr"/>
          <a:lstStyle/>
          <a:p>
            <a:endParaRPr lang="en-RO"/>
          </a:p>
        </p:txBody>
      </p:sp>
      <p:sp>
        <p:nvSpPr>
          <p:cNvPr id="41" name="Graphic 39">
            <a:extLst>
              <a:ext uri="{FF2B5EF4-FFF2-40B4-BE49-F238E27FC236}">
                <a16:creationId xmlns:a16="http://schemas.microsoft.com/office/drawing/2014/main" id="{8AD8B7AB-8325-2145-9867-690D32D4518D}"/>
              </a:ext>
            </a:extLst>
          </p:cNvPr>
          <p:cNvSpPr>
            <a:spLocks noChangeAspect="1"/>
          </p:cNvSpPr>
          <p:nvPr/>
        </p:nvSpPr>
        <p:spPr>
          <a:xfrm>
            <a:off x="4907187" y="3569661"/>
            <a:ext cx="383532" cy="432000"/>
          </a:xfrm>
          <a:custGeom>
            <a:avLst/>
            <a:gdLst>
              <a:gd name="connsiteX0" fmla="*/ 50556 w 133350"/>
              <a:gd name="connsiteY0" fmla="*/ 124924 h 150202"/>
              <a:gd name="connsiteX1" fmla="*/ 58615 w 133350"/>
              <a:gd name="connsiteY1" fmla="*/ 124924 h 150202"/>
              <a:gd name="connsiteX2" fmla="*/ 58615 w 133350"/>
              <a:gd name="connsiteY2" fmla="*/ 92686 h 150202"/>
              <a:gd name="connsiteX3" fmla="*/ 67179 w 133350"/>
              <a:gd name="connsiteY3" fmla="*/ 89160 h 150202"/>
              <a:gd name="connsiteX4" fmla="*/ 70705 w 133350"/>
              <a:gd name="connsiteY4" fmla="*/ 80596 h 150202"/>
              <a:gd name="connsiteX5" fmla="*/ 70705 w 133350"/>
              <a:gd name="connsiteY5" fmla="*/ 56418 h 150202"/>
              <a:gd name="connsiteX6" fmla="*/ 62645 w 133350"/>
              <a:gd name="connsiteY6" fmla="*/ 56418 h 150202"/>
              <a:gd name="connsiteX7" fmla="*/ 62645 w 133350"/>
              <a:gd name="connsiteY7" fmla="*/ 80596 h 150202"/>
              <a:gd name="connsiteX8" fmla="*/ 58615 w 133350"/>
              <a:gd name="connsiteY8" fmla="*/ 80596 h 150202"/>
              <a:gd name="connsiteX9" fmla="*/ 58615 w 133350"/>
              <a:gd name="connsiteY9" fmla="*/ 56418 h 150202"/>
              <a:gd name="connsiteX10" fmla="*/ 50556 w 133350"/>
              <a:gd name="connsiteY10" fmla="*/ 56418 h 150202"/>
              <a:gd name="connsiteX11" fmla="*/ 50556 w 133350"/>
              <a:gd name="connsiteY11" fmla="*/ 80596 h 150202"/>
              <a:gd name="connsiteX12" fmla="*/ 46526 w 133350"/>
              <a:gd name="connsiteY12" fmla="*/ 80596 h 150202"/>
              <a:gd name="connsiteX13" fmla="*/ 46526 w 133350"/>
              <a:gd name="connsiteY13" fmla="*/ 56418 h 150202"/>
              <a:gd name="connsiteX14" fmla="*/ 38466 w 133350"/>
              <a:gd name="connsiteY14" fmla="*/ 56418 h 150202"/>
              <a:gd name="connsiteX15" fmla="*/ 38466 w 133350"/>
              <a:gd name="connsiteY15" fmla="*/ 80596 h 150202"/>
              <a:gd name="connsiteX16" fmla="*/ 41992 w 133350"/>
              <a:gd name="connsiteY16" fmla="*/ 89160 h 150202"/>
              <a:gd name="connsiteX17" fmla="*/ 50556 w 133350"/>
              <a:gd name="connsiteY17" fmla="*/ 92686 h 150202"/>
              <a:gd name="connsiteX18" fmla="*/ 50556 w 133350"/>
              <a:gd name="connsiteY18" fmla="*/ 124924 h 150202"/>
              <a:gd name="connsiteX19" fmla="*/ 82794 w 133350"/>
              <a:gd name="connsiteY19" fmla="*/ 124924 h 150202"/>
              <a:gd name="connsiteX20" fmla="*/ 90854 w 133350"/>
              <a:gd name="connsiteY20" fmla="*/ 124924 h 150202"/>
              <a:gd name="connsiteX21" fmla="*/ 90854 w 133350"/>
              <a:gd name="connsiteY21" fmla="*/ 56418 h 150202"/>
              <a:gd name="connsiteX22" fmla="*/ 79506 w 133350"/>
              <a:gd name="connsiteY22" fmla="*/ 61152 h 150202"/>
              <a:gd name="connsiteX23" fmla="*/ 74735 w 133350"/>
              <a:gd name="connsiteY23" fmla="*/ 72537 h 150202"/>
              <a:gd name="connsiteX24" fmla="*/ 74735 w 133350"/>
              <a:gd name="connsiteY24" fmla="*/ 96716 h 150202"/>
              <a:gd name="connsiteX25" fmla="*/ 82794 w 133350"/>
              <a:gd name="connsiteY25" fmla="*/ 96716 h 150202"/>
              <a:gd name="connsiteX26" fmla="*/ 82794 w 133350"/>
              <a:gd name="connsiteY26" fmla="*/ 124924 h 150202"/>
              <a:gd name="connsiteX27" fmla="*/ 0 w 133350"/>
              <a:gd name="connsiteY27" fmla="*/ 150202 h 150202"/>
              <a:gd name="connsiteX28" fmla="*/ 0 w 133350"/>
              <a:gd name="connsiteY28" fmla="*/ 50190 h 150202"/>
              <a:gd name="connsiteX29" fmla="*/ 66675 w 133350"/>
              <a:gd name="connsiteY29" fmla="*/ 0 h 150202"/>
              <a:gd name="connsiteX30" fmla="*/ 133350 w 133350"/>
              <a:gd name="connsiteY30" fmla="*/ 50190 h 150202"/>
              <a:gd name="connsiteX31" fmla="*/ 133350 w 133350"/>
              <a:gd name="connsiteY31" fmla="*/ 150202 h 150202"/>
              <a:gd name="connsiteX32" fmla="*/ 0 w 133350"/>
              <a:gd name="connsiteY32" fmla="*/ 150202 h 150202"/>
              <a:gd name="connsiteX33" fmla="*/ 9525 w 133350"/>
              <a:gd name="connsiteY33" fmla="*/ 140677 h 150202"/>
              <a:gd name="connsiteX34" fmla="*/ 123825 w 133350"/>
              <a:gd name="connsiteY34" fmla="*/ 140677 h 150202"/>
              <a:gd name="connsiteX35" fmla="*/ 123825 w 133350"/>
              <a:gd name="connsiteY35" fmla="*/ 54952 h 150202"/>
              <a:gd name="connsiteX36" fmla="*/ 66675 w 133350"/>
              <a:gd name="connsiteY36" fmla="*/ 12090 h 150202"/>
              <a:gd name="connsiteX37" fmla="*/ 9525 w 133350"/>
              <a:gd name="connsiteY37" fmla="*/ 54952 h 150202"/>
              <a:gd name="connsiteX38" fmla="*/ 9525 w 133350"/>
              <a:gd name="connsiteY38" fmla="*/ 140677 h 15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350" h="150202">
                <a:moveTo>
                  <a:pt x="50556" y="124924"/>
                </a:moveTo>
                <a:lnTo>
                  <a:pt x="58615" y="124924"/>
                </a:lnTo>
                <a:lnTo>
                  <a:pt x="58615" y="92686"/>
                </a:lnTo>
                <a:cubicBezTo>
                  <a:pt x="61974" y="92686"/>
                  <a:pt x="64828" y="91510"/>
                  <a:pt x="67179" y="89160"/>
                </a:cubicBezTo>
                <a:cubicBezTo>
                  <a:pt x="69529" y="86809"/>
                  <a:pt x="70705" y="83954"/>
                  <a:pt x="70705" y="80596"/>
                </a:cubicBezTo>
                <a:lnTo>
                  <a:pt x="70705" y="56418"/>
                </a:lnTo>
                <a:lnTo>
                  <a:pt x="62645" y="56418"/>
                </a:lnTo>
                <a:lnTo>
                  <a:pt x="62645" y="80596"/>
                </a:lnTo>
                <a:lnTo>
                  <a:pt x="58615" y="80596"/>
                </a:lnTo>
                <a:lnTo>
                  <a:pt x="58615" y="56418"/>
                </a:lnTo>
                <a:lnTo>
                  <a:pt x="50556" y="56418"/>
                </a:lnTo>
                <a:lnTo>
                  <a:pt x="50556" y="80596"/>
                </a:lnTo>
                <a:lnTo>
                  <a:pt x="46526" y="80596"/>
                </a:lnTo>
                <a:lnTo>
                  <a:pt x="46526" y="56418"/>
                </a:lnTo>
                <a:lnTo>
                  <a:pt x="38466" y="56418"/>
                </a:lnTo>
                <a:lnTo>
                  <a:pt x="38466" y="80596"/>
                </a:lnTo>
                <a:cubicBezTo>
                  <a:pt x="38466" y="83954"/>
                  <a:pt x="39642" y="86809"/>
                  <a:pt x="41992" y="89160"/>
                </a:cubicBezTo>
                <a:cubicBezTo>
                  <a:pt x="44343" y="91510"/>
                  <a:pt x="47198" y="92686"/>
                  <a:pt x="50556" y="92686"/>
                </a:cubicBezTo>
                <a:lnTo>
                  <a:pt x="50556" y="124924"/>
                </a:lnTo>
                <a:close/>
                <a:moveTo>
                  <a:pt x="82794" y="124924"/>
                </a:moveTo>
                <a:lnTo>
                  <a:pt x="90854" y="124924"/>
                </a:lnTo>
                <a:lnTo>
                  <a:pt x="90854" y="56418"/>
                </a:lnTo>
                <a:cubicBezTo>
                  <a:pt x="86470" y="56418"/>
                  <a:pt x="82687" y="57996"/>
                  <a:pt x="79506" y="61152"/>
                </a:cubicBezTo>
                <a:cubicBezTo>
                  <a:pt x="76325" y="64309"/>
                  <a:pt x="74735" y="68104"/>
                  <a:pt x="74735" y="72537"/>
                </a:cubicBezTo>
                <a:lnTo>
                  <a:pt x="74735" y="96716"/>
                </a:lnTo>
                <a:lnTo>
                  <a:pt x="82794" y="96716"/>
                </a:lnTo>
                <a:lnTo>
                  <a:pt x="82794" y="124924"/>
                </a:lnTo>
                <a:close/>
                <a:moveTo>
                  <a:pt x="0" y="150202"/>
                </a:moveTo>
                <a:lnTo>
                  <a:pt x="0" y="50190"/>
                </a:lnTo>
                <a:lnTo>
                  <a:pt x="66675" y="0"/>
                </a:lnTo>
                <a:lnTo>
                  <a:pt x="133350" y="50190"/>
                </a:lnTo>
                <a:lnTo>
                  <a:pt x="133350" y="150202"/>
                </a:lnTo>
                <a:lnTo>
                  <a:pt x="0" y="150202"/>
                </a:lnTo>
                <a:close/>
                <a:moveTo>
                  <a:pt x="9525" y="140677"/>
                </a:moveTo>
                <a:lnTo>
                  <a:pt x="123825" y="140677"/>
                </a:lnTo>
                <a:lnTo>
                  <a:pt x="123825" y="54952"/>
                </a:lnTo>
                <a:lnTo>
                  <a:pt x="66675" y="12090"/>
                </a:lnTo>
                <a:lnTo>
                  <a:pt x="9525" y="54952"/>
                </a:lnTo>
                <a:lnTo>
                  <a:pt x="9525" y="140677"/>
                </a:lnTo>
                <a:close/>
              </a:path>
            </a:pathLst>
          </a:custGeom>
          <a:solidFill>
            <a:schemeClr val="bg1"/>
          </a:solidFill>
          <a:ln w="238" cap="flat">
            <a:noFill/>
            <a:prstDash val="solid"/>
            <a:miter/>
          </a:ln>
        </p:spPr>
        <p:txBody>
          <a:bodyPr rtlCol="0" anchor="ctr"/>
          <a:lstStyle/>
          <a:p>
            <a:endParaRPr lang="en-RO"/>
          </a:p>
        </p:txBody>
      </p:sp>
      <p:sp>
        <p:nvSpPr>
          <p:cNvPr id="44" name="Graphic 42">
            <a:extLst>
              <a:ext uri="{FF2B5EF4-FFF2-40B4-BE49-F238E27FC236}">
                <a16:creationId xmlns:a16="http://schemas.microsoft.com/office/drawing/2014/main" id="{180039E0-9E30-E847-8538-BBE2D11EA6E3}"/>
              </a:ext>
            </a:extLst>
          </p:cNvPr>
          <p:cNvSpPr>
            <a:spLocks noChangeAspect="1"/>
          </p:cNvSpPr>
          <p:nvPr/>
        </p:nvSpPr>
        <p:spPr>
          <a:xfrm>
            <a:off x="4882953" y="5049946"/>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45" name="Graphic 22">
            <a:extLst>
              <a:ext uri="{FF2B5EF4-FFF2-40B4-BE49-F238E27FC236}">
                <a16:creationId xmlns:a16="http://schemas.microsoft.com/office/drawing/2014/main" id="{ED4C26A8-2AED-194F-BF22-4C3394947D31}"/>
              </a:ext>
            </a:extLst>
          </p:cNvPr>
          <p:cNvSpPr>
            <a:spLocks noChangeAspect="1"/>
          </p:cNvSpPr>
          <p:nvPr/>
        </p:nvSpPr>
        <p:spPr>
          <a:xfrm>
            <a:off x="693701" y="3589537"/>
            <a:ext cx="336000" cy="432000"/>
          </a:xfrm>
          <a:custGeom>
            <a:avLst/>
            <a:gdLst>
              <a:gd name="connsiteX0" fmla="*/ 33338 w 133350"/>
              <a:gd name="connsiteY0" fmla="*/ 80963 h 171450"/>
              <a:gd name="connsiteX1" fmla="*/ 33338 w 133350"/>
              <a:gd name="connsiteY1" fmla="*/ 71438 h 171450"/>
              <a:gd name="connsiteX2" fmla="*/ 100013 w 133350"/>
              <a:gd name="connsiteY2" fmla="*/ 71438 h 171450"/>
              <a:gd name="connsiteX3" fmla="*/ 100013 w 133350"/>
              <a:gd name="connsiteY3" fmla="*/ 80963 h 171450"/>
              <a:gd name="connsiteX4" fmla="*/ 33338 w 133350"/>
              <a:gd name="connsiteY4" fmla="*/ 80963 h 171450"/>
              <a:gd name="connsiteX5" fmla="*/ 33338 w 133350"/>
              <a:gd name="connsiteY5" fmla="*/ 42863 h 171450"/>
              <a:gd name="connsiteX6" fmla="*/ 33338 w 133350"/>
              <a:gd name="connsiteY6" fmla="*/ 33338 h 171450"/>
              <a:gd name="connsiteX7" fmla="*/ 100013 w 133350"/>
              <a:gd name="connsiteY7" fmla="*/ 33338 h 171450"/>
              <a:gd name="connsiteX8" fmla="*/ 100013 w 133350"/>
              <a:gd name="connsiteY8" fmla="*/ 42863 h 171450"/>
              <a:gd name="connsiteX9" fmla="*/ 33338 w 133350"/>
              <a:gd name="connsiteY9" fmla="*/ 42863 h 171450"/>
              <a:gd name="connsiteX10" fmla="*/ 9525 w 133350"/>
              <a:gd name="connsiteY10" fmla="*/ 109538 h 171450"/>
              <a:gd name="connsiteX11" fmla="*/ 80963 w 133350"/>
              <a:gd name="connsiteY11" fmla="*/ 109538 h 171450"/>
              <a:gd name="connsiteX12" fmla="*/ 91623 w 133350"/>
              <a:gd name="connsiteY12" fmla="*/ 112056 h 171450"/>
              <a:gd name="connsiteX13" fmla="*/ 99976 w 133350"/>
              <a:gd name="connsiteY13" fmla="*/ 119136 h 171450"/>
              <a:gd name="connsiteX14" fmla="*/ 123825 w 133350"/>
              <a:gd name="connsiteY14" fmla="*/ 150092 h 171450"/>
              <a:gd name="connsiteX15" fmla="*/ 123825 w 133350"/>
              <a:gd name="connsiteY15" fmla="*/ 15386 h 171450"/>
              <a:gd name="connsiteX16" fmla="*/ 122176 w 133350"/>
              <a:gd name="connsiteY16" fmla="*/ 11174 h 171450"/>
              <a:gd name="connsiteX17" fmla="*/ 117964 w 133350"/>
              <a:gd name="connsiteY17" fmla="*/ 9525 h 171450"/>
              <a:gd name="connsiteX18" fmla="*/ 15386 w 133350"/>
              <a:gd name="connsiteY18" fmla="*/ 9525 h 171450"/>
              <a:gd name="connsiteX19" fmla="*/ 11174 w 133350"/>
              <a:gd name="connsiteY19" fmla="*/ 11174 h 171450"/>
              <a:gd name="connsiteX20" fmla="*/ 9525 w 133350"/>
              <a:gd name="connsiteY20" fmla="*/ 15386 h 171450"/>
              <a:gd name="connsiteX21" fmla="*/ 9525 w 133350"/>
              <a:gd name="connsiteY21" fmla="*/ 109538 h 171450"/>
              <a:gd name="connsiteX22" fmla="*/ 15386 w 133350"/>
              <a:gd name="connsiteY22" fmla="*/ 161925 h 171450"/>
              <a:gd name="connsiteX23" fmla="*/ 120821 w 133350"/>
              <a:gd name="connsiteY23" fmla="*/ 161925 h 171450"/>
              <a:gd name="connsiteX24" fmla="*/ 92484 w 133350"/>
              <a:gd name="connsiteY24" fmla="*/ 124942 h 171450"/>
              <a:gd name="connsiteX25" fmla="*/ 87383 w 133350"/>
              <a:gd name="connsiteY25" fmla="*/ 120592 h 171450"/>
              <a:gd name="connsiteX26" fmla="*/ 80963 w 133350"/>
              <a:gd name="connsiteY26" fmla="*/ 119063 h 171450"/>
              <a:gd name="connsiteX27" fmla="*/ 9525 w 133350"/>
              <a:gd name="connsiteY27" fmla="*/ 119063 h 171450"/>
              <a:gd name="connsiteX28" fmla="*/ 9525 w 133350"/>
              <a:gd name="connsiteY28" fmla="*/ 156064 h 171450"/>
              <a:gd name="connsiteX29" fmla="*/ 11174 w 133350"/>
              <a:gd name="connsiteY29" fmla="*/ 160276 h 171450"/>
              <a:gd name="connsiteX30" fmla="*/ 15386 w 133350"/>
              <a:gd name="connsiteY30" fmla="*/ 161925 h 171450"/>
              <a:gd name="connsiteX31" fmla="*/ 117964 w 133350"/>
              <a:gd name="connsiteY31" fmla="*/ 171450 h 171450"/>
              <a:gd name="connsiteX32" fmla="*/ 15386 w 133350"/>
              <a:gd name="connsiteY32" fmla="*/ 171450 h 171450"/>
              <a:gd name="connsiteX33" fmla="*/ 4405 w 133350"/>
              <a:gd name="connsiteY33" fmla="*/ 167045 h 171450"/>
              <a:gd name="connsiteX34" fmla="*/ 0 w 133350"/>
              <a:gd name="connsiteY34" fmla="*/ 156064 h 171450"/>
              <a:gd name="connsiteX35" fmla="*/ 0 w 133350"/>
              <a:gd name="connsiteY35" fmla="*/ 15386 h 171450"/>
              <a:gd name="connsiteX36" fmla="*/ 4405 w 133350"/>
              <a:gd name="connsiteY36" fmla="*/ 4405 h 171450"/>
              <a:gd name="connsiteX37" fmla="*/ 15386 w 133350"/>
              <a:gd name="connsiteY37" fmla="*/ 0 h 171450"/>
              <a:gd name="connsiteX38" fmla="*/ 117964 w 133350"/>
              <a:gd name="connsiteY38" fmla="*/ 0 h 171450"/>
              <a:gd name="connsiteX39" fmla="*/ 128945 w 133350"/>
              <a:gd name="connsiteY39" fmla="*/ 4405 h 171450"/>
              <a:gd name="connsiteX40" fmla="*/ 133350 w 133350"/>
              <a:gd name="connsiteY40" fmla="*/ 15386 h 171450"/>
              <a:gd name="connsiteX41" fmla="*/ 133350 w 133350"/>
              <a:gd name="connsiteY41" fmla="*/ 156064 h 171450"/>
              <a:gd name="connsiteX42" fmla="*/ 128945 w 133350"/>
              <a:gd name="connsiteY42" fmla="*/ 167045 h 171450"/>
              <a:gd name="connsiteX43" fmla="*/ 117964 w 133350"/>
              <a:gd name="connsiteY43" fmla="*/ 171450 h 171450"/>
              <a:gd name="connsiteX44" fmla="*/ 9525 w 133350"/>
              <a:gd name="connsiteY44" fmla="*/ 161925 h 171450"/>
              <a:gd name="connsiteX45" fmla="*/ 9525 w 133350"/>
              <a:gd name="connsiteY45" fmla="*/ 9525 h 171450"/>
              <a:gd name="connsiteX46" fmla="*/ 9525 w 133350"/>
              <a:gd name="connsiteY46" fmla="*/ 161925 h 171450"/>
              <a:gd name="connsiteX47" fmla="*/ 9525 w 133350"/>
              <a:gd name="connsiteY47" fmla="*/ 119063 h 171450"/>
              <a:gd name="connsiteX48" fmla="*/ 9525 w 133350"/>
              <a:gd name="connsiteY48" fmla="*/ 109538 h 171450"/>
              <a:gd name="connsiteX49" fmla="*/ 9525 w 133350"/>
              <a:gd name="connsiteY49" fmla="*/ 1190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7145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5536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4994311" cy="4319558"/>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Describe cases based on </a:t>
            </a:r>
            <a:r>
              <a:rPr lang="en-GB" sz="1600" b="1" dirty="0" err="1">
                <a:solidFill>
                  <a:schemeClr val="tx1"/>
                </a:solidFill>
              </a:rPr>
              <a:t>time, place, and person</a:t>
            </a:r>
          </a:p>
          <a:p>
            <a:pPr marL="449263" indent="-130175">
              <a:spcAft>
                <a:spcPts val="800"/>
              </a:spcAft>
            </a:pPr>
            <a:r>
              <a:rPr lang="en-GB" sz="1200" dirty="0" err="1">
                <a:solidFill>
                  <a:schemeClr val="tx1"/>
                </a:solidFill>
              </a:rPr>
              <a:t>– Epidemic curve, if possible</a:t>
            </a:r>
          </a:p>
          <a:p>
            <a:pPr marL="449263" indent="-130175">
              <a:spcAft>
                <a:spcPts val="800"/>
              </a:spcAft>
            </a:pPr>
            <a:r>
              <a:rPr lang="en-GB" sz="1200" dirty="0" err="1">
                <a:solidFill>
                  <a:schemeClr val="tx1"/>
                </a:solidFill>
              </a:rPr>
              <a:t>– Maps and diagrams</a:t>
            </a:r>
          </a:p>
          <a:p>
            <a:pPr marL="449263" indent="-130175">
              <a:spcAft>
                <a:spcPts val="800"/>
              </a:spcAft>
            </a:pPr>
            <a:r>
              <a:rPr lang="en-GB" sz="1200" dirty="0" err="1">
                <a:solidFill>
                  <a:schemeClr val="tx1"/>
                </a:solidFill>
              </a:rPr>
              <a:t>– Signs and symptoms, and other clinical-epidemiological case features</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Summarize results and use them to suggest relevant hypotheses</a:t>
            </a:r>
          </a:p>
        </p:txBody>
      </p:sp>
      <p:sp>
        <p:nvSpPr>
          <p:cNvPr id="8" name="TextBox 7">
            <a:extLst>
              <a:ext uri="{FF2B5EF4-FFF2-40B4-BE49-F238E27FC236}">
                <a16:creationId xmlns:a16="http://schemas.microsoft.com/office/drawing/2014/main" id="{49957575-A90C-5847-A18C-B6BF1751E38A}"/>
              </a:ext>
            </a:extLst>
          </p:cNvPr>
          <p:cNvSpPr txBox="1"/>
          <p:nvPr/>
        </p:nvSpPr>
        <p:spPr>
          <a:xfrm>
            <a:off x="431799" y="379681"/>
            <a:ext cx="5766981"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err="1">
                <a:solidFill>
                  <a:srgbClr val="3D6C9D"/>
                </a:solidFill>
                <a:latin typeface="Arial Black" panose="020B0604020202020204" pitchFamily="34" charset="0"/>
                <a:cs typeface="Arial Black" panose="020B0604020202020204" pitchFamily="34" charset="0"/>
              </a:rPr>
              <a:t>Descriptive epidemiology</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0" name="Graphic 78">
            <a:extLst>
              <a:ext uri="{FF2B5EF4-FFF2-40B4-BE49-F238E27FC236}">
                <a16:creationId xmlns:a16="http://schemas.microsoft.com/office/drawing/2014/main" id="{07AFA980-FDA3-D242-9583-97BA770613EF}"/>
              </a:ext>
            </a:extLst>
          </p:cNvPr>
          <p:cNvSpPr>
            <a:spLocks noChangeAspect="1"/>
          </p:cNvSpPr>
          <p:nvPr/>
        </p:nvSpPr>
        <p:spPr>
          <a:xfrm>
            <a:off x="6984000" y="1857009"/>
            <a:ext cx="1440000" cy="1210520"/>
          </a:xfrm>
          <a:custGeom>
            <a:avLst/>
            <a:gdLst>
              <a:gd name="connsiteX0" fmla="*/ 9525 w 183905"/>
              <a:gd name="connsiteY0" fmla="*/ 69606 h 154598"/>
              <a:gd name="connsiteX1" fmla="*/ 9525 w 183905"/>
              <a:gd name="connsiteY1" fmla="*/ 123825 h 154598"/>
              <a:gd name="connsiteX2" fmla="*/ 9525 w 183905"/>
              <a:gd name="connsiteY2" fmla="*/ 9525 h 154598"/>
              <a:gd name="connsiteX3" fmla="*/ 9525 w 183905"/>
              <a:gd name="connsiteY3" fmla="*/ 69606 h 154598"/>
              <a:gd name="connsiteX4" fmla="*/ 110270 w 183905"/>
              <a:gd name="connsiteY4" fmla="*/ 145073 h 154598"/>
              <a:gd name="connsiteX5" fmla="*/ 119072 w 183905"/>
              <a:gd name="connsiteY5" fmla="*/ 141419 h 154598"/>
              <a:gd name="connsiteX6" fmla="*/ 122726 w 183905"/>
              <a:gd name="connsiteY6" fmla="*/ 132617 h 154598"/>
              <a:gd name="connsiteX7" fmla="*/ 119072 w 183905"/>
              <a:gd name="connsiteY7" fmla="*/ 123816 h 154598"/>
              <a:gd name="connsiteX8" fmla="*/ 110270 w 183905"/>
              <a:gd name="connsiteY8" fmla="*/ 120162 h 154598"/>
              <a:gd name="connsiteX9" fmla="*/ 101469 w 183905"/>
              <a:gd name="connsiteY9" fmla="*/ 123816 h 154598"/>
              <a:gd name="connsiteX10" fmla="*/ 97814 w 183905"/>
              <a:gd name="connsiteY10" fmla="*/ 132617 h 154598"/>
              <a:gd name="connsiteX11" fmla="*/ 101469 w 183905"/>
              <a:gd name="connsiteY11" fmla="*/ 141419 h 154598"/>
              <a:gd name="connsiteX12" fmla="*/ 110270 w 183905"/>
              <a:gd name="connsiteY12" fmla="*/ 145073 h 154598"/>
              <a:gd name="connsiteX13" fmla="*/ 161925 w 183905"/>
              <a:gd name="connsiteY13" fmla="*/ 66675 h 154598"/>
              <a:gd name="connsiteX14" fmla="*/ 170726 w 183905"/>
              <a:gd name="connsiteY14" fmla="*/ 63021 h 154598"/>
              <a:gd name="connsiteX15" fmla="*/ 174381 w 183905"/>
              <a:gd name="connsiteY15" fmla="*/ 54219 h 154598"/>
              <a:gd name="connsiteX16" fmla="*/ 170726 w 183905"/>
              <a:gd name="connsiteY16" fmla="*/ 45418 h 154598"/>
              <a:gd name="connsiteX17" fmla="*/ 161925 w 183905"/>
              <a:gd name="connsiteY17" fmla="*/ 41764 h 154598"/>
              <a:gd name="connsiteX18" fmla="*/ 153124 w 183905"/>
              <a:gd name="connsiteY18" fmla="*/ 45418 h 154598"/>
              <a:gd name="connsiteX19" fmla="*/ 149469 w 183905"/>
              <a:gd name="connsiteY19" fmla="*/ 54219 h 154598"/>
              <a:gd name="connsiteX20" fmla="*/ 153124 w 183905"/>
              <a:gd name="connsiteY20" fmla="*/ 63021 h 154598"/>
              <a:gd name="connsiteX21" fmla="*/ 161925 w 183905"/>
              <a:gd name="connsiteY21" fmla="*/ 66675 h 154598"/>
              <a:gd name="connsiteX22" fmla="*/ 33338 w 183905"/>
              <a:gd name="connsiteY22" fmla="*/ 52388 h 154598"/>
              <a:gd name="connsiteX23" fmla="*/ 83527 w 183905"/>
              <a:gd name="connsiteY23" fmla="*/ 52388 h 154598"/>
              <a:gd name="connsiteX24" fmla="*/ 83527 w 183905"/>
              <a:gd name="connsiteY24" fmla="*/ 42863 h 154598"/>
              <a:gd name="connsiteX25" fmla="*/ 33338 w 183905"/>
              <a:gd name="connsiteY25" fmla="*/ 42863 h 154598"/>
              <a:gd name="connsiteX26" fmla="*/ 33338 w 183905"/>
              <a:gd name="connsiteY26" fmla="*/ 52388 h 154598"/>
              <a:gd name="connsiteX27" fmla="*/ 33338 w 183905"/>
              <a:gd name="connsiteY27" fmla="*/ 90488 h 154598"/>
              <a:gd name="connsiteX28" fmla="*/ 83527 w 183905"/>
              <a:gd name="connsiteY28" fmla="*/ 90488 h 154598"/>
              <a:gd name="connsiteX29" fmla="*/ 83527 w 183905"/>
              <a:gd name="connsiteY29" fmla="*/ 80963 h 154598"/>
              <a:gd name="connsiteX30" fmla="*/ 33338 w 183905"/>
              <a:gd name="connsiteY30" fmla="*/ 80963 h 154598"/>
              <a:gd name="connsiteX31" fmla="*/ 33338 w 183905"/>
              <a:gd name="connsiteY31" fmla="*/ 90488 h 154598"/>
              <a:gd name="connsiteX32" fmla="*/ 15386 w 183905"/>
              <a:gd name="connsiteY32" fmla="*/ 133350 h 154598"/>
              <a:gd name="connsiteX33" fmla="*/ 4405 w 183905"/>
              <a:gd name="connsiteY33" fmla="*/ 128945 h 154598"/>
              <a:gd name="connsiteX34" fmla="*/ 0 w 183905"/>
              <a:gd name="connsiteY34" fmla="*/ 117964 h 154598"/>
              <a:gd name="connsiteX35" fmla="*/ 0 w 183905"/>
              <a:gd name="connsiteY35" fmla="*/ 15386 h 154598"/>
              <a:gd name="connsiteX36" fmla="*/ 4405 w 183905"/>
              <a:gd name="connsiteY36" fmla="*/ 4405 h 154598"/>
              <a:gd name="connsiteX37" fmla="*/ 15386 w 183905"/>
              <a:gd name="connsiteY37" fmla="*/ 0 h 154598"/>
              <a:gd name="connsiteX38" fmla="*/ 156064 w 183905"/>
              <a:gd name="connsiteY38" fmla="*/ 0 h 154598"/>
              <a:gd name="connsiteX39" fmla="*/ 167045 w 183905"/>
              <a:gd name="connsiteY39" fmla="*/ 4405 h 154598"/>
              <a:gd name="connsiteX40" fmla="*/ 171450 w 183905"/>
              <a:gd name="connsiteY40" fmla="*/ 15386 h 154598"/>
              <a:gd name="connsiteX41" fmla="*/ 161925 w 183905"/>
              <a:gd name="connsiteY41" fmla="*/ 15386 h 154598"/>
              <a:gd name="connsiteX42" fmla="*/ 160093 w 183905"/>
              <a:gd name="connsiteY42" fmla="*/ 11357 h 154598"/>
              <a:gd name="connsiteX43" fmla="*/ 156064 w 183905"/>
              <a:gd name="connsiteY43" fmla="*/ 9525 h 154598"/>
              <a:gd name="connsiteX44" fmla="*/ 15386 w 183905"/>
              <a:gd name="connsiteY44" fmla="*/ 9525 h 154598"/>
              <a:gd name="connsiteX45" fmla="*/ 11357 w 183905"/>
              <a:gd name="connsiteY45" fmla="*/ 11357 h 154598"/>
              <a:gd name="connsiteX46" fmla="*/ 9525 w 183905"/>
              <a:gd name="connsiteY46" fmla="*/ 15386 h 154598"/>
              <a:gd name="connsiteX47" fmla="*/ 9525 w 183905"/>
              <a:gd name="connsiteY47" fmla="*/ 117964 h 154598"/>
              <a:gd name="connsiteX48" fmla="*/ 11357 w 183905"/>
              <a:gd name="connsiteY48" fmla="*/ 121993 h 154598"/>
              <a:gd name="connsiteX49" fmla="*/ 15386 w 183905"/>
              <a:gd name="connsiteY49" fmla="*/ 123825 h 154598"/>
              <a:gd name="connsiteX50" fmla="*/ 69239 w 183905"/>
              <a:gd name="connsiteY50" fmla="*/ 123825 h 154598"/>
              <a:gd name="connsiteX51" fmla="*/ 69239 w 183905"/>
              <a:gd name="connsiteY51" fmla="*/ 133350 h 154598"/>
              <a:gd name="connsiteX52" fmla="*/ 15386 w 183905"/>
              <a:gd name="connsiteY52" fmla="*/ 133350 h 154598"/>
              <a:gd name="connsiteX53" fmla="*/ 110270 w 183905"/>
              <a:gd name="connsiteY53" fmla="*/ 154598 h 154598"/>
              <a:gd name="connsiteX54" fmla="*/ 94700 w 183905"/>
              <a:gd name="connsiteY54" fmla="*/ 148187 h 154598"/>
              <a:gd name="connsiteX55" fmla="*/ 88289 w 183905"/>
              <a:gd name="connsiteY55" fmla="*/ 132617 h 154598"/>
              <a:gd name="connsiteX56" fmla="*/ 93189 w 183905"/>
              <a:gd name="connsiteY56" fmla="*/ 118696 h 154598"/>
              <a:gd name="connsiteX57" fmla="*/ 105508 w 183905"/>
              <a:gd name="connsiteY57" fmla="*/ 111204 h 154598"/>
              <a:gd name="connsiteX58" fmla="*/ 105508 w 183905"/>
              <a:gd name="connsiteY58" fmla="*/ 88656 h 154598"/>
              <a:gd name="connsiteX59" fmla="*/ 157163 w 183905"/>
              <a:gd name="connsiteY59" fmla="*/ 88656 h 154598"/>
              <a:gd name="connsiteX60" fmla="*/ 157163 w 183905"/>
              <a:gd name="connsiteY60" fmla="*/ 75632 h 154598"/>
              <a:gd name="connsiteX61" fmla="*/ 144844 w 183905"/>
              <a:gd name="connsiteY61" fmla="*/ 68140 h 154598"/>
              <a:gd name="connsiteX62" fmla="*/ 139944 w 183905"/>
              <a:gd name="connsiteY62" fmla="*/ 54219 h 154598"/>
              <a:gd name="connsiteX63" fmla="*/ 146355 w 183905"/>
              <a:gd name="connsiteY63" fmla="*/ 38649 h 154598"/>
              <a:gd name="connsiteX64" fmla="*/ 161925 w 183905"/>
              <a:gd name="connsiteY64" fmla="*/ 32238 h 154598"/>
              <a:gd name="connsiteX65" fmla="*/ 177495 w 183905"/>
              <a:gd name="connsiteY65" fmla="*/ 38649 h 154598"/>
              <a:gd name="connsiteX66" fmla="*/ 183906 w 183905"/>
              <a:gd name="connsiteY66" fmla="*/ 54219 h 154598"/>
              <a:gd name="connsiteX67" fmla="*/ 179006 w 183905"/>
              <a:gd name="connsiteY67" fmla="*/ 68140 h 154598"/>
              <a:gd name="connsiteX68" fmla="*/ 166688 w 183905"/>
              <a:gd name="connsiteY68" fmla="*/ 75632 h 154598"/>
              <a:gd name="connsiteX69" fmla="*/ 166688 w 183905"/>
              <a:gd name="connsiteY69" fmla="*/ 98181 h 154598"/>
              <a:gd name="connsiteX70" fmla="*/ 115033 w 183905"/>
              <a:gd name="connsiteY70" fmla="*/ 98181 h 154598"/>
              <a:gd name="connsiteX71" fmla="*/ 115033 w 183905"/>
              <a:gd name="connsiteY71" fmla="*/ 111204 h 154598"/>
              <a:gd name="connsiteX72" fmla="*/ 127351 w 183905"/>
              <a:gd name="connsiteY72" fmla="*/ 118696 h 154598"/>
              <a:gd name="connsiteX73" fmla="*/ 132251 w 183905"/>
              <a:gd name="connsiteY73" fmla="*/ 132617 h 154598"/>
              <a:gd name="connsiteX74" fmla="*/ 125840 w 183905"/>
              <a:gd name="connsiteY74" fmla="*/ 148187 h 154598"/>
              <a:gd name="connsiteX75" fmla="*/ 110270 w 183905"/>
              <a:gd name="connsiteY75" fmla="*/ 154598 h 15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3905" h="154598">
                <a:moveTo>
                  <a:pt x="9525" y="69606"/>
                </a:moveTo>
                <a:lnTo>
                  <a:pt x="9525" y="123825"/>
                </a:lnTo>
                <a:lnTo>
                  <a:pt x="9525" y="9525"/>
                </a:lnTo>
                <a:lnTo>
                  <a:pt x="9525" y="69606"/>
                </a:lnTo>
                <a:close/>
                <a:moveTo>
                  <a:pt x="110270" y="145073"/>
                </a:moveTo>
                <a:cubicBezTo>
                  <a:pt x="113702" y="145073"/>
                  <a:pt x="116635" y="143855"/>
                  <a:pt x="119072" y="141419"/>
                </a:cubicBezTo>
                <a:cubicBezTo>
                  <a:pt x="121508" y="138983"/>
                  <a:pt x="122726" y="136049"/>
                  <a:pt x="122726" y="132617"/>
                </a:cubicBezTo>
                <a:cubicBezTo>
                  <a:pt x="122726" y="129186"/>
                  <a:pt x="121508" y="126252"/>
                  <a:pt x="119072" y="123816"/>
                </a:cubicBezTo>
                <a:cubicBezTo>
                  <a:pt x="116635" y="121380"/>
                  <a:pt x="113702" y="120162"/>
                  <a:pt x="110270" y="120162"/>
                </a:cubicBezTo>
                <a:cubicBezTo>
                  <a:pt x="106839" y="120162"/>
                  <a:pt x="103905" y="121380"/>
                  <a:pt x="101469" y="123816"/>
                </a:cubicBezTo>
                <a:cubicBezTo>
                  <a:pt x="99032" y="126252"/>
                  <a:pt x="97814" y="129186"/>
                  <a:pt x="97814" y="132617"/>
                </a:cubicBezTo>
                <a:cubicBezTo>
                  <a:pt x="97814" y="136049"/>
                  <a:pt x="99032" y="138983"/>
                  <a:pt x="101469" y="141419"/>
                </a:cubicBezTo>
                <a:cubicBezTo>
                  <a:pt x="103905" y="143855"/>
                  <a:pt x="106839" y="145073"/>
                  <a:pt x="110270" y="145073"/>
                </a:cubicBezTo>
                <a:close/>
                <a:moveTo>
                  <a:pt x="161925" y="66675"/>
                </a:moveTo>
                <a:cubicBezTo>
                  <a:pt x="165356" y="66675"/>
                  <a:pt x="168290" y="65457"/>
                  <a:pt x="170726" y="63021"/>
                </a:cubicBezTo>
                <a:cubicBezTo>
                  <a:pt x="173163" y="60584"/>
                  <a:pt x="174381" y="57651"/>
                  <a:pt x="174381" y="54219"/>
                </a:cubicBezTo>
                <a:cubicBezTo>
                  <a:pt x="174381" y="50788"/>
                  <a:pt x="173163" y="47854"/>
                  <a:pt x="170726" y="45418"/>
                </a:cubicBezTo>
                <a:cubicBezTo>
                  <a:pt x="168290" y="42982"/>
                  <a:pt x="165356" y="41764"/>
                  <a:pt x="161925" y="41764"/>
                </a:cubicBezTo>
                <a:cubicBezTo>
                  <a:pt x="158494" y="41764"/>
                  <a:pt x="155560" y="42982"/>
                  <a:pt x="153124" y="45418"/>
                </a:cubicBezTo>
                <a:cubicBezTo>
                  <a:pt x="150687" y="47854"/>
                  <a:pt x="149469" y="50788"/>
                  <a:pt x="149469" y="54219"/>
                </a:cubicBezTo>
                <a:cubicBezTo>
                  <a:pt x="149469" y="57651"/>
                  <a:pt x="150687" y="60584"/>
                  <a:pt x="153124" y="63021"/>
                </a:cubicBezTo>
                <a:cubicBezTo>
                  <a:pt x="155560" y="65457"/>
                  <a:pt x="158494" y="66675"/>
                  <a:pt x="161925" y="66675"/>
                </a:cubicBezTo>
                <a:close/>
                <a:moveTo>
                  <a:pt x="33338" y="52388"/>
                </a:moveTo>
                <a:lnTo>
                  <a:pt x="83527" y="52388"/>
                </a:lnTo>
                <a:lnTo>
                  <a:pt x="83527" y="42863"/>
                </a:lnTo>
                <a:lnTo>
                  <a:pt x="33338" y="42863"/>
                </a:lnTo>
                <a:lnTo>
                  <a:pt x="33338" y="52388"/>
                </a:lnTo>
                <a:close/>
                <a:moveTo>
                  <a:pt x="33338" y="90488"/>
                </a:moveTo>
                <a:lnTo>
                  <a:pt x="83527" y="90488"/>
                </a:lnTo>
                <a:lnTo>
                  <a:pt x="83527" y="80963"/>
                </a:lnTo>
                <a:lnTo>
                  <a:pt x="33338" y="80963"/>
                </a:lnTo>
                <a:lnTo>
                  <a:pt x="33338" y="90488"/>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lnTo>
                  <a:pt x="69239" y="123825"/>
                </a:lnTo>
                <a:lnTo>
                  <a:pt x="69239" y="133350"/>
                </a:lnTo>
                <a:lnTo>
                  <a:pt x="15386" y="133350"/>
                </a:lnTo>
                <a:close/>
                <a:moveTo>
                  <a:pt x="110270" y="154598"/>
                </a:moveTo>
                <a:cubicBezTo>
                  <a:pt x="104164" y="154598"/>
                  <a:pt x="98974" y="152461"/>
                  <a:pt x="94700" y="148187"/>
                </a:cubicBezTo>
                <a:cubicBezTo>
                  <a:pt x="90426" y="143913"/>
                  <a:pt x="88289" y="138723"/>
                  <a:pt x="88289" y="132617"/>
                </a:cubicBezTo>
                <a:cubicBezTo>
                  <a:pt x="88289" y="127281"/>
                  <a:pt x="89923" y="122641"/>
                  <a:pt x="93189" y="118696"/>
                </a:cubicBezTo>
                <a:cubicBezTo>
                  <a:pt x="96456" y="114752"/>
                  <a:pt x="100562" y="112255"/>
                  <a:pt x="105508" y="111204"/>
                </a:cubicBezTo>
                <a:lnTo>
                  <a:pt x="105508" y="88656"/>
                </a:lnTo>
                <a:lnTo>
                  <a:pt x="157163" y="88656"/>
                </a:lnTo>
                <a:lnTo>
                  <a:pt x="157163" y="75632"/>
                </a:lnTo>
                <a:cubicBezTo>
                  <a:pt x="152217" y="74582"/>
                  <a:pt x="148111" y="72085"/>
                  <a:pt x="144844" y="68140"/>
                </a:cubicBezTo>
                <a:cubicBezTo>
                  <a:pt x="141577" y="64196"/>
                  <a:pt x="139944" y="59556"/>
                  <a:pt x="139944" y="54219"/>
                </a:cubicBezTo>
                <a:cubicBezTo>
                  <a:pt x="139944" y="48113"/>
                  <a:pt x="142081" y="42924"/>
                  <a:pt x="146355" y="38649"/>
                </a:cubicBezTo>
                <a:cubicBezTo>
                  <a:pt x="150629" y="34375"/>
                  <a:pt x="155819" y="32238"/>
                  <a:pt x="161925" y="32238"/>
                </a:cubicBezTo>
                <a:cubicBezTo>
                  <a:pt x="168031" y="32238"/>
                  <a:pt x="173221" y="34375"/>
                  <a:pt x="177495" y="38649"/>
                </a:cubicBezTo>
                <a:cubicBezTo>
                  <a:pt x="181769" y="42924"/>
                  <a:pt x="183906" y="48113"/>
                  <a:pt x="183906" y="54219"/>
                </a:cubicBezTo>
                <a:cubicBezTo>
                  <a:pt x="183906" y="59556"/>
                  <a:pt x="182273" y="64196"/>
                  <a:pt x="179006" y="68140"/>
                </a:cubicBezTo>
                <a:cubicBezTo>
                  <a:pt x="175739" y="72085"/>
                  <a:pt x="171633" y="74582"/>
                  <a:pt x="166688" y="75632"/>
                </a:cubicBezTo>
                <a:lnTo>
                  <a:pt x="166688" y="98181"/>
                </a:lnTo>
                <a:lnTo>
                  <a:pt x="115033" y="98181"/>
                </a:lnTo>
                <a:lnTo>
                  <a:pt x="115033" y="111204"/>
                </a:lnTo>
                <a:cubicBezTo>
                  <a:pt x="119978" y="112255"/>
                  <a:pt x="124085" y="114752"/>
                  <a:pt x="127351" y="118696"/>
                </a:cubicBezTo>
                <a:cubicBezTo>
                  <a:pt x="130618" y="122641"/>
                  <a:pt x="132251" y="127281"/>
                  <a:pt x="132251" y="132617"/>
                </a:cubicBezTo>
                <a:cubicBezTo>
                  <a:pt x="132251" y="138723"/>
                  <a:pt x="130114" y="143913"/>
                  <a:pt x="125840" y="148187"/>
                </a:cubicBezTo>
                <a:cubicBezTo>
                  <a:pt x="121566" y="152461"/>
                  <a:pt x="116376" y="154598"/>
                  <a:pt x="110270" y="154598"/>
                </a:cubicBezTo>
                <a:close/>
              </a:path>
            </a:pathLst>
          </a:custGeom>
          <a:solidFill>
            <a:schemeClr val="bg1"/>
          </a:solidFill>
          <a:ln w="238" cap="flat">
            <a:noFill/>
            <a:prstDash val="solid"/>
            <a:miter/>
          </a:ln>
        </p:spPr>
        <p:txBody>
          <a:bodyPr rtlCol="0" anchor="ctr"/>
          <a:lstStyle/>
          <a:p>
            <a:endParaRPr lang="en-RO"/>
          </a:p>
        </p:txBody>
      </p:sp>
      <p:sp>
        <p:nvSpPr>
          <p:cNvPr id="7" name="Google Shape;140;p4">
            <a:extLst>
              <a:ext uri="{FF2B5EF4-FFF2-40B4-BE49-F238E27FC236}">
                <a16:creationId xmlns:a16="http://schemas.microsoft.com/office/drawing/2014/main" id="{CE13E030-FA85-894F-B003-6C54E2F4CF95}"/>
              </a:ext>
            </a:extLst>
          </p:cNvPr>
          <p:cNvSpPr>
            <a:spLocks noChangeAspect="1"/>
          </p:cNvSpPr>
          <p:nvPr/>
        </p:nvSpPr>
        <p:spPr>
          <a:xfrm>
            <a:off x="1700750"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4</a:t>
            </a:r>
            <a:endParaRPr sz="2400" b="1">
              <a:solidFill>
                <a:schemeClr val="bg1"/>
              </a:solidFill>
            </a:endParaRPr>
          </a:p>
        </p:txBody>
      </p:sp>
    </p:spTree>
    <p:extLst>
      <p:ext uri="{BB962C8B-B14F-4D97-AF65-F5344CB8AC3E}">
        <p14:creationId xmlns:p14="http://schemas.microsoft.com/office/powerpoint/2010/main" val="115983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A13FCA2-772A-7544-BE17-F187D09D865C}"/>
              </a:ext>
            </a:extLst>
          </p:cNvPr>
          <p:cNvSpPr/>
          <p:nvPr/>
        </p:nvSpPr>
        <p:spPr>
          <a:xfrm>
            <a:off x="-54239" y="1789698"/>
            <a:ext cx="9198239" cy="459205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3" name="Table 3">
            <a:extLst>
              <a:ext uri="{FF2B5EF4-FFF2-40B4-BE49-F238E27FC236}">
                <a16:creationId xmlns:a16="http://schemas.microsoft.com/office/drawing/2014/main" id="{04F6A12D-D488-9144-8544-8F1C456AED8B}"/>
              </a:ext>
            </a:extLst>
          </p:cNvPr>
          <p:cNvGraphicFramePr>
            <a:graphicFrameLocks noGrp="1"/>
          </p:cNvGraphicFramePr>
          <p:nvPr>
            <p:extLst>
              <p:ext uri="{D42A27DB-BD31-4B8C-83A1-F6EECF244321}">
                <p14:modId xmlns:p14="http://schemas.microsoft.com/office/powerpoint/2010/main" val="3001675785"/>
              </p:ext>
            </p:extLst>
          </p:nvPr>
        </p:nvGraphicFramePr>
        <p:xfrm>
          <a:off x="429701" y="3105377"/>
          <a:ext cx="8245990" cy="183633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634307">
                  <a:extLst>
                    <a:ext uri="{9D8B030D-6E8A-4147-A177-3AD203B41FA5}">
                      <a16:colId xmlns:a16="http://schemas.microsoft.com/office/drawing/2014/main" val="4266073103"/>
                    </a:ext>
                  </a:extLst>
                </a:gridCol>
                <a:gridCol w="634307">
                  <a:extLst>
                    <a:ext uri="{9D8B030D-6E8A-4147-A177-3AD203B41FA5}">
                      <a16:colId xmlns:a16="http://schemas.microsoft.com/office/drawing/2014/main" val="6642283"/>
                    </a:ext>
                  </a:extLst>
                </a:gridCol>
                <a:gridCol w="634307">
                  <a:extLst>
                    <a:ext uri="{9D8B030D-6E8A-4147-A177-3AD203B41FA5}">
                      <a16:colId xmlns:a16="http://schemas.microsoft.com/office/drawing/2014/main" val="1746359052"/>
                    </a:ext>
                  </a:extLst>
                </a:gridCol>
                <a:gridCol w="634307">
                  <a:extLst>
                    <a:ext uri="{9D8B030D-6E8A-4147-A177-3AD203B41FA5}">
                      <a16:colId xmlns:a16="http://schemas.microsoft.com/office/drawing/2014/main" val="2002867619"/>
                    </a:ext>
                  </a:extLst>
                </a:gridCol>
                <a:gridCol w="542900">
                  <a:extLst>
                    <a:ext uri="{9D8B030D-6E8A-4147-A177-3AD203B41FA5}">
                      <a16:colId xmlns:a16="http://schemas.microsoft.com/office/drawing/2014/main" val="535908536"/>
                    </a:ext>
                  </a:extLst>
                </a:gridCol>
                <a:gridCol w="542900">
                  <a:extLst>
                    <a:ext uri="{9D8B030D-6E8A-4147-A177-3AD203B41FA5}">
                      <a16:colId xmlns:a16="http://schemas.microsoft.com/office/drawing/2014/main" val="3385359340"/>
                    </a:ext>
                  </a:extLst>
                </a:gridCol>
                <a:gridCol w="542900">
                  <a:extLst>
                    <a:ext uri="{9D8B030D-6E8A-4147-A177-3AD203B41FA5}">
                      <a16:colId xmlns:a16="http://schemas.microsoft.com/office/drawing/2014/main" val="918374652"/>
                    </a:ext>
                  </a:extLst>
                </a:gridCol>
                <a:gridCol w="542900">
                  <a:extLst>
                    <a:ext uri="{9D8B030D-6E8A-4147-A177-3AD203B41FA5}">
                      <a16:colId xmlns:a16="http://schemas.microsoft.com/office/drawing/2014/main" val="396874505"/>
                    </a:ext>
                  </a:extLst>
                </a:gridCol>
                <a:gridCol w="999934">
                  <a:extLst>
                    <a:ext uri="{9D8B030D-6E8A-4147-A177-3AD203B41FA5}">
                      <a16:colId xmlns:a16="http://schemas.microsoft.com/office/drawing/2014/main" val="4158085780"/>
                    </a:ext>
                  </a:extLst>
                </a:gridCol>
                <a:gridCol w="634307">
                  <a:extLst>
                    <a:ext uri="{9D8B030D-6E8A-4147-A177-3AD203B41FA5}">
                      <a16:colId xmlns:a16="http://schemas.microsoft.com/office/drawing/2014/main" val="1268684203"/>
                    </a:ext>
                  </a:extLst>
                </a:gridCol>
                <a:gridCol w="634307">
                  <a:extLst>
                    <a:ext uri="{9D8B030D-6E8A-4147-A177-3AD203B41FA5}">
                      <a16:colId xmlns:a16="http://schemas.microsoft.com/office/drawing/2014/main" val="3805153928"/>
                    </a:ext>
                  </a:extLst>
                </a:gridCol>
                <a:gridCol w="634307">
                  <a:extLst>
                    <a:ext uri="{9D8B030D-6E8A-4147-A177-3AD203B41FA5}">
                      <a16:colId xmlns:a16="http://schemas.microsoft.com/office/drawing/2014/main" val="3758545474"/>
                    </a:ext>
                  </a:extLst>
                </a:gridCol>
                <a:gridCol w="634307">
                  <a:extLst>
                    <a:ext uri="{9D8B030D-6E8A-4147-A177-3AD203B41FA5}">
                      <a16:colId xmlns:a16="http://schemas.microsoft.com/office/drawing/2014/main" val="4000785050"/>
                    </a:ext>
                  </a:extLst>
                </a:gridCol>
              </a:tblGrid>
              <a:tr h="306056">
                <a:tc rowSpan="2">
                  <a:txBody>
                    <a:bodyPr/>
                    <a:lstStyle/>
                    <a:p>
                      <a:pPr algn="ctr"/>
                      <a:r>
                        <a:rPr lang="en-RO" sz="1200" b="1" i="0" dirty="0">
                          <a:latin typeface="Arial" panose="020B0604020202020204" pitchFamily="34" charset="0"/>
                          <a:cs typeface="Arial" panose="020B0604020202020204" pitchFamily="34" charset="0"/>
                        </a:rPr>
                        <a:t>Case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2">
                  <a:txBody>
                    <a:bodyPr/>
                    <a:lstStyle/>
                    <a:p>
                      <a:pPr algn="ctr"/>
                      <a:r>
                        <a:rPr lang="en-RO" sz="1200" b="1" i="0" dirty="0">
                          <a:latin typeface="Arial" panose="020B0604020202020204" pitchFamily="34" charset="0"/>
                          <a:cs typeface="Arial" panose="020B0604020202020204" pitchFamily="34" charset="0"/>
                        </a:rPr>
                        <a:t>Age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2">
                  <a:txBody>
                    <a:bodyPr/>
                    <a:lstStyle/>
                    <a:p>
                      <a:pPr algn="ctr"/>
                      <a:r>
                        <a:rPr lang="en-RO" sz="1200" b="1" i="0" dirty="0">
                          <a:latin typeface="Arial" panose="020B0604020202020204" pitchFamily="34" charset="0"/>
                          <a:cs typeface="Arial" panose="020B0604020202020204" pitchFamily="34" charset="0"/>
                        </a:rPr>
                        <a:t>Sex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2">
                  <a:txBody>
                    <a:bodyPr/>
                    <a:lstStyle/>
                    <a:p>
                      <a:pPr algn="ctr"/>
                      <a:r>
                        <a:rPr lang="en-RO" sz="1200" b="1" i="0" dirty="0">
                          <a:latin typeface="Arial" panose="020B0604020202020204" pitchFamily="34" charset="0"/>
                          <a:cs typeface="Arial" panose="020B0604020202020204" pitchFamily="34" charset="0"/>
                        </a:rPr>
                        <a:t>Lives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gridSpan="4">
                  <a:txBody>
                    <a:bodyPr/>
                    <a:lstStyle/>
                    <a:p>
                      <a:pPr algn="ctr"/>
                      <a:r>
                        <a:rPr lang="en-RO" sz="1200" b="1" i="0" dirty="0">
                          <a:latin typeface="Arial" panose="020B0604020202020204" pitchFamily="34" charset="0"/>
                          <a:cs typeface="Arial" panose="020B0604020202020204" pitchFamily="34" charset="0"/>
                        </a:rPr>
                        <a:t>Signs/Symptoms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rowSpan="2">
                  <a:txBody>
                    <a:bodyPr/>
                    <a:lstStyle/>
                    <a:p>
                      <a:pPr algn="ctr"/>
                      <a:r>
                        <a:rPr lang="en-RO" sz="1200" b="1" i="0" dirty="0">
                          <a:latin typeface="Arial" panose="020B0604020202020204" pitchFamily="34" charset="0"/>
                          <a:cs typeface="Arial" panose="020B0604020202020204" pitchFamily="34" charset="0"/>
                        </a:rPr>
                        <a:t>Onset symptoms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gridSpan="4">
                  <a:txBody>
                    <a:bodyPr/>
                    <a:lstStyle/>
                    <a:p>
                      <a:pPr algn="ctr"/>
                      <a:r>
                        <a:rPr lang="en-RO" sz="1200" b="1" i="0" dirty="0">
                          <a:latin typeface="Arial" panose="020B0604020202020204" pitchFamily="34" charset="0"/>
                          <a:cs typeface="Arial" panose="020B0604020202020204" pitchFamily="34" charset="0"/>
                        </a:rPr>
                        <a:t>Food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2718933762"/>
                  </a:ext>
                </a:extLst>
              </a:tr>
              <a:tr h="306056">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RO" sz="1200" b="1" i="0" dirty="0">
                          <a:latin typeface="Arial" panose="020B0604020202020204" pitchFamily="34" charset="0"/>
                          <a:cs typeface="Arial" panose="020B0604020202020204" pitchFamily="34" charset="0"/>
                        </a:rPr>
                        <a:t>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V</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RO" sz="1200" b="1" i="0" dirty="0">
                          <a:latin typeface="Arial" panose="020B0604020202020204" pitchFamily="34" charset="0"/>
                          <a:cs typeface="Arial" panose="020B0604020202020204" pitchFamily="34" charset="0"/>
                        </a:rPr>
                        <a:t>Soup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Bread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Beans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Meat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588923938"/>
                  </a:ext>
                </a:extLst>
              </a:tr>
              <a:tr h="306056">
                <a:tc>
                  <a:txBody>
                    <a:bodyPr/>
                    <a:lstStyle/>
                    <a:p>
                      <a:pPr algn="ctr"/>
                      <a:r>
                        <a:rPr lang="en-RO" sz="1200" b="0" i="0" dirty="0">
                          <a:latin typeface="Arial" panose="020B0604020202020204" pitchFamily="34" charset="0"/>
                          <a:cs typeface="Arial" panose="020B0604020202020204" pitchFamily="34" charset="0"/>
                        </a:rPr>
                        <a:t>AGLG</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SMP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14h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IKGL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Rimac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18h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EILC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SMP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23h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UEWP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Center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13/Oct 02h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bl>
          </a:graphicData>
        </a:graphic>
      </p:graphicFrame>
      <p:sp>
        <p:nvSpPr>
          <p:cNvPr id="13" name="TextBox 12">
            <a:extLst>
              <a:ext uri="{FF2B5EF4-FFF2-40B4-BE49-F238E27FC236}">
                <a16:creationId xmlns:a16="http://schemas.microsoft.com/office/drawing/2014/main" id="{05A79BCB-739B-AD41-9C45-D6E2885C4857}"/>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Present case list</a:t>
            </a:r>
          </a:p>
        </p:txBody>
      </p:sp>
    </p:spTree>
    <p:extLst>
      <p:ext uri="{BB962C8B-B14F-4D97-AF65-F5344CB8AC3E}">
        <p14:creationId xmlns:p14="http://schemas.microsoft.com/office/powerpoint/2010/main" val="214953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726E869E-5FA7-DD4C-AAE2-537E21EDEB75}"/>
              </a:ext>
            </a:extLst>
          </p:cNvPr>
          <p:cNvSpPr/>
          <p:nvPr/>
        </p:nvSpPr>
        <p:spPr>
          <a:xfrm>
            <a:off x="5096385" y="1554718"/>
            <a:ext cx="3579303" cy="1636470"/>
          </a:xfrm>
          <a:prstGeom prst="roundRect">
            <a:avLst>
              <a:gd name="adj" fmla="val 9553"/>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250CEFCB-1565-6F44-9EA2-93044C46206F}"/>
              </a:ext>
            </a:extLst>
          </p:cNvPr>
          <p:cNvSpPr/>
          <p:nvPr/>
        </p:nvSpPr>
        <p:spPr>
          <a:xfrm>
            <a:off x="860417" y="1554718"/>
            <a:ext cx="3579303" cy="1636470"/>
          </a:xfrm>
          <a:prstGeom prst="roundRect">
            <a:avLst>
              <a:gd name="adj" fmla="val 9553"/>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ectangle 17">
            <a:extLst>
              <a:ext uri="{FF2B5EF4-FFF2-40B4-BE49-F238E27FC236}">
                <a16:creationId xmlns:a16="http://schemas.microsoft.com/office/drawing/2014/main" id="{F4CF9671-E95F-684D-B08D-B1DC0542E71E}"/>
              </a:ext>
            </a:extLst>
          </p:cNvPr>
          <p:cNvSpPr/>
          <p:nvPr/>
        </p:nvSpPr>
        <p:spPr>
          <a:xfrm>
            <a:off x="-54239" y="3436350"/>
            <a:ext cx="9198239" cy="342165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5BF315D9-FA88-0E4E-8C62-7BFB56080437}"/>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Epidemic curve</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Google Shape;140;p4">
            <a:extLst>
              <a:ext uri="{FF2B5EF4-FFF2-40B4-BE49-F238E27FC236}">
                <a16:creationId xmlns:a16="http://schemas.microsoft.com/office/drawing/2014/main" id="{ECAEB0AC-4A7F-304C-A479-93008E866FD1}"/>
              </a:ext>
            </a:extLst>
          </p:cNvPr>
          <p:cNvSpPr>
            <a:spLocks noChangeAspect="1"/>
          </p:cNvSpPr>
          <p:nvPr/>
        </p:nvSpPr>
        <p:spPr>
          <a:xfrm>
            <a:off x="429701" y="13236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91EFF50F-5A13-AC4B-B626-9F64FDCE5203}"/>
              </a:ext>
            </a:extLst>
          </p:cNvPr>
          <p:cNvSpPr txBox="1"/>
          <p:nvPr/>
        </p:nvSpPr>
        <p:spPr>
          <a:xfrm>
            <a:off x="429701" y="3794749"/>
            <a:ext cx="8245987" cy="246221"/>
          </a:xfrm>
          <a:prstGeom prst="rect">
            <a:avLst/>
          </a:prstGeom>
          <a:noFill/>
        </p:spPr>
        <p:txBody>
          <a:bodyPr wrap="square" lIns="0" tIns="0" rIns="0" bIns="0" rtlCol="0">
            <a:spAutoFit/>
          </a:bodyPr>
          <a:lstStyle/>
          <a:p>
            <a:pPr algn="ctr"/>
            <a:r>
              <a:rPr lang="en-GB" sz="1600" b="1" dirty="0" err="1">
                <a:solidFill>
                  <a:schemeClr val="tx1"/>
                </a:solidFill>
              </a:rPr>
              <a:t>Suggest a method of transmission:</a:t>
            </a:r>
            <a:endParaRPr lang="en-GB" sz="1600" b="1" dirty="0">
              <a:solidFill>
                <a:schemeClr val="tx1"/>
              </a:solidFill>
            </a:endParaRPr>
          </a:p>
        </p:txBody>
      </p:sp>
      <p:sp>
        <p:nvSpPr>
          <p:cNvPr id="17" name="TextBox 16">
            <a:extLst>
              <a:ext uri="{FF2B5EF4-FFF2-40B4-BE49-F238E27FC236}">
                <a16:creationId xmlns:a16="http://schemas.microsoft.com/office/drawing/2014/main" id="{847B7017-F7F1-3045-B0DC-BD4043EF3441}"/>
              </a:ext>
            </a:extLst>
          </p:cNvPr>
          <p:cNvSpPr txBox="1"/>
          <p:nvPr/>
        </p:nvSpPr>
        <p:spPr>
          <a:xfrm>
            <a:off x="5662631" y="1878030"/>
            <a:ext cx="2620952" cy="738664"/>
          </a:xfrm>
          <a:prstGeom prst="rect">
            <a:avLst/>
          </a:prstGeom>
          <a:noFill/>
        </p:spPr>
        <p:txBody>
          <a:bodyPr wrap="square" lIns="0" tIns="0" rIns="0" bIns="0" rtlCol="0">
            <a:spAutoFit/>
          </a:bodyPr>
          <a:lstStyle/>
          <a:p>
            <a:r>
              <a:rPr lang="en-GB" sz="1600" dirty="0" err="1">
                <a:solidFill>
                  <a:schemeClr val="tx1"/>
                </a:solidFill>
              </a:rPr>
              <a:t>Helps validate hypotheses on the causal agent and its incubation period</a:t>
            </a:r>
            <a:endParaRPr lang="en-GB" sz="1600" dirty="0">
              <a:solidFill>
                <a:schemeClr val="tx1"/>
              </a:solidFill>
            </a:endParaRPr>
          </a:p>
        </p:txBody>
      </p:sp>
      <p:sp>
        <p:nvSpPr>
          <p:cNvPr id="20" name="Google Shape;140;p4">
            <a:extLst>
              <a:ext uri="{FF2B5EF4-FFF2-40B4-BE49-F238E27FC236}">
                <a16:creationId xmlns:a16="http://schemas.microsoft.com/office/drawing/2014/main" id="{D7FA43FA-5A26-374B-8820-A92EAB9161FE}"/>
              </a:ext>
            </a:extLst>
          </p:cNvPr>
          <p:cNvSpPr>
            <a:spLocks noChangeAspect="1"/>
          </p:cNvSpPr>
          <p:nvPr/>
        </p:nvSpPr>
        <p:spPr>
          <a:xfrm>
            <a:off x="4666953" y="13236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96FD75A9-0526-1B48-B7E4-000115745B57}"/>
              </a:ext>
            </a:extLst>
          </p:cNvPr>
          <p:cNvSpPr txBox="1"/>
          <p:nvPr/>
        </p:nvSpPr>
        <p:spPr>
          <a:xfrm>
            <a:off x="1386768" y="1874722"/>
            <a:ext cx="2749297" cy="984885"/>
          </a:xfrm>
          <a:prstGeom prst="rect">
            <a:avLst/>
          </a:prstGeom>
          <a:noFill/>
        </p:spPr>
        <p:txBody>
          <a:bodyPr wrap="square" lIns="0" tIns="0" rIns="0" bIns="0" rtlCol="0">
            <a:spAutoFit/>
          </a:bodyPr>
          <a:lstStyle/>
          <a:p>
            <a:r>
              <a:rPr lang="en-GB" sz="1600" dirty="0" err="1">
                <a:solidFill>
                  <a:schemeClr val="tx1"/>
                </a:solidFill>
              </a:rPr>
              <a:t>A graph displaying the number of cases per time unit during the period in which the outbreak takes place</a:t>
            </a:r>
            <a:endParaRPr lang="en-GB" sz="1600" dirty="0">
              <a:solidFill>
                <a:schemeClr val="tx1"/>
              </a:solidFill>
            </a:endParaRPr>
          </a:p>
        </p:txBody>
      </p:sp>
      <p:pic>
        <p:nvPicPr>
          <p:cNvPr id="23" name="Picture 9">
            <a:extLst>
              <a:ext uri="{FF2B5EF4-FFF2-40B4-BE49-F238E27FC236}">
                <a16:creationId xmlns:a16="http://schemas.microsoft.com/office/drawing/2014/main" id="{FDB75E35-257F-1140-84F7-376D96FE5C81}"/>
              </a:ext>
            </a:extLst>
          </p:cNvPr>
          <p:cNvPicPr>
            <a:picLocks noChangeAspect="1" noChangeArrowheads="1"/>
          </p:cNvPicPr>
          <p:nvPr/>
        </p:nvPicPr>
        <p:blipFill>
          <a:blip r:embed="rId2" cstate="email"/>
          <a:srcRect/>
          <a:stretch>
            <a:fillRect/>
          </a:stretch>
        </p:blipFill>
        <p:spPr bwMode="auto">
          <a:xfrm>
            <a:off x="443353" y="4459865"/>
            <a:ext cx="2577211" cy="1518714"/>
          </a:xfrm>
          <a:prstGeom prst="roundRect">
            <a:avLst>
              <a:gd name="adj" fmla="val 6081"/>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24" name="Picture 10">
            <a:extLst>
              <a:ext uri="{FF2B5EF4-FFF2-40B4-BE49-F238E27FC236}">
                <a16:creationId xmlns:a16="http://schemas.microsoft.com/office/drawing/2014/main" id="{930650DE-B2CD-3F4D-9FCE-60E2076C806E}"/>
              </a:ext>
            </a:extLst>
          </p:cNvPr>
          <p:cNvPicPr>
            <a:picLocks noChangeAspect="1" noChangeArrowheads="1"/>
          </p:cNvPicPr>
          <p:nvPr/>
        </p:nvPicPr>
        <p:blipFill>
          <a:blip r:embed="rId3" cstate="email"/>
          <a:srcRect/>
          <a:stretch>
            <a:fillRect/>
          </a:stretch>
        </p:blipFill>
        <p:spPr bwMode="auto">
          <a:xfrm>
            <a:off x="3273830" y="4459865"/>
            <a:ext cx="2637463" cy="1519894"/>
          </a:xfrm>
          <a:prstGeom prst="roundRect">
            <a:avLst>
              <a:gd name="adj" fmla="val 4106"/>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25" name="Picture 11">
            <a:extLst>
              <a:ext uri="{FF2B5EF4-FFF2-40B4-BE49-F238E27FC236}">
                <a16:creationId xmlns:a16="http://schemas.microsoft.com/office/drawing/2014/main" id="{66776B71-B4B2-4F46-9B0B-F84FA54D8603}"/>
              </a:ext>
            </a:extLst>
          </p:cNvPr>
          <p:cNvPicPr>
            <a:picLocks noChangeAspect="1" noChangeArrowheads="1"/>
          </p:cNvPicPr>
          <p:nvPr/>
        </p:nvPicPr>
        <p:blipFill>
          <a:blip r:embed="rId4" cstate="email"/>
          <a:srcRect/>
          <a:stretch>
            <a:fillRect/>
          </a:stretch>
        </p:blipFill>
        <p:spPr bwMode="auto">
          <a:xfrm>
            <a:off x="6164559" y="4459865"/>
            <a:ext cx="2511129" cy="1517517"/>
          </a:xfrm>
          <a:prstGeom prst="roundRect">
            <a:avLst>
              <a:gd name="adj" fmla="val 4748"/>
            </a:avLst>
          </a:prstGeom>
          <a:noFill/>
          <a:ln w="19050">
            <a:solidFill>
              <a:schemeClr val="bg1"/>
            </a:solidFill>
            <a:miter lim="800000"/>
            <a:headEnd/>
            <a:tailEnd/>
          </a:ln>
          <a:effectLst>
            <a:outerShdw blurRad="50800" dist="38100" dir="5400000" algn="t" rotWithShape="0">
              <a:prstClr val="black">
                <a:alpha val="40000"/>
              </a:prstClr>
            </a:outerShdw>
          </a:effectLst>
        </p:spPr>
      </p:pic>
      <p:sp>
        <p:nvSpPr>
          <p:cNvPr id="26" name="TextBox 25">
            <a:extLst>
              <a:ext uri="{FF2B5EF4-FFF2-40B4-BE49-F238E27FC236}">
                <a16:creationId xmlns:a16="http://schemas.microsoft.com/office/drawing/2014/main" id="{BCB9A9D4-E108-7143-9388-DC4E3A38E0D9}"/>
              </a:ext>
            </a:extLst>
          </p:cNvPr>
          <p:cNvSpPr txBox="1"/>
          <p:nvPr/>
        </p:nvSpPr>
        <p:spPr>
          <a:xfrm>
            <a:off x="823824" y="6069773"/>
            <a:ext cx="1802618" cy="184666"/>
          </a:xfrm>
          <a:prstGeom prst="rect">
            <a:avLst/>
          </a:prstGeom>
          <a:noFill/>
        </p:spPr>
        <p:txBody>
          <a:bodyPr wrap="square" lIns="0" tIns="0" rIns="0" bIns="0" rtlCol="0">
            <a:spAutoFit/>
          </a:bodyPr>
          <a:lstStyle/>
          <a:p>
            <a:pPr algn="ctr"/>
            <a:r>
              <a:rPr lang="en-GB" sz="1200" b="1" dirty="0">
                <a:solidFill>
                  <a:schemeClr val="tx1"/>
                </a:solidFill>
                <a:latin typeface="Arial" panose="020B0604020202020204" pitchFamily="34" charset="0"/>
                <a:cs typeface="Arial" panose="020B0604020202020204" pitchFamily="34" charset="0"/>
              </a:rPr>
              <a:t>Point source</a:t>
            </a:r>
          </a:p>
        </p:txBody>
      </p:sp>
      <p:sp>
        <p:nvSpPr>
          <p:cNvPr id="27" name="TextBox 26">
            <a:extLst>
              <a:ext uri="{FF2B5EF4-FFF2-40B4-BE49-F238E27FC236}">
                <a16:creationId xmlns:a16="http://schemas.microsoft.com/office/drawing/2014/main" id="{1C94EFE9-B2F2-9048-A85E-7C55633FB26C}"/>
              </a:ext>
            </a:extLst>
          </p:cNvPr>
          <p:cNvSpPr txBox="1"/>
          <p:nvPr/>
        </p:nvSpPr>
        <p:spPr>
          <a:xfrm>
            <a:off x="3379747" y="6069773"/>
            <a:ext cx="2425630" cy="369332"/>
          </a:xfrm>
          <a:prstGeom prst="rect">
            <a:avLst/>
          </a:prstGeom>
          <a:noFill/>
        </p:spPr>
        <p:txBody>
          <a:bodyPr wrap="square" lIns="0" tIns="0" rIns="0" bIns="0" rtlCol="0">
            <a:spAutoFit/>
          </a:bodyPr>
          <a:lstStyle/>
          <a:p>
            <a:pPr algn="ctr"/>
            <a:r>
              <a:rPr lang="en-GB" sz="1200" b="1" dirty="0">
                <a:solidFill>
                  <a:schemeClr val="tx1"/>
                </a:solidFill>
                <a:latin typeface="Arial" panose="020B0604020202020204" pitchFamily="34" charset="0"/>
                <a:cs typeface="Arial" panose="020B0604020202020204" pitchFamily="34" charset="0"/>
              </a:rPr>
              <a:t>Progressive source or person-to-person transmission</a:t>
            </a:r>
          </a:p>
        </p:txBody>
      </p:sp>
      <p:sp>
        <p:nvSpPr>
          <p:cNvPr id="28" name="TextBox 27">
            <a:extLst>
              <a:ext uri="{FF2B5EF4-FFF2-40B4-BE49-F238E27FC236}">
                <a16:creationId xmlns:a16="http://schemas.microsoft.com/office/drawing/2014/main" id="{D0D8716A-B578-2B47-8A9A-242F43DB2BEB}"/>
              </a:ext>
            </a:extLst>
          </p:cNvPr>
          <p:cNvSpPr txBox="1"/>
          <p:nvPr/>
        </p:nvSpPr>
        <p:spPr>
          <a:xfrm>
            <a:off x="6520071" y="6069773"/>
            <a:ext cx="1800106" cy="369332"/>
          </a:xfrm>
          <a:prstGeom prst="rect">
            <a:avLst/>
          </a:prstGeom>
          <a:noFill/>
        </p:spPr>
        <p:txBody>
          <a:bodyPr wrap="square" lIns="0" tIns="0" rIns="0" bIns="0" rtlCol="0">
            <a:spAutoFit/>
          </a:bodyPr>
          <a:lstStyle/>
          <a:p>
            <a:pPr algn="ctr"/>
            <a:r>
              <a:rPr lang="en-GB" sz="1200" b="1" dirty="0">
                <a:solidFill>
                  <a:schemeClr val="tx1"/>
                </a:solidFill>
                <a:latin typeface="Arial" panose="020B0604020202020204" pitchFamily="34" charset="0"/>
                <a:cs typeface="Arial" panose="020B0604020202020204" pitchFamily="34" charset="0"/>
              </a:rPr>
              <a:t>Continuous common source</a:t>
            </a:r>
          </a:p>
        </p:txBody>
      </p:sp>
      <p:sp>
        <p:nvSpPr>
          <p:cNvPr id="7" name="Graphic 5">
            <a:extLst>
              <a:ext uri="{FF2B5EF4-FFF2-40B4-BE49-F238E27FC236}">
                <a16:creationId xmlns:a16="http://schemas.microsoft.com/office/drawing/2014/main" id="{50681663-8EFB-A44B-872A-B6D2C99D5C4C}"/>
              </a:ext>
            </a:extLst>
          </p:cNvPr>
          <p:cNvSpPr>
            <a:spLocks noChangeAspect="1"/>
          </p:cNvSpPr>
          <p:nvPr/>
        </p:nvSpPr>
        <p:spPr>
          <a:xfrm>
            <a:off x="4882953" y="1539608"/>
            <a:ext cx="432000" cy="432000"/>
          </a:xfrm>
          <a:custGeom>
            <a:avLst/>
            <a:gdLst>
              <a:gd name="connsiteX0" fmla="*/ 57144 w 171450"/>
              <a:gd name="connsiteY0" fmla="*/ 130786 h 171450"/>
              <a:gd name="connsiteX1" fmla="*/ 62105 w 171450"/>
              <a:gd name="connsiteY1" fmla="*/ 128786 h 171450"/>
              <a:gd name="connsiteX2" fmla="*/ 64111 w 171450"/>
              <a:gd name="connsiteY2" fmla="*/ 123831 h 171450"/>
              <a:gd name="connsiteX3" fmla="*/ 62111 w 171450"/>
              <a:gd name="connsiteY3" fmla="*/ 118870 h 171450"/>
              <a:gd name="connsiteX4" fmla="*/ 57156 w 171450"/>
              <a:gd name="connsiteY4" fmla="*/ 116864 h 171450"/>
              <a:gd name="connsiteX5" fmla="*/ 52195 w 171450"/>
              <a:gd name="connsiteY5" fmla="*/ 118864 h 171450"/>
              <a:gd name="connsiteX6" fmla="*/ 50189 w 171450"/>
              <a:gd name="connsiteY6" fmla="*/ 123819 h 171450"/>
              <a:gd name="connsiteX7" fmla="*/ 52189 w 171450"/>
              <a:gd name="connsiteY7" fmla="*/ 128780 h 171450"/>
              <a:gd name="connsiteX8" fmla="*/ 57144 w 171450"/>
              <a:gd name="connsiteY8" fmla="*/ 130786 h 171450"/>
              <a:gd name="connsiteX9" fmla="*/ 85719 w 171450"/>
              <a:gd name="connsiteY9" fmla="*/ 130786 h 171450"/>
              <a:gd name="connsiteX10" fmla="*/ 90680 w 171450"/>
              <a:gd name="connsiteY10" fmla="*/ 128786 h 171450"/>
              <a:gd name="connsiteX11" fmla="*/ 92686 w 171450"/>
              <a:gd name="connsiteY11" fmla="*/ 123831 h 171450"/>
              <a:gd name="connsiteX12" fmla="*/ 90686 w 171450"/>
              <a:gd name="connsiteY12" fmla="*/ 118870 h 171450"/>
              <a:gd name="connsiteX13" fmla="*/ 85731 w 171450"/>
              <a:gd name="connsiteY13" fmla="*/ 116864 h 171450"/>
              <a:gd name="connsiteX14" fmla="*/ 80770 w 171450"/>
              <a:gd name="connsiteY14" fmla="*/ 118864 h 171450"/>
              <a:gd name="connsiteX15" fmla="*/ 78764 w 171450"/>
              <a:gd name="connsiteY15" fmla="*/ 123819 h 171450"/>
              <a:gd name="connsiteX16" fmla="*/ 80764 w 171450"/>
              <a:gd name="connsiteY16" fmla="*/ 128780 h 171450"/>
              <a:gd name="connsiteX17" fmla="*/ 85719 w 171450"/>
              <a:gd name="connsiteY17" fmla="*/ 130786 h 171450"/>
              <a:gd name="connsiteX18" fmla="*/ 114294 w 171450"/>
              <a:gd name="connsiteY18" fmla="*/ 130786 h 171450"/>
              <a:gd name="connsiteX19" fmla="*/ 119255 w 171450"/>
              <a:gd name="connsiteY19" fmla="*/ 128786 h 171450"/>
              <a:gd name="connsiteX20" fmla="*/ 121261 w 171450"/>
              <a:gd name="connsiteY20" fmla="*/ 123831 h 171450"/>
              <a:gd name="connsiteX21" fmla="*/ 119261 w 171450"/>
              <a:gd name="connsiteY21" fmla="*/ 118870 h 171450"/>
              <a:gd name="connsiteX22" fmla="*/ 114306 w 171450"/>
              <a:gd name="connsiteY22" fmla="*/ 116864 h 171450"/>
              <a:gd name="connsiteX23" fmla="*/ 109345 w 171450"/>
              <a:gd name="connsiteY23" fmla="*/ 118864 h 171450"/>
              <a:gd name="connsiteX24" fmla="*/ 107339 w 171450"/>
              <a:gd name="connsiteY24" fmla="*/ 123819 h 171450"/>
              <a:gd name="connsiteX25" fmla="*/ 109339 w 171450"/>
              <a:gd name="connsiteY25" fmla="*/ 128780 h 171450"/>
              <a:gd name="connsiteX26" fmla="*/ 114294 w 171450"/>
              <a:gd name="connsiteY26" fmla="*/ 130786 h 171450"/>
              <a:gd name="connsiteX27" fmla="*/ 75724 w 171450"/>
              <a:gd name="connsiteY27" fmla="*/ 97998 h 171450"/>
              <a:gd name="connsiteX28" fmla="*/ 122708 w 171450"/>
              <a:gd name="connsiteY28" fmla="*/ 50959 h 171450"/>
              <a:gd name="connsiteX29" fmla="*/ 115967 w 171450"/>
              <a:gd name="connsiteY29" fmla="*/ 44163 h 171450"/>
              <a:gd name="connsiteX30" fmla="*/ 75608 w 171450"/>
              <a:gd name="connsiteY30" fmla="*/ 84644 h 171450"/>
              <a:gd name="connsiteX31" fmla="*/ 55428 w 171450"/>
              <a:gd name="connsiteY31" fmla="*/ 64404 h 171450"/>
              <a:gd name="connsiteX32" fmla="*/ 48687 w 171450"/>
              <a:gd name="connsiteY32" fmla="*/ 70961 h 171450"/>
              <a:gd name="connsiteX33" fmla="*/ 75724 w 171450"/>
              <a:gd name="connsiteY33" fmla="*/ 97998 h 171450"/>
              <a:gd name="connsiteX34" fmla="*/ 85757 w 171450"/>
              <a:gd name="connsiteY34" fmla="*/ 171450 h 171450"/>
              <a:gd name="connsiteX35" fmla="*/ 52322 w 171450"/>
              <a:gd name="connsiteY35" fmla="*/ 164702 h 171450"/>
              <a:gd name="connsiteX36" fmla="*/ 25089 w 171450"/>
              <a:gd name="connsiteY36" fmla="*/ 146385 h 171450"/>
              <a:gd name="connsiteX37" fmla="*/ 6755 w 171450"/>
              <a:gd name="connsiteY37" fmla="*/ 119177 h 171450"/>
              <a:gd name="connsiteX38" fmla="*/ 0 w 171450"/>
              <a:gd name="connsiteY38" fmla="*/ 85757 h 171450"/>
              <a:gd name="connsiteX39" fmla="*/ 6748 w 171450"/>
              <a:gd name="connsiteY39" fmla="*/ 52322 h 171450"/>
              <a:gd name="connsiteX40" fmla="*/ 25065 w 171450"/>
              <a:gd name="connsiteY40" fmla="*/ 25089 h 171450"/>
              <a:gd name="connsiteX41" fmla="*/ 52273 w 171450"/>
              <a:gd name="connsiteY41" fmla="*/ 6755 h 171450"/>
              <a:gd name="connsiteX42" fmla="*/ 85693 w 171450"/>
              <a:gd name="connsiteY42" fmla="*/ 0 h 171450"/>
              <a:gd name="connsiteX43" fmla="*/ 119128 w 171450"/>
              <a:gd name="connsiteY43" fmla="*/ 6748 h 171450"/>
              <a:gd name="connsiteX44" fmla="*/ 146361 w 171450"/>
              <a:gd name="connsiteY44" fmla="*/ 25065 h 171450"/>
              <a:gd name="connsiteX45" fmla="*/ 164695 w 171450"/>
              <a:gd name="connsiteY45" fmla="*/ 52273 h 171450"/>
              <a:gd name="connsiteX46" fmla="*/ 171450 w 171450"/>
              <a:gd name="connsiteY46" fmla="*/ 85693 h 171450"/>
              <a:gd name="connsiteX47" fmla="*/ 164702 w 171450"/>
              <a:gd name="connsiteY47" fmla="*/ 119128 h 171450"/>
              <a:gd name="connsiteX48" fmla="*/ 146385 w 171450"/>
              <a:gd name="connsiteY48" fmla="*/ 146361 h 171450"/>
              <a:gd name="connsiteX49" fmla="*/ 119177 w 171450"/>
              <a:gd name="connsiteY49" fmla="*/ 164695 h 171450"/>
              <a:gd name="connsiteX50" fmla="*/ 85757 w 171450"/>
              <a:gd name="connsiteY50" fmla="*/ 171450 h 171450"/>
              <a:gd name="connsiteX51" fmla="*/ 85725 w 171450"/>
              <a:gd name="connsiteY51" fmla="*/ 161925 h 171450"/>
              <a:gd name="connsiteX52" fmla="*/ 139779 w 171450"/>
              <a:gd name="connsiteY52" fmla="*/ 139779 h 171450"/>
              <a:gd name="connsiteX53" fmla="*/ 161925 w 171450"/>
              <a:gd name="connsiteY53" fmla="*/ 85725 h 171450"/>
              <a:gd name="connsiteX54" fmla="*/ 139779 w 171450"/>
              <a:gd name="connsiteY54" fmla="*/ 31671 h 171450"/>
              <a:gd name="connsiteX55" fmla="*/ 85725 w 171450"/>
              <a:gd name="connsiteY55" fmla="*/ 9525 h 171450"/>
              <a:gd name="connsiteX56" fmla="*/ 31671 w 171450"/>
              <a:gd name="connsiteY56" fmla="*/ 31671 h 171450"/>
              <a:gd name="connsiteX57" fmla="*/ 9525 w 171450"/>
              <a:gd name="connsiteY57" fmla="*/ 85725 h 171450"/>
              <a:gd name="connsiteX58" fmla="*/ 31671 w 171450"/>
              <a:gd name="connsiteY58" fmla="*/ 139779 h 171450"/>
              <a:gd name="connsiteX59" fmla="*/ 85725 w 171450"/>
              <a:gd name="connsiteY5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1450" h="171450">
                <a:moveTo>
                  <a:pt x="57144" y="130786"/>
                </a:moveTo>
                <a:cubicBezTo>
                  <a:pt x="59114" y="130786"/>
                  <a:pt x="60768" y="130119"/>
                  <a:pt x="62105" y="128786"/>
                </a:cubicBezTo>
                <a:cubicBezTo>
                  <a:pt x="63442" y="127453"/>
                  <a:pt x="64111" y="125802"/>
                  <a:pt x="64111" y="123831"/>
                </a:cubicBezTo>
                <a:cubicBezTo>
                  <a:pt x="64111" y="121861"/>
                  <a:pt x="63444" y="120207"/>
                  <a:pt x="62111" y="118870"/>
                </a:cubicBezTo>
                <a:cubicBezTo>
                  <a:pt x="60778" y="117533"/>
                  <a:pt x="59127" y="116864"/>
                  <a:pt x="57156" y="116864"/>
                </a:cubicBezTo>
                <a:cubicBezTo>
                  <a:pt x="55186" y="116864"/>
                  <a:pt x="53532" y="117531"/>
                  <a:pt x="52195" y="118864"/>
                </a:cubicBezTo>
                <a:cubicBezTo>
                  <a:pt x="50858" y="120197"/>
                  <a:pt x="50189" y="121848"/>
                  <a:pt x="50189" y="123819"/>
                </a:cubicBezTo>
                <a:cubicBezTo>
                  <a:pt x="50189" y="125789"/>
                  <a:pt x="50856" y="127443"/>
                  <a:pt x="52189" y="128780"/>
                </a:cubicBezTo>
                <a:cubicBezTo>
                  <a:pt x="53522" y="130117"/>
                  <a:pt x="55173" y="130786"/>
                  <a:pt x="57144" y="130786"/>
                </a:cubicBezTo>
                <a:close/>
                <a:moveTo>
                  <a:pt x="85719" y="130786"/>
                </a:moveTo>
                <a:cubicBezTo>
                  <a:pt x="87689" y="130786"/>
                  <a:pt x="89343" y="130119"/>
                  <a:pt x="90680" y="128786"/>
                </a:cubicBezTo>
                <a:cubicBezTo>
                  <a:pt x="92017" y="127453"/>
                  <a:pt x="92686" y="125802"/>
                  <a:pt x="92686" y="123831"/>
                </a:cubicBezTo>
                <a:cubicBezTo>
                  <a:pt x="92686" y="121861"/>
                  <a:pt x="92019" y="120207"/>
                  <a:pt x="90686" y="118870"/>
                </a:cubicBezTo>
                <a:cubicBezTo>
                  <a:pt x="89353" y="117533"/>
                  <a:pt x="87702" y="116864"/>
                  <a:pt x="85731" y="116864"/>
                </a:cubicBezTo>
                <a:cubicBezTo>
                  <a:pt x="83761" y="116864"/>
                  <a:pt x="82107" y="117531"/>
                  <a:pt x="80770" y="118864"/>
                </a:cubicBezTo>
                <a:cubicBezTo>
                  <a:pt x="79433" y="120197"/>
                  <a:pt x="78764" y="121848"/>
                  <a:pt x="78764" y="123819"/>
                </a:cubicBezTo>
                <a:cubicBezTo>
                  <a:pt x="78764" y="125789"/>
                  <a:pt x="79431" y="127443"/>
                  <a:pt x="80764" y="128780"/>
                </a:cubicBezTo>
                <a:cubicBezTo>
                  <a:pt x="82097" y="130117"/>
                  <a:pt x="83748" y="130786"/>
                  <a:pt x="85719" y="130786"/>
                </a:cubicBezTo>
                <a:close/>
                <a:moveTo>
                  <a:pt x="114294" y="130786"/>
                </a:moveTo>
                <a:cubicBezTo>
                  <a:pt x="116264" y="130786"/>
                  <a:pt x="117918" y="130119"/>
                  <a:pt x="119255" y="128786"/>
                </a:cubicBezTo>
                <a:cubicBezTo>
                  <a:pt x="120592" y="127453"/>
                  <a:pt x="121261" y="125802"/>
                  <a:pt x="121261" y="123831"/>
                </a:cubicBezTo>
                <a:cubicBezTo>
                  <a:pt x="121261" y="121861"/>
                  <a:pt x="120594" y="120207"/>
                  <a:pt x="119261" y="118870"/>
                </a:cubicBezTo>
                <a:cubicBezTo>
                  <a:pt x="117928" y="117533"/>
                  <a:pt x="116277" y="116864"/>
                  <a:pt x="114306" y="116864"/>
                </a:cubicBezTo>
                <a:cubicBezTo>
                  <a:pt x="112336" y="116864"/>
                  <a:pt x="110682" y="117531"/>
                  <a:pt x="109345" y="118864"/>
                </a:cubicBezTo>
                <a:cubicBezTo>
                  <a:pt x="108008" y="120197"/>
                  <a:pt x="107339" y="121848"/>
                  <a:pt x="107339" y="123819"/>
                </a:cubicBezTo>
                <a:cubicBezTo>
                  <a:pt x="107339" y="125789"/>
                  <a:pt x="108006" y="127443"/>
                  <a:pt x="109339" y="128780"/>
                </a:cubicBezTo>
                <a:cubicBezTo>
                  <a:pt x="110672" y="130117"/>
                  <a:pt x="112323" y="130786"/>
                  <a:pt x="114294" y="130786"/>
                </a:cubicBezTo>
                <a:close/>
                <a:moveTo>
                  <a:pt x="75724" y="97998"/>
                </a:moveTo>
                <a:lnTo>
                  <a:pt x="122708" y="50959"/>
                </a:lnTo>
                <a:lnTo>
                  <a:pt x="115967" y="44163"/>
                </a:lnTo>
                <a:lnTo>
                  <a:pt x="75608" y="84644"/>
                </a:lnTo>
                <a:lnTo>
                  <a:pt x="55428" y="64404"/>
                </a:lnTo>
                <a:lnTo>
                  <a:pt x="48687" y="70961"/>
                </a:lnTo>
                <a:lnTo>
                  <a:pt x="75724" y="9799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29" name="Graphic 8">
            <a:extLst>
              <a:ext uri="{FF2B5EF4-FFF2-40B4-BE49-F238E27FC236}">
                <a16:creationId xmlns:a16="http://schemas.microsoft.com/office/drawing/2014/main" id="{E09DC0BA-453A-E84C-8692-B68A2636BADC}"/>
              </a:ext>
            </a:extLst>
          </p:cNvPr>
          <p:cNvSpPr>
            <a:spLocks noChangeAspect="1"/>
          </p:cNvSpPr>
          <p:nvPr/>
        </p:nvSpPr>
        <p:spPr>
          <a:xfrm>
            <a:off x="645701" y="1534380"/>
            <a:ext cx="432000" cy="432000"/>
          </a:xfrm>
          <a:custGeom>
            <a:avLst/>
            <a:gdLst>
              <a:gd name="connsiteX0" fmla="*/ 0 w 133350"/>
              <a:gd name="connsiteY0" fmla="*/ 133350 h 133350"/>
              <a:gd name="connsiteX1" fmla="*/ 0 w 133350"/>
              <a:gd name="connsiteY1" fmla="*/ 78032 h 133350"/>
              <a:gd name="connsiteX2" fmla="*/ 28575 w 133350"/>
              <a:gd name="connsiteY2" fmla="*/ 78032 h 133350"/>
              <a:gd name="connsiteX3" fmla="*/ 28575 w 133350"/>
              <a:gd name="connsiteY3" fmla="*/ 133350 h 133350"/>
              <a:gd name="connsiteX4" fmla="*/ 0 w 133350"/>
              <a:gd name="connsiteY4" fmla="*/ 133350 h 133350"/>
              <a:gd name="connsiteX5" fmla="*/ 52388 w 133350"/>
              <a:gd name="connsiteY5" fmla="*/ 133350 h 133350"/>
              <a:gd name="connsiteX6" fmla="*/ 52388 w 133350"/>
              <a:gd name="connsiteY6" fmla="*/ 0 h 133350"/>
              <a:gd name="connsiteX7" fmla="*/ 80963 w 133350"/>
              <a:gd name="connsiteY7" fmla="*/ 0 h 133350"/>
              <a:gd name="connsiteX8" fmla="*/ 80963 w 133350"/>
              <a:gd name="connsiteY8" fmla="*/ 133350 h 133350"/>
              <a:gd name="connsiteX9" fmla="*/ 52388 w 133350"/>
              <a:gd name="connsiteY9" fmla="*/ 133350 h 133350"/>
              <a:gd name="connsiteX10" fmla="*/ 104775 w 133350"/>
              <a:gd name="connsiteY10" fmla="*/ 133350 h 133350"/>
              <a:gd name="connsiteX11" fmla="*/ 104775 w 133350"/>
              <a:gd name="connsiteY11" fmla="*/ 45793 h 133350"/>
              <a:gd name="connsiteX12" fmla="*/ 133350 w 133350"/>
              <a:gd name="connsiteY12" fmla="*/ 45793 h 133350"/>
              <a:gd name="connsiteX13" fmla="*/ 133350 w 133350"/>
              <a:gd name="connsiteY13" fmla="*/ 133350 h 133350"/>
              <a:gd name="connsiteX14" fmla="*/ 104775 w 133350"/>
              <a:gd name="connsiteY14"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350" h="133350">
                <a:moveTo>
                  <a:pt x="0" y="133350"/>
                </a:moveTo>
                <a:lnTo>
                  <a:pt x="0" y="78032"/>
                </a:lnTo>
                <a:lnTo>
                  <a:pt x="28575" y="78032"/>
                </a:lnTo>
                <a:lnTo>
                  <a:pt x="28575" y="133350"/>
                </a:lnTo>
                <a:lnTo>
                  <a:pt x="0" y="133350"/>
                </a:lnTo>
                <a:close/>
                <a:moveTo>
                  <a:pt x="52388" y="133350"/>
                </a:moveTo>
                <a:lnTo>
                  <a:pt x="52388" y="0"/>
                </a:lnTo>
                <a:lnTo>
                  <a:pt x="80963" y="0"/>
                </a:lnTo>
                <a:lnTo>
                  <a:pt x="80963" y="133350"/>
                </a:lnTo>
                <a:lnTo>
                  <a:pt x="52388" y="133350"/>
                </a:lnTo>
                <a:close/>
                <a:moveTo>
                  <a:pt x="104775" y="133350"/>
                </a:moveTo>
                <a:lnTo>
                  <a:pt x="104775" y="45793"/>
                </a:lnTo>
                <a:lnTo>
                  <a:pt x="133350" y="45793"/>
                </a:lnTo>
                <a:lnTo>
                  <a:pt x="133350" y="133350"/>
                </a:lnTo>
                <a:lnTo>
                  <a:pt x="104775" y="1333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82793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4F92B0-9CB2-DD48-B26D-D55E7B767EA4}"/>
              </a:ext>
            </a:extLst>
          </p:cNvPr>
          <p:cNvSpPr/>
          <p:nvPr/>
        </p:nvSpPr>
        <p:spPr>
          <a:xfrm>
            <a:off x="-54239" y="1126156"/>
            <a:ext cx="9198239" cy="573184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BA819195-A1C2-164D-82D9-0584E43D6965}"/>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Maps and diagrams</a:t>
            </a:r>
            <a:endParaRPr lang="en-GB" sz="3200" b="1" spc="-50" dirty="0">
              <a:solidFill>
                <a:srgbClr val="3D6C9D"/>
              </a:solidFill>
              <a:latin typeface="Arial Black" panose="020B0604020202020204" pitchFamily="34" charset="0"/>
              <a:cs typeface="Arial Black" panose="020B0604020202020204" pitchFamily="34" charset="0"/>
            </a:endParaRPr>
          </a:p>
        </p:txBody>
      </p:sp>
      <p:pic>
        <p:nvPicPr>
          <p:cNvPr id="3" name="Picture 415">
            <a:extLst>
              <a:ext uri="{FF2B5EF4-FFF2-40B4-BE49-F238E27FC236}">
                <a16:creationId xmlns:a16="http://schemas.microsoft.com/office/drawing/2014/main" id="{413FA667-03CF-B746-9E7C-9D351B19E4FD}"/>
              </a:ext>
            </a:extLst>
          </p:cNvPr>
          <p:cNvPicPr>
            <a:picLocks noChangeAspect="1" noChangeArrowheads="1"/>
          </p:cNvPicPr>
          <p:nvPr/>
        </p:nvPicPr>
        <p:blipFill>
          <a:blip r:embed="rId2" cstate="email"/>
          <a:srcRect/>
          <a:stretch>
            <a:fillRect/>
          </a:stretch>
        </p:blipFill>
        <p:spPr bwMode="auto">
          <a:xfrm>
            <a:off x="431801" y="1484562"/>
            <a:ext cx="8243888" cy="5015032"/>
          </a:xfrm>
          <a:prstGeom prst="roundRect">
            <a:avLst>
              <a:gd name="adj" fmla="val 2358"/>
            </a:avLst>
          </a:prstGeom>
          <a:noFill/>
          <a:ln w="19050">
            <a:solidFill>
              <a:schemeClr val="bg1"/>
            </a:solidFill>
            <a:miter lim="800000"/>
            <a:headEnd/>
            <a:tailEnd/>
          </a:ln>
          <a:effectLst>
            <a:outerShdw blurRad="50800" dist="38100" dir="5400000" algn="t" rotWithShape="0">
              <a:prstClr val="black">
                <a:alpha val="40000"/>
              </a:prstClr>
            </a:outerShdw>
          </a:effectLst>
        </p:spPr>
      </p:pic>
      <p:sp>
        <p:nvSpPr>
          <p:cNvPr id="5" name="Rectangle 4">
            <a:extLst>
              <a:ext uri="{FF2B5EF4-FFF2-40B4-BE49-F238E27FC236}">
                <a16:creationId xmlns:a16="http://schemas.microsoft.com/office/drawing/2014/main" id="{3C77EBAF-7E47-E24F-BBA1-B9EC528992E0}"/>
              </a:ext>
            </a:extLst>
          </p:cNvPr>
          <p:cNvSpPr/>
          <p:nvPr/>
        </p:nvSpPr>
        <p:spPr>
          <a:xfrm>
            <a:off x="3138310" y="3662468"/>
            <a:ext cx="1761067" cy="282999"/>
          </a:xfrm>
          <a:prstGeom prst="rect">
            <a:avLst/>
          </a:prstGeom>
          <a:solidFill>
            <a:srgbClr val="050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100" b="1">
                <a:solidFill>
                  <a:schemeClr val="bg1"/>
                </a:solidFill>
                <a:latin typeface="Arial" panose="020B0604020202020204" pitchFamily="34" charset="0"/>
                <a:cs typeface="Arial" panose="020B0604020202020204" pitchFamily="34" charset="0"/>
              </a:rPr>
              <a:t>WEEK 15</a:t>
            </a:r>
          </a:p>
        </p:txBody>
      </p:sp>
    </p:spTree>
    <p:extLst>
      <p:ext uri="{BB962C8B-B14F-4D97-AF65-F5344CB8AC3E}">
        <p14:creationId xmlns:p14="http://schemas.microsoft.com/office/powerpoint/2010/main" val="394362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3" y="2917454"/>
            <a:ext cx="642134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Present and recognize the steps in an outbreak investigation</a:t>
            </a:r>
            <a:endParaRPr lang="en-GB" sz="2400" b="1" dirty="0">
              <a:solidFill>
                <a:srgbClr val="3D6C9D"/>
              </a:solidFill>
              <a:latin typeface="Arial" panose="020B0604020202020204" pitchFamily="34" charset="0"/>
              <a:cs typeface="Arial" panose="020B0604020202020204" pitchFamily="34" charset="0"/>
            </a:endParaRP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3070786"/>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70E1AF-B03C-254A-9FE3-378FA597207B}"/>
              </a:ext>
            </a:extLst>
          </p:cNvPr>
          <p:cNvSpPr/>
          <p:nvPr/>
        </p:nvSpPr>
        <p:spPr>
          <a:xfrm>
            <a:off x="-54239" y="1126156"/>
            <a:ext cx="9198239" cy="573184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BA819195-A1C2-164D-82D9-0584E43D6965}"/>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Person</a:t>
            </a:r>
          </a:p>
        </p:txBody>
      </p:sp>
      <p:graphicFrame>
        <p:nvGraphicFramePr>
          <p:cNvPr id="14" name="Table 3">
            <a:extLst>
              <a:ext uri="{FF2B5EF4-FFF2-40B4-BE49-F238E27FC236}">
                <a16:creationId xmlns:a16="http://schemas.microsoft.com/office/drawing/2014/main" id="{28A9FD28-97A0-B444-AB13-2F424891569A}"/>
              </a:ext>
            </a:extLst>
          </p:cNvPr>
          <p:cNvGraphicFramePr>
            <a:graphicFrameLocks noGrp="1"/>
          </p:cNvGraphicFramePr>
          <p:nvPr>
            <p:extLst>
              <p:ext uri="{D42A27DB-BD31-4B8C-83A1-F6EECF244321}">
                <p14:modId xmlns:p14="http://schemas.microsoft.com/office/powerpoint/2010/main" val="3087493422"/>
              </p:ext>
            </p:extLst>
          </p:nvPr>
        </p:nvGraphicFramePr>
        <p:xfrm>
          <a:off x="431800" y="1381666"/>
          <a:ext cx="2628000" cy="5220003"/>
        </p:xfrm>
        <a:graphic>
          <a:graphicData uri="http://schemas.openxmlformats.org/drawingml/2006/table">
            <a:tbl>
              <a:tblPr>
                <a:effectLst/>
                <a:tableStyleId>{5C22544A-7EE6-4342-B048-85BDC9FD1C3A}</a:tableStyleId>
              </a:tblPr>
              <a:tblGrid>
                <a:gridCol w="1416878">
                  <a:extLst>
                    <a:ext uri="{9D8B030D-6E8A-4147-A177-3AD203B41FA5}">
                      <a16:colId xmlns:a16="http://schemas.microsoft.com/office/drawing/2014/main" val="4266073103"/>
                    </a:ext>
                  </a:extLst>
                </a:gridCol>
                <a:gridCol w="605561">
                  <a:extLst>
                    <a:ext uri="{9D8B030D-6E8A-4147-A177-3AD203B41FA5}">
                      <a16:colId xmlns:a16="http://schemas.microsoft.com/office/drawing/2014/main" val="6642283"/>
                    </a:ext>
                  </a:extLst>
                </a:gridCol>
                <a:gridCol w="605561">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tx1"/>
                          </a:solidFill>
                          <a:latin typeface="Arial" panose="020B0604020202020204" pitchFamily="34" charset="0"/>
                          <a:cs typeface="Arial" panose="020B0604020202020204" pitchFamily="34" charset="0"/>
                        </a:rPr>
                        <a:t>Signs and symptoms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C000"/>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Cases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748462538"/>
                  </a:ext>
                </a:extLst>
              </a:tr>
              <a:tr h="274737">
                <a:tc>
                  <a:txBody>
                    <a:bodyPr/>
                    <a:lstStyle/>
                    <a:p>
                      <a:pPr algn="l"/>
                      <a:r>
                        <a:rPr lang="en-RO" sz="1200" b="0" i="0" dirty="0">
                          <a:latin typeface="Arial" panose="020B0604020202020204" pitchFamily="34" charset="0"/>
                          <a:cs typeface="Arial" panose="020B0604020202020204" pitchFamily="34" charset="0"/>
                        </a:rPr>
                        <a:t>Discomfort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53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86.9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274737">
                <a:tc>
                  <a:txBody>
                    <a:bodyPr/>
                    <a:lstStyle/>
                    <a:p>
                      <a:pPr algn="l"/>
                      <a:r>
                        <a:rPr lang="en-RO" sz="1200" b="0" i="0" dirty="0">
                          <a:latin typeface="Arial" panose="020B0604020202020204" pitchFamily="34" charset="0"/>
                          <a:cs typeface="Arial" panose="020B0604020202020204" pitchFamily="34" charset="0"/>
                        </a:rPr>
                        <a:t>Headaches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42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68.9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74737">
                <a:tc>
                  <a:txBody>
                    <a:bodyPr/>
                    <a:lstStyle/>
                    <a:p>
                      <a:pPr algn="l"/>
                      <a:r>
                        <a:rPr lang="en-RO" sz="1200" b="0" i="0" dirty="0">
                          <a:latin typeface="Arial" panose="020B0604020202020204" pitchFamily="34" charset="0"/>
                          <a:cs typeface="Arial" panose="020B0604020202020204" pitchFamily="34" charset="0"/>
                        </a:rPr>
                        <a:t>Shaking Chills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274737">
                <a:tc>
                  <a:txBody>
                    <a:bodyPr/>
                    <a:lstStyle/>
                    <a:p>
                      <a:pPr algn="l"/>
                      <a:r>
                        <a:rPr lang="en-RO" sz="1200" b="0" i="0" dirty="0">
                          <a:latin typeface="Arial" panose="020B0604020202020204" pitchFamily="34" charset="0"/>
                          <a:cs typeface="Arial" panose="020B0604020202020204" pitchFamily="34" charset="0"/>
                        </a:rPr>
                        <a:t>Cough</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55.7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274737">
                <a:tc>
                  <a:txBody>
                    <a:bodyPr/>
                    <a:lstStyle/>
                    <a:p>
                      <a:pPr algn="l"/>
                      <a:r>
                        <a:rPr lang="en-RO" sz="1200" b="0" i="0" dirty="0">
                          <a:latin typeface="Arial" panose="020B0604020202020204" pitchFamily="34" charset="0"/>
                          <a:cs typeface="Arial" panose="020B0604020202020204" pitchFamily="34" charset="0"/>
                        </a:rPr>
                        <a:t>Abdominal pain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50.8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8549597"/>
                  </a:ext>
                </a:extLst>
              </a:tr>
              <a:tr h="274737">
                <a:tc>
                  <a:txBody>
                    <a:bodyPr/>
                    <a:lstStyle/>
                    <a:p>
                      <a:pPr algn="l"/>
                      <a:r>
                        <a:rPr lang="en-RO" sz="1200" b="0" i="0" dirty="0">
                          <a:latin typeface="Arial" panose="020B0604020202020204" pitchFamily="34" charset="0"/>
                          <a:cs typeface="Arial" panose="020B0604020202020204" pitchFamily="34" charset="0"/>
                        </a:rPr>
                        <a:t>Edema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45.9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274737">
                <a:tc>
                  <a:txBody>
                    <a:bodyPr/>
                    <a:lstStyle/>
                    <a:p>
                      <a:pPr algn="l"/>
                      <a:r>
                        <a:rPr lang="en-RO" sz="1200" b="0" i="0" dirty="0">
                          <a:latin typeface="Arial" panose="020B0604020202020204" pitchFamily="34" charset="0"/>
                          <a:cs typeface="Arial" panose="020B0604020202020204" pitchFamily="34" charset="0"/>
                        </a:rPr>
                        <a:t>Anorexia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r h="274737">
                <a:tc>
                  <a:txBody>
                    <a:bodyPr/>
                    <a:lstStyle/>
                    <a:p>
                      <a:pPr algn="l"/>
                      <a:r>
                        <a:rPr lang="en-RO" sz="1200" b="0" i="0" dirty="0">
                          <a:latin typeface="Arial" panose="020B0604020202020204" pitchFamily="34" charset="0"/>
                          <a:cs typeface="Arial" panose="020B0604020202020204" pitchFamily="34" charset="0"/>
                        </a:rPr>
                        <a:t>Dark urine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363448"/>
                  </a:ext>
                </a:extLst>
              </a:tr>
              <a:tr h="274737">
                <a:tc>
                  <a:txBody>
                    <a:bodyPr/>
                    <a:lstStyle/>
                    <a:p>
                      <a:pPr algn="l"/>
                      <a:r>
                        <a:rPr lang="en-RO" sz="1200" b="0" i="0" dirty="0">
                          <a:latin typeface="Arial" panose="020B0604020202020204" pitchFamily="34" charset="0"/>
                          <a:cs typeface="Arial" panose="020B0604020202020204" pitchFamily="34" charset="0"/>
                        </a:rPr>
                        <a:t>Dizziness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41.0</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2574139"/>
                  </a:ext>
                </a:extLst>
              </a:tr>
              <a:tr h="274737">
                <a:tc>
                  <a:txBody>
                    <a:bodyPr/>
                    <a:lstStyle/>
                    <a:p>
                      <a:pPr algn="l"/>
                      <a:r>
                        <a:rPr lang="en-RO" sz="1200" b="0" i="0" dirty="0">
                          <a:latin typeface="Arial" panose="020B0604020202020204" pitchFamily="34" charset="0"/>
                          <a:cs typeface="Arial" panose="020B0604020202020204" pitchFamily="34" charset="0"/>
                        </a:rPr>
                        <a:t>Myalgia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39.3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926346"/>
                  </a:ext>
                </a:extLst>
              </a:tr>
              <a:tr h="274737">
                <a:tc>
                  <a:txBody>
                    <a:bodyPr/>
                    <a:lstStyle/>
                    <a:p>
                      <a:pPr algn="l"/>
                      <a:r>
                        <a:rPr lang="en-RO" sz="1200" b="0" i="0" dirty="0">
                          <a:latin typeface="Arial" panose="020B0604020202020204" pitchFamily="34" charset="0"/>
                          <a:cs typeface="Arial" panose="020B0604020202020204" pitchFamily="34" charset="0"/>
                        </a:rPr>
                        <a:t>Nausea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37.7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9047265"/>
                  </a:ext>
                </a:extLst>
              </a:tr>
              <a:tr h="274737">
                <a:tc>
                  <a:txBody>
                    <a:bodyPr/>
                    <a:lstStyle/>
                    <a:p>
                      <a:pPr algn="l"/>
                      <a:r>
                        <a:rPr lang="en-RO" sz="1200" b="0" i="0" dirty="0">
                          <a:latin typeface="Arial" panose="020B0604020202020204" pitchFamily="34" charset="0"/>
                          <a:cs typeface="Arial" panose="020B0604020202020204" pitchFamily="34" charset="0"/>
                        </a:rPr>
                        <a:t>Vomiting</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4496846"/>
                  </a:ext>
                </a:extLst>
              </a:tr>
              <a:tr h="274737">
                <a:tc>
                  <a:txBody>
                    <a:bodyPr/>
                    <a:lstStyle/>
                    <a:p>
                      <a:pPr algn="l"/>
                      <a:r>
                        <a:rPr lang="en-RO" sz="1200" b="0" i="0" dirty="0">
                          <a:latin typeface="Arial" panose="020B0604020202020204" pitchFamily="34" charset="0"/>
                          <a:cs typeface="Arial" panose="020B0604020202020204" pitchFamily="34" charset="0"/>
                        </a:rPr>
                        <a:t>Diarrhea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6110089"/>
                  </a:ext>
                </a:extLst>
              </a:tr>
              <a:tr h="274737">
                <a:tc>
                  <a:txBody>
                    <a:bodyPr/>
                    <a:lstStyle/>
                    <a:p>
                      <a:pPr algn="l"/>
                      <a:r>
                        <a:rPr lang="en-RO" sz="1200" b="0" i="0" dirty="0">
                          <a:latin typeface="Arial" panose="020B0604020202020204" pitchFamily="34" charset="0"/>
                          <a:cs typeface="Arial" panose="020B0604020202020204" pitchFamily="34" charset="0"/>
                        </a:rPr>
                        <a:t>Leg pain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93923"/>
                  </a:ext>
                </a:extLst>
              </a:tr>
              <a:tr h="274737">
                <a:tc>
                  <a:txBody>
                    <a:bodyPr/>
                    <a:lstStyle/>
                    <a:p>
                      <a:pPr algn="l"/>
                      <a:r>
                        <a:rPr lang="en-RO" sz="1200" b="0" i="0" dirty="0">
                          <a:latin typeface="Arial" panose="020B0604020202020204" pitchFamily="34" charset="0"/>
                          <a:cs typeface="Arial" panose="020B0604020202020204" pitchFamily="34" charset="0"/>
                        </a:rPr>
                        <a:t>Sore throat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314687"/>
                  </a:ext>
                </a:extLst>
              </a:tr>
              <a:tr h="274737">
                <a:tc>
                  <a:txBody>
                    <a:bodyPr/>
                    <a:lstStyle/>
                    <a:p>
                      <a:pPr algn="l"/>
                      <a:r>
                        <a:rPr lang="en-RO" sz="1200" b="0" i="0" dirty="0">
                          <a:latin typeface="Arial" panose="020B0604020202020204" pitchFamily="34" charset="0"/>
                          <a:cs typeface="Arial" panose="020B0604020202020204" pitchFamily="34" charset="0"/>
                        </a:rPr>
                        <a:t>Arthralgias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3900090"/>
                  </a:ext>
                </a:extLst>
              </a:tr>
            </a:tbl>
          </a:graphicData>
        </a:graphic>
      </p:graphicFrame>
      <p:graphicFrame>
        <p:nvGraphicFramePr>
          <p:cNvPr id="16" name="Table 3">
            <a:extLst>
              <a:ext uri="{FF2B5EF4-FFF2-40B4-BE49-F238E27FC236}">
                <a16:creationId xmlns:a16="http://schemas.microsoft.com/office/drawing/2014/main" id="{1BD5A992-2312-6C44-94AF-C846B455EFAB}"/>
              </a:ext>
            </a:extLst>
          </p:cNvPr>
          <p:cNvGraphicFramePr>
            <a:graphicFrameLocks noGrp="1"/>
          </p:cNvGraphicFramePr>
          <p:nvPr>
            <p:extLst>
              <p:ext uri="{D42A27DB-BD31-4B8C-83A1-F6EECF244321}">
                <p14:modId xmlns:p14="http://schemas.microsoft.com/office/powerpoint/2010/main" val="3151165202"/>
              </p:ext>
            </p:extLst>
          </p:nvPr>
        </p:nvGraphicFramePr>
        <p:xfrm>
          <a:off x="3274176" y="1381666"/>
          <a:ext cx="2628000" cy="2747370"/>
        </p:xfrm>
        <a:graphic>
          <a:graphicData uri="http://schemas.openxmlformats.org/drawingml/2006/table">
            <a:tbl>
              <a:tblPr>
                <a:effectLst/>
                <a:tableStyleId>{5C22544A-7EE6-4342-B048-85BDC9FD1C3A}</a:tableStyleId>
              </a:tblPr>
              <a:tblGrid>
                <a:gridCol w="1416878">
                  <a:extLst>
                    <a:ext uri="{9D8B030D-6E8A-4147-A177-3AD203B41FA5}">
                      <a16:colId xmlns:a16="http://schemas.microsoft.com/office/drawing/2014/main" val="4266073103"/>
                    </a:ext>
                  </a:extLst>
                </a:gridCol>
                <a:gridCol w="605561">
                  <a:extLst>
                    <a:ext uri="{9D8B030D-6E8A-4147-A177-3AD203B41FA5}">
                      <a16:colId xmlns:a16="http://schemas.microsoft.com/office/drawing/2014/main" val="6642283"/>
                    </a:ext>
                  </a:extLst>
                </a:gridCol>
                <a:gridCol w="605561">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bg1"/>
                          </a:solidFill>
                          <a:latin typeface="Arial" panose="020B0604020202020204" pitchFamily="34" charset="0"/>
                          <a:cs typeface="Arial" panose="020B0604020202020204" pitchFamily="34" charset="0"/>
                        </a:rPr>
                        <a:t>Sociodemographic data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Cases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extLst>
                  <a:ext uri="{0D108BD9-81ED-4DB2-BD59-A6C34878D82A}">
                    <a16:rowId xmlns:a16="http://schemas.microsoft.com/office/drawing/2014/main" val="748462538"/>
                  </a:ext>
                </a:extLst>
              </a:tr>
              <a:tr h="274737">
                <a:tc gridSpan="3">
                  <a:txBody>
                    <a:bodyPr/>
                    <a:lstStyle/>
                    <a:p>
                      <a:pPr algn="l"/>
                      <a:r>
                        <a:rPr lang="en-RO" sz="1200" b="0" i="0" dirty="0">
                          <a:latin typeface="Arial" panose="020B0604020202020204" pitchFamily="34" charset="0"/>
                          <a:cs typeface="Arial" panose="020B0604020202020204" pitchFamily="34" charset="0"/>
                        </a:rPr>
                        <a:t>Age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extLst>
                  <a:ext uri="{0D108BD9-81ED-4DB2-BD59-A6C34878D82A}">
                    <a16:rowId xmlns:a16="http://schemas.microsoft.com/office/drawing/2014/main" val="4032255388"/>
                  </a:ext>
                </a:extLst>
              </a:tr>
              <a:tr h="274737">
                <a:tc>
                  <a:txBody>
                    <a:bodyPr/>
                    <a:lstStyle/>
                    <a:p>
                      <a:pPr algn="l"/>
                      <a:r>
                        <a:rPr lang="en-RO" sz="1200" b="0" i="0" dirty="0">
                          <a:latin typeface="Arial" panose="020B0604020202020204" pitchFamily="34" charset="0"/>
                          <a:cs typeface="Arial" panose="020B0604020202020204" pitchFamily="34" charset="0"/>
                        </a:rPr>
                        <a:t>     0–11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57.4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74737">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274737">
                <a:tc>
                  <a:txBody>
                    <a:bodyPr/>
                    <a:lstStyle/>
                    <a:p>
                      <a:pPr algn="l"/>
                      <a:r>
                        <a:rPr lang="en-RO" sz="1200" b="0" i="0" dirty="0">
                          <a:latin typeface="Arial" panose="020B0604020202020204" pitchFamily="34" charset="0"/>
                          <a:cs typeface="Arial" panose="020B0604020202020204" pitchFamily="34" charset="0"/>
                        </a:rPr>
                        <a:t>     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274737">
                <a:tc gridSpan="3">
                  <a:txBody>
                    <a:bodyPr/>
                    <a:lstStyle/>
                    <a:p>
                      <a:pPr algn="l"/>
                      <a:r>
                        <a:rPr lang="en-RO" sz="1200" b="0" i="0" dirty="0">
                          <a:latin typeface="Arial" panose="020B0604020202020204" pitchFamily="34" charset="0"/>
                          <a:cs typeface="Arial" panose="020B0604020202020204" pitchFamily="34" charset="0"/>
                        </a:rPr>
                        <a:t>Sex</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extLst>
                  <a:ext uri="{0D108BD9-81ED-4DB2-BD59-A6C34878D82A}">
                    <a16:rowId xmlns:a16="http://schemas.microsoft.com/office/drawing/2014/main" val="638549597"/>
                  </a:ext>
                </a:extLst>
              </a:tr>
              <a:tr h="274737">
                <a:tc>
                  <a:txBody>
                    <a:bodyPr/>
                    <a:lstStyle/>
                    <a:p>
                      <a:pPr algn="l"/>
                      <a:r>
                        <a:rPr lang="en-RO" sz="1200" b="0" i="0" dirty="0">
                          <a:latin typeface="Arial" panose="020B0604020202020204" pitchFamily="34" charset="0"/>
                          <a:cs typeface="Arial" panose="020B0604020202020204" pitchFamily="34" charset="0"/>
                        </a:rPr>
                        <a:t>     Male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274737">
                <a:tc>
                  <a:txBody>
                    <a:bodyPr/>
                    <a:lstStyle/>
                    <a:p>
                      <a:pPr algn="l"/>
                      <a:r>
                        <a:rPr lang="en-RO" sz="1200" b="0" i="0" dirty="0">
                          <a:latin typeface="Arial" panose="020B0604020202020204" pitchFamily="34" charset="0"/>
                          <a:cs typeface="Arial" panose="020B0604020202020204" pitchFamily="34" charset="0"/>
                        </a:rPr>
                        <a:t>     Female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55.7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bl>
          </a:graphicData>
        </a:graphic>
      </p:graphicFrame>
      <p:graphicFrame>
        <p:nvGraphicFramePr>
          <p:cNvPr id="18" name="Table 3">
            <a:extLst>
              <a:ext uri="{FF2B5EF4-FFF2-40B4-BE49-F238E27FC236}">
                <a16:creationId xmlns:a16="http://schemas.microsoft.com/office/drawing/2014/main" id="{300B624E-5EAF-1B4B-8F6D-FE6736DF5BCA}"/>
              </a:ext>
            </a:extLst>
          </p:cNvPr>
          <p:cNvGraphicFramePr>
            <a:graphicFrameLocks noGrp="1"/>
          </p:cNvGraphicFramePr>
          <p:nvPr>
            <p:extLst>
              <p:ext uri="{D42A27DB-BD31-4B8C-83A1-F6EECF244321}">
                <p14:modId xmlns:p14="http://schemas.microsoft.com/office/powerpoint/2010/main" val="2555748314"/>
              </p:ext>
            </p:extLst>
          </p:nvPr>
        </p:nvGraphicFramePr>
        <p:xfrm>
          <a:off x="3274174" y="4293610"/>
          <a:ext cx="2628002" cy="2314246"/>
        </p:xfrm>
        <a:graphic>
          <a:graphicData uri="http://schemas.openxmlformats.org/drawingml/2006/table">
            <a:tbl>
              <a:tblPr>
                <a:effectLst/>
                <a:tableStyleId>{5C22544A-7EE6-4342-B048-85BDC9FD1C3A}</a:tableStyleId>
              </a:tblPr>
              <a:tblGrid>
                <a:gridCol w="910226">
                  <a:extLst>
                    <a:ext uri="{9D8B030D-6E8A-4147-A177-3AD203B41FA5}">
                      <a16:colId xmlns:a16="http://schemas.microsoft.com/office/drawing/2014/main" val="4266073103"/>
                    </a:ext>
                  </a:extLst>
                </a:gridCol>
                <a:gridCol w="452176">
                  <a:extLst>
                    <a:ext uri="{9D8B030D-6E8A-4147-A177-3AD203B41FA5}">
                      <a16:colId xmlns:a16="http://schemas.microsoft.com/office/drawing/2014/main" val="3504390079"/>
                    </a:ext>
                  </a:extLst>
                </a:gridCol>
                <a:gridCol w="632800">
                  <a:extLst>
                    <a:ext uri="{9D8B030D-6E8A-4147-A177-3AD203B41FA5}">
                      <a16:colId xmlns:a16="http://schemas.microsoft.com/office/drawing/2014/main" val="2569264797"/>
                    </a:ext>
                  </a:extLst>
                </a:gridCol>
                <a:gridCol w="632800">
                  <a:extLst>
                    <a:ext uri="{9D8B030D-6E8A-4147-A177-3AD203B41FA5}">
                      <a16:colId xmlns:a16="http://schemas.microsoft.com/office/drawing/2014/main" val="629003643"/>
                    </a:ext>
                  </a:extLst>
                </a:gridCol>
              </a:tblGrid>
              <a:tr h="277345">
                <a:tc gridSpan="4">
                  <a:txBody>
                    <a:bodyPr/>
                    <a:lstStyle/>
                    <a:p>
                      <a:pPr algn="ctr"/>
                      <a:r>
                        <a:rPr lang="en-RO" sz="1200" b="1" i="0" dirty="0">
                          <a:solidFill>
                            <a:schemeClr val="bg1"/>
                          </a:solidFill>
                          <a:latin typeface="Arial" panose="020B0604020202020204" pitchFamily="34" charset="0"/>
                          <a:cs typeface="Arial" panose="020B0604020202020204" pitchFamily="34" charset="0"/>
                        </a:rPr>
                        <a:t>Attack rate (incidence)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tx1">
                        <a:lumMod val="65000"/>
                        <a:lumOff val="35000"/>
                      </a:schemeClr>
                    </a:solidFill>
                  </a:tcPr>
                </a:tc>
                <a:tc hMerge="1">
                  <a:txBody>
                    <a:bodyPr/>
                    <a:lstStyle/>
                    <a:p>
                      <a:endParaRPr lang="en-RO"/>
                    </a:p>
                  </a:txBody>
                  <a:tcPr/>
                </a:tc>
                <a:tc hMerge="1">
                  <a:txBody>
                    <a:bodyPr/>
                    <a:lstStyle/>
                    <a:p>
                      <a:endParaRPr lang="en-RO"/>
                    </a:p>
                  </a:txBody>
                  <a:tcPr/>
                </a:tc>
                <a:tc hMerge="1">
                  <a:txBody>
                    <a:bodyPr/>
                    <a:lstStyle/>
                    <a:p>
                      <a:endParaRPr lang="en-RO"/>
                    </a:p>
                  </a:txBody>
                  <a:tcPr/>
                </a:tc>
                <a:extLst>
                  <a:ext uri="{0D108BD9-81ED-4DB2-BD59-A6C34878D82A}">
                    <a16:rowId xmlns:a16="http://schemas.microsoft.com/office/drawing/2014/main" val="3411456976"/>
                  </a:ext>
                </a:extLst>
              </a:tr>
              <a:tr h="637061">
                <a:tc>
                  <a:txBody>
                    <a:bodyPr/>
                    <a:lstStyle/>
                    <a:p>
                      <a:pPr algn="l"/>
                      <a:r>
                        <a:rPr lang="en-RO" sz="1000" b="0" i="0" dirty="0">
                          <a:latin typeface="Arial" panose="020B0604020202020204" pitchFamily="34" charset="0"/>
                          <a:cs typeface="Arial" panose="020B0604020202020204" pitchFamily="34" charset="0"/>
                        </a:rPr>
                        <a:t>Age Range</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D2D2D2"/>
                    </a:solidFill>
                  </a:tcPr>
                </a:tc>
                <a:tc>
                  <a:txBody>
                    <a:bodyPr/>
                    <a:lstStyle/>
                    <a:p>
                      <a:pPr algn="ctr"/>
                      <a:r>
                        <a:rPr lang="en-RO" sz="1000" b="0" i="0" dirty="0">
                          <a:latin typeface="Arial" panose="020B0604020202020204" pitchFamily="34" charset="0"/>
                          <a:cs typeface="Arial" panose="020B0604020202020204" pitchFamily="34" charset="0"/>
                        </a:rPr>
                        <a:t>Cases</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D2D2D2"/>
                    </a:solidFill>
                  </a:tcPr>
                </a:tc>
                <a:tc>
                  <a:txBody>
                    <a:bodyPr/>
                    <a:lstStyle/>
                    <a:p>
                      <a:pPr algn="ctr"/>
                      <a:r>
                        <a:rPr lang="en-RO" sz="1000" b="0" i="0" dirty="0">
                          <a:latin typeface="Arial" panose="020B0604020202020204" pitchFamily="34" charset="0"/>
                          <a:cs typeface="Arial" panose="020B0604020202020204" pitchFamily="34" charset="0"/>
                        </a:rPr>
                        <a:t>Population</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D2D2D2"/>
                    </a:solidFill>
                  </a:tcPr>
                </a:tc>
                <a:tc>
                  <a:txBody>
                    <a:bodyPr/>
                    <a:lstStyle/>
                    <a:p>
                      <a:pPr algn="ctr"/>
                      <a:r>
                        <a:rPr lang="en-RO" sz="1000" b="0" i="0" dirty="0">
                          <a:latin typeface="Arial" panose="020B0604020202020204" pitchFamily="34" charset="0"/>
                          <a:cs typeface="Arial" panose="020B0604020202020204" pitchFamily="34" charset="0"/>
                        </a:rPr>
                        <a:t>Attack Rate (%)</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D2D2D2"/>
                    </a:solidFill>
                  </a:tcPr>
                </a:tc>
                <a:extLst>
                  <a:ext uri="{0D108BD9-81ED-4DB2-BD59-A6C34878D82A}">
                    <a16:rowId xmlns:a16="http://schemas.microsoft.com/office/drawing/2014/main" val="748462538"/>
                  </a:ext>
                </a:extLst>
              </a:tr>
              <a:tr h="279968">
                <a:tc>
                  <a:txBody>
                    <a:bodyPr/>
                    <a:lstStyle/>
                    <a:p>
                      <a:pPr algn="l"/>
                      <a:r>
                        <a:rPr lang="en-RO" sz="1200" b="0" i="0" dirty="0">
                          <a:latin typeface="Arial" panose="020B0604020202020204" pitchFamily="34" charset="0"/>
                          <a:cs typeface="Arial" panose="020B0604020202020204" pitchFamily="34" charset="0"/>
                        </a:rPr>
                        <a:t>5–14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634651"/>
                  </a:ext>
                </a:extLst>
              </a:tr>
              <a:tr h="279968">
                <a:tc>
                  <a:txBody>
                    <a:bodyPr/>
                    <a:lstStyle/>
                    <a:p>
                      <a:pPr algn="l"/>
                      <a:r>
                        <a:rPr lang="en-RO" sz="1200" b="0" i="0" dirty="0">
                          <a:latin typeface="Arial" panose="020B0604020202020204" pitchFamily="34" charset="0"/>
                          <a:cs typeface="Arial" panose="020B0604020202020204" pitchFamily="34" charset="0"/>
                        </a:rPr>
                        <a:t>15–24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7316096"/>
                  </a:ext>
                </a:extLst>
              </a:tr>
              <a:tr h="279968">
                <a:tc>
                  <a:txBody>
                    <a:bodyPr/>
                    <a:lstStyle/>
                    <a:p>
                      <a:pPr algn="l"/>
                      <a:r>
                        <a:rPr lang="en-RO" sz="1200" b="0" i="0" dirty="0">
                          <a:latin typeface="Arial" panose="020B0604020202020204" pitchFamily="34" charset="0"/>
                          <a:cs typeface="Arial" panose="020B0604020202020204" pitchFamily="34" charset="0"/>
                        </a:rPr>
                        <a:t>25–44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169347"/>
                  </a:ext>
                </a:extLst>
              </a:tr>
              <a:tr h="279968">
                <a:tc>
                  <a:txBody>
                    <a:bodyPr/>
                    <a:lstStyle/>
                    <a:p>
                      <a:pPr algn="l"/>
                      <a:r>
                        <a:rPr lang="en-RO" sz="1200" b="0" i="0" dirty="0">
                          <a:latin typeface="Arial" panose="020B0604020202020204" pitchFamily="34" charset="0"/>
                          <a:cs typeface="Arial" panose="020B0604020202020204" pitchFamily="34" charset="0"/>
                        </a:rPr>
                        <a:t>Over 45</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2173134"/>
                  </a:ext>
                </a:extLst>
              </a:tr>
              <a:tr h="279968">
                <a:tc>
                  <a:txBody>
                    <a:bodyPr/>
                    <a:lstStyle/>
                    <a:p>
                      <a:pPr algn="l"/>
                      <a:r>
                        <a:rPr lang="en-RO" sz="1200" b="0" i="0" dirty="0">
                          <a:latin typeface="Arial" panose="020B0604020202020204" pitchFamily="34" charset="0"/>
                          <a:cs typeface="Arial" panose="020B0604020202020204" pitchFamily="34" charset="0"/>
                        </a:rPr>
                        <a:t>Total</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1F1F1"/>
                    </a:solidFill>
                  </a:tcPr>
                </a:tc>
                <a:tc>
                  <a:txBody>
                    <a:bodyPr/>
                    <a:lstStyle/>
                    <a:p>
                      <a:pPr algn="ctr"/>
                      <a:r>
                        <a:rPr lang="en-RO" sz="1200" b="0" i="0" dirty="0">
                          <a:latin typeface="Arial" panose="020B0604020202020204" pitchFamily="34" charset="0"/>
                          <a:cs typeface="Arial" panose="020B0604020202020204" pitchFamily="34" charset="0"/>
                        </a:rPr>
                        <a:t>56</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1F1F1"/>
                    </a:solidFill>
                  </a:tcPr>
                </a:tc>
                <a:tc>
                  <a:txBody>
                    <a:bodyPr/>
                    <a:lstStyle/>
                    <a:p>
                      <a:pPr algn="ctr"/>
                      <a:r>
                        <a:rPr lang="en-RO" sz="1200" b="0" i="0" dirty="0">
                          <a:latin typeface="Arial" panose="020B0604020202020204" pitchFamily="34" charset="0"/>
                          <a:cs typeface="Arial" panose="020B0604020202020204" pitchFamily="34" charset="0"/>
                        </a:rPr>
                        <a:t>147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1F1F1"/>
                    </a:solidFill>
                  </a:tcPr>
                </a:tc>
                <a:tc>
                  <a:txBody>
                    <a:bodyPr/>
                    <a:lstStyle/>
                    <a:p>
                      <a:pPr algn="ctr"/>
                      <a:r>
                        <a:rPr lang="en-RO" sz="1200" b="0" i="0" dirty="0">
                          <a:latin typeface="Arial" panose="020B0604020202020204" pitchFamily="34" charset="0"/>
                          <a:cs typeface="Arial" panose="020B0604020202020204" pitchFamily="34" charset="0"/>
                        </a:rPr>
                        <a:t>38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1F1F1"/>
                    </a:solidFill>
                  </a:tcPr>
                </a:tc>
                <a:extLst>
                  <a:ext uri="{0D108BD9-81ED-4DB2-BD59-A6C34878D82A}">
                    <a16:rowId xmlns:a16="http://schemas.microsoft.com/office/drawing/2014/main" val="2361305906"/>
                  </a:ext>
                </a:extLst>
              </a:tr>
            </a:tbl>
          </a:graphicData>
        </a:graphic>
      </p:graphicFrame>
      <p:graphicFrame>
        <p:nvGraphicFramePr>
          <p:cNvPr id="21" name="Table 3">
            <a:extLst>
              <a:ext uri="{FF2B5EF4-FFF2-40B4-BE49-F238E27FC236}">
                <a16:creationId xmlns:a16="http://schemas.microsoft.com/office/drawing/2014/main" id="{75141B06-5490-BF41-86B7-463B806E35D1}"/>
              </a:ext>
            </a:extLst>
          </p:cNvPr>
          <p:cNvGraphicFramePr>
            <a:graphicFrameLocks noGrp="1"/>
          </p:cNvGraphicFramePr>
          <p:nvPr>
            <p:extLst>
              <p:ext uri="{D42A27DB-BD31-4B8C-83A1-F6EECF244321}">
                <p14:modId xmlns:p14="http://schemas.microsoft.com/office/powerpoint/2010/main" val="171719462"/>
              </p:ext>
            </p:extLst>
          </p:nvPr>
        </p:nvGraphicFramePr>
        <p:xfrm>
          <a:off x="6116552" y="1381666"/>
          <a:ext cx="2559136" cy="4654611"/>
        </p:xfrm>
        <a:graphic>
          <a:graphicData uri="http://schemas.openxmlformats.org/drawingml/2006/table">
            <a:tbl>
              <a:tblPr>
                <a:effectLst/>
                <a:tableStyleId>{5C22544A-7EE6-4342-B048-85BDC9FD1C3A}</a:tableStyleId>
              </a:tblPr>
              <a:tblGrid>
                <a:gridCol w="1416878">
                  <a:extLst>
                    <a:ext uri="{9D8B030D-6E8A-4147-A177-3AD203B41FA5}">
                      <a16:colId xmlns:a16="http://schemas.microsoft.com/office/drawing/2014/main" val="4266073103"/>
                    </a:ext>
                  </a:extLst>
                </a:gridCol>
                <a:gridCol w="571129">
                  <a:extLst>
                    <a:ext uri="{9D8B030D-6E8A-4147-A177-3AD203B41FA5}">
                      <a16:colId xmlns:a16="http://schemas.microsoft.com/office/drawing/2014/main" val="6642283"/>
                    </a:ext>
                  </a:extLst>
                </a:gridCol>
                <a:gridCol w="571129">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bg1"/>
                          </a:solidFill>
                          <a:latin typeface="Arial" panose="020B0604020202020204" pitchFamily="34" charset="0"/>
                          <a:cs typeface="Arial" panose="020B0604020202020204" pitchFamily="34" charset="0"/>
                        </a:rPr>
                        <a:t>Possible risk factors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1"/>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lnL w="6350" cap="flat" cmpd="sng" algn="ctr">
                      <a:solidFill>
                        <a:schemeClr val="tx1">
                          <a:lumMod val="75000"/>
                          <a:lumOff val="25000"/>
                        </a:schemeClr>
                      </a:solidFill>
                      <a:prstDash val="solid"/>
                      <a:round/>
                      <a:headEnd type="none" w="med" len="med"/>
                      <a:tailEnd type="none" w="med" len="med"/>
                    </a:lnL>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Cases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200" b="0" i="0" dirty="0">
                          <a:latin typeface="Arial" panose="020B0604020202020204" pitchFamily="34" charset="0"/>
                          <a:cs typeface="Arial" panose="020B0604020202020204" pitchFamily="34" charset="0"/>
                        </a:rPr>
                        <a:t>%</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extLst>
                  <a:ext uri="{0D108BD9-81ED-4DB2-BD59-A6C34878D82A}">
                    <a16:rowId xmlns:a16="http://schemas.microsoft.com/office/drawing/2014/main" val="748462538"/>
                  </a:ext>
                </a:extLst>
              </a:tr>
              <a:tr h="547200">
                <a:tc>
                  <a:txBody>
                    <a:bodyPr/>
                    <a:lstStyle/>
                    <a:p>
                      <a:pPr algn="l"/>
                      <a:r>
                        <a:rPr lang="en-RO" sz="1200" b="0" i="0" dirty="0">
                          <a:latin typeface="Arial" panose="020B0604020202020204" pitchFamily="34" charset="0"/>
                          <a:cs typeface="Arial" panose="020B0604020202020204" pitchFamily="34" charset="0"/>
                        </a:rPr>
                        <a:t>Bathed in Shushuna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 / 6</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66.7</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547200">
                <a:tc>
                  <a:txBody>
                    <a:bodyPr/>
                    <a:lstStyle/>
                    <a:p>
                      <a:pPr algn="l"/>
                      <a:r>
                        <a:rPr lang="en-RO" sz="1200" b="0" i="0" dirty="0">
                          <a:latin typeface="Arial" panose="020B0604020202020204" pitchFamily="34" charset="0"/>
                          <a:cs typeface="Arial" panose="020B0604020202020204" pitchFamily="34" charset="0"/>
                        </a:rPr>
                        <a:t>House Floods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30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49.2</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547200">
                <a:tc>
                  <a:txBody>
                    <a:bodyPr/>
                    <a:lstStyle/>
                    <a:p>
                      <a:pPr algn="l"/>
                      <a:r>
                        <a:rPr lang="en-RO" sz="1200" b="0" i="0" dirty="0">
                          <a:latin typeface="Arial" panose="020B0604020202020204" pitchFamily="34" charset="0"/>
                          <a:cs typeface="Arial" panose="020B0604020202020204" pitchFamily="34" charset="0"/>
                        </a:rPr>
                        <a:t>Contact with rats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27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547200">
                <a:tc>
                  <a:txBody>
                    <a:bodyPr/>
                    <a:lstStyle/>
                    <a:p>
                      <a:pPr algn="l"/>
                      <a:r>
                        <a:rPr lang="en-RO" sz="1200" b="0" i="0" dirty="0">
                          <a:latin typeface="Arial" panose="020B0604020202020204" pitchFamily="34" charset="0"/>
                          <a:cs typeface="Arial" panose="020B0604020202020204" pitchFamily="34" charset="0"/>
                        </a:rPr>
                        <a:t>Presence of fleas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16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26.2</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547200">
                <a:tc>
                  <a:txBody>
                    <a:bodyPr/>
                    <a:lstStyle/>
                    <a:p>
                      <a:pPr algn="l"/>
                      <a:r>
                        <a:rPr lang="en-RO" sz="1200" b="0" i="0" dirty="0">
                          <a:latin typeface="Arial" panose="020B0604020202020204" pitchFamily="34" charset="0"/>
                          <a:cs typeface="Arial" panose="020B0604020202020204" pitchFamily="34" charset="0"/>
                        </a:rPr>
                        <a:t>Tick presence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14.8</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r h="547200">
                <a:tc>
                  <a:txBody>
                    <a:bodyPr/>
                    <a:lstStyle/>
                    <a:p>
                      <a:pPr algn="l"/>
                      <a:r>
                        <a:rPr lang="en-RO" sz="1200" b="0" i="0" dirty="0">
                          <a:latin typeface="Arial" panose="020B0604020202020204" pitchFamily="34" charset="0"/>
                          <a:cs typeface="Arial" panose="020B0604020202020204" pitchFamily="34" charset="0"/>
                        </a:rPr>
                        <a:t># of dogs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2.15</a:t>
                      </a:r>
                    </a:p>
                    <a:p>
                      <a:pPr algn="ctr"/>
                      <a:r>
                        <a:rPr lang="en-RO" sz="1200" b="0" i="0" dirty="0">
                          <a:latin typeface="Arial" panose="020B0604020202020204" pitchFamily="34" charset="0"/>
                          <a:cs typeface="Arial" panose="020B0604020202020204" pitchFamily="34" charset="0"/>
                        </a:rPr>
                        <a:t>± 0.63</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2917193"/>
                  </a:ext>
                </a:extLst>
              </a:tr>
              <a:tr h="547200">
                <a:tc>
                  <a:txBody>
                    <a:bodyPr/>
                    <a:lstStyle/>
                    <a:p>
                      <a:pPr algn="l"/>
                      <a:r>
                        <a:rPr lang="en-RO" sz="1200" b="0" i="0" dirty="0">
                          <a:latin typeface="Arial" panose="020B0604020202020204" pitchFamily="34" charset="0"/>
                          <a:cs typeface="Arial" panose="020B0604020202020204" pitchFamily="34" charset="0"/>
                        </a:rPr>
                        <a:t>You never see house rats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18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723767"/>
                  </a:ext>
                </a:extLst>
              </a:tr>
            </a:tbl>
          </a:graphicData>
        </a:graphic>
      </p:graphicFrame>
    </p:spTree>
    <p:extLst>
      <p:ext uri="{BB962C8B-B14F-4D97-AF65-F5344CB8AC3E}">
        <p14:creationId xmlns:p14="http://schemas.microsoft.com/office/powerpoint/2010/main" val="200444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4994311" cy="4319558"/>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Select the most striking results of the descriptive epidemiology:</a:t>
            </a:r>
          </a:p>
          <a:p>
            <a:pPr marL="319088">
              <a:spcAft>
                <a:spcPts val="800"/>
              </a:spcAft>
            </a:pPr>
            <a:r>
              <a:rPr lang="en-GB" sz="1200" dirty="0" err="1">
                <a:solidFill>
                  <a:schemeClr val="tx1"/>
                </a:solidFill>
              </a:rPr>
              <a:t>– Is there greater frequency of cases among males?</a:t>
            </a:r>
          </a:p>
          <a:p>
            <a:pPr marL="319088">
              <a:spcAft>
                <a:spcPts val="800"/>
              </a:spcAft>
            </a:pPr>
            <a:r>
              <a:rPr lang="en-GB" sz="1200" dirty="0" err="1">
                <a:solidFill>
                  <a:schemeClr val="tx1"/>
                </a:solidFill>
              </a:rPr>
              <a:t>– Is there greater frequency among adults?</a:t>
            </a:r>
          </a:p>
          <a:p>
            <a:pPr marL="319088">
              <a:spcAft>
                <a:spcPts val="800"/>
              </a:spcAft>
            </a:pPr>
            <a:r>
              <a:rPr lang="en-GB" sz="1200" dirty="0">
                <a:solidFill>
                  <a:schemeClr val="tx1"/>
                </a:solidFill>
              </a:rPr>
              <a:t>– Are they concentrated in the far north of the village?</a:t>
            </a:r>
          </a:p>
          <a:p>
            <a:pPr>
              <a:spcAft>
                <a:spcPts val="800"/>
              </a:spcAft>
            </a:pPr>
            <a:endParaRPr lang="en-GB" sz="1600" dirty="0" err="1">
              <a:solidFill>
                <a:schemeClr val="tx1"/>
              </a:solidFill>
            </a:endParaRPr>
          </a:p>
          <a:p>
            <a:pPr marL="285750" indent="-285750">
              <a:spcAft>
                <a:spcPts val="800"/>
              </a:spcAft>
              <a:buFont typeface="Arial" panose="020B0604020202020204" pitchFamily="34" charset="0"/>
              <a:buChar char="•"/>
            </a:pPr>
            <a:r>
              <a:rPr lang="en-GB" sz="1600" b="1" dirty="0" err="1">
                <a:solidFill>
                  <a:schemeClr val="tx1"/>
                </a:solidFill>
              </a:rPr>
              <a:t>This is useful to know who should be a priority for detection, prevention, and control </a:t>
            </a:r>
          </a:p>
          <a:p>
            <a:pPr marL="285750" indent="-285750">
              <a:spcAft>
                <a:spcPts val="800"/>
              </a:spcAft>
              <a:buFont typeface="Arial" panose="020B0604020202020204" pitchFamily="34" charset="0"/>
              <a:buChar char="•"/>
            </a:pPr>
            <a:endParaRPr lang="en-GB" sz="1600" b="1" dirty="0" err="1">
              <a:solidFill>
                <a:schemeClr val="tx1"/>
              </a:solidFill>
            </a:endParaRPr>
          </a:p>
          <a:p>
            <a:pPr marL="285750" indent="-285750">
              <a:spcAft>
                <a:spcPts val="800"/>
              </a:spcAft>
              <a:buFont typeface="Arial" panose="020B0604020202020204" pitchFamily="34" charset="0"/>
              <a:buChar char="•"/>
            </a:pPr>
            <a:r>
              <a:rPr lang="en-GB" sz="1600" b="1" dirty="0" err="1">
                <a:solidFill>
                  <a:schemeClr val="tx1"/>
                </a:solidFill>
              </a:rPr>
              <a:t>Summarize results and suggest hypothesis</a:t>
            </a:r>
          </a:p>
        </p:txBody>
      </p:sp>
      <p:sp>
        <p:nvSpPr>
          <p:cNvPr id="7" name="TextBox 6">
            <a:extLst>
              <a:ext uri="{FF2B5EF4-FFF2-40B4-BE49-F238E27FC236}">
                <a16:creationId xmlns:a16="http://schemas.microsoft.com/office/drawing/2014/main" id="{0D1B6037-1246-264A-B17C-CFFC2D6DA6F1}"/>
              </a:ext>
            </a:extLst>
          </p:cNvPr>
          <p:cNvSpPr txBox="1"/>
          <p:nvPr/>
        </p:nvSpPr>
        <p:spPr>
          <a:xfrm>
            <a:off x="431800" y="379681"/>
            <a:ext cx="5656484" cy="1682512"/>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err="1">
                <a:solidFill>
                  <a:srgbClr val="3D6C9D"/>
                </a:solidFill>
                <a:latin typeface="Arial Black" panose="020B0604020202020204" pitchFamily="34" charset="0"/>
                <a:cs typeface="Arial Black" panose="020B0604020202020204" pitchFamily="34" charset="0"/>
              </a:rPr>
              <a:t>Determine who is at risk of illness</a:t>
            </a:r>
            <a:endParaRPr lang="en-GB" sz="3200" b="1" spc="-50" dirty="0">
              <a:solidFill>
                <a:srgbClr val="3D6C9D"/>
              </a:solidFill>
              <a:latin typeface="Arial Black" panose="020B0604020202020204" pitchFamily="34" charset="0"/>
              <a:cs typeface="Arial Black" panose="020B0604020202020204" pitchFamily="34" charset="0"/>
            </a:endParaRPr>
          </a:p>
        </p:txBody>
      </p:sp>
      <p:grpSp>
        <p:nvGrpSpPr>
          <p:cNvPr id="8" name="Group 7">
            <a:extLst>
              <a:ext uri="{FF2B5EF4-FFF2-40B4-BE49-F238E27FC236}">
                <a16:creationId xmlns:a16="http://schemas.microsoft.com/office/drawing/2014/main" id="{86589375-C274-EC4E-805A-06D35898590E}"/>
              </a:ext>
            </a:extLst>
          </p:cNvPr>
          <p:cNvGrpSpPr/>
          <p:nvPr/>
        </p:nvGrpSpPr>
        <p:grpSpPr>
          <a:xfrm>
            <a:off x="6878319" y="1839408"/>
            <a:ext cx="1620000" cy="1396552"/>
            <a:chOff x="6878319" y="2032448"/>
            <a:chExt cx="1620000" cy="1396552"/>
          </a:xfrm>
        </p:grpSpPr>
        <p:sp>
          <p:nvSpPr>
            <p:cNvPr id="4" name="Triangle 3">
              <a:extLst>
                <a:ext uri="{FF2B5EF4-FFF2-40B4-BE49-F238E27FC236}">
                  <a16:creationId xmlns:a16="http://schemas.microsoft.com/office/drawing/2014/main" id="{E214FA51-56A7-9F45-A907-EB5C08A70E34}"/>
                </a:ext>
              </a:extLst>
            </p:cNvPr>
            <p:cNvSpPr>
              <a:spLocks noChangeAspect="1"/>
            </p:cNvSpPr>
            <p:nvPr/>
          </p:nvSpPr>
          <p:spPr>
            <a:xfrm>
              <a:off x="6878319" y="2032448"/>
              <a:ext cx="1620000" cy="1396552"/>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Graphic 9">
              <a:extLst>
                <a:ext uri="{FF2B5EF4-FFF2-40B4-BE49-F238E27FC236}">
                  <a16:creationId xmlns:a16="http://schemas.microsoft.com/office/drawing/2014/main" id="{0397C93D-8D14-F04A-B767-2335230E0D9C}"/>
                </a:ext>
              </a:extLst>
            </p:cNvPr>
            <p:cNvSpPr>
              <a:spLocks noChangeAspect="1"/>
            </p:cNvSpPr>
            <p:nvPr/>
          </p:nvSpPr>
          <p:spPr>
            <a:xfrm>
              <a:off x="7328319" y="2552652"/>
              <a:ext cx="720000" cy="678857"/>
            </a:xfrm>
            <a:custGeom>
              <a:avLst/>
              <a:gdLst>
                <a:gd name="connsiteX0" fmla="*/ 66675 w 133350"/>
                <a:gd name="connsiteY0" fmla="*/ 57150 h 125730"/>
                <a:gd name="connsiteX1" fmla="*/ 46673 w 133350"/>
                <a:gd name="connsiteY1" fmla="*/ 48578 h 125730"/>
                <a:gd name="connsiteX2" fmla="*/ 38100 w 133350"/>
                <a:gd name="connsiteY2" fmla="*/ 28575 h 125730"/>
                <a:gd name="connsiteX3" fmla="*/ 46673 w 133350"/>
                <a:gd name="connsiteY3" fmla="*/ 8573 h 125730"/>
                <a:gd name="connsiteX4" fmla="*/ 66675 w 133350"/>
                <a:gd name="connsiteY4" fmla="*/ 0 h 125730"/>
                <a:gd name="connsiteX5" fmla="*/ 86678 w 133350"/>
                <a:gd name="connsiteY5" fmla="*/ 8573 h 125730"/>
                <a:gd name="connsiteX6" fmla="*/ 95250 w 133350"/>
                <a:gd name="connsiteY6" fmla="*/ 28575 h 125730"/>
                <a:gd name="connsiteX7" fmla="*/ 86678 w 133350"/>
                <a:gd name="connsiteY7" fmla="*/ 48578 h 125730"/>
                <a:gd name="connsiteX8" fmla="*/ 66675 w 133350"/>
                <a:gd name="connsiteY8" fmla="*/ 57150 h 125730"/>
                <a:gd name="connsiteX9" fmla="*/ 0 w 133350"/>
                <a:gd name="connsiteY9" fmla="*/ 125730 h 125730"/>
                <a:gd name="connsiteX10" fmla="*/ 0 w 133350"/>
                <a:gd name="connsiteY10" fmla="*/ 110490 h 125730"/>
                <a:gd name="connsiteX11" fmla="*/ 3810 w 133350"/>
                <a:gd name="connsiteY11" fmla="*/ 99060 h 125730"/>
                <a:gd name="connsiteX12" fmla="*/ 13335 w 133350"/>
                <a:gd name="connsiteY12" fmla="*/ 91440 h 125730"/>
                <a:gd name="connsiteX13" fmla="*/ 40005 w 133350"/>
                <a:gd name="connsiteY13" fmla="*/ 81915 h 125730"/>
                <a:gd name="connsiteX14" fmla="*/ 66675 w 133350"/>
                <a:gd name="connsiteY14" fmla="*/ 79058 h 125730"/>
                <a:gd name="connsiteX15" fmla="*/ 93345 w 133350"/>
                <a:gd name="connsiteY15" fmla="*/ 81915 h 125730"/>
                <a:gd name="connsiteX16" fmla="*/ 120015 w 133350"/>
                <a:gd name="connsiteY16" fmla="*/ 91440 h 125730"/>
                <a:gd name="connsiteX17" fmla="*/ 129540 w 133350"/>
                <a:gd name="connsiteY17" fmla="*/ 99060 h 125730"/>
                <a:gd name="connsiteX18" fmla="*/ 133350 w 133350"/>
                <a:gd name="connsiteY18" fmla="*/ 110490 h 125730"/>
                <a:gd name="connsiteX19" fmla="*/ 133350 w 133350"/>
                <a:gd name="connsiteY19" fmla="*/ 125730 h 125730"/>
                <a:gd name="connsiteX20" fmla="*/ 0 w 133350"/>
                <a:gd name="connsiteY20" fmla="*/ 125730 h 125730"/>
                <a:gd name="connsiteX21" fmla="*/ 9525 w 133350"/>
                <a:gd name="connsiteY21" fmla="*/ 116205 h 125730"/>
                <a:gd name="connsiteX22" fmla="*/ 123825 w 133350"/>
                <a:gd name="connsiteY22" fmla="*/ 116205 h 125730"/>
                <a:gd name="connsiteX23" fmla="*/ 123825 w 133350"/>
                <a:gd name="connsiteY23" fmla="*/ 110490 h 125730"/>
                <a:gd name="connsiteX24" fmla="*/ 121920 w 133350"/>
                <a:gd name="connsiteY24" fmla="*/ 104775 h 125730"/>
                <a:gd name="connsiteX25" fmla="*/ 116205 w 133350"/>
                <a:gd name="connsiteY25" fmla="*/ 100012 h 125730"/>
                <a:gd name="connsiteX26" fmla="*/ 92393 w 133350"/>
                <a:gd name="connsiteY26" fmla="*/ 91440 h 125730"/>
                <a:gd name="connsiteX27" fmla="*/ 67628 w 133350"/>
                <a:gd name="connsiteY27" fmla="*/ 88583 h 125730"/>
                <a:gd name="connsiteX28" fmla="*/ 42863 w 133350"/>
                <a:gd name="connsiteY28" fmla="*/ 91440 h 125730"/>
                <a:gd name="connsiteX29" fmla="*/ 19050 w 133350"/>
                <a:gd name="connsiteY29" fmla="*/ 100012 h 125730"/>
                <a:gd name="connsiteX30" fmla="*/ 13335 w 133350"/>
                <a:gd name="connsiteY30" fmla="*/ 104775 h 125730"/>
                <a:gd name="connsiteX31" fmla="*/ 9525 w 133350"/>
                <a:gd name="connsiteY31" fmla="*/ 110490 h 125730"/>
                <a:gd name="connsiteX32" fmla="*/ 9525 w 133350"/>
                <a:gd name="connsiteY32" fmla="*/ 116205 h 125730"/>
                <a:gd name="connsiteX33" fmla="*/ 66675 w 133350"/>
                <a:gd name="connsiteY33" fmla="*/ 47625 h 125730"/>
                <a:gd name="connsiteX34" fmla="*/ 80010 w 133350"/>
                <a:gd name="connsiteY34" fmla="*/ 41910 h 125730"/>
                <a:gd name="connsiteX35" fmla="*/ 85725 w 133350"/>
                <a:gd name="connsiteY35" fmla="*/ 28575 h 125730"/>
                <a:gd name="connsiteX36" fmla="*/ 80010 w 133350"/>
                <a:gd name="connsiteY36" fmla="*/ 15240 h 125730"/>
                <a:gd name="connsiteX37" fmla="*/ 66675 w 133350"/>
                <a:gd name="connsiteY37" fmla="*/ 9525 h 125730"/>
                <a:gd name="connsiteX38" fmla="*/ 53340 w 133350"/>
                <a:gd name="connsiteY38" fmla="*/ 15240 h 125730"/>
                <a:gd name="connsiteX39" fmla="*/ 47625 w 133350"/>
                <a:gd name="connsiteY39" fmla="*/ 28575 h 125730"/>
                <a:gd name="connsiteX40" fmla="*/ 53340 w 133350"/>
                <a:gd name="connsiteY40" fmla="*/ 41910 h 125730"/>
                <a:gd name="connsiteX41" fmla="*/ 66675 w 133350"/>
                <a:gd name="connsiteY41" fmla="*/ 47625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5730">
                  <a:moveTo>
                    <a:pt x="66675" y="57150"/>
                  </a:moveTo>
                  <a:cubicBezTo>
                    <a:pt x="59055" y="57150"/>
                    <a:pt x="52388" y="54293"/>
                    <a:pt x="46673" y="48578"/>
                  </a:cubicBezTo>
                  <a:cubicBezTo>
                    <a:pt x="40958" y="42862"/>
                    <a:pt x="38100" y="36195"/>
                    <a:pt x="38100" y="28575"/>
                  </a:cubicBezTo>
                  <a:cubicBezTo>
                    <a:pt x="38100" y="20955"/>
                    <a:pt x="40958" y="14288"/>
                    <a:pt x="46673" y="8573"/>
                  </a:cubicBezTo>
                  <a:cubicBezTo>
                    <a:pt x="52388" y="2857"/>
                    <a:pt x="59055" y="0"/>
                    <a:pt x="66675" y="0"/>
                  </a:cubicBezTo>
                  <a:cubicBezTo>
                    <a:pt x="74295" y="0"/>
                    <a:pt x="80963" y="2857"/>
                    <a:pt x="86678" y="8573"/>
                  </a:cubicBezTo>
                  <a:cubicBezTo>
                    <a:pt x="92393" y="14288"/>
                    <a:pt x="95250" y="20955"/>
                    <a:pt x="95250" y="28575"/>
                  </a:cubicBezTo>
                  <a:cubicBezTo>
                    <a:pt x="95250" y="36195"/>
                    <a:pt x="92393" y="42862"/>
                    <a:pt x="86678" y="48578"/>
                  </a:cubicBezTo>
                  <a:cubicBezTo>
                    <a:pt x="80963" y="54293"/>
                    <a:pt x="74295" y="57150"/>
                    <a:pt x="66675" y="57150"/>
                  </a:cubicBezTo>
                  <a:close/>
                  <a:moveTo>
                    <a:pt x="0" y="125730"/>
                  </a:moveTo>
                  <a:lnTo>
                    <a:pt x="0" y="110490"/>
                  </a:lnTo>
                  <a:cubicBezTo>
                    <a:pt x="0" y="106680"/>
                    <a:pt x="952" y="102870"/>
                    <a:pt x="3810" y="99060"/>
                  </a:cubicBezTo>
                  <a:cubicBezTo>
                    <a:pt x="6668" y="95250"/>
                    <a:pt x="9525" y="93345"/>
                    <a:pt x="13335" y="91440"/>
                  </a:cubicBezTo>
                  <a:cubicBezTo>
                    <a:pt x="21908" y="86678"/>
                    <a:pt x="31433" y="83820"/>
                    <a:pt x="40005" y="81915"/>
                  </a:cubicBezTo>
                  <a:cubicBezTo>
                    <a:pt x="48578" y="80010"/>
                    <a:pt x="58103" y="79058"/>
                    <a:pt x="66675" y="79058"/>
                  </a:cubicBezTo>
                  <a:cubicBezTo>
                    <a:pt x="75248" y="79058"/>
                    <a:pt x="84773" y="80010"/>
                    <a:pt x="93345" y="81915"/>
                  </a:cubicBezTo>
                  <a:cubicBezTo>
                    <a:pt x="101918" y="83820"/>
                    <a:pt x="111443" y="87630"/>
                    <a:pt x="120015" y="91440"/>
                  </a:cubicBezTo>
                  <a:cubicBezTo>
                    <a:pt x="123825" y="93345"/>
                    <a:pt x="126683" y="96203"/>
                    <a:pt x="129540" y="99060"/>
                  </a:cubicBezTo>
                  <a:cubicBezTo>
                    <a:pt x="131445" y="102870"/>
                    <a:pt x="133350" y="105728"/>
                    <a:pt x="133350" y="110490"/>
                  </a:cubicBezTo>
                  <a:lnTo>
                    <a:pt x="133350" y="125730"/>
                  </a:lnTo>
                  <a:cubicBezTo>
                    <a:pt x="133350" y="125730"/>
                    <a:pt x="0" y="125730"/>
                    <a:pt x="0" y="125730"/>
                  </a:cubicBezTo>
                  <a:close/>
                  <a:moveTo>
                    <a:pt x="9525" y="116205"/>
                  </a:moveTo>
                  <a:lnTo>
                    <a:pt x="123825" y="116205"/>
                  </a:lnTo>
                  <a:lnTo>
                    <a:pt x="123825" y="110490"/>
                  </a:lnTo>
                  <a:cubicBezTo>
                    <a:pt x="123825" y="108585"/>
                    <a:pt x="122873" y="106680"/>
                    <a:pt x="121920" y="104775"/>
                  </a:cubicBezTo>
                  <a:cubicBezTo>
                    <a:pt x="120968" y="102870"/>
                    <a:pt x="119063" y="100965"/>
                    <a:pt x="116205" y="100012"/>
                  </a:cubicBezTo>
                  <a:cubicBezTo>
                    <a:pt x="108585" y="96203"/>
                    <a:pt x="100013" y="93345"/>
                    <a:pt x="92393" y="91440"/>
                  </a:cubicBezTo>
                  <a:cubicBezTo>
                    <a:pt x="83820" y="89535"/>
                    <a:pt x="75248" y="88583"/>
                    <a:pt x="67628" y="88583"/>
                  </a:cubicBezTo>
                  <a:cubicBezTo>
                    <a:pt x="59055" y="88583"/>
                    <a:pt x="50483" y="89535"/>
                    <a:pt x="42863" y="91440"/>
                  </a:cubicBezTo>
                  <a:cubicBezTo>
                    <a:pt x="34290" y="93345"/>
                    <a:pt x="26670" y="96203"/>
                    <a:pt x="19050" y="100012"/>
                  </a:cubicBezTo>
                  <a:cubicBezTo>
                    <a:pt x="16193" y="100965"/>
                    <a:pt x="14288" y="102870"/>
                    <a:pt x="13335" y="104775"/>
                  </a:cubicBezTo>
                  <a:cubicBezTo>
                    <a:pt x="10477" y="105728"/>
                    <a:pt x="9525" y="107633"/>
                    <a:pt x="9525" y="110490"/>
                  </a:cubicBezTo>
                  <a:cubicBezTo>
                    <a:pt x="9525" y="110490"/>
                    <a:pt x="9525" y="116205"/>
                    <a:pt x="9525" y="116205"/>
                  </a:cubicBezTo>
                  <a:close/>
                  <a:moveTo>
                    <a:pt x="66675" y="47625"/>
                  </a:moveTo>
                  <a:cubicBezTo>
                    <a:pt x="72390" y="47625"/>
                    <a:pt x="76200" y="45720"/>
                    <a:pt x="80010" y="41910"/>
                  </a:cubicBezTo>
                  <a:cubicBezTo>
                    <a:pt x="83820" y="38100"/>
                    <a:pt x="85725" y="33337"/>
                    <a:pt x="85725" y="28575"/>
                  </a:cubicBezTo>
                  <a:cubicBezTo>
                    <a:pt x="85725" y="22860"/>
                    <a:pt x="83820" y="19050"/>
                    <a:pt x="80010" y="15240"/>
                  </a:cubicBezTo>
                  <a:cubicBezTo>
                    <a:pt x="76200" y="11430"/>
                    <a:pt x="72390" y="9525"/>
                    <a:pt x="66675" y="9525"/>
                  </a:cubicBezTo>
                  <a:cubicBezTo>
                    <a:pt x="60960" y="9525"/>
                    <a:pt x="57150" y="11430"/>
                    <a:pt x="53340" y="15240"/>
                  </a:cubicBezTo>
                  <a:cubicBezTo>
                    <a:pt x="49530" y="19050"/>
                    <a:pt x="47625" y="22860"/>
                    <a:pt x="47625" y="28575"/>
                  </a:cubicBezTo>
                  <a:cubicBezTo>
                    <a:pt x="47625" y="33337"/>
                    <a:pt x="49530" y="38100"/>
                    <a:pt x="53340" y="41910"/>
                  </a:cubicBezTo>
                  <a:cubicBezTo>
                    <a:pt x="57150" y="45720"/>
                    <a:pt x="60960" y="47625"/>
                    <a:pt x="66675" y="47625"/>
                  </a:cubicBezTo>
                  <a:close/>
                </a:path>
              </a:pathLst>
            </a:custGeom>
            <a:solidFill>
              <a:schemeClr val="bg1"/>
            </a:solidFill>
            <a:ln w="9525" cap="flat">
              <a:noFill/>
              <a:prstDash val="solid"/>
              <a:miter/>
            </a:ln>
          </p:spPr>
          <p:txBody>
            <a:bodyPr rtlCol="0" anchor="ctr"/>
            <a:lstStyle/>
            <a:p>
              <a:endParaRPr lang="en-RO"/>
            </a:p>
          </p:txBody>
        </p:sp>
      </p:grpSp>
      <p:sp>
        <p:nvSpPr>
          <p:cNvPr id="9" name="Google Shape;140;p4">
            <a:extLst>
              <a:ext uri="{FF2B5EF4-FFF2-40B4-BE49-F238E27FC236}">
                <a16:creationId xmlns:a16="http://schemas.microsoft.com/office/drawing/2014/main" id="{A484A9FD-0491-1340-86A4-AF2B92A67344}"/>
              </a:ext>
            </a:extLst>
          </p:cNvPr>
          <p:cNvSpPr>
            <a:spLocks noChangeAspect="1"/>
          </p:cNvSpPr>
          <p:nvPr/>
        </p:nvSpPr>
        <p:spPr>
          <a:xfrm>
            <a:off x="1704914"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5</a:t>
            </a:r>
            <a:endParaRPr sz="2400" b="1">
              <a:solidFill>
                <a:schemeClr val="bg1"/>
              </a:solidFill>
            </a:endParaRPr>
          </a:p>
        </p:txBody>
      </p:sp>
    </p:spTree>
    <p:extLst>
      <p:ext uri="{BB962C8B-B14F-4D97-AF65-F5344CB8AC3E}">
        <p14:creationId xmlns:p14="http://schemas.microsoft.com/office/powerpoint/2010/main" val="293443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50"/>
            <a:ext cx="4994311" cy="481200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Go back to the objectives</a:t>
            </a:r>
          </a:p>
          <a:p>
            <a:pPr marL="319088">
              <a:spcAft>
                <a:spcPts val="800"/>
              </a:spcAft>
            </a:pPr>
            <a:r>
              <a:rPr lang="en-GB" sz="1200" dirty="0" err="1">
                <a:solidFill>
                  <a:schemeClr val="tx1"/>
                </a:solidFill>
              </a:rPr>
              <a:t>– Etiologic agent</a:t>
            </a:r>
          </a:p>
          <a:p>
            <a:pPr marL="319088">
              <a:spcAft>
                <a:spcPts val="800"/>
              </a:spcAft>
            </a:pPr>
            <a:r>
              <a:rPr lang="en-GB" sz="1200" dirty="0" err="1">
                <a:solidFill>
                  <a:schemeClr val="tx1"/>
                </a:solidFill>
              </a:rPr>
              <a:t>– Source</a:t>
            </a:r>
          </a:p>
          <a:p>
            <a:pPr marL="319088">
              <a:spcAft>
                <a:spcPts val="800"/>
              </a:spcAft>
            </a:pPr>
            <a:r>
              <a:rPr lang="en-GB" sz="1200" dirty="0" err="1">
                <a:solidFill>
                  <a:schemeClr val="tx1"/>
                </a:solidFill>
              </a:rPr>
              <a:t>– Mechanism for transmission</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Hypotheses must be based on evidence collected</a:t>
            </a:r>
          </a:p>
        </p:txBody>
      </p:sp>
      <p:sp>
        <p:nvSpPr>
          <p:cNvPr id="8" name="TextBox 7">
            <a:extLst>
              <a:ext uri="{FF2B5EF4-FFF2-40B4-BE49-F238E27FC236}">
                <a16:creationId xmlns:a16="http://schemas.microsoft.com/office/drawing/2014/main" id="{602542EE-C002-BF48-9914-07D15F8AF6DC}"/>
              </a:ext>
            </a:extLst>
          </p:cNvPr>
          <p:cNvSpPr txBox="1"/>
          <p:nvPr/>
        </p:nvSpPr>
        <p:spPr>
          <a:xfrm>
            <a:off x="431800" y="379681"/>
            <a:ext cx="5563886"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err="1">
                <a:solidFill>
                  <a:srgbClr val="3D6C9D"/>
                </a:solidFill>
                <a:latin typeface="Arial Black" panose="020B0604020202020204" pitchFamily="34" charset="0"/>
                <a:cs typeface="Arial Black" panose="020B0604020202020204" pitchFamily="34" charset="0"/>
              </a:rPr>
              <a:t>Develop a hypothesis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0" name="Graphic 105">
            <a:extLst>
              <a:ext uri="{FF2B5EF4-FFF2-40B4-BE49-F238E27FC236}">
                <a16:creationId xmlns:a16="http://schemas.microsoft.com/office/drawing/2014/main" id="{AA0FDDBC-C926-7945-A9C1-3F406A5A455F}"/>
              </a:ext>
            </a:extLst>
          </p:cNvPr>
          <p:cNvSpPr>
            <a:spLocks noChangeAspect="1"/>
          </p:cNvSpPr>
          <p:nvPr/>
        </p:nvSpPr>
        <p:spPr>
          <a:xfrm>
            <a:off x="6984000" y="1500311"/>
            <a:ext cx="1440000" cy="1440000"/>
          </a:xfrm>
          <a:custGeom>
            <a:avLst/>
            <a:gdLst>
              <a:gd name="connsiteX0" fmla="*/ 76200 w 152400"/>
              <a:gd name="connsiteY0" fmla="*/ 57150 h 152400"/>
              <a:gd name="connsiteX1" fmla="*/ 120161 w 152400"/>
              <a:gd name="connsiteY1" fmla="*/ 57150 h 152400"/>
              <a:gd name="connsiteX2" fmla="*/ 120161 w 152400"/>
              <a:gd name="connsiteY2" fmla="*/ 47625 h 152400"/>
              <a:gd name="connsiteX3" fmla="*/ 76200 w 152400"/>
              <a:gd name="connsiteY3" fmla="*/ 47625 h 152400"/>
              <a:gd name="connsiteX4" fmla="*/ 76200 w 152400"/>
              <a:gd name="connsiteY4" fmla="*/ 57150 h 152400"/>
              <a:gd name="connsiteX5" fmla="*/ 76200 w 152400"/>
              <a:gd name="connsiteY5" fmla="*/ 104775 h 152400"/>
              <a:gd name="connsiteX6" fmla="*/ 120161 w 152400"/>
              <a:gd name="connsiteY6" fmla="*/ 104775 h 152400"/>
              <a:gd name="connsiteX7" fmla="*/ 120161 w 152400"/>
              <a:gd name="connsiteY7" fmla="*/ 95250 h 152400"/>
              <a:gd name="connsiteX8" fmla="*/ 76200 w 152400"/>
              <a:gd name="connsiteY8" fmla="*/ 95250 h 152400"/>
              <a:gd name="connsiteX9" fmla="*/ 76200 w 152400"/>
              <a:gd name="connsiteY9" fmla="*/ 104775 h 152400"/>
              <a:gd name="connsiteX10" fmla="*/ 47625 w 152400"/>
              <a:gd name="connsiteY10" fmla="*/ 64111 h 152400"/>
              <a:gd name="connsiteX11" fmla="*/ 55950 w 152400"/>
              <a:gd name="connsiteY11" fmla="*/ 60713 h 152400"/>
              <a:gd name="connsiteX12" fmla="*/ 59348 w 152400"/>
              <a:gd name="connsiteY12" fmla="*/ 52388 h 152400"/>
              <a:gd name="connsiteX13" fmla="*/ 55950 w 152400"/>
              <a:gd name="connsiteY13" fmla="*/ 44062 h 152400"/>
              <a:gd name="connsiteX14" fmla="*/ 47625 w 152400"/>
              <a:gd name="connsiteY14" fmla="*/ 40664 h 152400"/>
              <a:gd name="connsiteX15" fmla="*/ 39300 w 152400"/>
              <a:gd name="connsiteY15" fmla="*/ 44062 h 152400"/>
              <a:gd name="connsiteX16" fmla="*/ 35902 w 152400"/>
              <a:gd name="connsiteY16" fmla="*/ 52388 h 152400"/>
              <a:gd name="connsiteX17" fmla="*/ 39300 w 152400"/>
              <a:gd name="connsiteY17" fmla="*/ 60713 h 152400"/>
              <a:gd name="connsiteX18" fmla="*/ 47625 w 152400"/>
              <a:gd name="connsiteY18" fmla="*/ 64111 h 152400"/>
              <a:gd name="connsiteX19" fmla="*/ 47625 w 152400"/>
              <a:gd name="connsiteY19" fmla="*/ 111736 h 152400"/>
              <a:gd name="connsiteX20" fmla="*/ 55950 w 152400"/>
              <a:gd name="connsiteY20" fmla="*/ 108338 h 152400"/>
              <a:gd name="connsiteX21" fmla="*/ 59348 w 152400"/>
              <a:gd name="connsiteY21" fmla="*/ 100013 h 152400"/>
              <a:gd name="connsiteX22" fmla="*/ 55950 w 152400"/>
              <a:gd name="connsiteY22" fmla="*/ 91687 h 152400"/>
              <a:gd name="connsiteX23" fmla="*/ 47625 w 152400"/>
              <a:gd name="connsiteY23" fmla="*/ 88289 h 152400"/>
              <a:gd name="connsiteX24" fmla="*/ 39300 w 152400"/>
              <a:gd name="connsiteY24" fmla="*/ 91687 h 152400"/>
              <a:gd name="connsiteX25" fmla="*/ 35902 w 152400"/>
              <a:gd name="connsiteY25" fmla="*/ 100013 h 152400"/>
              <a:gd name="connsiteX26" fmla="*/ 39300 w 152400"/>
              <a:gd name="connsiteY26" fmla="*/ 108338 h 152400"/>
              <a:gd name="connsiteX27" fmla="*/ 47625 w 152400"/>
              <a:gd name="connsiteY27" fmla="*/ 111736 h 152400"/>
              <a:gd name="connsiteX28" fmla="*/ 15386 w 152400"/>
              <a:gd name="connsiteY28" fmla="*/ 152400 h 152400"/>
              <a:gd name="connsiteX29" fmla="*/ 4405 w 152400"/>
              <a:gd name="connsiteY29" fmla="*/ 147995 h 152400"/>
              <a:gd name="connsiteX30" fmla="*/ 0 w 152400"/>
              <a:gd name="connsiteY30" fmla="*/ 137014 h 152400"/>
              <a:gd name="connsiteX31" fmla="*/ 0 w 152400"/>
              <a:gd name="connsiteY31" fmla="*/ 15386 h 152400"/>
              <a:gd name="connsiteX32" fmla="*/ 4405 w 152400"/>
              <a:gd name="connsiteY32" fmla="*/ 4405 h 152400"/>
              <a:gd name="connsiteX33" fmla="*/ 15386 w 152400"/>
              <a:gd name="connsiteY33" fmla="*/ 0 h 152400"/>
              <a:gd name="connsiteX34" fmla="*/ 137014 w 152400"/>
              <a:gd name="connsiteY34" fmla="*/ 0 h 152400"/>
              <a:gd name="connsiteX35" fmla="*/ 147995 w 152400"/>
              <a:gd name="connsiteY35" fmla="*/ 4405 h 152400"/>
              <a:gd name="connsiteX36" fmla="*/ 152400 w 152400"/>
              <a:gd name="connsiteY36" fmla="*/ 15386 h 152400"/>
              <a:gd name="connsiteX37" fmla="*/ 152400 w 152400"/>
              <a:gd name="connsiteY37" fmla="*/ 137014 h 152400"/>
              <a:gd name="connsiteX38" fmla="*/ 147995 w 152400"/>
              <a:gd name="connsiteY38" fmla="*/ 147995 h 152400"/>
              <a:gd name="connsiteX39" fmla="*/ 137014 w 152400"/>
              <a:gd name="connsiteY39" fmla="*/ 152400 h 152400"/>
              <a:gd name="connsiteX40" fmla="*/ 15386 w 152400"/>
              <a:gd name="connsiteY40" fmla="*/ 152400 h 152400"/>
              <a:gd name="connsiteX41" fmla="*/ 15386 w 152400"/>
              <a:gd name="connsiteY41" fmla="*/ 142875 h 152400"/>
              <a:gd name="connsiteX42" fmla="*/ 137014 w 152400"/>
              <a:gd name="connsiteY42" fmla="*/ 142875 h 152400"/>
              <a:gd name="connsiteX43" fmla="*/ 141043 w 152400"/>
              <a:gd name="connsiteY43" fmla="*/ 141043 h 152400"/>
              <a:gd name="connsiteX44" fmla="*/ 142875 w 152400"/>
              <a:gd name="connsiteY44" fmla="*/ 137014 h 152400"/>
              <a:gd name="connsiteX45" fmla="*/ 142875 w 152400"/>
              <a:gd name="connsiteY45" fmla="*/ 15386 h 152400"/>
              <a:gd name="connsiteX46" fmla="*/ 141043 w 152400"/>
              <a:gd name="connsiteY46" fmla="*/ 11357 h 152400"/>
              <a:gd name="connsiteX47" fmla="*/ 137014 w 152400"/>
              <a:gd name="connsiteY47" fmla="*/ 9525 h 152400"/>
              <a:gd name="connsiteX48" fmla="*/ 15386 w 152400"/>
              <a:gd name="connsiteY48" fmla="*/ 9525 h 152400"/>
              <a:gd name="connsiteX49" fmla="*/ 11357 w 152400"/>
              <a:gd name="connsiteY49" fmla="*/ 11357 h 152400"/>
              <a:gd name="connsiteX50" fmla="*/ 9525 w 152400"/>
              <a:gd name="connsiteY50" fmla="*/ 15386 h 152400"/>
              <a:gd name="connsiteX51" fmla="*/ 9525 w 152400"/>
              <a:gd name="connsiteY51" fmla="*/ 137014 h 152400"/>
              <a:gd name="connsiteX52" fmla="*/ 11357 w 152400"/>
              <a:gd name="connsiteY52" fmla="*/ 141043 h 152400"/>
              <a:gd name="connsiteX53" fmla="*/ 15386 w 152400"/>
              <a:gd name="connsiteY53" fmla="*/ 142875 h 152400"/>
              <a:gd name="connsiteX54" fmla="*/ 9525 w 152400"/>
              <a:gd name="connsiteY54" fmla="*/ 9525 h 152400"/>
              <a:gd name="connsiteX55" fmla="*/ 9525 w 152400"/>
              <a:gd name="connsiteY55" fmla="*/ 142875 h 152400"/>
              <a:gd name="connsiteX56" fmla="*/ 9525 w 152400"/>
              <a:gd name="connsiteY5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400" h="152400">
                <a:moveTo>
                  <a:pt x="76200" y="57150"/>
                </a:moveTo>
                <a:lnTo>
                  <a:pt x="120161" y="57150"/>
                </a:lnTo>
                <a:lnTo>
                  <a:pt x="120161" y="47625"/>
                </a:lnTo>
                <a:lnTo>
                  <a:pt x="76200" y="47625"/>
                </a:lnTo>
                <a:lnTo>
                  <a:pt x="76200" y="57150"/>
                </a:lnTo>
                <a:close/>
                <a:moveTo>
                  <a:pt x="76200" y="104775"/>
                </a:moveTo>
                <a:lnTo>
                  <a:pt x="120161" y="104775"/>
                </a:lnTo>
                <a:lnTo>
                  <a:pt x="120161" y="95250"/>
                </a:lnTo>
                <a:lnTo>
                  <a:pt x="76200" y="95250"/>
                </a:lnTo>
                <a:lnTo>
                  <a:pt x="76200" y="104775"/>
                </a:lnTo>
                <a:close/>
                <a:moveTo>
                  <a:pt x="47625" y="64111"/>
                </a:moveTo>
                <a:cubicBezTo>
                  <a:pt x="50910" y="64111"/>
                  <a:pt x="53685" y="62978"/>
                  <a:pt x="55950" y="60713"/>
                </a:cubicBezTo>
                <a:cubicBezTo>
                  <a:pt x="58216" y="58447"/>
                  <a:pt x="59348" y="55672"/>
                  <a:pt x="59348" y="52388"/>
                </a:cubicBezTo>
                <a:cubicBezTo>
                  <a:pt x="59348" y="49102"/>
                  <a:pt x="58216" y="46327"/>
                  <a:pt x="55950" y="44062"/>
                </a:cubicBezTo>
                <a:cubicBezTo>
                  <a:pt x="53685" y="41797"/>
                  <a:pt x="50910" y="40664"/>
                  <a:pt x="47625" y="40664"/>
                </a:cubicBezTo>
                <a:cubicBezTo>
                  <a:pt x="44340" y="40664"/>
                  <a:pt x="41565" y="41797"/>
                  <a:pt x="39300" y="44062"/>
                </a:cubicBezTo>
                <a:cubicBezTo>
                  <a:pt x="37034" y="46327"/>
                  <a:pt x="35902" y="49102"/>
                  <a:pt x="35902" y="52388"/>
                </a:cubicBezTo>
                <a:cubicBezTo>
                  <a:pt x="35902" y="55672"/>
                  <a:pt x="37034" y="58447"/>
                  <a:pt x="39300" y="60713"/>
                </a:cubicBezTo>
                <a:cubicBezTo>
                  <a:pt x="41565" y="62978"/>
                  <a:pt x="44340" y="64111"/>
                  <a:pt x="47625" y="64111"/>
                </a:cubicBezTo>
                <a:close/>
                <a:moveTo>
                  <a:pt x="47625" y="111736"/>
                </a:moveTo>
                <a:cubicBezTo>
                  <a:pt x="50910" y="111736"/>
                  <a:pt x="53685" y="110603"/>
                  <a:pt x="55950" y="108338"/>
                </a:cubicBezTo>
                <a:cubicBezTo>
                  <a:pt x="58216" y="106073"/>
                  <a:pt x="59348" y="103298"/>
                  <a:pt x="59348" y="100013"/>
                </a:cubicBezTo>
                <a:cubicBezTo>
                  <a:pt x="59348" y="96728"/>
                  <a:pt x="58216" y="93953"/>
                  <a:pt x="55950" y="91687"/>
                </a:cubicBezTo>
                <a:cubicBezTo>
                  <a:pt x="53685" y="89422"/>
                  <a:pt x="50910" y="88289"/>
                  <a:pt x="47625" y="88289"/>
                </a:cubicBezTo>
                <a:cubicBezTo>
                  <a:pt x="44340" y="88289"/>
                  <a:pt x="41565" y="89422"/>
                  <a:pt x="39300" y="91687"/>
                </a:cubicBezTo>
                <a:cubicBezTo>
                  <a:pt x="37034" y="93953"/>
                  <a:pt x="35902" y="96728"/>
                  <a:pt x="35902" y="100013"/>
                </a:cubicBezTo>
                <a:cubicBezTo>
                  <a:pt x="35902" y="103298"/>
                  <a:pt x="37034" y="106073"/>
                  <a:pt x="39300" y="108338"/>
                </a:cubicBezTo>
                <a:cubicBezTo>
                  <a:pt x="41565" y="110603"/>
                  <a:pt x="44340" y="111736"/>
                  <a:pt x="47625" y="111736"/>
                </a:cubicBez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7" name="Google Shape;140;p4">
            <a:extLst>
              <a:ext uri="{FF2B5EF4-FFF2-40B4-BE49-F238E27FC236}">
                <a16:creationId xmlns:a16="http://schemas.microsoft.com/office/drawing/2014/main" id="{4F49FD78-53A5-4148-816F-E0C03AFB7E26}"/>
              </a:ext>
            </a:extLst>
          </p:cNvPr>
          <p:cNvSpPr>
            <a:spLocks noChangeAspect="1"/>
          </p:cNvSpPr>
          <p:nvPr/>
        </p:nvSpPr>
        <p:spPr>
          <a:xfrm>
            <a:off x="1704914"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6</a:t>
            </a:r>
            <a:endParaRPr sz="2400" b="1">
              <a:solidFill>
                <a:schemeClr val="bg1"/>
              </a:solidFill>
            </a:endParaRPr>
          </a:p>
        </p:txBody>
      </p:sp>
    </p:spTree>
    <p:extLst>
      <p:ext uri="{BB962C8B-B14F-4D97-AF65-F5344CB8AC3E}">
        <p14:creationId xmlns:p14="http://schemas.microsoft.com/office/powerpoint/2010/main" val="364017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1569750"/>
            <a:ext cx="4994311" cy="481200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Compare the hypothesis with evidence obtained </a:t>
            </a:r>
          </a:p>
          <a:p>
            <a:pPr marL="285750" indent="-285750">
              <a:spcAft>
                <a:spcPts val="800"/>
              </a:spcAft>
              <a:buFont typeface="Arial" panose="020B0604020202020204" pitchFamily="34" charset="0"/>
              <a:buChar char="•"/>
            </a:pPr>
            <a:r>
              <a:rPr lang="en-GB" sz="1600" dirty="0" err="1">
                <a:solidFill>
                  <a:schemeClr val="tx1"/>
                </a:solidFill>
              </a:rPr>
              <a:t>Give greater weight to direct evidence (laboratory results, data from the same individuals) </a:t>
            </a:r>
          </a:p>
          <a:p>
            <a:pPr marL="285750" indent="-285750">
              <a:spcAft>
                <a:spcPts val="800"/>
              </a:spcAft>
              <a:buFont typeface="Arial" panose="020B0604020202020204" pitchFamily="34" charset="0"/>
              <a:buChar char="•"/>
            </a:pPr>
            <a:r>
              <a:rPr lang="en-GB" sz="1600" dirty="0" err="1">
                <a:solidFill>
                  <a:schemeClr val="tx1"/>
                </a:solidFill>
              </a:rPr>
              <a:t>Consider the epidemiological context, but remember that it is only context and not necessarily confirmation </a:t>
            </a:r>
          </a:p>
          <a:p>
            <a:pPr marL="285750" indent="-285750">
              <a:spcAft>
                <a:spcPts val="800"/>
              </a:spcAft>
              <a:buFont typeface="Arial" panose="020B0604020202020204" pitchFamily="34" charset="0"/>
              <a:buChar char="•"/>
            </a:pPr>
            <a:r>
              <a:rPr lang="en-GB" sz="1600" dirty="0" err="1">
                <a:solidFill>
                  <a:schemeClr val="tx1"/>
                </a:solidFill>
              </a:rPr>
              <a:t>Use common sense</a:t>
            </a:r>
          </a:p>
        </p:txBody>
      </p:sp>
      <p:sp>
        <p:nvSpPr>
          <p:cNvPr id="7" name="TextBox 6">
            <a:extLst>
              <a:ext uri="{FF2B5EF4-FFF2-40B4-BE49-F238E27FC236}">
                <a16:creationId xmlns:a16="http://schemas.microsoft.com/office/drawing/2014/main" id="{839B0CE5-7364-A249-BD7C-EDAF07CC990C}"/>
              </a:ext>
            </a:extLst>
          </p:cNvPr>
          <p:cNvSpPr txBox="1"/>
          <p:nvPr/>
        </p:nvSpPr>
        <p:spPr>
          <a:xfrm>
            <a:off x="431800" y="379681"/>
            <a:ext cx="5621130" cy="1190069"/>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err="1">
                <a:solidFill>
                  <a:srgbClr val="3D6C9D"/>
                </a:solidFill>
                <a:latin typeface="Arial Black" panose="020B0604020202020204" pitchFamily="34" charset="0"/>
                <a:cs typeface="Arial Black" panose="020B0604020202020204" pitchFamily="34" charset="0"/>
              </a:rPr>
              <a:t>Evaluate the hypothesis</a:t>
            </a:r>
            <a:endParaRPr lang="en-GB" sz="3200" b="1" spc="-50" dirty="0">
              <a:solidFill>
                <a:srgbClr val="3D6C9D"/>
              </a:solidFill>
              <a:latin typeface="Arial Black" panose="020B0604020202020204" pitchFamily="34" charset="0"/>
              <a:cs typeface="Arial Black" panose="020B0604020202020204" pitchFamily="34" charset="0"/>
            </a:endParaRPr>
          </a:p>
        </p:txBody>
      </p:sp>
      <p:grpSp>
        <p:nvGrpSpPr>
          <p:cNvPr id="32" name="Group 31">
            <a:extLst>
              <a:ext uri="{FF2B5EF4-FFF2-40B4-BE49-F238E27FC236}">
                <a16:creationId xmlns:a16="http://schemas.microsoft.com/office/drawing/2014/main" id="{ECEE85A2-AC51-6847-8F85-71F04E31194C}"/>
              </a:ext>
            </a:extLst>
          </p:cNvPr>
          <p:cNvGrpSpPr>
            <a:grpSpLocks noChangeAspect="1"/>
          </p:cNvGrpSpPr>
          <p:nvPr/>
        </p:nvGrpSpPr>
        <p:grpSpPr>
          <a:xfrm>
            <a:off x="7069794" y="2169000"/>
            <a:ext cx="1260000" cy="1260000"/>
            <a:chOff x="6947874" y="2141962"/>
            <a:chExt cx="1440000" cy="1440000"/>
          </a:xfrm>
        </p:grpSpPr>
        <p:sp>
          <p:nvSpPr>
            <p:cNvPr id="31" name="Rounded Rectangle 30">
              <a:extLst>
                <a:ext uri="{FF2B5EF4-FFF2-40B4-BE49-F238E27FC236}">
                  <a16:creationId xmlns:a16="http://schemas.microsoft.com/office/drawing/2014/main" id="{74CA8069-8547-4145-A23C-274D46F83BA7}"/>
                </a:ext>
              </a:extLst>
            </p:cNvPr>
            <p:cNvSpPr>
              <a:spLocks noChangeAspect="1"/>
            </p:cNvSpPr>
            <p:nvPr/>
          </p:nvSpPr>
          <p:spPr>
            <a:xfrm>
              <a:off x="6947874" y="2141962"/>
              <a:ext cx="1440000" cy="1440000"/>
            </a:xfrm>
            <a:prstGeom prst="roundRect">
              <a:avLst>
                <a:gd name="adj" fmla="val 9611"/>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Graphic 28">
              <a:extLst>
                <a:ext uri="{FF2B5EF4-FFF2-40B4-BE49-F238E27FC236}">
                  <a16:creationId xmlns:a16="http://schemas.microsoft.com/office/drawing/2014/main" id="{DAF69BEF-8794-9140-92B5-67346DCC2D06}"/>
                </a:ext>
              </a:extLst>
            </p:cNvPr>
            <p:cNvSpPr>
              <a:spLocks noChangeAspect="1"/>
            </p:cNvSpPr>
            <p:nvPr/>
          </p:nvSpPr>
          <p:spPr>
            <a:xfrm>
              <a:off x="7127874" y="2443046"/>
              <a:ext cx="1080000" cy="837833"/>
            </a:xfrm>
            <a:custGeom>
              <a:avLst/>
              <a:gdLst>
                <a:gd name="connsiteX0" fmla="*/ 105838 w 171633"/>
                <a:gd name="connsiteY0" fmla="*/ 133149 h 133148"/>
                <a:gd name="connsiteX1" fmla="*/ 99280 w 171633"/>
                <a:gd name="connsiteY1" fmla="*/ 126591 h 133148"/>
                <a:gd name="connsiteX2" fmla="*/ 124045 w 171633"/>
                <a:gd name="connsiteY2" fmla="*/ 101826 h 133148"/>
                <a:gd name="connsiteX3" fmla="*/ 99280 w 171633"/>
                <a:gd name="connsiteY3" fmla="*/ 77061 h 133148"/>
                <a:gd name="connsiteX4" fmla="*/ 105838 w 171633"/>
                <a:gd name="connsiteY4" fmla="*/ 70503 h 133148"/>
                <a:gd name="connsiteX5" fmla="*/ 130603 w 171633"/>
                <a:gd name="connsiteY5" fmla="*/ 95268 h 133148"/>
                <a:gd name="connsiteX6" fmla="*/ 155368 w 171633"/>
                <a:gd name="connsiteY6" fmla="*/ 70503 h 133148"/>
                <a:gd name="connsiteX7" fmla="*/ 161925 w 171633"/>
                <a:gd name="connsiteY7" fmla="*/ 77061 h 133148"/>
                <a:gd name="connsiteX8" fmla="*/ 137160 w 171633"/>
                <a:gd name="connsiteY8" fmla="*/ 101826 h 133148"/>
                <a:gd name="connsiteX9" fmla="*/ 161925 w 171633"/>
                <a:gd name="connsiteY9" fmla="*/ 126591 h 133148"/>
                <a:gd name="connsiteX10" fmla="*/ 155368 w 171633"/>
                <a:gd name="connsiteY10" fmla="*/ 133149 h 133148"/>
                <a:gd name="connsiteX11" fmla="*/ 130603 w 171633"/>
                <a:gd name="connsiteY11" fmla="*/ 108384 h 133148"/>
                <a:gd name="connsiteX12" fmla="*/ 105838 w 171633"/>
                <a:gd name="connsiteY12" fmla="*/ 133149 h 133148"/>
                <a:gd name="connsiteX13" fmla="*/ 124833 w 171633"/>
                <a:gd name="connsiteY13" fmla="*/ 53835 h 133148"/>
                <a:gd name="connsiteX14" fmla="*/ 97796 w 171633"/>
                <a:gd name="connsiteY14" fmla="*/ 26798 h 133148"/>
                <a:gd name="connsiteX15" fmla="*/ 104354 w 171633"/>
                <a:gd name="connsiteY15" fmla="*/ 20241 h 133148"/>
                <a:gd name="connsiteX16" fmla="*/ 124594 w 171633"/>
                <a:gd name="connsiteY16" fmla="*/ 40481 h 133148"/>
                <a:gd name="connsiteX17" fmla="*/ 165076 w 171633"/>
                <a:gd name="connsiteY17" fmla="*/ 0 h 133148"/>
                <a:gd name="connsiteX18" fmla="*/ 171633 w 171633"/>
                <a:gd name="connsiteY18" fmla="*/ 6796 h 133148"/>
                <a:gd name="connsiteX19" fmla="*/ 124833 w 171633"/>
                <a:gd name="connsiteY19" fmla="*/ 53835 h 133148"/>
                <a:gd name="connsiteX20" fmla="*/ 0 w 171633"/>
                <a:gd name="connsiteY20" fmla="*/ 105673 h 133148"/>
                <a:gd name="connsiteX21" fmla="*/ 0 w 171633"/>
                <a:gd name="connsiteY21" fmla="*/ 96147 h 133148"/>
                <a:gd name="connsiteX22" fmla="*/ 76200 w 171633"/>
                <a:gd name="connsiteY22" fmla="*/ 96147 h 133148"/>
                <a:gd name="connsiteX23" fmla="*/ 76200 w 171633"/>
                <a:gd name="connsiteY23" fmla="*/ 105673 h 133148"/>
                <a:gd name="connsiteX24" fmla="*/ 0 w 171633"/>
                <a:gd name="connsiteY24" fmla="*/ 105673 h 133148"/>
                <a:gd name="connsiteX25" fmla="*/ 0 w 171633"/>
                <a:gd name="connsiteY25" fmla="*/ 36800 h 133148"/>
                <a:gd name="connsiteX26" fmla="*/ 0 w 171633"/>
                <a:gd name="connsiteY26" fmla="*/ 27274 h 133148"/>
                <a:gd name="connsiteX27" fmla="*/ 76200 w 171633"/>
                <a:gd name="connsiteY27" fmla="*/ 27274 h 133148"/>
                <a:gd name="connsiteX28" fmla="*/ 76200 w 171633"/>
                <a:gd name="connsiteY28" fmla="*/ 36800 h 133148"/>
                <a:gd name="connsiteX29" fmla="*/ 0 w 171633"/>
                <a:gd name="connsiteY29" fmla="*/ 36800 h 1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633" h="133148">
                  <a:moveTo>
                    <a:pt x="105838" y="133149"/>
                  </a:moveTo>
                  <a:lnTo>
                    <a:pt x="99280" y="126591"/>
                  </a:lnTo>
                  <a:lnTo>
                    <a:pt x="124045" y="101826"/>
                  </a:lnTo>
                  <a:lnTo>
                    <a:pt x="99280" y="77061"/>
                  </a:lnTo>
                  <a:lnTo>
                    <a:pt x="105838" y="70503"/>
                  </a:lnTo>
                  <a:lnTo>
                    <a:pt x="130603" y="95268"/>
                  </a:lnTo>
                  <a:lnTo>
                    <a:pt x="155368" y="70503"/>
                  </a:lnTo>
                  <a:lnTo>
                    <a:pt x="161925" y="77061"/>
                  </a:lnTo>
                  <a:lnTo>
                    <a:pt x="137160" y="101826"/>
                  </a:lnTo>
                  <a:lnTo>
                    <a:pt x="161925" y="126591"/>
                  </a:lnTo>
                  <a:lnTo>
                    <a:pt x="155368" y="133149"/>
                  </a:lnTo>
                  <a:lnTo>
                    <a:pt x="130603" y="108384"/>
                  </a:lnTo>
                  <a:lnTo>
                    <a:pt x="105838" y="133149"/>
                  </a:lnTo>
                  <a:close/>
                  <a:moveTo>
                    <a:pt x="124833" y="53835"/>
                  </a:moveTo>
                  <a:lnTo>
                    <a:pt x="97796" y="26798"/>
                  </a:lnTo>
                  <a:lnTo>
                    <a:pt x="104354" y="20241"/>
                  </a:lnTo>
                  <a:lnTo>
                    <a:pt x="124594" y="40481"/>
                  </a:lnTo>
                  <a:lnTo>
                    <a:pt x="165076" y="0"/>
                  </a:lnTo>
                  <a:lnTo>
                    <a:pt x="171633" y="6796"/>
                  </a:lnTo>
                  <a:lnTo>
                    <a:pt x="124833" y="53835"/>
                  </a:lnTo>
                  <a:close/>
                  <a:moveTo>
                    <a:pt x="0" y="105673"/>
                  </a:moveTo>
                  <a:lnTo>
                    <a:pt x="0" y="96147"/>
                  </a:lnTo>
                  <a:lnTo>
                    <a:pt x="76200" y="96147"/>
                  </a:lnTo>
                  <a:lnTo>
                    <a:pt x="76200" y="105673"/>
                  </a:lnTo>
                  <a:lnTo>
                    <a:pt x="0" y="105673"/>
                  </a:lnTo>
                  <a:close/>
                  <a:moveTo>
                    <a:pt x="0" y="36800"/>
                  </a:moveTo>
                  <a:lnTo>
                    <a:pt x="0" y="27274"/>
                  </a:lnTo>
                  <a:lnTo>
                    <a:pt x="76200" y="27274"/>
                  </a:lnTo>
                  <a:lnTo>
                    <a:pt x="76200" y="36800"/>
                  </a:lnTo>
                  <a:lnTo>
                    <a:pt x="0" y="36800"/>
                  </a:lnTo>
                  <a:close/>
                </a:path>
              </a:pathLst>
            </a:custGeom>
            <a:solidFill>
              <a:schemeClr val="bg1"/>
            </a:solidFill>
            <a:ln w="238" cap="flat">
              <a:noFill/>
              <a:prstDash val="solid"/>
              <a:miter/>
            </a:ln>
          </p:spPr>
          <p:txBody>
            <a:bodyPr rtlCol="0" anchor="ctr"/>
            <a:lstStyle/>
            <a:p>
              <a:endParaRPr lang="en-RO"/>
            </a:p>
          </p:txBody>
        </p:sp>
      </p:grpSp>
      <p:sp>
        <p:nvSpPr>
          <p:cNvPr id="8" name="Google Shape;140;p4">
            <a:extLst>
              <a:ext uri="{FF2B5EF4-FFF2-40B4-BE49-F238E27FC236}">
                <a16:creationId xmlns:a16="http://schemas.microsoft.com/office/drawing/2014/main" id="{EB72717F-1107-0F46-B452-610FAC06B01C}"/>
              </a:ext>
            </a:extLst>
          </p:cNvPr>
          <p:cNvSpPr>
            <a:spLocks noChangeAspect="1"/>
          </p:cNvSpPr>
          <p:nvPr/>
        </p:nvSpPr>
        <p:spPr>
          <a:xfrm>
            <a:off x="1704914"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7</a:t>
            </a:r>
            <a:endParaRPr sz="2400" b="1">
              <a:solidFill>
                <a:schemeClr val="bg1"/>
              </a:solidFill>
            </a:endParaRPr>
          </a:p>
        </p:txBody>
      </p:sp>
    </p:spTree>
    <p:extLst>
      <p:ext uri="{BB962C8B-B14F-4D97-AF65-F5344CB8AC3E}">
        <p14:creationId xmlns:p14="http://schemas.microsoft.com/office/powerpoint/2010/main" val="129467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554636"/>
            <a:ext cx="4994311" cy="3827116"/>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Reconsider available evidence </a:t>
            </a:r>
          </a:p>
          <a:p>
            <a:pPr marL="285750" indent="-285750">
              <a:spcAft>
                <a:spcPts val="800"/>
              </a:spcAft>
              <a:buFont typeface="Arial" panose="020B0604020202020204" pitchFamily="34" charset="0"/>
              <a:buChar char="•"/>
            </a:pPr>
            <a:r>
              <a:rPr lang="en-GB" sz="1600" dirty="0" err="1">
                <a:solidFill>
                  <a:schemeClr val="tx1"/>
                </a:solidFill>
              </a:rPr>
              <a:t>Evaluate laboratory and environmental data</a:t>
            </a:r>
          </a:p>
          <a:p>
            <a:pPr marL="285750" indent="-285750">
              <a:spcAft>
                <a:spcPts val="800"/>
              </a:spcAft>
              <a:buFont typeface="Arial" panose="020B0604020202020204" pitchFamily="34" charset="0"/>
              <a:buChar char="•"/>
            </a:pPr>
            <a:r>
              <a:rPr lang="en-GB" sz="1600" dirty="0" err="1">
                <a:solidFill>
                  <a:schemeClr val="tx1"/>
                </a:solidFill>
              </a:rPr>
              <a:t>Conduct analytical epidemiological studies using group comparisons </a:t>
            </a:r>
          </a:p>
          <a:p>
            <a:pPr marL="285750" indent="-285750">
              <a:spcAft>
                <a:spcPts val="800"/>
              </a:spcAft>
              <a:buFont typeface="Arial" panose="020B0604020202020204" pitchFamily="34" charset="0"/>
              <a:buChar char="•"/>
            </a:pPr>
            <a:r>
              <a:rPr lang="en-GB" sz="1600" dirty="0" err="1">
                <a:solidFill>
                  <a:schemeClr val="tx1"/>
                </a:solidFill>
              </a:rPr>
              <a:t>Conduct stratified analyses</a:t>
            </a:r>
          </a:p>
        </p:txBody>
      </p:sp>
      <p:sp>
        <p:nvSpPr>
          <p:cNvPr id="8" name="TextBox 7">
            <a:extLst>
              <a:ext uri="{FF2B5EF4-FFF2-40B4-BE49-F238E27FC236}">
                <a16:creationId xmlns:a16="http://schemas.microsoft.com/office/drawing/2014/main" id="{64A06AD3-707E-B841-ABAA-7301044967D5}"/>
              </a:ext>
            </a:extLst>
          </p:cNvPr>
          <p:cNvSpPr txBox="1"/>
          <p:nvPr/>
        </p:nvSpPr>
        <p:spPr>
          <a:xfrm>
            <a:off x="431799" y="379681"/>
            <a:ext cx="5424992" cy="2174954"/>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a:solidFill>
                  <a:srgbClr val="3D6C9D"/>
                </a:solidFill>
                <a:latin typeface="Arial Black" panose="020B0604020202020204" pitchFamily="34" charset="0"/>
                <a:cs typeface="Arial Black" panose="020B0604020202020204" pitchFamily="34" charset="0"/>
              </a:rPr>
              <a:t>Reevaluate and refine hypotheses and conduct additional studies</a:t>
            </a:r>
          </a:p>
        </p:txBody>
      </p:sp>
      <p:sp>
        <p:nvSpPr>
          <p:cNvPr id="4" name="Arc 3">
            <a:extLst>
              <a:ext uri="{FF2B5EF4-FFF2-40B4-BE49-F238E27FC236}">
                <a16:creationId xmlns:a16="http://schemas.microsoft.com/office/drawing/2014/main" id="{70143818-F8FB-A942-83DB-F89870FB58C4}"/>
              </a:ext>
            </a:extLst>
          </p:cNvPr>
          <p:cNvSpPr>
            <a:spLocks noChangeAspect="1"/>
          </p:cNvSpPr>
          <p:nvPr/>
        </p:nvSpPr>
        <p:spPr>
          <a:xfrm>
            <a:off x="6862194" y="1407587"/>
            <a:ext cx="1620000" cy="1620000"/>
          </a:xfrm>
          <a:prstGeom prst="arc">
            <a:avLst>
              <a:gd name="adj1" fmla="val 16200000"/>
              <a:gd name="adj2" fmla="val 12290958"/>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grpSp>
        <p:nvGrpSpPr>
          <p:cNvPr id="14" name="Group 13">
            <a:extLst>
              <a:ext uri="{FF2B5EF4-FFF2-40B4-BE49-F238E27FC236}">
                <a16:creationId xmlns:a16="http://schemas.microsoft.com/office/drawing/2014/main" id="{20007EBE-233B-574D-9E1D-9737268DD40A}"/>
              </a:ext>
            </a:extLst>
          </p:cNvPr>
          <p:cNvGrpSpPr>
            <a:grpSpLocks noChangeAspect="1"/>
          </p:cNvGrpSpPr>
          <p:nvPr/>
        </p:nvGrpSpPr>
        <p:grpSpPr>
          <a:xfrm>
            <a:off x="7242900" y="1788293"/>
            <a:ext cx="858587" cy="858587"/>
            <a:chOff x="6947874" y="2141962"/>
            <a:chExt cx="1440000" cy="1440000"/>
          </a:xfrm>
        </p:grpSpPr>
        <p:sp>
          <p:nvSpPr>
            <p:cNvPr id="15" name="Rounded Rectangle 14">
              <a:extLst>
                <a:ext uri="{FF2B5EF4-FFF2-40B4-BE49-F238E27FC236}">
                  <a16:creationId xmlns:a16="http://schemas.microsoft.com/office/drawing/2014/main" id="{A63F4BBD-0EC9-CA40-A54A-52D33D98FA0E}"/>
                </a:ext>
              </a:extLst>
            </p:cNvPr>
            <p:cNvSpPr>
              <a:spLocks noChangeAspect="1"/>
            </p:cNvSpPr>
            <p:nvPr/>
          </p:nvSpPr>
          <p:spPr>
            <a:xfrm>
              <a:off x="6947874" y="2141962"/>
              <a:ext cx="1440000" cy="1440000"/>
            </a:xfrm>
            <a:prstGeom prst="roundRect">
              <a:avLst>
                <a:gd name="adj" fmla="val 9611"/>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Graphic 28">
              <a:extLst>
                <a:ext uri="{FF2B5EF4-FFF2-40B4-BE49-F238E27FC236}">
                  <a16:creationId xmlns:a16="http://schemas.microsoft.com/office/drawing/2014/main" id="{1915F01F-987C-D842-A840-0F906B1AC782}"/>
                </a:ext>
              </a:extLst>
            </p:cNvPr>
            <p:cNvSpPr>
              <a:spLocks noChangeAspect="1"/>
            </p:cNvSpPr>
            <p:nvPr/>
          </p:nvSpPr>
          <p:spPr>
            <a:xfrm>
              <a:off x="7127874" y="2443046"/>
              <a:ext cx="1080000" cy="837833"/>
            </a:xfrm>
            <a:custGeom>
              <a:avLst/>
              <a:gdLst>
                <a:gd name="connsiteX0" fmla="*/ 105838 w 171633"/>
                <a:gd name="connsiteY0" fmla="*/ 133149 h 133148"/>
                <a:gd name="connsiteX1" fmla="*/ 99280 w 171633"/>
                <a:gd name="connsiteY1" fmla="*/ 126591 h 133148"/>
                <a:gd name="connsiteX2" fmla="*/ 124045 w 171633"/>
                <a:gd name="connsiteY2" fmla="*/ 101826 h 133148"/>
                <a:gd name="connsiteX3" fmla="*/ 99280 w 171633"/>
                <a:gd name="connsiteY3" fmla="*/ 77061 h 133148"/>
                <a:gd name="connsiteX4" fmla="*/ 105838 w 171633"/>
                <a:gd name="connsiteY4" fmla="*/ 70503 h 133148"/>
                <a:gd name="connsiteX5" fmla="*/ 130603 w 171633"/>
                <a:gd name="connsiteY5" fmla="*/ 95268 h 133148"/>
                <a:gd name="connsiteX6" fmla="*/ 155368 w 171633"/>
                <a:gd name="connsiteY6" fmla="*/ 70503 h 133148"/>
                <a:gd name="connsiteX7" fmla="*/ 161925 w 171633"/>
                <a:gd name="connsiteY7" fmla="*/ 77061 h 133148"/>
                <a:gd name="connsiteX8" fmla="*/ 137160 w 171633"/>
                <a:gd name="connsiteY8" fmla="*/ 101826 h 133148"/>
                <a:gd name="connsiteX9" fmla="*/ 161925 w 171633"/>
                <a:gd name="connsiteY9" fmla="*/ 126591 h 133148"/>
                <a:gd name="connsiteX10" fmla="*/ 155368 w 171633"/>
                <a:gd name="connsiteY10" fmla="*/ 133149 h 133148"/>
                <a:gd name="connsiteX11" fmla="*/ 130603 w 171633"/>
                <a:gd name="connsiteY11" fmla="*/ 108384 h 133148"/>
                <a:gd name="connsiteX12" fmla="*/ 105838 w 171633"/>
                <a:gd name="connsiteY12" fmla="*/ 133149 h 133148"/>
                <a:gd name="connsiteX13" fmla="*/ 124833 w 171633"/>
                <a:gd name="connsiteY13" fmla="*/ 53835 h 133148"/>
                <a:gd name="connsiteX14" fmla="*/ 97796 w 171633"/>
                <a:gd name="connsiteY14" fmla="*/ 26798 h 133148"/>
                <a:gd name="connsiteX15" fmla="*/ 104354 w 171633"/>
                <a:gd name="connsiteY15" fmla="*/ 20241 h 133148"/>
                <a:gd name="connsiteX16" fmla="*/ 124594 w 171633"/>
                <a:gd name="connsiteY16" fmla="*/ 40481 h 133148"/>
                <a:gd name="connsiteX17" fmla="*/ 165076 w 171633"/>
                <a:gd name="connsiteY17" fmla="*/ 0 h 133148"/>
                <a:gd name="connsiteX18" fmla="*/ 171633 w 171633"/>
                <a:gd name="connsiteY18" fmla="*/ 6796 h 133148"/>
                <a:gd name="connsiteX19" fmla="*/ 124833 w 171633"/>
                <a:gd name="connsiteY19" fmla="*/ 53835 h 133148"/>
                <a:gd name="connsiteX20" fmla="*/ 0 w 171633"/>
                <a:gd name="connsiteY20" fmla="*/ 105673 h 133148"/>
                <a:gd name="connsiteX21" fmla="*/ 0 w 171633"/>
                <a:gd name="connsiteY21" fmla="*/ 96147 h 133148"/>
                <a:gd name="connsiteX22" fmla="*/ 76200 w 171633"/>
                <a:gd name="connsiteY22" fmla="*/ 96147 h 133148"/>
                <a:gd name="connsiteX23" fmla="*/ 76200 w 171633"/>
                <a:gd name="connsiteY23" fmla="*/ 105673 h 133148"/>
                <a:gd name="connsiteX24" fmla="*/ 0 w 171633"/>
                <a:gd name="connsiteY24" fmla="*/ 105673 h 133148"/>
                <a:gd name="connsiteX25" fmla="*/ 0 w 171633"/>
                <a:gd name="connsiteY25" fmla="*/ 36800 h 133148"/>
                <a:gd name="connsiteX26" fmla="*/ 0 w 171633"/>
                <a:gd name="connsiteY26" fmla="*/ 27274 h 133148"/>
                <a:gd name="connsiteX27" fmla="*/ 76200 w 171633"/>
                <a:gd name="connsiteY27" fmla="*/ 27274 h 133148"/>
                <a:gd name="connsiteX28" fmla="*/ 76200 w 171633"/>
                <a:gd name="connsiteY28" fmla="*/ 36800 h 133148"/>
                <a:gd name="connsiteX29" fmla="*/ 0 w 171633"/>
                <a:gd name="connsiteY29" fmla="*/ 36800 h 1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633" h="133148">
                  <a:moveTo>
                    <a:pt x="105838" y="133149"/>
                  </a:moveTo>
                  <a:lnTo>
                    <a:pt x="99280" y="126591"/>
                  </a:lnTo>
                  <a:lnTo>
                    <a:pt x="124045" y="101826"/>
                  </a:lnTo>
                  <a:lnTo>
                    <a:pt x="99280" y="77061"/>
                  </a:lnTo>
                  <a:lnTo>
                    <a:pt x="105838" y="70503"/>
                  </a:lnTo>
                  <a:lnTo>
                    <a:pt x="130603" y="95268"/>
                  </a:lnTo>
                  <a:lnTo>
                    <a:pt x="155368" y="70503"/>
                  </a:lnTo>
                  <a:lnTo>
                    <a:pt x="161925" y="77061"/>
                  </a:lnTo>
                  <a:lnTo>
                    <a:pt x="137160" y="101826"/>
                  </a:lnTo>
                  <a:lnTo>
                    <a:pt x="161925" y="126591"/>
                  </a:lnTo>
                  <a:lnTo>
                    <a:pt x="155368" y="133149"/>
                  </a:lnTo>
                  <a:lnTo>
                    <a:pt x="130603" y="108384"/>
                  </a:lnTo>
                  <a:lnTo>
                    <a:pt x="105838" y="133149"/>
                  </a:lnTo>
                  <a:close/>
                  <a:moveTo>
                    <a:pt x="124833" y="53835"/>
                  </a:moveTo>
                  <a:lnTo>
                    <a:pt x="97796" y="26798"/>
                  </a:lnTo>
                  <a:lnTo>
                    <a:pt x="104354" y="20241"/>
                  </a:lnTo>
                  <a:lnTo>
                    <a:pt x="124594" y="40481"/>
                  </a:lnTo>
                  <a:lnTo>
                    <a:pt x="165076" y="0"/>
                  </a:lnTo>
                  <a:lnTo>
                    <a:pt x="171633" y="6796"/>
                  </a:lnTo>
                  <a:lnTo>
                    <a:pt x="124833" y="53835"/>
                  </a:lnTo>
                  <a:close/>
                  <a:moveTo>
                    <a:pt x="0" y="105673"/>
                  </a:moveTo>
                  <a:lnTo>
                    <a:pt x="0" y="96147"/>
                  </a:lnTo>
                  <a:lnTo>
                    <a:pt x="76200" y="96147"/>
                  </a:lnTo>
                  <a:lnTo>
                    <a:pt x="76200" y="105673"/>
                  </a:lnTo>
                  <a:lnTo>
                    <a:pt x="0" y="105673"/>
                  </a:lnTo>
                  <a:close/>
                  <a:moveTo>
                    <a:pt x="0" y="36800"/>
                  </a:moveTo>
                  <a:lnTo>
                    <a:pt x="0" y="27274"/>
                  </a:lnTo>
                  <a:lnTo>
                    <a:pt x="76200" y="27274"/>
                  </a:lnTo>
                  <a:lnTo>
                    <a:pt x="76200" y="36800"/>
                  </a:lnTo>
                  <a:lnTo>
                    <a:pt x="0" y="36800"/>
                  </a:lnTo>
                  <a:close/>
                </a:path>
              </a:pathLst>
            </a:custGeom>
            <a:solidFill>
              <a:schemeClr val="bg1"/>
            </a:solidFill>
            <a:ln w="238" cap="flat">
              <a:noFill/>
              <a:prstDash val="solid"/>
              <a:miter/>
            </a:ln>
          </p:spPr>
          <p:txBody>
            <a:bodyPr rtlCol="0" anchor="ctr"/>
            <a:lstStyle/>
            <a:p>
              <a:endParaRPr lang="en-RO"/>
            </a:p>
          </p:txBody>
        </p:sp>
      </p:grpSp>
      <p:sp>
        <p:nvSpPr>
          <p:cNvPr id="9" name="Google Shape;140;p4">
            <a:extLst>
              <a:ext uri="{FF2B5EF4-FFF2-40B4-BE49-F238E27FC236}">
                <a16:creationId xmlns:a16="http://schemas.microsoft.com/office/drawing/2014/main" id="{2247F539-81C4-594F-8E73-DA6F20A050FD}"/>
              </a:ext>
            </a:extLst>
          </p:cNvPr>
          <p:cNvSpPr>
            <a:spLocks noChangeAspect="1"/>
          </p:cNvSpPr>
          <p:nvPr/>
        </p:nvSpPr>
        <p:spPr>
          <a:xfrm>
            <a:off x="1704914"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8</a:t>
            </a:r>
            <a:endParaRPr sz="2400" b="1">
              <a:solidFill>
                <a:schemeClr val="bg1"/>
              </a:solidFill>
            </a:endParaRPr>
          </a:p>
        </p:txBody>
      </p:sp>
    </p:spTree>
    <p:extLst>
      <p:ext uri="{BB962C8B-B14F-4D97-AF65-F5344CB8AC3E}">
        <p14:creationId xmlns:p14="http://schemas.microsoft.com/office/powerpoint/2010/main" val="3096802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4994311" cy="4319559"/>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This should be done as soon as possible</a:t>
            </a:r>
          </a:p>
          <a:p>
            <a:pPr marL="285750" indent="-285750">
              <a:spcAft>
                <a:spcPts val="800"/>
              </a:spcAft>
              <a:buFont typeface="Arial" panose="020B0604020202020204" pitchFamily="34" charset="0"/>
              <a:buChar char="•"/>
            </a:pPr>
            <a:r>
              <a:rPr lang="en-GB" sz="1600" dirty="0" err="1">
                <a:solidFill>
                  <a:schemeClr val="tx1"/>
                </a:solidFill>
              </a:rPr>
              <a:t>Based on investigation results </a:t>
            </a:r>
          </a:p>
          <a:p>
            <a:pPr marL="285750" indent="-285750">
              <a:spcAft>
                <a:spcPts val="800"/>
              </a:spcAft>
              <a:buFont typeface="Arial" panose="020B0604020202020204" pitchFamily="34" charset="0"/>
              <a:buChar char="•"/>
            </a:pPr>
            <a:r>
              <a:rPr lang="en-GB" sz="1600" dirty="0" err="1">
                <a:solidFill>
                  <a:schemeClr val="tx1"/>
                </a:solidFill>
              </a:rPr>
              <a:t>For example:</a:t>
            </a:r>
          </a:p>
          <a:p>
            <a:pPr marL="319088">
              <a:spcAft>
                <a:spcPts val="800"/>
              </a:spcAft>
            </a:pPr>
            <a:r>
              <a:rPr lang="en-GB" sz="1200" dirty="0" err="1">
                <a:solidFill>
                  <a:schemeClr val="tx1"/>
                </a:solidFill>
              </a:rPr>
              <a:t>– Treatment</a:t>
            </a:r>
          </a:p>
          <a:p>
            <a:pPr marL="319088">
              <a:spcAft>
                <a:spcPts val="800"/>
              </a:spcAft>
            </a:pPr>
            <a:r>
              <a:rPr lang="en-GB" sz="1200" dirty="0" err="1">
                <a:solidFill>
                  <a:schemeClr val="tx1"/>
                </a:solidFill>
              </a:rPr>
              <a:t>– Isolation</a:t>
            </a:r>
          </a:p>
          <a:p>
            <a:pPr marL="319088">
              <a:spcAft>
                <a:spcPts val="800"/>
              </a:spcAft>
            </a:pPr>
            <a:r>
              <a:rPr lang="en-GB" sz="1200" dirty="0" err="1">
                <a:solidFill>
                  <a:schemeClr val="tx1"/>
                </a:solidFill>
              </a:rPr>
              <a:t>– Quarantine</a:t>
            </a:r>
          </a:p>
          <a:p>
            <a:pPr marL="319088">
              <a:spcAft>
                <a:spcPts val="800"/>
              </a:spcAft>
            </a:pPr>
            <a:r>
              <a:rPr lang="en-GB" sz="1200" dirty="0" err="1">
                <a:solidFill>
                  <a:schemeClr val="tx1"/>
                </a:solidFill>
              </a:rPr>
              <a:t>– Personal protection measures</a:t>
            </a:r>
          </a:p>
          <a:p>
            <a:pPr marL="319088">
              <a:spcAft>
                <a:spcPts val="800"/>
              </a:spcAft>
            </a:pPr>
            <a:r>
              <a:rPr lang="en-GB" sz="1200" dirty="0" err="1">
                <a:solidFill>
                  <a:schemeClr val="tx1"/>
                </a:solidFill>
              </a:rPr>
              <a:t>– Immunization</a:t>
            </a:r>
          </a:p>
          <a:p>
            <a:pPr marL="319088">
              <a:spcAft>
                <a:spcPts val="800"/>
              </a:spcAft>
            </a:pPr>
            <a:r>
              <a:rPr lang="en-GB" sz="1200" dirty="0" err="1">
                <a:solidFill>
                  <a:schemeClr val="tx1"/>
                </a:solidFill>
              </a:rPr>
              <a:t>– Chemoprophylaxis</a:t>
            </a:r>
          </a:p>
        </p:txBody>
      </p:sp>
      <p:sp>
        <p:nvSpPr>
          <p:cNvPr id="7" name="TextBox 6">
            <a:extLst>
              <a:ext uri="{FF2B5EF4-FFF2-40B4-BE49-F238E27FC236}">
                <a16:creationId xmlns:a16="http://schemas.microsoft.com/office/drawing/2014/main" id="{9219BA9E-624D-4140-B775-790923BA161E}"/>
              </a:ext>
            </a:extLst>
          </p:cNvPr>
          <p:cNvSpPr txBox="1"/>
          <p:nvPr/>
        </p:nvSpPr>
        <p:spPr>
          <a:xfrm>
            <a:off x="431800" y="379681"/>
            <a:ext cx="5401841" cy="1682512"/>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err="1">
                <a:solidFill>
                  <a:srgbClr val="3D6C9D"/>
                </a:solidFill>
                <a:latin typeface="Arial Black" panose="020B0604020202020204" pitchFamily="34" charset="0"/>
                <a:cs typeface="Arial Black" panose="020B0604020202020204" pitchFamily="34" charset="0"/>
              </a:rPr>
              <a:t>Implement prevention and control measures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Graphic 96">
            <a:extLst>
              <a:ext uri="{FF2B5EF4-FFF2-40B4-BE49-F238E27FC236}">
                <a16:creationId xmlns:a16="http://schemas.microsoft.com/office/drawing/2014/main" id="{CDFDE4D6-30BA-2448-A3F0-B9109A5623AA}"/>
              </a:ext>
            </a:extLst>
          </p:cNvPr>
          <p:cNvSpPr>
            <a:spLocks noChangeAspect="1"/>
          </p:cNvSpPr>
          <p:nvPr/>
        </p:nvSpPr>
        <p:spPr>
          <a:xfrm>
            <a:off x="7140384" y="2183482"/>
            <a:ext cx="1127233" cy="1440000"/>
          </a:xfrm>
          <a:custGeom>
            <a:avLst/>
            <a:gdLst>
              <a:gd name="connsiteX0" fmla="*/ 56674 w 133350"/>
              <a:gd name="connsiteY0" fmla="*/ 112212 h 170351"/>
              <a:gd name="connsiteX1" fmla="*/ 103896 w 133350"/>
              <a:gd name="connsiteY1" fmla="*/ 64990 h 170351"/>
              <a:gd name="connsiteX2" fmla="*/ 97100 w 133350"/>
              <a:gd name="connsiteY2" fmla="*/ 58194 h 170351"/>
              <a:gd name="connsiteX3" fmla="*/ 56674 w 133350"/>
              <a:gd name="connsiteY3" fmla="*/ 98620 h 170351"/>
              <a:gd name="connsiteX4" fmla="*/ 36305 w 133350"/>
              <a:gd name="connsiteY4" fmla="*/ 78251 h 170351"/>
              <a:gd name="connsiteX5" fmla="*/ 29509 w 133350"/>
              <a:gd name="connsiteY5" fmla="*/ 85047 h 170351"/>
              <a:gd name="connsiteX6" fmla="*/ 56674 w 133350"/>
              <a:gd name="connsiteY6" fmla="*/ 112212 h 170351"/>
              <a:gd name="connsiteX7" fmla="*/ 66675 w 133350"/>
              <a:gd name="connsiteY7" fmla="*/ 170351 h 170351"/>
              <a:gd name="connsiteX8" fmla="*/ 18986 w 133350"/>
              <a:gd name="connsiteY8" fmla="*/ 135576 h 170351"/>
              <a:gd name="connsiteX9" fmla="*/ 0 w 133350"/>
              <a:gd name="connsiteY9" fmla="*/ 76420 h 170351"/>
              <a:gd name="connsiteX10" fmla="*/ 0 w 133350"/>
              <a:gd name="connsiteY10" fmla="*/ 24911 h 170351"/>
              <a:gd name="connsiteX11" fmla="*/ 66675 w 133350"/>
              <a:gd name="connsiteY11" fmla="*/ 0 h 170351"/>
              <a:gd name="connsiteX12" fmla="*/ 133350 w 133350"/>
              <a:gd name="connsiteY12" fmla="*/ 24911 h 170351"/>
              <a:gd name="connsiteX13" fmla="*/ 133350 w 133350"/>
              <a:gd name="connsiteY13" fmla="*/ 76420 h 170351"/>
              <a:gd name="connsiteX14" fmla="*/ 114364 w 133350"/>
              <a:gd name="connsiteY14" fmla="*/ 135576 h 170351"/>
              <a:gd name="connsiteX15" fmla="*/ 66675 w 133350"/>
              <a:gd name="connsiteY15" fmla="*/ 170351 h 170351"/>
              <a:gd name="connsiteX16" fmla="*/ 66675 w 133350"/>
              <a:gd name="connsiteY16" fmla="*/ 160240 h 170351"/>
              <a:gd name="connsiteX17" fmla="*/ 107633 w 133350"/>
              <a:gd name="connsiteY17" fmla="*/ 128807 h 170351"/>
              <a:gd name="connsiteX18" fmla="*/ 123825 w 133350"/>
              <a:gd name="connsiteY18" fmla="*/ 76420 h 170351"/>
              <a:gd name="connsiteX19" fmla="*/ 123825 w 133350"/>
              <a:gd name="connsiteY19" fmla="*/ 31414 h 170351"/>
              <a:gd name="connsiteX20" fmla="*/ 66675 w 133350"/>
              <a:gd name="connsiteY20" fmla="*/ 10166 h 170351"/>
              <a:gd name="connsiteX21" fmla="*/ 9525 w 133350"/>
              <a:gd name="connsiteY21" fmla="*/ 31414 h 170351"/>
              <a:gd name="connsiteX22" fmla="*/ 9525 w 133350"/>
              <a:gd name="connsiteY22" fmla="*/ 76420 h 170351"/>
              <a:gd name="connsiteX23" fmla="*/ 25718 w 133350"/>
              <a:gd name="connsiteY23" fmla="*/ 128807 h 170351"/>
              <a:gd name="connsiteX24" fmla="*/ 66675 w 133350"/>
              <a:gd name="connsiteY24" fmla="*/ 160240 h 1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70351">
                <a:moveTo>
                  <a:pt x="56674" y="112212"/>
                </a:moveTo>
                <a:lnTo>
                  <a:pt x="103896" y="64990"/>
                </a:lnTo>
                <a:lnTo>
                  <a:pt x="97100" y="58194"/>
                </a:lnTo>
                <a:lnTo>
                  <a:pt x="56674" y="98620"/>
                </a:lnTo>
                <a:lnTo>
                  <a:pt x="36305" y="78251"/>
                </a:lnTo>
                <a:lnTo>
                  <a:pt x="29509" y="85047"/>
                </a:lnTo>
                <a:lnTo>
                  <a:pt x="56674" y="112212"/>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bg1"/>
          </a:solidFill>
          <a:ln w="238" cap="flat">
            <a:noFill/>
            <a:prstDash val="solid"/>
            <a:miter/>
          </a:ln>
        </p:spPr>
        <p:txBody>
          <a:bodyPr rtlCol="0" anchor="ctr"/>
          <a:lstStyle/>
          <a:p>
            <a:endParaRPr lang="en-RO"/>
          </a:p>
        </p:txBody>
      </p:sp>
      <p:sp>
        <p:nvSpPr>
          <p:cNvPr id="8" name="Google Shape;140;p4">
            <a:extLst>
              <a:ext uri="{FF2B5EF4-FFF2-40B4-BE49-F238E27FC236}">
                <a16:creationId xmlns:a16="http://schemas.microsoft.com/office/drawing/2014/main" id="{A554ECCF-9B26-0D47-ABD5-0A06A7C3679D}"/>
              </a:ext>
            </a:extLst>
          </p:cNvPr>
          <p:cNvSpPr>
            <a:spLocks noChangeAspect="1"/>
          </p:cNvSpPr>
          <p:nvPr/>
        </p:nvSpPr>
        <p:spPr>
          <a:xfrm>
            <a:off x="1704914"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9</a:t>
            </a:r>
            <a:endParaRPr sz="2400" b="1">
              <a:solidFill>
                <a:schemeClr val="bg1"/>
              </a:solidFill>
            </a:endParaRPr>
          </a:p>
        </p:txBody>
      </p:sp>
    </p:spTree>
    <p:extLst>
      <p:ext uri="{BB962C8B-B14F-4D97-AF65-F5344CB8AC3E}">
        <p14:creationId xmlns:p14="http://schemas.microsoft.com/office/powerpoint/2010/main" val="334390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7A54C-DE30-B442-B433-D88AA2323F69}"/>
              </a:ext>
            </a:extLst>
          </p:cNvPr>
          <p:cNvSpPr txBox="1"/>
          <p:nvPr/>
        </p:nvSpPr>
        <p:spPr>
          <a:xfrm>
            <a:off x="431799" y="2062193"/>
            <a:ext cx="4994311" cy="4319559"/>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Final task</a:t>
            </a:r>
          </a:p>
          <a:p>
            <a:pPr marL="285750" indent="-285750">
              <a:spcAft>
                <a:spcPts val="800"/>
              </a:spcAft>
              <a:buFont typeface="Arial" panose="020B0604020202020204" pitchFamily="34" charset="0"/>
              <a:buChar char="•"/>
            </a:pPr>
            <a:r>
              <a:rPr lang="en-GB" sz="1600" dirty="0" err="1">
                <a:solidFill>
                  <a:schemeClr val="tx1"/>
                </a:solidFill>
              </a:rPr>
              <a:t>Oral report for local authorities </a:t>
            </a:r>
          </a:p>
          <a:p>
            <a:pPr marL="285750" indent="-285750">
              <a:spcAft>
                <a:spcPts val="800"/>
              </a:spcAft>
              <a:buFont typeface="Arial" panose="020B0604020202020204" pitchFamily="34" charset="0"/>
              <a:buChar char="•"/>
            </a:pPr>
            <a:r>
              <a:rPr lang="en-GB" sz="1600" dirty="0" err="1">
                <a:solidFill>
                  <a:schemeClr val="tx1"/>
                </a:solidFill>
              </a:rPr>
              <a:t>Written report for superiors </a:t>
            </a:r>
          </a:p>
          <a:p>
            <a:pPr marL="285750" indent="-285750">
              <a:spcAft>
                <a:spcPts val="800"/>
              </a:spcAft>
              <a:buFont typeface="Arial" panose="020B0604020202020204" pitchFamily="34" charset="0"/>
              <a:buChar char="•"/>
            </a:pPr>
            <a:r>
              <a:rPr lang="en-GB" sz="1600" dirty="0" err="1">
                <a:solidFill>
                  <a:schemeClr val="tx1"/>
                </a:solidFill>
              </a:rPr>
              <a:t>Scientific publication for public health literature </a:t>
            </a:r>
          </a:p>
          <a:p>
            <a:pPr marL="285750" indent="-285750">
              <a:spcAft>
                <a:spcPts val="800"/>
              </a:spcAft>
              <a:buFont typeface="Arial" panose="020B0604020202020204" pitchFamily="34" charset="0"/>
              <a:buChar char="•"/>
            </a:pPr>
            <a:r>
              <a:rPr lang="en-GB" sz="1600" dirty="0" err="1">
                <a:solidFill>
                  <a:schemeClr val="tx1"/>
                </a:solidFill>
              </a:rPr>
              <a:t>Be cautious when dealing with the media</a:t>
            </a:r>
          </a:p>
        </p:txBody>
      </p:sp>
      <p:sp>
        <p:nvSpPr>
          <p:cNvPr id="8" name="Graphic 99">
            <a:extLst>
              <a:ext uri="{FF2B5EF4-FFF2-40B4-BE49-F238E27FC236}">
                <a16:creationId xmlns:a16="http://schemas.microsoft.com/office/drawing/2014/main" id="{30D4E7F9-D33C-8A4F-9B27-98846EEC52F7}"/>
              </a:ext>
            </a:extLst>
          </p:cNvPr>
          <p:cNvSpPr>
            <a:spLocks noChangeAspect="1"/>
          </p:cNvSpPr>
          <p:nvPr/>
        </p:nvSpPr>
        <p:spPr>
          <a:xfrm>
            <a:off x="7144000" y="1605414"/>
            <a:ext cx="1120000" cy="1440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10" name="TextBox 9">
            <a:extLst>
              <a:ext uri="{FF2B5EF4-FFF2-40B4-BE49-F238E27FC236}">
                <a16:creationId xmlns:a16="http://schemas.microsoft.com/office/drawing/2014/main" id="{A4974C8E-87A8-1F4D-912B-1D7327A25982}"/>
              </a:ext>
            </a:extLst>
          </p:cNvPr>
          <p:cNvSpPr txBox="1"/>
          <p:nvPr/>
        </p:nvSpPr>
        <p:spPr>
          <a:xfrm>
            <a:off x="431800" y="379681"/>
            <a:ext cx="5401841" cy="1682512"/>
          </a:xfrm>
          <a:prstGeom prst="rect">
            <a:avLst/>
          </a:prstGeom>
          <a:noFill/>
        </p:spPr>
        <p:txBody>
          <a:bodyPr wrap="square" lIns="0" tIns="0" rIns="0" bIns="0" rtlCol="0">
            <a:spAutoFit/>
          </a:bodyPr>
          <a:lstStyle/>
          <a:p>
            <a:pPr>
              <a:spcAft>
                <a:spcPts val="1600"/>
              </a:spcAft>
            </a:pPr>
            <a:r>
              <a:rPr lang="en-GB" sz="3200" b="1" spc="-50" dirty="0">
                <a:solidFill>
                  <a:srgbClr val="ED7D31"/>
                </a:solidFill>
                <a:latin typeface="Arial Black" panose="020B0604020202020204" pitchFamily="34" charset="0"/>
                <a:cs typeface="Arial Black" panose="020B0604020202020204" pitchFamily="34" charset="0"/>
              </a:rPr>
              <a:t>STEP</a:t>
            </a:r>
          </a:p>
          <a:p>
            <a:r>
              <a:rPr lang="en-GB" sz="3200" b="1" spc="-50" dirty="0" err="1">
                <a:solidFill>
                  <a:srgbClr val="3D6C9D"/>
                </a:solidFill>
                <a:latin typeface="Arial Black" panose="020B0604020202020204" pitchFamily="34" charset="0"/>
                <a:cs typeface="Arial Black" panose="020B0604020202020204" pitchFamily="34" charset="0"/>
              </a:rPr>
              <a:t>Communicate the findings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7" name="Google Shape;140;p4">
            <a:extLst>
              <a:ext uri="{FF2B5EF4-FFF2-40B4-BE49-F238E27FC236}">
                <a16:creationId xmlns:a16="http://schemas.microsoft.com/office/drawing/2014/main" id="{646E7ED9-4F5D-0D4E-9C2B-AD22B0A62329}"/>
              </a:ext>
            </a:extLst>
          </p:cNvPr>
          <p:cNvSpPr>
            <a:spLocks noChangeAspect="1"/>
          </p:cNvSpPr>
          <p:nvPr/>
        </p:nvSpPr>
        <p:spPr>
          <a:xfrm>
            <a:off x="1704914"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none" lIns="91425" tIns="91425" rIns="91425" bIns="91425" anchor="ctr" anchorCtr="0">
            <a:noAutofit/>
          </a:bodyPr>
          <a:lstStyle/>
          <a:p>
            <a:pPr marL="0" lvl="0" indent="0" algn="ctr" rtl="0">
              <a:spcBef>
                <a:spcPts val="0"/>
              </a:spcBef>
              <a:spcAft>
                <a:spcPts val="0"/>
              </a:spcAft>
              <a:buNone/>
            </a:pPr>
            <a:r>
              <a:rPr lang="en-US" sz="2400" b="1">
                <a:solidFill>
                  <a:schemeClr val="bg1"/>
                </a:solidFill>
              </a:rPr>
              <a:t>10</a:t>
            </a:r>
            <a:endParaRPr sz="2400" b="1">
              <a:solidFill>
                <a:schemeClr val="bg1"/>
              </a:solidFill>
            </a:endParaRPr>
          </a:p>
        </p:txBody>
      </p:sp>
    </p:spTree>
    <p:extLst>
      <p:ext uri="{BB962C8B-B14F-4D97-AF65-F5344CB8AC3E}">
        <p14:creationId xmlns:p14="http://schemas.microsoft.com/office/powerpoint/2010/main" val="280112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315D9-FA88-0E4E-8C62-7BFB56080437}"/>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9" name="Graphic 29">
            <a:extLst>
              <a:ext uri="{FF2B5EF4-FFF2-40B4-BE49-F238E27FC236}">
                <a16:creationId xmlns:a16="http://schemas.microsoft.com/office/drawing/2014/main" id="{16CD646C-E2DC-1B4E-81CF-327A254F35DD}"/>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20000"/>
            </a:srgbClr>
          </a:solidFill>
          <a:ln w="9525" cap="flat">
            <a:noFill/>
            <a:prstDash val="solid"/>
            <a:miter/>
          </a:ln>
        </p:spPr>
        <p:txBody>
          <a:bodyPr rtlCol="0" anchor="ctr"/>
          <a:lstStyle/>
          <a:p>
            <a:endParaRPr lang="en-RO"/>
          </a:p>
        </p:txBody>
      </p:sp>
      <p:sp>
        <p:nvSpPr>
          <p:cNvPr id="10" name="TextBox 9">
            <a:extLst>
              <a:ext uri="{FF2B5EF4-FFF2-40B4-BE49-F238E27FC236}">
                <a16:creationId xmlns:a16="http://schemas.microsoft.com/office/drawing/2014/main" id="{8EFE488D-73BF-AF49-B84B-D4D2FD8D5EAD}"/>
              </a:ext>
            </a:extLst>
          </p:cNvPr>
          <p:cNvSpPr txBox="1"/>
          <p:nvPr/>
        </p:nvSpPr>
        <p:spPr>
          <a:xfrm>
            <a:off x="843322" y="3220479"/>
            <a:ext cx="1714683" cy="738664"/>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Present the investigation of a recent outbreak</a:t>
            </a:r>
            <a:endParaRPr lang="en-GB" sz="1200" dirty="0">
              <a:solidFill>
                <a:schemeClr val="tx1"/>
              </a:solidFill>
              <a:latin typeface="Arial" panose="020B0604020202020204" pitchFamily="34" charset="0"/>
              <a:cs typeface="Arial" panose="020B0604020202020204" pitchFamily="34" charset="0"/>
            </a:endParaRPr>
          </a:p>
        </p:txBody>
      </p:sp>
      <p:sp>
        <p:nvSpPr>
          <p:cNvPr id="11" name="Google Shape;140;p4">
            <a:extLst>
              <a:ext uri="{FF2B5EF4-FFF2-40B4-BE49-F238E27FC236}">
                <a16:creationId xmlns:a16="http://schemas.microsoft.com/office/drawing/2014/main" id="{FB5D662C-C9A8-E24B-804D-6F49E02789C9}"/>
              </a:ext>
            </a:extLst>
          </p:cNvPr>
          <p:cNvSpPr>
            <a:spLocks noChangeAspect="1"/>
          </p:cNvSpPr>
          <p:nvPr/>
        </p:nvSpPr>
        <p:spPr>
          <a:xfrm>
            <a:off x="603322" y="168736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raphic 3">
            <a:extLst>
              <a:ext uri="{FF2B5EF4-FFF2-40B4-BE49-F238E27FC236}">
                <a16:creationId xmlns:a16="http://schemas.microsoft.com/office/drawing/2014/main" id="{B9E4AA64-2FC2-504F-8B2A-7AE0407BCA9E}"/>
              </a:ext>
            </a:extLst>
          </p:cNvPr>
          <p:cNvSpPr>
            <a:spLocks noChangeAspect="1"/>
          </p:cNvSpPr>
          <p:nvPr/>
        </p:nvSpPr>
        <p:spPr>
          <a:xfrm>
            <a:off x="843322" y="1893314"/>
            <a:ext cx="384000" cy="432000"/>
          </a:xfrm>
          <a:custGeom>
            <a:avLst/>
            <a:gdLst>
              <a:gd name="connsiteX0" fmla="*/ 15386 w 152400"/>
              <a:gd name="connsiteY0" fmla="*/ 171450 h 171450"/>
              <a:gd name="connsiteX1" fmla="*/ 4497 w 152400"/>
              <a:gd name="connsiteY1" fmla="*/ 166953 h 171450"/>
              <a:gd name="connsiteX2" fmla="*/ 0 w 152400"/>
              <a:gd name="connsiteY2" fmla="*/ 156064 h 171450"/>
              <a:gd name="connsiteX3" fmla="*/ 0 w 152400"/>
              <a:gd name="connsiteY3" fmla="*/ 34436 h 171450"/>
              <a:gd name="connsiteX4" fmla="*/ 4497 w 152400"/>
              <a:gd name="connsiteY4" fmla="*/ 23547 h 171450"/>
              <a:gd name="connsiteX5" fmla="*/ 15386 w 152400"/>
              <a:gd name="connsiteY5" fmla="*/ 19050 h 171450"/>
              <a:gd name="connsiteX6" fmla="*/ 60154 w 152400"/>
              <a:gd name="connsiteY6" fmla="*/ 19050 h 171450"/>
              <a:gd name="connsiteX7" fmla="*/ 63643 w 152400"/>
              <a:gd name="connsiteY7" fmla="*/ 5880 h 171450"/>
              <a:gd name="connsiteX8" fmla="*/ 76200 w 152400"/>
              <a:gd name="connsiteY8" fmla="*/ 0 h 171450"/>
              <a:gd name="connsiteX9" fmla="*/ 88940 w 152400"/>
              <a:gd name="connsiteY9" fmla="*/ 5880 h 171450"/>
              <a:gd name="connsiteX10" fmla="*/ 92246 w 152400"/>
              <a:gd name="connsiteY10" fmla="*/ 19050 h 171450"/>
              <a:gd name="connsiteX11" fmla="*/ 137014 w 152400"/>
              <a:gd name="connsiteY11" fmla="*/ 19050 h 171450"/>
              <a:gd name="connsiteX12" fmla="*/ 147903 w 152400"/>
              <a:gd name="connsiteY12" fmla="*/ 23547 h 171450"/>
              <a:gd name="connsiteX13" fmla="*/ 152400 w 152400"/>
              <a:gd name="connsiteY13" fmla="*/ 34436 h 171450"/>
              <a:gd name="connsiteX14" fmla="*/ 152400 w 152400"/>
              <a:gd name="connsiteY14" fmla="*/ 156064 h 171450"/>
              <a:gd name="connsiteX15" fmla="*/ 147903 w 152400"/>
              <a:gd name="connsiteY15" fmla="*/ 166953 h 171450"/>
              <a:gd name="connsiteX16" fmla="*/ 137014 w 152400"/>
              <a:gd name="connsiteY16" fmla="*/ 171450 h 171450"/>
              <a:gd name="connsiteX17" fmla="*/ 15386 w 152400"/>
              <a:gd name="connsiteY17" fmla="*/ 171450 h 171450"/>
              <a:gd name="connsiteX18" fmla="*/ 15386 w 152400"/>
              <a:gd name="connsiteY18" fmla="*/ 161925 h 171450"/>
              <a:gd name="connsiteX19" fmla="*/ 137014 w 152400"/>
              <a:gd name="connsiteY19" fmla="*/ 161925 h 171450"/>
              <a:gd name="connsiteX20" fmla="*/ 141043 w 152400"/>
              <a:gd name="connsiteY20" fmla="*/ 160093 h 171450"/>
              <a:gd name="connsiteX21" fmla="*/ 142875 w 152400"/>
              <a:gd name="connsiteY21" fmla="*/ 156064 h 171450"/>
              <a:gd name="connsiteX22" fmla="*/ 142875 w 152400"/>
              <a:gd name="connsiteY22" fmla="*/ 34436 h 171450"/>
              <a:gd name="connsiteX23" fmla="*/ 141043 w 152400"/>
              <a:gd name="connsiteY23" fmla="*/ 30407 h 171450"/>
              <a:gd name="connsiteX24" fmla="*/ 137014 w 152400"/>
              <a:gd name="connsiteY24" fmla="*/ 28575 h 171450"/>
              <a:gd name="connsiteX25" fmla="*/ 15386 w 152400"/>
              <a:gd name="connsiteY25" fmla="*/ 28575 h 171450"/>
              <a:gd name="connsiteX26" fmla="*/ 11357 w 152400"/>
              <a:gd name="connsiteY26" fmla="*/ 30407 h 171450"/>
              <a:gd name="connsiteX27" fmla="*/ 9525 w 152400"/>
              <a:gd name="connsiteY27" fmla="*/ 34436 h 171450"/>
              <a:gd name="connsiteX28" fmla="*/ 9525 w 152400"/>
              <a:gd name="connsiteY28" fmla="*/ 156064 h 171450"/>
              <a:gd name="connsiteX29" fmla="*/ 11357 w 152400"/>
              <a:gd name="connsiteY29" fmla="*/ 160093 h 171450"/>
              <a:gd name="connsiteX30" fmla="*/ 15386 w 152400"/>
              <a:gd name="connsiteY30" fmla="*/ 161925 h 171450"/>
              <a:gd name="connsiteX31" fmla="*/ 33338 w 152400"/>
              <a:gd name="connsiteY31" fmla="*/ 135914 h 171450"/>
              <a:gd name="connsiteX32" fmla="*/ 90488 w 152400"/>
              <a:gd name="connsiteY32" fmla="*/ 135914 h 171450"/>
              <a:gd name="connsiteX33" fmla="*/ 90488 w 152400"/>
              <a:gd name="connsiteY33" fmla="*/ 126389 h 171450"/>
              <a:gd name="connsiteX34" fmla="*/ 33338 w 152400"/>
              <a:gd name="connsiteY34" fmla="*/ 126389 h 171450"/>
              <a:gd name="connsiteX35" fmla="*/ 33338 w 152400"/>
              <a:gd name="connsiteY35" fmla="*/ 135914 h 171450"/>
              <a:gd name="connsiteX36" fmla="*/ 33338 w 152400"/>
              <a:gd name="connsiteY36" fmla="*/ 100013 h 171450"/>
              <a:gd name="connsiteX37" fmla="*/ 119063 w 152400"/>
              <a:gd name="connsiteY37" fmla="*/ 100013 h 171450"/>
              <a:gd name="connsiteX38" fmla="*/ 119063 w 152400"/>
              <a:gd name="connsiteY38" fmla="*/ 90488 h 171450"/>
              <a:gd name="connsiteX39" fmla="*/ 33338 w 152400"/>
              <a:gd name="connsiteY39" fmla="*/ 90488 h 171450"/>
              <a:gd name="connsiteX40" fmla="*/ 33338 w 152400"/>
              <a:gd name="connsiteY40" fmla="*/ 100013 h 171450"/>
              <a:gd name="connsiteX41" fmla="*/ 33338 w 152400"/>
              <a:gd name="connsiteY41" fmla="*/ 64111 h 171450"/>
              <a:gd name="connsiteX42" fmla="*/ 119063 w 152400"/>
              <a:gd name="connsiteY42" fmla="*/ 64111 h 171450"/>
              <a:gd name="connsiteX43" fmla="*/ 119063 w 152400"/>
              <a:gd name="connsiteY43" fmla="*/ 54586 h 171450"/>
              <a:gd name="connsiteX44" fmla="*/ 33338 w 152400"/>
              <a:gd name="connsiteY44" fmla="*/ 54586 h 171450"/>
              <a:gd name="connsiteX45" fmla="*/ 33338 w 152400"/>
              <a:gd name="connsiteY45" fmla="*/ 64111 h 171450"/>
              <a:gd name="connsiteX46" fmla="*/ 76200 w 152400"/>
              <a:gd name="connsiteY46" fmla="*/ 23263 h 171450"/>
              <a:gd name="connsiteX47" fmla="*/ 81320 w 152400"/>
              <a:gd name="connsiteY47" fmla="*/ 21239 h 171450"/>
              <a:gd name="connsiteX48" fmla="*/ 83344 w 152400"/>
              <a:gd name="connsiteY48" fmla="*/ 16119 h 171450"/>
              <a:gd name="connsiteX49" fmla="*/ 81320 w 152400"/>
              <a:gd name="connsiteY49" fmla="*/ 10999 h 171450"/>
              <a:gd name="connsiteX50" fmla="*/ 76200 w 152400"/>
              <a:gd name="connsiteY50" fmla="*/ 8975 h 171450"/>
              <a:gd name="connsiteX51" fmla="*/ 71080 w 152400"/>
              <a:gd name="connsiteY51" fmla="*/ 10999 h 171450"/>
              <a:gd name="connsiteX52" fmla="*/ 69056 w 152400"/>
              <a:gd name="connsiteY52" fmla="*/ 16119 h 171450"/>
              <a:gd name="connsiteX53" fmla="*/ 71080 w 152400"/>
              <a:gd name="connsiteY53" fmla="*/ 21239 h 171450"/>
              <a:gd name="connsiteX54" fmla="*/ 76200 w 152400"/>
              <a:gd name="connsiteY54" fmla="*/ 23263 h 171450"/>
              <a:gd name="connsiteX55" fmla="*/ 9525 w 152400"/>
              <a:gd name="connsiteY55" fmla="*/ 161925 h 171450"/>
              <a:gd name="connsiteX56" fmla="*/ 9525 w 152400"/>
              <a:gd name="connsiteY56" fmla="*/ 28575 h 171450"/>
              <a:gd name="connsiteX57" fmla="*/ 9525 w 152400"/>
              <a:gd name="connsiteY57"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400" h="171450">
                <a:moveTo>
                  <a:pt x="15386" y="171450"/>
                </a:moveTo>
                <a:cubicBezTo>
                  <a:pt x="11125" y="171450"/>
                  <a:pt x="7495" y="169951"/>
                  <a:pt x="4497" y="166953"/>
                </a:cubicBezTo>
                <a:cubicBezTo>
                  <a:pt x="1499" y="163955"/>
                  <a:pt x="0" y="160325"/>
                  <a:pt x="0" y="156064"/>
                </a:cubicBezTo>
                <a:lnTo>
                  <a:pt x="0" y="34436"/>
                </a:lnTo>
                <a:cubicBezTo>
                  <a:pt x="0" y="30175"/>
                  <a:pt x="1499" y="26545"/>
                  <a:pt x="4497" y="23547"/>
                </a:cubicBezTo>
                <a:cubicBezTo>
                  <a:pt x="7495" y="20549"/>
                  <a:pt x="11125" y="19050"/>
                  <a:pt x="15386" y="19050"/>
                </a:cubicBezTo>
                <a:lnTo>
                  <a:pt x="60154" y="19050"/>
                </a:lnTo>
                <a:cubicBezTo>
                  <a:pt x="59287" y="14190"/>
                  <a:pt x="60450" y="9800"/>
                  <a:pt x="63643" y="5880"/>
                </a:cubicBezTo>
                <a:cubicBezTo>
                  <a:pt x="66837" y="1960"/>
                  <a:pt x="71022" y="0"/>
                  <a:pt x="76200" y="0"/>
                </a:cubicBezTo>
                <a:cubicBezTo>
                  <a:pt x="81500" y="0"/>
                  <a:pt x="85746" y="1960"/>
                  <a:pt x="88940" y="5880"/>
                </a:cubicBezTo>
                <a:cubicBezTo>
                  <a:pt x="92133" y="9800"/>
                  <a:pt x="93235" y="14190"/>
                  <a:pt x="92246" y="19050"/>
                </a:cubicBezTo>
                <a:lnTo>
                  <a:pt x="137014" y="19050"/>
                </a:lnTo>
                <a:cubicBezTo>
                  <a:pt x="141275" y="19050"/>
                  <a:pt x="144905" y="20549"/>
                  <a:pt x="147903" y="23547"/>
                </a:cubicBezTo>
                <a:cubicBezTo>
                  <a:pt x="150901" y="26545"/>
                  <a:pt x="152400" y="30175"/>
                  <a:pt x="152400" y="34436"/>
                </a:cubicBezTo>
                <a:lnTo>
                  <a:pt x="152400" y="156064"/>
                </a:lnTo>
                <a:cubicBezTo>
                  <a:pt x="152400" y="160325"/>
                  <a:pt x="150901" y="163955"/>
                  <a:pt x="147903" y="166953"/>
                </a:cubicBezTo>
                <a:cubicBezTo>
                  <a:pt x="144905" y="169951"/>
                  <a:pt x="141275" y="171450"/>
                  <a:pt x="137014" y="171450"/>
                </a:cubicBezTo>
                <a:lnTo>
                  <a:pt x="15386" y="171450"/>
                </a:lnTo>
                <a:close/>
                <a:moveTo>
                  <a:pt x="15386" y="161925"/>
                </a:moveTo>
                <a:lnTo>
                  <a:pt x="137014" y="161925"/>
                </a:lnTo>
                <a:cubicBezTo>
                  <a:pt x="138479" y="161925"/>
                  <a:pt x="139822" y="161314"/>
                  <a:pt x="141043" y="160093"/>
                </a:cubicBezTo>
                <a:cubicBezTo>
                  <a:pt x="142264" y="158872"/>
                  <a:pt x="142875" y="157529"/>
                  <a:pt x="142875" y="156064"/>
                </a:cubicBezTo>
                <a:lnTo>
                  <a:pt x="142875" y="34436"/>
                </a:lnTo>
                <a:cubicBezTo>
                  <a:pt x="142875" y="32971"/>
                  <a:pt x="142264" y="31628"/>
                  <a:pt x="141043" y="30407"/>
                </a:cubicBezTo>
                <a:cubicBezTo>
                  <a:pt x="139822" y="29186"/>
                  <a:pt x="138479" y="28575"/>
                  <a:pt x="137014" y="28575"/>
                </a:cubicBezTo>
                <a:lnTo>
                  <a:pt x="15386" y="28575"/>
                </a:lnTo>
                <a:cubicBezTo>
                  <a:pt x="13921" y="28575"/>
                  <a:pt x="12578" y="29186"/>
                  <a:pt x="11357" y="30407"/>
                </a:cubicBezTo>
                <a:cubicBezTo>
                  <a:pt x="10136" y="31628"/>
                  <a:pt x="9525" y="32971"/>
                  <a:pt x="9525" y="34436"/>
                </a:cubicBezTo>
                <a:lnTo>
                  <a:pt x="9525" y="156064"/>
                </a:lnTo>
                <a:cubicBezTo>
                  <a:pt x="9525" y="157529"/>
                  <a:pt x="10136" y="158872"/>
                  <a:pt x="11357" y="160093"/>
                </a:cubicBezTo>
                <a:cubicBezTo>
                  <a:pt x="12578" y="161314"/>
                  <a:pt x="13921" y="161925"/>
                  <a:pt x="15386" y="161925"/>
                </a:cubicBezTo>
                <a:close/>
                <a:moveTo>
                  <a:pt x="33338" y="135914"/>
                </a:moveTo>
                <a:lnTo>
                  <a:pt x="90488" y="135914"/>
                </a:lnTo>
                <a:lnTo>
                  <a:pt x="90488" y="126389"/>
                </a:lnTo>
                <a:lnTo>
                  <a:pt x="33338" y="126389"/>
                </a:lnTo>
                <a:lnTo>
                  <a:pt x="33338" y="135914"/>
                </a:lnTo>
                <a:close/>
                <a:moveTo>
                  <a:pt x="33338" y="100013"/>
                </a:moveTo>
                <a:lnTo>
                  <a:pt x="119063" y="100013"/>
                </a:lnTo>
                <a:lnTo>
                  <a:pt x="119063" y="90488"/>
                </a:lnTo>
                <a:lnTo>
                  <a:pt x="33338" y="90488"/>
                </a:lnTo>
                <a:lnTo>
                  <a:pt x="33338" y="100013"/>
                </a:lnTo>
                <a:close/>
                <a:moveTo>
                  <a:pt x="33338" y="64111"/>
                </a:moveTo>
                <a:lnTo>
                  <a:pt x="119063" y="64111"/>
                </a:lnTo>
                <a:lnTo>
                  <a:pt x="119063" y="54586"/>
                </a:lnTo>
                <a:lnTo>
                  <a:pt x="33338" y="54586"/>
                </a:lnTo>
                <a:lnTo>
                  <a:pt x="33338" y="64111"/>
                </a:lnTo>
                <a:close/>
                <a:moveTo>
                  <a:pt x="76200" y="23263"/>
                </a:moveTo>
                <a:cubicBezTo>
                  <a:pt x="78264" y="23263"/>
                  <a:pt x="79970" y="22588"/>
                  <a:pt x="81320" y="21239"/>
                </a:cubicBezTo>
                <a:cubicBezTo>
                  <a:pt x="82669" y="19889"/>
                  <a:pt x="83344" y="18183"/>
                  <a:pt x="83344" y="16119"/>
                </a:cubicBezTo>
                <a:cubicBezTo>
                  <a:pt x="83344" y="14055"/>
                  <a:pt x="82669" y="12349"/>
                  <a:pt x="81320" y="10999"/>
                </a:cubicBezTo>
                <a:cubicBezTo>
                  <a:pt x="79970" y="9650"/>
                  <a:pt x="78264" y="8975"/>
                  <a:pt x="76200" y="8975"/>
                </a:cubicBezTo>
                <a:cubicBezTo>
                  <a:pt x="74136" y="8975"/>
                  <a:pt x="72430" y="9650"/>
                  <a:pt x="71080" y="10999"/>
                </a:cubicBezTo>
                <a:cubicBezTo>
                  <a:pt x="69731" y="12349"/>
                  <a:pt x="69056" y="14055"/>
                  <a:pt x="69056" y="16119"/>
                </a:cubicBezTo>
                <a:cubicBezTo>
                  <a:pt x="69056" y="18183"/>
                  <a:pt x="69731" y="19889"/>
                  <a:pt x="71080" y="21239"/>
                </a:cubicBezTo>
                <a:cubicBezTo>
                  <a:pt x="72430" y="22588"/>
                  <a:pt x="74136" y="23263"/>
                  <a:pt x="76200" y="23263"/>
                </a:cubicBezTo>
                <a:close/>
                <a:moveTo>
                  <a:pt x="9525" y="161925"/>
                </a:moveTo>
                <a:lnTo>
                  <a:pt x="9525" y="28575"/>
                </a:lnTo>
                <a:lnTo>
                  <a:pt x="9525" y="161925"/>
                </a:lnTo>
                <a:close/>
              </a:path>
            </a:pathLst>
          </a:custGeom>
          <a:solidFill>
            <a:schemeClr val="bg1"/>
          </a:solidFill>
          <a:ln w="238" cap="flat">
            <a:noFill/>
            <a:prstDash val="solid"/>
            <a:miter/>
          </a:ln>
        </p:spPr>
        <p:txBody>
          <a:bodyPr rtlCol="0" anchor="ctr"/>
          <a:lstStyle/>
          <a:p>
            <a:endParaRPr lang="en-RO"/>
          </a:p>
        </p:txBody>
      </p:sp>
      <p:sp>
        <p:nvSpPr>
          <p:cNvPr id="13" name="Graphic 29">
            <a:extLst>
              <a:ext uri="{FF2B5EF4-FFF2-40B4-BE49-F238E27FC236}">
                <a16:creationId xmlns:a16="http://schemas.microsoft.com/office/drawing/2014/main" id="{2B41DB2A-8100-BE40-809F-AFCBB1A11B71}"/>
              </a:ext>
            </a:extLst>
          </p:cNvPr>
          <p:cNvSpPr>
            <a:spLocks noChangeAspect="1"/>
          </p:cNvSpPr>
          <p:nvPr/>
        </p:nvSpPr>
        <p:spPr>
          <a:xfrm>
            <a:off x="3402191"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40000"/>
            </a:srgbClr>
          </a:solidFill>
          <a:ln w="9525" cap="flat">
            <a:noFill/>
            <a:prstDash val="solid"/>
            <a:miter/>
          </a:ln>
        </p:spPr>
        <p:txBody>
          <a:bodyPr rtlCol="0" anchor="ctr"/>
          <a:lstStyle/>
          <a:p>
            <a:endParaRPr lang="en-RO"/>
          </a:p>
        </p:txBody>
      </p:sp>
      <p:sp>
        <p:nvSpPr>
          <p:cNvPr id="14" name="TextBox 13">
            <a:extLst>
              <a:ext uri="{FF2B5EF4-FFF2-40B4-BE49-F238E27FC236}">
                <a16:creationId xmlns:a16="http://schemas.microsoft.com/office/drawing/2014/main" id="{FEDC0DD8-F153-DD4E-83D9-744B6EC72ADD}"/>
              </a:ext>
            </a:extLst>
          </p:cNvPr>
          <p:cNvSpPr txBox="1"/>
          <p:nvPr/>
        </p:nvSpPr>
        <p:spPr>
          <a:xfrm>
            <a:off x="3794866" y="3220479"/>
            <a:ext cx="1807281" cy="1477328"/>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Show the investigation step by step, in line with the sequence shown in the presentation</a:t>
            </a:r>
          </a:p>
        </p:txBody>
      </p:sp>
      <p:sp>
        <p:nvSpPr>
          <p:cNvPr id="15" name="Google Shape;140;p4">
            <a:extLst>
              <a:ext uri="{FF2B5EF4-FFF2-40B4-BE49-F238E27FC236}">
                <a16:creationId xmlns:a16="http://schemas.microsoft.com/office/drawing/2014/main" id="{F50CBEDE-4360-4B44-8C9E-E410012C496D}"/>
              </a:ext>
            </a:extLst>
          </p:cNvPr>
          <p:cNvSpPr>
            <a:spLocks noChangeAspect="1"/>
          </p:cNvSpPr>
          <p:nvPr/>
        </p:nvSpPr>
        <p:spPr>
          <a:xfrm>
            <a:off x="3554866" y="168736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raphic 6">
            <a:extLst>
              <a:ext uri="{FF2B5EF4-FFF2-40B4-BE49-F238E27FC236}">
                <a16:creationId xmlns:a16="http://schemas.microsoft.com/office/drawing/2014/main" id="{EFE11A85-BD25-804B-B8AF-82D02564B214}"/>
              </a:ext>
            </a:extLst>
          </p:cNvPr>
          <p:cNvSpPr>
            <a:spLocks noChangeAspect="1"/>
          </p:cNvSpPr>
          <p:nvPr/>
        </p:nvSpPr>
        <p:spPr>
          <a:xfrm>
            <a:off x="3788866" y="1938022"/>
            <a:ext cx="396000" cy="362681"/>
          </a:xfrm>
          <a:custGeom>
            <a:avLst/>
            <a:gdLst>
              <a:gd name="connsiteX0" fmla="*/ 53486 w 152400"/>
              <a:gd name="connsiteY0" fmla="*/ 131701 h 139577"/>
              <a:gd name="connsiteX1" fmla="*/ 53486 w 152400"/>
              <a:gd name="connsiteY1" fmla="*/ 122176 h 139577"/>
              <a:gd name="connsiteX2" fmla="*/ 152400 w 152400"/>
              <a:gd name="connsiteY2" fmla="*/ 122176 h 139577"/>
              <a:gd name="connsiteX3" fmla="*/ 152400 w 152400"/>
              <a:gd name="connsiteY3" fmla="*/ 131701 h 139577"/>
              <a:gd name="connsiteX4" fmla="*/ 53486 w 152400"/>
              <a:gd name="connsiteY4" fmla="*/ 131701 h 139577"/>
              <a:gd name="connsiteX5" fmla="*/ 53486 w 152400"/>
              <a:gd name="connsiteY5" fmla="*/ 74551 h 139577"/>
              <a:gd name="connsiteX6" fmla="*/ 53486 w 152400"/>
              <a:gd name="connsiteY6" fmla="*/ 65026 h 139577"/>
              <a:gd name="connsiteX7" fmla="*/ 152400 w 152400"/>
              <a:gd name="connsiteY7" fmla="*/ 65026 h 139577"/>
              <a:gd name="connsiteX8" fmla="*/ 152400 w 152400"/>
              <a:gd name="connsiteY8" fmla="*/ 74551 h 139577"/>
              <a:gd name="connsiteX9" fmla="*/ 53486 w 152400"/>
              <a:gd name="connsiteY9" fmla="*/ 74551 h 139577"/>
              <a:gd name="connsiteX10" fmla="*/ 53486 w 152400"/>
              <a:gd name="connsiteY10" fmla="*/ 17401 h 139577"/>
              <a:gd name="connsiteX11" fmla="*/ 53486 w 152400"/>
              <a:gd name="connsiteY11" fmla="*/ 7876 h 139577"/>
              <a:gd name="connsiteX12" fmla="*/ 152400 w 152400"/>
              <a:gd name="connsiteY12" fmla="*/ 7876 h 139577"/>
              <a:gd name="connsiteX13" fmla="*/ 152400 w 152400"/>
              <a:gd name="connsiteY13" fmla="*/ 17401 h 139577"/>
              <a:gd name="connsiteX14" fmla="*/ 53486 w 152400"/>
              <a:gd name="connsiteY14" fmla="*/ 17401 h 139577"/>
              <a:gd name="connsiteX15" fmla="*/ 12639 w 152400"/>
              <a:gd name="connsiteY15" fmla="*/ 139578 h 139577"/>
              <a:gd name="connsiteX16" fmla="*/ 3713 w 152400"/>
              <a:gd name="connsiteY16" fmla="*/ 135865 h 139577"/>
              <a:gd name="connsiteX17" fmla="*/ 0 w 152400"/>
              <a:gd name="connsiteY17" fmla="*/ 126939 h 139577"/>
              <a:gd name="connsiteX18" fmla="*/ 3713 w 152400"/>
              <a:gd name="connsiteY18" fmla="*/ 118013 h 139577"/>
              <a:gd name="connsiteX19" fmla="*/ 12639 w 152400"/>
              <a:gd name="connsiteY19" fmla="*/ 114300 h 139577"/>
              <a:gd name="connsiteX20" fmla="*/ 21565 w 152400"/>
              <a:gd name="connsiteY20" fmla="*/ 118013 h 139577"/>
              <a:gd name="connsiteX21" fmla="*/ 25278 w 152400"/>
              <a:gd name="connsiteY21" fmla="*/ 126939 h 139577"/>
              <a:gd name="connsiteX22" fmla="*/ 21565 w 152400"/>
              <a:gd name="connsiteY22" fmla="*/ 135865 h 139577"/>
              <a:gd name="connsiteX23" fmla="*/ 12639 w 152400"/>
              <a:gd name="connsiteY23" fmla="*/ 139578 h 139577"/>
              <a:gd name="connsiteX24" fmla="*/ 12639 w 152400"/>
              <a:gd name="connsiteY24" fmla="*/ 82428 h 139577"/>
              <a:gd name="connsiteX25" fmla="*/ 3713 w 152400"/>
              <a:gd name="connsiteY25" fmla="*/ 78715 h 139577"/>
              <a:gd name="connsiteX26" fmla="*/ 0 w 152400"/>
              <a:gd name="connsiteY26" fmla="*/ 69789 h 139577"/>
              <a:gd name="connsiteX27" fmla="*/ 3713 w 152400"/>
              <a:gd name="connsiteY27" fmla="*/ 60863 h 139577"/>
              <a:gd name="connsiteX28" fmla="*/ 12639 w 152400"/>
              <a:gd name="connsiteY28" fmla="*/ 57150 h 139577"/>
              <a:gd name="connsiteX29" fmla="*/ 21565 w 152400"/>
              <a:gd name="connsiteY29" fmla="*/ 60863 h 139577"/>
              <a:gd name="connsiteX30" fmla="*/ 25278 w 152400"/>
              <a:gd name="connsiteY30" fmla="*/ 69789 h 139577"/>
              <a:gd name="connsiteX31" fmla="*/ 21565 w 152400"/>
              <a:gd name="connsiteY31" fmla="*/ 78715 h 139577"/>
              <a:gd name="connsiteX32" fmla="*/ 12639 w 152400"/>
              <a:gd name="connsiteY32" fmla="*/ 82428 h 139577"/>
              <a:gd name="connsiteX33" fmla="*/ 12639 w 152400"/>
              <a:gd name="connsiteY33" fmla="*/ 25278 h 139577"/>
              <a:gd name="connsiteX34" fmla="*/ 3713 w 152400"/>
              <a:gd name="connsiteY34" fmla="*/ 21565 h 139577"/>
              <a:gd name="connsiteX35" fmla="*/ 0 w 152400"/>
              <a:gd name="connsiteY35" fmla="*/ 12639 h 139577"/>
              <a:gd name="connsiteX36" fmla="*/ 3713 w 152400"/>
              <a:gd name="connsiteY36" fmla="*/ 3713 h 139577"/>
              <a:gd name="connsiteX37" fmla="*/ 12639 w 152400"/>
              <a:gd name="connsiteY37" fmla="*/ 0 h 139577"/>
              <a:gd name="connsiteX38" fmla="*/ 21565 w 152400"/>
              <a:gd name="connsiteY38" fmla="*/ 3713 h 139577"/>
              <a:gd name="connsiteX39" fmla="*/ 25278 w 152400"/>
              <a:gd name="connsiteY39" fmla="*/ 12639 h 139577"/>
              <a:gd name="connsiteX40" fmla="*/ 21565 w 152400"/>
              <a:gd name="connsiteY40" fmla="*/ 21565 h 139577"/>
              <a:gd name="connsiteX41" fmla="*/ 12639 w 152400"/>
              <a:gd name="connsiteY41" fmla="*/ 25278 h 13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2400" h="139577">
                <a:moveTo>
                  <a:pt x="53486" y="131701"/>
                </a:moveTo>
                <a:lnTo>
                  <a:pt x="53486" y="122176"/>
                </a:lnTo>
                <a:lnTo>
                  <a:pt x="152400" y="122176"/>
                </a:lnTo>
                <a:lnTo>
                  <a:pt x="152400" y="131701"/>
                </a:lnTo>
                <a:lnTo>
                  <a:pt x="53486" y="131701"/>
                </a:lnTo>
                <a:close/>
                <a:moveTo>
                  <a:pt x="53486" y="74551"/>
                </a:moveTo>
                <a:lnTo>
                  <a:pt x="53486" y="65026"/>
                </a:lnTo>
                <a:lnTo>
                  <a:pt x="152400" y="65026"/>
                </a:lnTo>
                <a:lnTo>
                  <a:pt x="152400" y="74551"/>
                </a:lnTo>
                <a:lnTo>
                  <a:pt x="53486" y="74551"/>
                </a:lnTo>
                <a:close/>
                <a:moveTo>
                  <a:pt x="53486" y="17401"/>
                </a:moveTo>
                <a:lnTo>
                  <a:pt x="53486" y="7876"/>
                </a:lnTo>
                <a:lnTo>
                  <a:pt x="152400" y="7876"/>
                </a:lnTo>
                <a:lnTo>
                  <a:pt x="152400" y="17401"/>
                </a:lnTo>
                <a:lnTo>
                  <a:pt x="53486" y="17401"/>
                </a:lnTo>
                <a:close/>
                <a:moveTo>
                  <a:pt x="12639" y="139578"/>
                </a:moveTo>
                <a:cubicBezTo>
                  <a:pt x="9163" y="139578"/>
                  <a:pt x="6188" y="138340"/>
                  <a:pt x="3713" y="135865"/>
                </a:cubicBezTo>
                <a:cubicBezTo>
                  <a:pt x="1238" y="133390"/>
                  <a:pt x="0" y="130415"/>
                  <a:pt x="0" y="126939"/>
                </a:cubicBezTo>
                <a:cubicBezTo>
                  <a:pt x="0" y="123463"/>
                  <a:pt x="1238" y="120488"/>
                  <a:pt x="3713" y="118013"/>
                </a:cubicBezTo>
                <a:cubicBezTo>
                  <a:pt x="6188" y="115538"/>
                  <a:pt x="9163" y="114300"/>
                  <a:pt x="12639" y="114300"/>
                </a:cubicBezTo>
                <a:cubicBezTo>
                  <a:pt x="16115" y="114300"/>
                  <a:pt x="19090" y="115538"/>
                  <a:pt x="21565" y="118013"/>
                </a:cubicBezTo>
                <a:cubicBezTo>
                  <a:pt x="24040" y="120488"/>
                  <a:pt x="25278" y="123463"/>
                  <a:pt x="25278" y="126939"/>
                </a:cubicBezTo>
                <a:cubicBezTo>
                  <a:pt x="25278" y="130415"/>
                  <a:pt x="24040" y="133390"/>
                  <a:pt x="21565" y="135865"/>
                </a:cubicBezTo>
                <a:cubicBezTo>
                  <a:pt x="19090" y="138340"/>
                  <a:pt x="16115" y="139578"/>
                  <a:pt x="12639" y="139578"/>
                </a:cubicBezTo>
                <a:close/>
                <a:moveTo>
                  <a:pt x="12639" y="82428"/>
                </a:moveTo>
                <a:cubicBezTo>
                  <a:pt x="9163" y="82428"/>
                  <a:pt x="6188" y="81190"/>
                  <a:pt x="3713" y="78715"/>
                </a:cubicBezTo>
                <a:cubicBezTo>
                  <a:pt x="1238" y="76240"/>
                  <a:pt x="0" y="73265"/>
                  <a:pt x="0" y="69789"/>
                </a:cubicBezTo>
                <a:cubicBezTo>
                  <a:pt x="0" y="66313"/>
                  <a:pt x="1238" y="63338"/>
                  <a:pt x="3713" y="60863"/>
                </a:cubicBezTo>
                <a:cubicBezTo>
                  <a:pt x="6188" y="58388"/>
                  <a:pt x="9163" y="57150"/>
                  <a:pt x="12639" y="57150"/>
                </a:cubicBezTo>
                <a:cubicBezTo>
                  <a:pt x="16115" y="57150"/>
                  <a:pt x="19090" y="58388"/>
                  <a:pt x="21565" y="60863"/>
                </a:cubicBezTo>
                <a:cubicBezTo>
                  <a:pt x="24040" y="63338"/>
                  <a:pt x="25278" y="66313"/>
                  <a:pt x="25278" y="69789"/>
                </a:cubicBezTo>
                <a:cubicBezTo>
                  <a:pt x="25278" y="73265"/>
                  <a:pt x="24040" y="76240"/>
                  <a:pt x="21565" y="78715"/>
                </a:cubicBezTo>
                <a:cubicBezTo>
                  <a:pt x="19090" y="81190"/>
                  <a:pt x="16115" y="82428"/>
                  <a:pt x="12639" y="82428"/>
                </a:cubicBezTo>
                <a:close/>
                <a:moveTo>
                  <a:pt x="12639" y="25278"/>
                </a:moveTo>
                <a:cubicBezTo>
                  <a:pt x="9163" y="25278"/>
                  <a:pt x="6188" y="24040"/>
                  <a:pt x="3713" y="21565"/>
                </a:cubicBezTo>
                <a:cubicBezTo>
                  <a:pt x="1238" y="19090"/>
                  <a:pt x="0" y="16115"/>
                  <a:pt x="0" y="12639"/>
                </a:cubicBezTo>
                <a:cubicBezTo>
                  <a:pt x="0" y="9163"/>
                  <a:pt x="1238" y="6188"/>
                  <a:pt x="3713" y="3713"/>
                </a:cubicBezTo>
                <a:cubicBezTo>
                  <a:pt x="6188" y="1238"/>
                  <a:pt x="9163" y="0"/>
                  <a:pt x="12639" y="0"/>
                </a:cubicBezTo>
                <a:cubicBezTo>
                  <a:pt x="16115" y="0"/>
                  <a:pt x="19090" y="1238"/>
                  <a:pt x="21565" y="3713"/>
                </a:cubicBezTo>
                <a:cubicBezTo>
                  <a:pt x="24040" y="6188"/>
                  <a:pt x="25278" y="9163"/>
                  <a:pt x="25278" y="12639"/>
                </a:cubicBezTo>
                <a:cubicBezTo>
                  <a:pt x="25278" y="16115"/>
                  <a:pt x="24040" y="19090"/>
                  <a:pt x="21565" y="21565"/>
                </a:cubicBezTo>
                <a:cubicBezTo>
                  <a:pt x="19090" y="24040"/>
                  <a:pt x="16115" y="25278"/>
                  <a:pt x="12639" y="25278"/>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84786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68EA4C-E9B9-68F9-0686-3A82F444EB2F}"/>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136313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Rounded Rectangle 10">
            <a:extLst>
              <a:ext uri="{FF2B5EF4-FFF2-40B4-BE49-F238E27FC236}">
                <a16:creationId xmlns:a16="http://schemas.microsoft.com/office/drawing/2014/main" id="{E48EDD38-7900-4F4C-B749-C3FA37CAB988}"/>
              </a:ext>
            </a:extLst>
          </p:cNvPr>
          <p:cNvSpPr/>
          <p:nvPr/>
        </p:nvSpPr>
        <p:spPr>
          <a:xfrm>
            <a:off x="5096385" y="258621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9017E817-D56C-5B40-B3F5-CF9EC5261B57}"/>
              </a:ext>
            </a:extLst>
          </p:cNvPr>
          <p:cNvSpPr/>
          <p:nvPr/>
        </p:nvSpPr>
        <p:spPr>
          <a:xfrm>
            <a:off x="5096385" y="391507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3DA8A862-6529-E04E-A6EA-55DB8621AA0F}"/>
              </a:ext>
            </a:extLst>
          </p:cNvPr>
          <p:cNvSpPr/>
          <p:nvPr/>
        </p:nvSpPr>
        <p:spPr>
          <a:xfrm>
            <a:off x="860417" y="258621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CF5186CF-73F7-D444-8B50-B362D246D772}"/>
              </a:ext>
            </a:extLst>
          </p:cNvPr>
          <p:cNvSpPr/>
          <p:nvPr/>
        </p:nvSpPr>
        <p:spPr>
          <a:xfrm>
            <a:off x="860417" y="3915074"/>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Box 14">
            <a:extLst>
              <a:ext uri="{FF2B5EF4-FFF2-40B4-BE49-F238E27FC236}">
                <a16:creationId xmlns:a16="http://schemas.microsoft.com/office/drawing/2014/main" id="{4A8D8B51-9D14-4946-918E-E5FC41C4D449}"/>
              </a:ext>
            </a:extLst>
          </p:cNvPr>
          <p:cNvSpPr txBox="1"/>
          <p:nvPr/>
        </p:nvSpPr>
        <p:spPr>
          <a:xfrm>
            <a:off x="1436512" y="2671227"/>
            <a:ext cx="2755118" cy="492443"/>
          </a:xfrm>
          <a:prstGeom prst="rect">
            <a:avLst/>
          </a:prstGeom>
          <a:noFill/>
        </p:spPr>
        <p:txBody>
          <a:bodyPr wrap="square" lIns="0" tIns="0" rIns="0" bIns="0" rtlCol="0">
            <a:spAutoFit/>
          </a:bodyPr>
          <a:lstStyle/>
          <a:p>
            <a:r>
              <a:rPr lang="en-GB" sz="1600" dirty="0" err="1">
                <a:solidFill>
                  <a:schemeClr val="tx1"/>
                </a:solidFill>
              </a:rPr>
              <a:t>Common terms used in outbreak investigations</a:t>
            </a:r>
          </a:p>
        </p:txBody>
      </p:sp>
      <p:sp>
        <p:nvSpPr>
          <p:cNvPr id="16" name="Google Shape;140;p4">
            <a:extLst>
              <a:ext uri="{FF2B5EF4-FFF2-40B4-BE49-F238E27FC236}">
                <a16:creationId xmlns:a16="http://schemas.microsoft.com/office/drawing/2014/main" id="{FCEA2F21-0AFC-C241-B176-10BB79AD472F}"/>
              </a:ext>
            </a:extLst>
          </p:cNvPr>
          <p:cNvSpPr>
            <a:spLocks noChangeAspect="1"/>
          </p:cNvSpPr>
          <p:nvPr/>
        </p:nvSpPr>
        <p:spPr>
          <a:xfrm>
            <a:off x="429701" y="247821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41AFB262-D37D-CD4B-9E3F-14A0C083A0E0}"/>
              </a:ext>
            </a:extLst>
          </p:cNvPr>
          <p:cNvSpPr>
            <a:spLocks noChangeAspect="1"/>
          </p:cNvSpPr>
          <p:nvPr/>
        </p:nvSpPr>
        <p:spPr>
          <a:xfrm>
            <a:off x="429701" y="38070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D20C247E-742F-EE47-8355-648B668EE404}"/>
              </a:ext>
            </a:extLst>
          </p:cNvPr>
          <p:cNvSpPr txBox="1"/>
          <p:nvPr/>
        </p:nvSpPr>
        <p:spPr>
          <a:xfrm>
            <a:off x="1436512" y="3990533"/>
            <a:ext cx="2590958" cy="492443"/>
          </a:xfrm>
          <a:prstGeom prst="rect">
            <a:avLst/>
          </a:prstGeom>
          <a:noFill/>
        </p:spPr>
        <p:txBody>
          <a:bodyPr wrap="square" lIns="0" tIns="0" rIns="0" bIns="0" rtlCol="0">
            <a:spAutoFit/>
          </a:bodyPr>
          <a:lstStyle/>
          <a:p>
            <a:r>
              <a:rPr lang="en-GB" sz="1600" dirty="0" err="1">
                <a:solidFill>
                  <a:schemeClr val="tx1"/>
                </a:solidFill>
              </a:rPr>
              <a:t>Steps in an outbreak investigation</a:t>
            </a:r>
          </a:p>
        </p:txBody>
      </p:sp>
      <p:sp>
        <p:nvSpPr>
          <p:cNvPr id="19" name="TextBox 18">
            <a:extLst>
              <a:ext uri="{FF2B5EF4-FFF2-40B4-BE49-F238E27FC236}">
                <a16:creationId xmlns:a16="http://schemas.microsoft.com/office/drawing/2014/main" id="{0E663B6C-03A8-B34F-921F-00F7350D56FF}"/>
              </a:ext>
            </a:extLst>
          </p:cNvPr>
          <p:cNvSpPr txBox="1"/>
          <p:nvPr/>
        </p:nvSpPr>
        <p:spPr>
          <a:xfrm>
            <a:off x="5673764" y="2663988"/>
            <a:ext cx="2666982" cy="492443"/>
          </a:xfrm>
          <a:prstGeom prst="rect">
            <a:avLst/>
          </a:prstGeom>
          <a:noFill/>
        </p:spPr>
        <p:txBody>
          <a:bodyPr wrap="square" lIns="0" tIns="0" rIns="0" bIns="0" rtlCol="0">
            <a:spAutoFit/>
          </a:bodyPr>
          <a:lstStyle/>
          <a:p>
            <a:r>
              <a:rPr lang="en-GB" sz="1600" dirty="0" err="1">
                <a:solidFill>
                  <a:schemeClr val="tx1"/>
                </a:solidFill>
              </a:rPr>
              <a:t>Responses and objectives of an outbreak investigation</a:t>
            </a:r>
          </a:p>
        </p:txBody>
      </p:sp>
      <p:sp>
        <p:nvSpPr>
          <p:cNvPr id="21" name="Google Shape;140;p4">
            <a:extLst>
              <a:ext uri="{FF2B5EF4-FFF2-40B4-BE49-F238E27FC236}">
                <a16:creationId xmlns:a16="http://schemas.microsoft.com/office/drawing/2014/main" id="{7DFB7540-DC7F-6248-A929-C9636A3B14E6}"/>
              </a:ext>
            </a:extLst>
          </p:cNvPr>
          <p:cNvSpPr>
            <a:spLocks noChangeAspect="1"/>
          </p:cNvSpPr>
          <p:nvPr/>
        </p:nvSpPr>
        <p:spPr>
          <a:xfrm>
            <a:off x="4666953" y="247821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A1D2243C-FEF4-4045-A8A4-82FAABA6C26E}"/>
              </a:ext>
            </a:extLst>
          </p:cNvPr>
          <p:cNvSpPr>
            <a:spLocks noChangeAspect="1"/>
          </p:cNvSpPr>
          <p:nvPr/>
        </p:nvSpPr>
        <p:spPr>
          <a:xfrm>
            <a:off x="4666953" y="38070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1ED5C13D-1D6D-8B47-B4AD-610464DF0801}"/>
              </a:ext>
            </a:extLst>
          </p:cNvPr>
          <p:cNvSpPr txBox="1"/>
          <p:nvPr/>
        </p:nvSpPr>
        <p:spPr>
          <a:xfrm>
            <a:off x="5673764" y="4115964"/>
            <a:ext cx="2527444" cy="246221"/>
          </a:xfrm>
          <a:prstGeom prst="rect">
            <a:avLst/>
          </a:prstGeom>
          <a:noFill/>
        </p:spPr>
        <p:txBody>
          <a:bodyPr wrap="square" lIns="0" tIns="0" rIns="0" bIns="0" rtlCol="0">
            <a:spAutoFit/>
          </a:bodyPr>
          <a:lstStyle/>
          <a:p>
            <a:r>
              <a:rPr lang="en-GB" sz="1600" dirty="0" err="1">
                <a:solidFill>
                  <a:schemeClr val="tx1"/>
                </a:solidFill>
              </a:rPr>
              <a:t>Example</a:t>
            </a:r>
            <a:endParaRPr lang="en-GB" sz="1600" dirty="0">
              <a:solidFill>
                <a:schemeClr val="tx1"/>
              </a:solidFill>
            </a:endParaRPr>
          </a:p>
        </p:txBody>
      </p:sp>
      <p:sp>
        <p:nvSpPr>
          <p:cNvPr id="5" name="Graphic 3">
            <a:extLst>
              <a:ext uri="{FF2B5EF4-FFF2-40B4-BE49-F238E27FC236}">
                <a16:creationId xmlns:a16="http://schemas.microsoft.com/office/drawing/2014/main" id="{9D964033-A9D9-F140-B25A-7EAEB04A63A8}"/>
              </a:ext>
            </a:extLst>
          </p:cNvPr>
          <p:cNvSpPr>
            <a:spLocks noChangeAspect="1"/>
          </p:cNvSpPr>
          <p:nvPr/>
        </p:nvSpPr>
        <p:spPr>
          <a:xfrm>
            <a:off x="4880385" y="4023074"/>
            <a:ext cx="432000" cy="432000"/>
          </a:xfrm>
          <a:custGeom>
            <a:avLst/>
            <a:gdLst>
              <a:gd name="connsiteX0" fmla="*/ 0 w 152400"/>
              <a:gd name="connsiteY0" fmla="*/ 66675 h 152400"/>
              <a:gd name="connsiteX1" fmla="*/ 0 w 152400"/>
              <a:gd name="connsiteY1" fmla="*/ 0 h 152400"/>
              <a:gd name="connsiteX2" fmla="*/ 66675 w 152400"/>
              <a:gd name="connsiteY2" fmla="*/ 0 h 152400"/>
              <a:gd name="connsiteX3" fmla="*/ 66675 w 152400"/>
              <a:gd name="connsiteY3" fmla="*/ 66675 h 152400"/>
              <a:gd name="connsiteX4" fmla="*/ 0 w 152400"/>
              <a:gd name="connsiteY4" fmla="*/ 66675 h 152400"/>
              <a:gd name="connsiteX5" fmla="*/ 0 w 152400"/>
              <a:gd name="connsiteY5" fmla="*/ 152400 h 152400"/>
              <a:gd name="connsiteX6" fmla="*/ 0 w 152400"/>
              <a:gd name="connsiteY6" fmla="*/ 85725 h 152400"/>
              <a:gd name="connsiteX7" fmla="*/ 66675 w 152400"/>
              <a:gd name="connsiteY7" fmla="*/ 85725 h 152400"/>
              <a:gd name="connsiteX8" fmla="*/ 66675 w 152400"/>
              <a:gd name="connsiteY8" fmla="*/ 152400 h 152400"/>
              <a:gd name="connsiteX9" fmla="*/ 0 w 152400"/>
              <a:gd name="connsiteY9" fmla="*/ 152400 h 152400"/>
              <a:gd name="connsiteX10" fmla="*/ 85725 w 152400"/>
              <a:gd name="connsiteY10" fmla="*/ 66675 h 152400"/>
              <a:gd name="connsiteX11" fmla="*/ 85725 w 152400"/>
              <a:gd name="connsiteY11" fmla="*/ 0 h 152400"/>
              <a:gd name="connsiteX12" fmla="*/ 152400 w 152400"/>
              <a:gd name="connsiteY12" fmla="*/ 0 h 152400"/>
              <a:gd name="connsiteX13" fmla="*/ 152400 w 152400"/>
              <a:gd name="connsiteY13" fmla="*/ 66675 h 152400"/>
              <a:gd name="connsiteX14" fmla="*/ 85725 w 152400"/>
              <a:gd name="connsiteY14" fmla="*/ 66675 h 152400"/>
              <a:gd name="connsiteX15" fmla="*/ 85725 w 152400"/>
              <a:gd name="connsiteY15" fmla="*/ 152400 h 152400"/>
              <a:gd name="connsiteX16" fmla="*/ 85725 w 152400"/>
              <a:gd name="connsiteY16" fmla="*/ 85725 h 152400"/>
              <a:gd name="connsiteX17" fmla="*/ 152400 w 152400"/>
              <a:gd name="connsiteY17" fmla="*/ 85725 h 152400"/>
              <a:gd name="connsiteX18" fmla="*/ 152400 w 152400"/>
              <a:gd name="connsiteY18" fmla="*/ 152400 h 152400"/>
              <a:gd name="connsiteX19" fmla="*/ 85725 w 152400"/>
              <a:gd name="connsiteY19" fmla="*/ 152400 h 152400"/>
              <a:gd name="connsiteX20" fmla="*/ 9525 w 152400"/>
              <a:gd name="connsiteY20" fmla="*/ 57150 h 152400"/>
              <a:gd name="connsiteX21" fmla="*/ 57150 w 152400"/>
              <a:gd name="connsiteY21" fmla="*/ 57150 h 152400"/>
              <a:gd name="connsiteX22" fmla="*/ 57150 w 152400"/>
              <a:gd name="connsiteY22" fmla="*/ 9525 h 152400"/>
              <a:gd name="connsiteX23" fmla="*/ 9525 w 152400"/>
              <a:gd name="connsiteY23" fmla="*/ 9525 h 152400"/>
              <a:gd name="connsiteX24" fmla="*/ 9525 w 152400"/>
              <a:gd name="connsiteY24" fmla="*/ 57150 h 152400"/>
              <a:gd name="connsiteX25" fmla="*/ 95250 w 152400"/>
              <a:gd name="connsiteY25" fmla="*/ 57150 h 152400"/>
              <a:gd name="connsiteX26" fmla="*/ 142875 w 152400"/>
              <a:gd name="connsiteY26" fmla="*/ 57150 h 152400"/>
              <a:gd name="connsiteX27" fmla="*/ 142875 w 152400"/>
              <a:gd name="connsiteY27" fmla="*/ 9525 h 152400"/>
              <a:gd name="connsiteX28" fmla="*/ 95250 w 152400"/>
              <a:gd name="connsiteY28" fmla="*/ 9525 h 152400"/>
              <a:gd name="connsiteX29" fmla="*/ 95250 w 152400"/>
              <a:gd name="connsiteY29" fmla="*/ 57150 h 152400"/>
              <a:gd name="connsiteX30" fmla="*/ 95250 w 152400"/>
              <a:gd name="connsiteY30" fmla="*/ 142875 h 152400"/>
              <a:gd name="connsiteX31" fmla="*/ 142875 w 152400"/>
              <a:gd name="connsiteY31" fmla="*/ 142875 h 152400"/>
              <a:gd name="connsiteX32" fmla="*/ 142875 w 152400"/>
              <a:gd name="connsiteY32" fmla="*/ 95250 h 152400"/>
              <a:gd name="connsiteX33" fmla="*/ 95250 w 152400"/>
              <a:gd name="connsiteY33" fmla="*/ 95250 h 152400"/>
              <a:gd name="connsiteX34" fmla="*/ 95250 w 152400"/>
              <a:gd name="connsiteY34" fmla="*/ 142875 h 152400"/>
              <a:gd name="connsiteX35" fmla="*/ 9525 w 152400"/>
              <a:gd name="connsiteY35" fmla="*/ 142875 h 152400"/>
              <a:gd name="connsiteX36" fmla="*/ 57150 w 152400"/>
              <a:gd name="connsiteY36" fmla="*/ 142875 h 152400"/>
              <a:gd name="connsiteX37" fmla="*/ 57150 w 152400"/>
              <a:gd name="connsiteY37" fmla="*/ 95250 h 152400"/>
              <a:gd name="connsiteX38" fmla="*/ 9525 w 152400"/>
              <a:gd name="connsiteY38" fmla="*/ 95250 h 152400"/>
              <a:gd name="connsiteX39" fmla="*/ 9525 w 152400"/>
              <a:gd name="connsiteY39"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400" h="152400">
                <a:moveTo>
                  <a:pt x="0" y="66675"/>
                </a:moveTo>
                <a:lnTo>
                  <a:pt x="0" y="0"/>
                </a:lnTo>
                <a:lnTo>
                  <a:pt x="66675" y="0"/>
                </a:lnTo>
                <a:lnTo>
                  <a:pt x="66675" y="66675"/>
                </a:lnTo>
                <a:lnTo>
                  <a:pt x="0" y="66675"/>
                </a:lnTo>
                <a:close/>
                <a:moveTo>
                  <a:pt x="0" y="152400"/>
                </a:moveTo>
                <a:lnTo>
                  <a:pt x="0" y="85725"/>
                </a:lnTo>
                <a:lnTo>
                  <a:pt x="66675" y="85725"/>
                </a:lnTo>
                <a:lnTo>
                  <a:pt x="66675" y="152400"/>
                </a:lnTo>
                <a:lnTo>
                  <a:pt x="0" y="152400"/>
                </a:lnTo>
                <a:close/>
                <a:moveTo>
                  <a:pt x="85725" y="66675"/>
                </a:moveTo>
                <a:lnTo>
                  <a:pt x="85725" y="0"/>
                </a:lnTo>
                <a:lnTo>
                  <a:pt x="152400" y="0"/>
                </a:lnTo>
                <a:lnTo>
                  <a:pt x="152400" y="66675"/>
                </a:lnTo>
                <a:lnTo>
                  <a:pt x="85725" y="66675"/>
                </a:lnTo>
                <a:close/>
                <a:moveTo>
                  <a:pt x="85725" y="152400"/>
                </a:moveTo>
                <a:lnTo>
                  <a:pt x="85725" y="85725"/>
                </a:lnTo>
                <a:lnTo>
                  <a:pt x="152400" y="85725"/>
                </a:lnTo>
                <a:lnTo>
                  <a:pt x="152400" y="152400"/>
                </a:lnTo>
                <a:lnTo>
                  <a:pt x="85725" y="152400"/>
                </a:lnTo>
                <a:close/>
                <a:moveTo>
                  <a:pt x="9525" y="57150"/>
                </a:moveTo>
                <a:lnTo>
                  <a:pt x="57150" y="57150"/>
                </a:lnTo>
                <a:lnTo>
                  <a:pt x="57150" y="9525"/>
                </a:lnTo>
                <a:lnTo>
                  <a:pt x="9525" y="9525"/>
                </a:lnTo>
                <a:lnTo>
                  <a:pt x="9525" y="57150"/>
                </a:lnTo>
                <a:close/>
                <a:moveTo>
                  <a:pt x="95250" y="57150"/>
                </a:moveTo>
                <a:lnTo>
                  <a:pt x="142875" y="57150"/>
                </a:lnTo>
                <a:lnTo>
                  <a:pt x="142875" y="9525"/>
                </a:lnTo>
                <a:lnTo>
                  <a:pt x="95250" y="9525"/>
                </a:lnTo>
                <a:lnTo>
                  <a:pt x="95250" y="57150"/>
                </a:lnTo>
                <a:close/>
                <a:moveTo>
                  <a:pt x="95250" y="142875"/>
                </a:moveTo>
                <a:lnTo>
                  <a:pt x="142875" y="142875"/>
                </a:lnTo>
                <a:lnTo>
                  <a:pt x="142875" y="95250"/>
                </a:lnTo>
                <a:lnTo>
                  <a:pt x="95250" y="95250"/>
                </a:lnTo>
                <a:lnTo>
                  <a:pt x="95250" y="142875"/>
                </a:lnTo>
                <a:close/>
                <a:moveTo>
                  <a:pt x="9525" y="142875"/>
                </a:moveTo>
                <a:lnTo>
                  <a:pt x="57150" y="142875"/>
                </a:lnTo>
                <a:lnTo>
                  <a:pt x="57150" y="95250"/>
                </a:lnTo>
                <a:lnTo>
                  <a:pt x="9525" y="95250"/>
                </a:lnTo>
                <a:lnTo>
                  <a:pt x="9525" y="142875"/>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3AD77F09-F8BE-7E44-BD99-44BC95B2BB56}"/>
              </a:ext>
            </a:extLst>
          </p:cNvPr>
          <p:cNvSpPr>
            <a:spLocks noChangeAspect="1"/>
          </p:cNvSpPr>
          <p:nvPr/>
        </p:nvSpPr>
        <p:spPr>
          <a:xfrm>
            <a:off x="4882953" y="2694209"/>
            <a:ext cx="432000" cy="432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31" name="Graphic 9">
            <a:extLst>
              <a:ext uri="{FF2B5EF4-FFF2-40B4-BE49-F238E27FC236}">
                <a16:creationId xmlns:a16="http://schemas.microsoft.com/office/drawing/2014/main" id="{CB766490-3AB0-B144-B274-BEC16BCB0D5F}"/>
              </a:ext>
            </a:extLst>
          </p:cNvPr>
          <p:cNvSpPr>
            <a:spLocks noChangeAspect="1"/>
          </p:cNvSpPr>
          <p:nvPr/>
        </p:nvSpPr>
        <p:spPr>
          <a:xfrm>
            <a:off x="645701" y="4182129"/>
            <a:ext cx="432000" cy="113891"/>
          </a:xfrm>
          <a:custGeom>
            <a:avLst/>
            <a:gdLst>
              <a:gd name="connsiteX0" fmla="*/ 21291 w 161192"/>
              <a:gd name="connsiteY0" fmla="*/ 42496 h 42496"/>
              <a:gd name="connsiteX1" fmla="*/ 6228 w 161192"/>
              <a:gd name="connsiteY1" fmla="*/ 36311 h 42496"/>
              <a:gd name="connsiteX2" fmla="*/ 0 w 161192"/>
              <a:gd name="connsiteY2" fmla="*/ 21291 h 42496"/>
              <a:gd name="connsiteX3" fmla="*/ 6185 w 161192"/>
              <a:gd name="connsiteY3" fmla="*/ 6228 h 42496"/>
              <a:gd name="connsiteX4" fmla="*/ 21205 w 161192"/>
              <a:gd name="connsiteY4" fmla="*/ 0 h 42496"/>
              <a:gd name="connsiteX5" fmla="*/ 36268 w 161192"/>
              <a:gd name="connsiteY5" fmla="*/ 6185 h 42496"/>
              <a:gd name="connsiteX6" fmla="*/ 42496 w 161192"/>
              <a:gd name="connsiteY6" fmla="*/ 21205 h 42496"/>
              <a:gd name="connsiteX7" fmla="*/ 36311 w 161192"/>
              <a:gd name="connsiteY7" fmla="*/ 36268 h 42496"/>
              <a:gd name="connsiteX8" fmla="*/ 21291 w 161192"/>
              <a:gd name="connsiteY8" fmla="*/ 42496 h 42496"/>
              <a:gd name="connsiteX9" fmla="*/ 21235 w 161192"/>
              <a:gd name="connsiteY9" fmla="*/ 32971 h 42496"/>
              <a:gd name="connsiteX10" fmla="*/ 29592 w 161192"/>
              <a:gd name="connsiteY10" fmla="*/ 29604 h 42496"/>
              <a:gd name="connsiteX11" fmla="*/ 32971 w 161192"/>
              <a:gd name="connsiteY11" fmla="*/ 21261 h 42496"/>
              <a:gd name="connsiteX12" fmla="*/ 29604 w 161192"/>
              <a:gd name="connsiteY12" fmla="*/ 12905 h 42496"/>
              <a:gd name="connsiteX13" fmla="*/ 21261 w 161192"/>
              <a:gd name="connsiteY13" fmla="*/ 9525 h 42496"/>
              <a:gd name="connsiteX14" fmla="*/ 12905 w 161192"/>
              <a:gd name="connsiteY14" fmla="*/ 12892 h 42496"/>
              <a:gd name="connsiteX15" fmla="*/ 9525 w 161192"/>
              <a:gd name="connsiteY15" fmla="*/ 21235 h 42496"/>
              <a:gd name="connsiteX16" fmla="*/ 12892 w 161192"/>
              <a:gd name="connsiteY16" fmla="*/ 29592 h 42496"/>
              <a:gd name="connsiteX17" fmla="*/ 21235 w 161192"/>
              <a:gd name="connsiteY17" fmla="*/ 32971 h 42496"/>
              <a:gd name="connsiteX18" fmla="*/ 80639 w 161192"/>
              <a:gd name="connsiteY18" fmla="*/ 42496 h 42496"/>
              <a:gd name="connsiteX19" fmla="*/ 65576 w 161192"/>
              <a:gd name="connsiteY19" fmla="*/ 36311 h 42496"/>
              <a:gd name="connsiteX20" fmla="*/ 59348 w 161192"/>
              <a:gd name="connsiteY20" fmla="*/ 21291 h 42496"/>
              <a:gd name="connsiteX21" fmla="*/ 65533 w 161192"/>
              <a:gd name="connsiteY21" fmla="*/ 6228 h 42496"/>
              <a:gd name="connsiteX22" fmla="*/ 80553 w 161192"/>
              <a:gd name="connsiteY22" fmla="*/ 0 h 42496"/>
              <a:gd name="connsiteX23" fmla="*/ 95616 w 161192"/>
              <a:gd name="connsiteY23" fmla="*/ 6185 h 42496"/>
              <a:gd name="connsiteX24" fmla="*/ 101844 w 161192"/>
              <a:gd name="connsiteY24" fmla="*/ 21205 h 42496"/>
              <a:gd name="connsiteX25" fmla="*/ 95660 w 161192"/>
              <a:gd name="connsiteY25" fmla="*/ 36268 h 42496"/>
              <a:gd name="connsiteX26" fmla="*/ 80639 w 161192"/>
              <a:gd name="connsiteY26" fmla="*/ 42496 h 42496"/>
              <a:gd name="connsiteX27" fmla="*/ 80583 w 161192"/>
              <a:gd name="connsiteY27" fmla="*/ 32971 h 42496"/>
              <a:gd name="connsiteX28" fmla="*/ 88940 w 161192"/>
              <a:gd name="connsiteY28" fmla="*/ 29604 h 42496"/>
              <a:gd name="connsiteX29" fmla="*/ 92319 w 161192"/>
              <a:gd name="connsiteY29" fmla="*/ 21261 h 42496"/>
              <a:gd name="connsiteX30" fmla="*/ 88953 w 161192"/>
              <a:gd name="connsiteY30" fmla="*/ 12905 h 42496"/>
              <a:gd name="connsiteX31" fmla="*/ 80609 w 161192"/>
              <a:gd name="connsiteY31" fmla="*/ 9525 h 42496"/>
              <a:gd name="connsiteX32" fmla="*/ 72253 w 161192"/>
              <a:gd name="connsiteY32" fmla="*/ 12892 h 42496"/>
              <a:gd name="connsiteX33" fmla="*/ 68873 w 161192"/>
              <a:gd name="connsiteY33" fmla="*/ 21235 h 42496"/>
              <a:gd name="connsiteX34" fmla="*/ 72240 w 161192"/>
              <a:gd name="connsiteY34" fmla="*/ 29592 h 42496"/>
              <a:gd name="connsiteX35" fmla="*/ 80583 w 161192"/>
              <a:gd name="connsiteY35" fmla="*/ 32971 h 42496"/>
              <a:gd name="connsiteX36" fmla="*/ 139988 w 161192"/>
              <a:gd name="connsiteY36" fmla="*/ 42496 h 42496"/>
              <a:gd name="connsiteX37" fmla="*/ 124924 w 161192"/>
              <a:gd name="connsiteY37" fmla="*/ 36311 h 42496"/>
              <a:gd name="connsiteX38" fmla="*/ 118696 w 161192"/>
              <a:gd name="connsiteY38" fmla="*/ 21291 h 42496"/>
              <a:gd name="connsiteX39" fmla="*/ 124881 w 161192"/>
              <a:gd name="connsiteY39" fmla="*/ 6228 h 42496"/>
              <a:gd name="connsiteX40" fmla="*/ 139901 w 161192"/>
              <a:gd name="connsiteY40" fmla="*/ 0 h 42496"/>
              <a:gd name="connsiteX41" fmla="*/ 154965 w 161192"/>
              <a:gd name="connsiteY41" fmla="*/ 6185 h 42496"/>
              <a:gd name="connsiteX42" fmla="*/ 161193 w 161192"/>
              <a:gd name="connsiteY42" fmla="*/ 21205 h 42496"/>
              <a:gd name="connsiteX43" fmla="*/ 155008 w 161192"/>
              <a:gd name="connsiteY43" fmla="*/ 36268 h 42496"/>
              <a:gd name="connsiteX44" fmla="*/ 139988 w 161192"/>
              <a:gd name="connsiteY44" fmla="*/ 42496 h 4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1192" h="42496">
                <a:moveTo>
                  <a:pt x="21291" y="42496"/>
                </a:moveTo>
                <a:cubicBezTo>
                  <a:pt x="15401" y="42496"/>
                  <a:pt x="10380" y="40435"/>
                  <a:pt x="6228" y="36311"/>
                </a:cubicBezTo>
                <a:cubicBezTo>
                  <a:pt x="2076" y="32188"/>
                  <a:pt x="0" y="27181"/>
                  <a:pt x="0" y="21291"/>
                </a:cubicBezTo>
                <a:cubicBezTo>
                  <a:pt x="0" y="15401"/>
                  <a:pt x="2062" y="10380"/>
                  <a:pt x="6185" y="6228"/>
                </a:cubicBezTo>
                <a:cubicBezTo>
                  <a:pt x="10308" y="2076"/>
                  <a:pt x="15315" y="0"/>
                  <a:pt x="21205" y="0"/>
                </a:cubicBezTo>
                <a:cubicBezTo>
                  <a:pt x="27095" y="0"/>
                  <a:pt x="32116" y="2062"/>
                  <a:pt x="36268" y="6185"/>
                </a:cubicBezTo>
                <a:cubicBezTo>
                  <a:pt x="40420" y="10308"/>
                  <a:pt x="42496" y="15315"/>
                  <a:pt x="42496" y="21205"/>
                </a:cubicBezTo>
                <a:cubicBezTo>
                  <a:pt x="42496" y="27095"/>
                  <a:pt x="40435" y="32116"/>
                  <a:pt x="36311" y="36268"/>
                </a:cubicBezTo>
                <a:cubicBezTo>
                  <a:pt x="32188" y="40420"/>
                  <a:pt x="27181" y="42496"/>
                  <a:pt x="21291" y="42496"/>
                </a:cubicBezTo>
                <a:close/>
                <a:moveTo>
                  <a:pt x="21235" y="32971"/>
                </a:moveTo>
                <a:cubicBezTo>
                  <a:pt x="24553" y="32971"/>
                  <a:pt x="27339" y="31849"/>
                  <a:pt x="29592" y="29604"/>
                </a:cubicBezTo>
                <a:cubicBezTo>
                  <a:pt x="31845" y="27360"/>
                  <a:pt x="32971" y="24579"/>
                  <a:pt x="32971" y="21261"/>
                </a:cubicBezTo>
                <a:cubicBezTo>
                  <a:pt x="32971" y="17943"/>
                  <a:pt x="31849" y="15158"/>
                  <a:pt x="29604" y="12905"/>
                </a:cubicBezTo>
                <a:cubicBezTo>
                  <a:pt x="27360" y="10652"/>
                  <a:pt x="24579" y="9525"/>
                  <a:pt x="21261" y="9525"/>
                </a:cubicBezTo>
                <a:cubicBezTo>
                  <a:pt x="17943" y="9525"/>
                  <a:pt x="15158" y="10647"/>
                  <a:pt x="12905" y="12892"/>
                </a:cubicBezTo>
                <a:cubicBezTo>
                  <a:pt x="10652" y="15136"/>
                  <a:pt x="9525" y="17917"/>
                  <a:pt x="9525" y="21235"/>
                </a:cubicBezTo>
                <a:cubicBezTo>
                  <a:pt x="9525" y="24553"/>
                  <a:pt x="10647" y="27339"/>
                  <a:pt x="12892" y="29592"/>
                </a:cubicBezTo>
                <a:cubicBezTo>
                  <a:pt x="15136" y="31845"/>
                  <a:pt x="17917" y="32971"/>
                  <a:pt x="21235" y="32971"/>
                </a:cubicBezTo>
                <a:close/>
                <a:moveTo>
                  <a:pt x="80639" y="42496"/>
                </a:moveTo>
                <a:cubicBezTo>
                  <a:pt x="74749" y="42496"/>
                  <a:pt x="69728" y="40435"/>
                  <a:pt x="65576" y="36311"/>
                </a:cubicBezTo>
                <a:cubicBezTo>
                  <a:pt x="61424" y="32188"/>
                  <a:pt x="59348" y="27181"/>
                  <a:pt x="59348" y="21291"/>
                </a:cubicBezTo>
                <a:cubicBezTo>
                  <a:pt x="59348" y="15401"/>
                  <a:pt x="61410" y="10380"/>
                  <a:pt x="65533" y="6228"/>
                </a:cubicBezTo>
                <a:cubicBezTo>
                  <a:pt x="69656" y="2076"/>
                  <a:pt x="74663" y="0"/>
                  <a:pt x="80553" y="0"/>
                </a:cubicBezTo>
                <a:cubicBezTo>
                  <a:pt x="86443" y="0"/>
                  <a:pt x="91465" y="2062"/>
                  <a:pt x="95616" y="6185"/>
                </a:cubicBezTo>
                <a:cubicBezTo>
                  <a:pt x="99768" y="10308"/>
                  <a:pt x="101844" y="15315"/>
                  <a:pt x="101844" y="21205"/>
                </a:cubicBezTo>
                <a:cubicBezTo>
                  <a:pt x="101844" y="27095"/>
                  <a:pt x="99783" y="32116"/>
                  <a:pt x="95660" y="36268"/>
                </a:cubicBezTo>
                <a:cubicBezTo>
                  <a:pt x="91536" y="40420"/>
                  <a:pt x="86530" y="42496"/>
                  <a:pt x="80639" y="42496"/>
                </a:cubicBezTo>
                <a:close/>
                <a:moveTo>
                  <a:pt x="80583" y="32971"/>
                </a:moveTo>
                <a:cubicBezTo>
                  <a:pt x="83901" y="32971"/>
                  <a:pt x="86687" y="31849"/>
                  <a:pt x="88940" y="29604"/>
                </a:cubicBezTo>
                <a:cubicBezTo>
                  <a:pt x="91193" y="27360"/>
                  <a:pt x="92319" y="24579"/>
                  <a:pt x="92319" y="21261"/>
                </a:cubicBezTo>
                <a:cubicBezTo>
                  <a:pt x="92319" y="17943"/>
                  <a:pt x="91197" y="15158"/>
                  <a:pt x="88953" y="12905"/>
                </a:cubicBezTo>
                <a:cubicBezTo>
                  <a:pt x="86708" y="10652"/>
                  <a:pt x="83927" y="9525"/>
                  <a:pt x="80609" y="9525"/>
                </a:cubicBezTo>
                <a:cubicBezTo>
                  <a:pt x="77291" y="9525"/>
                  <a:pt x="74506" y="10647"/>
                  <a:pt x="72253" y="12892"/>
                </a:cubicBezTo>
                <a:cubicBezTo>
                  <a:pt x="70000" y="15136"/>
                  <a:pt x="68873" y="17917"/>
                  <a:pt x="68873" y="21235"/>
                </a:cubicBezTo>
                <a:cubicBezTo>
                  <a:pt x="68873" y="24553"/>
                  <a:pt x="69995" y="27339"/>
                  <a:pt x="72240" y="29592"/>
                </a:cubicBezTo>
                <a:cubicBezTo>
                  <a:pt x="74484" y="31845"/>
                  <a:pt x="77266" y="32971"/>
                  <a:pt x="80583" y="32971"/>
                </a:cubicBezTo>
                <a:close/>
                <a:moveTo>
                  <a:pt x="139988" y="42496"/>
                </a:moveTo>
                <a:cubicBezTo>
                  <a:pt x="134097" y="42496"/>
                  <a:pt x="129076" y="40435"/>
                  <a:pt x="124924" y="36311"/>
                </a:cubicBezTo>
                <a:cubicBezTo>
                  <a:pt x="120772" y="32188"/>
                  <a:pt x="118696" y="27181"/>
                  <a:pt x="118696" y="21291"/>
                </a:cubicBezTo>
                <a:cubicBezTo>
                  <a:pt x="118696" y="15401"/>
                  <a:pt x="120758" y="10380"/>
                  <a:pt x="124881" y="6228"/>
                </a:cubicBezTo>
                <a:cubicBezTo>
                  <a:pt x="129004" y="2076"/>
                  <a:pt x="134011" y="0"/>
                  <a:pt x="139901" y="0"/>
                </a:cubicBezTo>
                <a:cubicBezTo>
                  <a:pt x="145792" y="0"/>
                  <a:pt x="150813" y="2062"/>
                  <a:pt x="154965" y="6185"/>
                </a:cubicBezTo>
                <a:cubicBezTo>
                  <a:pt x="159117" y="10308"/>
                  <a:pt x="161193" y="15315"/>
                  <a:pt x="161193" y="21205"/>
                </a:cubicBezTo>
                <a:cubicBezTo>
                  <a:pt x="161193" y="27095"/>
                  <a:pt x="159131" y="32116"/>
                  <a:pt x="155008" y="36268"/>
                </a:cubicBezTo>
                <a:cubicBezTo>
                  <a:pt x="150884" y="40420"/>
                  <a:pt x="145878" y="42496"/>
                  <a:pt x="139988" y="42496"/>
                </a:cubicBezTo>
                <a:close/>
              </a:path>
            </a:pathLst>
          </a:custGeom>
          <a:solidFill>
            <a:schemeClr val="bg1"/>
          </a:solidFill>
          <a:ln w="238" cap="flat">
            <a:noFill/>
            <a:prstDash val="solid"/>
            <a:miter/>
          </a:ln>
        </p:spPr>
        <p:txBody>
          <a:bodyPr rtlCol="0" anchor="ctr"/>
          <a:lstStyle/>
          <a:p>
            <a:endParaRPr lang="en-RO"/>
          </a:p>
        </p:txBody>
      </p:sp>
      <p:sp>
        <p:nvSpPr>
          <p:cNvPr id="34" name="Graphic 32">
            <a:extLst>
              <a:ext uri="{FF2B5EF4-FFF2-40B4-BE49-F238E27FC236}">
                <a16:creationId xmlns:a16="http://schemas.microsoft.com/office/drawing/2014/main" id="{97A3A490-DC16-1D43-A574-E4460C9A7796}"/>
              </a:ext>
            </a:extLst>
          </p:cNvPr>
          <p:cNvSpPr>
            <a:spLocks noChangeAspect="1"/>
          </p:cNvSpPr>
          <p:nvPr/>
        </p:nvSpPr>
        <p:spPr>
          <a:xfrm>
            <a:off x="645701" y="269421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1AC234F7-DBC5-2840-8E73-AF819EBA406C}"/>
              </a:ext>
            </a:extLst>
          </p:cNvPr>
          <p:cNvSpPr/>
          <p:nvPr/>
        </p:nvSpPr>
        <p:spPr>
          <a:xfrm>
            <a:off x="6573683" y="2651790"/>
            <a:ext cx="2102005" cy="2592045"/>
          </a:xfrm>
          <a:prstGeom prst="roundRect">
            <a:avLst>
              <a:gd name="adj" fmla="val 906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054F3389-6F9B-A34F-8F88-6D1D61C9114C}"/>
              </a:ext>
            </a:extLst>
          </p:cNvPr>
          <p:cNvSpPr/>
          <p:nvPr/>
        </p:nvSpPr>
        <p:spPr>
          <a:xfrm>
            <a:off x="3715767" y="2651790"/>
            <a:ext cx="2102005" cy="2592045"/>
          </a:xfrm>
          <a:prstGeom prst="roundRect">
            <a:avLst>
              <a:gd name="adj" fmla="val 906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5E97BB93-D72E-A04D-B16A-FB93C91DB1A0}"/>
              </a:ext>
            </a:extLst>
          </p:cNvPr>
          <p:cNvSpPr/>
          <p:nvPr/>
        </p:nvSpPr>
        <p:spPr>
          <a:xfrm>
            <a:off x="860417" y="2651790"/>
            <a:ext cx="2102005" cy="2592045"/>
          </a:xfrm>
          <a:prstGeom prst="roundRect">
            <a:avLst>
              <a:gd name="adj" fmla="val 906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Terms commonly used in outbreak investigations</a:t>
            </a:r>
            <a:r>
              <a:rPr lang="en-GB" sz="3200" b="1" spc="-50" baseline="30000" dirty="0">
                <a:solidFill>
                  <a:srgbClr val="3D6C9D"/>
                </a:solidFill>
                <a:latin typeface="Arial Black" panose="020B0604020202020204" pitchFamily="34" charset="0"/>
                <a:cs typeface="Arial Black" panose="020B0604020202020204" pitchFamily="34" charset="0"/>
              </a:rPr>
              <a:t>1</a:t>
            </a:r>
          </a:p>
        </p:txBody>
      </p:sp>
      <p:sp>
        <p:nvSpPr>
          <p:cNvPr id="11" name="TextBox 10">
            <a:extLst>
              <a:ext uri="{FF2B5EF4-FFF2-40B4-BE49-F238E27FC236}">
                <a16:creationId xmlns:a16="http://schemas.microsoft.com/office/drawing/2014/main" id="{4090BA17-420B-1647-810B-105B15BBE519}"/>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baseline="30000" dirty="0">
                <a:solidFill>
                  <a:schemeClr val="tx1"/>
                </a:solidFill>
              </a:rPr>
              <a:t>1</a:t>
            </a:r>
            <a:r>
              <a:rPr lang="en-GB" sz="1000" dirty="0">
                <a:solidFill>
                  <a:schemeClr val="tx1"/>
                </a:solidFill>
              </a:rPr>
              <a:t> </a:t>
            </a:r>
            <a:r>
              <a:rPr lang="en-GB" sz="1000" dirty="0" err="1">
                <a:solidFill>
                  <a:schemeClr val="tx1"/>
                </a:solidFill>
              </a:rPr>
              <a:t>World Health Organization. Rapid Risk Assessment of Acute Public Health Events. Geneva: WHO; 2015. Available from: </a:t>
            </a:r>
            <a:r>
              <a:rPr lang="en-GB" sz="1000" dirty="0" err="1">
                <a:solidFill>
                  <a:srgbClr val="3D6C9D"/>
                </a:solidFill>
                <a:hlinkClick r:id="rId2">
                  <a:extLst>
                    <a:ext uri="{A12FA001-AC4F-418D-AE19-62706E023703}">
                      <ahyp:hlinkClr xmlns:ahyp="http://schemas.microsoft.com/office/drawing/2018/hyperlinkcolor" val="tx"/>
                    </a:ext>
                  </a:extLst>
                </a:hlinkClick>
              </a:rPr>
              <a:t>https://apps.who.int/iris/bitstream/handle/10665/70810/WHO_HSE_GAR_ARO_2012.1_eng.pdf;sequence=1</a:t>
            </a:r>
            <a:endParaRPr lang="en-GB" sz="1000" dirty="0" err="1">
              <a:solidFill>
                <a:srgbClr val="3D6C9D"/>
              </a:solidFill>
            </a:endParaRPr>
          </a:p>
        </p:txBody>
      </p:sp>
      <p:sp>
        <p:nvSpPr>
          <p:cNvPr id="15" name="TextBox 14">
            <a:extLst>
              <a:ext uri="{FF2B5EF4-FFF2-40B4-BE49-F238E27FC236}">
                <a16:creationId xmlns:a16="http://schemas.microsoft.com/office/drawing/2014/main" id="{23CB8C0D-45C5-9E47-BF04-54612B316A28}"/>
              </a:ext>
            </a:extLst>
          </p:cNvPr>
          <p:cNvSpPr txBox="1"/>
          <p:nvPr/>
        </p:nvSpPr>
        <p:spPr>
          <a:xfrm>
            <a:off x="1344992" y="2999791"/>
            <a:ext cx="1398863" cy="1600438"/>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Alert</a:t>
            </a:r>
            <a:endParaRPr lang="en-GB" sz="1600" b="1"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endParaRPr>
          </a:p>
          <a:p>
            <a:r>
              <a:rPr lang="en-GB" sz="1200" dirty="0">
                <a:solidFill>
                  <a:schemeClr val="tx1"/>
                </a:solidFill>
              </a:rPr>
              <a:t>The initial notification that a public health event with negative consequences is or may be taking place</a:t>
            </a:r>
          </a:p>
        </p:txBody>
      </p:sp>
      <p:sp>
        <p:nvSpPr>
          <p:cNvPr id="16" name="Google Shape;140;p4">
            <a:extLst>
              <a:ext uri="{FF2B5EF4-FFF2-40B4-BE49-F238E27FC236}">
                <a16:creationId xmlns:a16="http://schemas.microsoft.com/office/drawing/2014/main" id="{1E14E603-23AF-E444-87A4-7E0DCA2DC231}"/>
              </a:ext>
            </a:extLst>
          </p:cNvPr>
          <p:cNvSpPr>
            <a:spLocks noChangeAspect="1"/>
          </p:cNvSpPr>
          <p:nvPr/>
        </p:nvSpPr>
        <p:spPr>
          <a:xfrm>
            <a:off x="429701" y="24357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FEDBA83A-3A06-544D-8B86-F3C182427BFC}"/>
              </a:ext>
            </a:extLst>
          </p:cNvPr>
          <p:cNvSpPr>
            <a:spLocks noChangeAspect="1"/>
          </p:cNvSpPr>
          <p:nvPr/>
        </p:nvSpPr>
        <p:spPr>
          <a:xfrm>
            <a:off x="3283945" y="24357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3311DF67-3230-E047-BBE6-A065D78D37CE}"/>
              </a:ext>
            </a:extLst>
          </p:cNvPr>
          <p:cNvSpPr>
            <a:spLocks noChangeAspect="1"/>
          </p:cNvSpPr>
          <p:nvPr/>
        </p:nvSpPr>
        <p:spPr>
          <a:xfrm>
            <a:off x="6141683" y="24357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067EF49B-00E7-B046-A69B-FC21D60BCE29}"/>
              </a:ext>
            </a:extLst>
          </p:cNvPr>
          <p:cNvSpPr txBox="1"/>
          <p:nvPr/>
        </p:nvSpPr>
        <p:spPr>
          <a:xfrm>
            <a:off x="4212833" y="2999791"/>
            <a:ext cx="1305465" cy="1415772"/>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Outbreak</a:t>
            </a:r>
            <a:endParaRPr lang="en-GB" sz="1600" b="1"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endParaRPr>
          </a:p>
          <a:p>
            <a:r>
              <a:rPr lang="en-GB" sz="1200" dirty="0" err="1">
                <a:solidFill>
                  <a:schemeClr val="tx1"/>
                </a:solidFill>
              </a:rPr>
              <a:t>An epidemic limited to a localized increase in incidence of disease</a:t>
            </a:r>
            <a:endParaRPr lang="en-GB" sz="1200" dirty="0">
              <a:solidFill>
                <a:schemeClr val="tx1"/>
              </a:solidFill>
            </a:endParaRPr>
          </a:p>
        </p:txBody>
      </p:sp>
      <p:sp>
        <p:nvSpPr>
          <p:cNvPr id="21" name="TextBox 20">
            <a:extLst>
              <a:ext uri="{FF2B5EF4-FFF2-40B4-BE49-F238E27FC236}">
                <a16:creationId xmlns:a16="http://schemas.microsoft.com/office/drawing/2014/main" id="{0AB39BA9-B7FC-154F-8A7F-9249A3C41B4D}"/>
              </a:ext>
            </a:extLst>
          </p:cNvPr>
          <p:cNvSpPr txBox="1"/>
          <p:nvPr/>
        </p:nvSpPr>
        <p:spPr>
          <a:xfrm>
            <a:off x="7080415" y="2999791"/>
            <a:ext cx="1262985" cy="1231106"/>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Detection</a:t>
            </a:r>
            <a:endParaRPr lang="en-GB" sz="1600" b="1"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endParaRPr>
          </a:p>
          <a:p>
            <a:r>
              <a:rPr lang="en-GB" sz="1200" dirty="0" err="1">
                <a:solidFill>
                  <a:schemeClr val="tx1"/>
                </a:solidFill>
              </a:rPr>
              <a:t>A finding made through a search using systematic methods</a:t>
            </a:r>
            <a:endParaRPr lang="en-GB" sz="1200" dirty="0">
              <a:solidFill>
                <a:schemeClr val="tx1"/>
              </a:solidFill>
            </a:endParaRPr>
          </a:p>
        </p:txBody>
      </p:sp>
      <p:sp>
        <p:nvSpPr>
          <p:cNvPr id="6" name="Graphic 4">
            <a:extLst>
              <a:ext uri="{FF2B5EF4-FFF2-40B4-BE49-F238E27FC236}">
                <a16:creationId xmlns:a16="http://schemas.microsoft.com/office/drawing/2014/main" id="{4EFB8F0F-C703-0B46-9230-D9F4748EB091}"/>
              </a:ext>
            </a:extLst>
          </p:cNvPr>
          <p:cNvSpPr>
            <a:spLocks noChangeAspect="1"/>
          </p:cNvSpPr>
          <p:nvPr/>
        </p:nvSpPr>
        <p:spPr>
          <a:xfrm>
            <a:off x="3499767" y="2661182"/>
            <a:ext cx="432000" cy="413218"/>
          </a:xfrm>
          <a:custGeom>
            <a:avLst/>
            <a:gdLst>
              <a:gd name="connsiteX0" fmla="*/ 52409 w 219075"/>
              <a:gd name="connsiteY0" fmla="*/ 209550 h 209550"/>
              <a:gd name="connsiteX1" fmla="*/ 35536 w 219075"/>
              <a:gd name="connsiteY1" fmla="*/ 202611 h 209550"/>
              <a:gd name="connsiteX2" fmla="*/ 28575 w 219075"/>
              <a:gd name="connsiteY2" fmla="*/ 185759 h 209550"/>
              <a:gd name="connsiteX3" fmla="*/ 35522 w 219075"/>
              <a:gd name="connsiteY3" fmla="*/ 168886 h 209550"/>
              <a:gd name="connsiteX4" fmla="*/ 52393 w 219075"/>
              <a:gd name="connsiteY4" fmla="*/ 161925 h 209550"/>
              <a:gd name="connsiteX5" fmla="*/ 58213 w 219075"/>
              <a:gd name="connsiteY5" fmla="*/ 162731 h 209550"/>
              <a:gd name="connsiteX6" fmla="*/ 63873 w 219075"/>
              <a:gd name="connsiteY6" fmla="*/ 164911 h 209550"/>
              <a:gd name="connsiteX7" fmla="*/ 88070 w 219075"/>
              <a:gd name="connsiteY7" fmla="*/ 134815 h 209550"/>
              <a:gd name="connsiteX8" fmla="*/ 80981 w 219075"/>
              <a:gd name="connsiteY8" fmla="*/ 122543 h 209550"/>
              <a:gd name="connsiteX9" fmla="*/ 80340 w 219075"/>
              <a:gd name="connsiteY9" fmla="*/ 108915 h 209550"/>
              <a:gd name="connsiteX10" fmla="*/ 44749 w 219075"/>
              <a:gd name="connsiteY10" fmla="*/ 97173 h 209550"/>
              <a:gd name="connsiteX11" fmla="*/ 36106 w 219075"/>
              <a:gd name="connsiteY11" fmla="*/ 106149 h 209550"/>
              <a:gd name="connsiteX12" fmla="*/ 23813 w 219075"/>
              <a:gd name="connsiteY12" fmla="*/ 109538 h 209550"/>
              <a:gd name="connsiteX13" fmla="*/ 6945 w 219075"/>
              <a:gd name="connsiteY13" fmla="*/ 102599 h 209550"/>
              <a:gd name="connsiteX14" fmla="*/ 0 w 219075"/>
              <a:gd name="connsiteY14" fmla="*/ 85747 h 209550"/>
              <a:gd name="connsiteX15" fmla="*/ 6939 w 219075"/>
              <a:gd name="connsiteY15" fmla="*/ 68873 h 209550"/>
              <a:gd name="connsiteX16" fmla="*/ 23791 w 219075"/>
              <a:gd name="connsiteY16" fmla="*/ 61913 h 209550"/>
              <a:gd name="connsiteX17" fmla="*/ 40664 w 219075"/>
              <a:gd name="connsiteY17" fmla="*/ 68858 h 209550"/>
              <a:gd name="connsiteX18" fmla="*/ 47625 w 219075"/>
              <a:gd name="connsiteY18" fmla="*/ 85725 h 209550"/>
              <a:gd name="connsiteX19" fmla="*/ 47534 w 219075"/>
              <a:gd name="connsiteY19" fmla="*/ 87593 h 209550"/>
              <a:gd name="connsiteX20" fmla="*/ 47442 w 219075"/>
              <a:gd name="connsiteY20" fmla="*/ 88912 h 209550"/>
              <a:gd name="connsiteX21" fmla="*/ 82849 w 219075"/>
              <a:gd name="connsiteY21" fmla="*/ 101258 h 209550"/>
              <a:gd name="connsiteX22" fmla="*/ 91742 w 219075"/>
              <a:gd name="connsiteY22" fmla="*/ 90762 h 209550"/>
              <a:gd name="connsiteX23" fmla="*/ 105325 w 219075"/>
              <a:gd name="connsiteY23" fmla="*/ 84974 h 209550"/>
              <a:gd name="connsiteX24" fmla="*/ 105325 w 219075"/>
              <a:gd name="connsiteY24" fmla="*/ 47222 h 209550"/>
              <a:gd name="connsiteX25" fmla="*/ 90973 w 219075"/>
              <a:gd name="connsiteY25" fmla="*/ 38750 h 209550"/>
              <a:gd name="connsiteX26" fmla="*/ 85725 w 219075"/>
              <a:gd name="connsiteY26" fmla="*/ 23737 h 209550"/>
              <a:gd name="connsiteX27" fmla="*/ 92664 w 219075"/>
              <a:gd name="connsiteY27" fmla="*/ 6961 h 209550"/>
              <a:gd name="connsiteX28" fmla="*/ 109516 w 219075"/>
              <a:gd name="connsiteY28" fmla="*/ 0 h 209550"/>
              <a:gd name="connsiteX29" fmla="*/ 126389 w 219075"/>
              <a:gd name="connsiteY29" fmla="*/ 6945 h 209550"/>
              <a:gd name="connsiteX30" fmla="*/ 133350 w 219075"/>
              <a:gd name="connsiteY30" fmla="*/ 23813 h 209550"/>
              <a:gd name="connsiteX31" fmla="*/ 128075 w 219075"/>
              <a:gd name="connsiteY31" fmla="*/ 38750 h 209550"/>
              <a:gd name="connsiteX32" fmla="*/ 113750 w 219075"/>
              <a:gd name="connsiteY32" fmla="*/ 47222 h 209550"/>
              <a:gd name="connsiteX33" fmla="*/ 113750 w 219075"/>
              <a:gd name="connsiteY33" fmla="*/ 84974 h 209550"/>
              <a:gd name="connsiteX34" fmla="*/ 127241 w 219075"/>
              <a:gd name="connsiteY34" fmla="*/ 90762 h 209550"/>
              <a:gd name="connsiteX35" fmla="*/ 136226 w 219075"/>
              <a:gd name="connsiteY35" fmla="*/ 101258 h 209550"/>
              <a:gd name="connsiteX36" fmla="*/ 171633 w 219075"/>
              <a:gd name="connsiteY36" fmla="*/ 88912 h 209550"/>
              <a:gd name="connsiteX37" fmla="*/ 171450 w 219075"/>
              <a:gd name="connsiteY37" fmla="*/ 87502 h 209550"/>
              <a:gd name="connsiteX38" fmla="*/ 171450 w 219075"/>
              <a:gd name="connsiteY38" fmla="*/ 85725 h 209550"/>
              <a:gd name="connsiteX39" fmla="*/ 178389 w 219075"/>
              <a:gd name="connsiteY39" fmla="*/ 68858 h 209550"/>
              <a:gd name="connsiteX40" fmla="*/ 195241 w 219075"/>
              <a:gd name="connsiteY40" fmla="*/ 61913 h 209550"/>
              <a:gd name="connsiteX41" fmla="*/ 212114 w 219075"/>
              <a:gd name="connsiteY41" fmla="*/ 68851 h 209550"/>
              <a:gd name="connsiteX42" fmla="*/ 219075 w 219075"/>
              <a:gd name="connsiteY42" fmla="*/ 85703 h 209550"/>
              <a:gd name="connsiteX43" fmla="*/ 212130 w 219075"/>
              <a:gd name="connsiteY43" fmla="*/ 102577 h 209550"/>
              <a:gd name="connsiteX44" fmla="*/ 195263 w 219075"/>
              <a:gd name="connsiteY44" fmla="*/ 109538 h 209550"/>
              <a:gd name="connsiteX45" fmla="*/ 182971 w 219075"/>
              <a:gd name="connsiteY45" fmla="*/ 106149 h 209550"/>
              <a:gd name="connsiteX46" fmla="*/ 174326 w 219075"/>
              <a:gd name="connsiteY46" fmla="*/ 97173 h 209550"/>
              <a:gd name="connsiteX47" fmla="*/ 138735 w 219075"/>
              <a:gd name="connsiteY47" fmla="*/ 108915 h 209550"/>
              <a:gd name="connsiteX48" fmla="*/ 138094 w 219075"/>
              <a:gd name="connsiteY48" fmla="*/ 122515 h 209550"/>
              <a:gd name="connsiteX49" fmla="*/ 131005 w 219075"/>
              <a:gd name="connsiteY49" fmla="*/ 134632 h 209550"/>
              <a:gd name="connsiteX50" fmla="*/ 155202 w 219075"/>
              <a:gd name="connsiteY50" fmla="*/ 164672 h 209550"/>
              <a:gd name="connsiteX51" fmla="*/ 160862 w 219075"/>
              <a:gd name="connsiteY51" fmla="*/ 162703 h 209550"/>
              <a:gd name="connsiteX52" fmla="*/ 166682 w 219075"/>
              <a:gd name="connsiteY52" fmla="*/ 161925 h 209550"/>
              <a:gd name="connsiteX53" fmla="*/ 183553 w 219075"/>
              <a:gd name="connsiteY53" fmla="*/ 168864 h 209550"/>
              <a:gd name="connsiteX54" fmla="*/ 190500 w 219075"/>
              <a:gd name="connsiteY54" fmla="*/ 185716 h 209550"/>
              <a:gd name="connsiteX55" fmla="*/ 183561 w 219075"/>
              <a:gd name="connsiteY55" fmla="*/ 202590 h 209550"/>
              <a:gd name="connsiteX56" fmla="*/ 166709 w 219075"/>
              <a:gd name="connsiteY56" fmla="*/ 209550 h 209550"/>
              <a:gd name="connsiteX57" fmla="*/ 149836 w 219075"/>
              <a:gd name="connsiteY57" fmla="*/ 202605 h 209550"/>
              <a:gd name="connsiteX58" fmla="*/ 142875 w 219075"/>
              <a:gd name="connsiteY58" fmla="*/ 185738 h 209550"/>
              <a:gd name="connsiteX59" fmla="*/ 144240 w 219075"/>
              <a:gd name="connsiteY59" fmla="*/ 177560 h 209550"/>
              <a:gd name="connsiteX60" fmla="*/ 148773 w 219075"/>
              <a:gd name="connsiteY60" fmla="*/ 170241 h 209550"/>
              <a:gd name="connsiteX61" fmla="*/ 124576 w 219075"/>
              <a:gd name="connsiteY61" fmla="*/ 139779 h 209550"/>
              <a:gd name="connsiteX62" fmla="*/ 109602 w 219075"/>
              <a:gd name="connsiteY62" fmla="*/ 143974 h 209550"/>
              <a:gd name="connsiteX63" fmla="*/ 94444 w 219075"/>
              <a:gd name="connsiteY63" fmla="*/ 139779 h 209550"/>
              <a:gd name="connsiteX64" fmla="*/ 70302 w 219075"/>
              <a:gd name="connsiteY64" fmla="*/ 170241 h 209550"/>
              <a:gd name="connsiteX65" fmla="*/ 74744 w 219075"/>
              <a:gd name="connsiteY65" fmla="*/ 177560 h 209550"/>
              <a:gd name="connsiteX66" fmla="*/ 76200 w 219075"/>
              <a:gd name="connsiteY66" fmla="*/ 185738 h 209550"/>
              <a:gd name="connsiteX67" fmla="*/ 69261 w 219075"/>
              <a:gd name="connsiteY67" fmla="*/ 202605 h 209550"/>
              <a:gd name="connsiteX68" fmla="*/ 52409 w 219075"/>
              <a:gd name="connsiteY68" fmla="*/ 209550 h 209550"/>
              <a:gd name="connsiteX69" fmla="*/ 23813 w 219075"/>
              <a:gd name="connsiteY69" fmla="*/ 100013 h 209550"/>
              <a:gd name="connsiteX70" fmla="*/ 33896 w 219075"/>
              <a:gd name="connsiteY70" fmla="*/ 95809 h 209550"/>
              <a:gd name="connsiteX71" fmla="*/ 38100 w 219075"/>
              <a:gd name="connsiteY71" fmla="*/ 85725 h 209550"/>
              <a:gd name="connsiteX72" fmla="*/ 33896 w 219075"/>
              <a:gd name="connsiteY72" fmla="*/ 75641 h 209550"/>
              <a:gd name="connsiteX73" fmla="*/ 23813 w 219075"/>
              <a:gd name="connsiteY73" fmla="*/ 71438 h 209550"/>
              <a:gd name="connsiteX74" fmla="*/ 13729 w 219075"/>
              <a:gd name="connsiteY74" fmla="*/ 75641 h 209550"/>
              <a:gd name="connsiteX75" fmla="*/ 9525 w 219075"/>
              <a:gd name="connsiteY75" fmla="*/ 85725 h 209550"/>
              <a:gd name="connsiteX76" fmla="*/ 13729 w 219075"/>
              <a:gd name="connsiteY76" fmla="*/ 95809 h 209550"/>
              <a:gd name="connsiteX77" fmla="*/ 23813 w 219075"/>
              <a:gd name="connsiteY77" fmla="*/ 100013 h 209550"/>
              <a:gd name="connsiteX78" fmla="*/ 52388 w 219075"/>
              <a:gd name="connsiteY78" fmla="*/ 200025 h 209550"/>
              <a:gd name="connsiteX79" fmla="*/ 62471 w 219075"/>
              <a:gd name="connsiteY79" fmla="*/ 195821 h 209550"/>
              <a:gd name="connsiteX80" fmla="*/ 66675 w 219075"/>
              <a:gd name="connsiteY80" fmla="*/ 185738 h 209550"/>
              <a:gd name="connsiteX81" fmla="*/ 62471 w 219075"/>
              <a:gd name="connsiteY81" fmla="*/ 175654 h 209550"/>
              <a:gd name="connsiteX82" fmla="*/ 52388 w 219075"/>
              <a:gd name="connsiteY82" fmla="*/ 171450 h 209550"/>
              <a:gd name="connsiteX83" fmla="*/ 42304 w 219075"/>
              <a:gd name="connsiteY83" fmla="*/ 175654 h 209550"/>
              <a:gd name="connsiteX84" fmla="*/ 38100 w 219075"/>
              <a:gd name="connsiteY84" fmla="*/ 185738 h 209550"/>
              <a:gd name="connsiteX85" fmla="*/ 42304 w 219075"/>
              <a:gd name="connsiteY85" fmla="*/ 195821 h 209550"/>
              <a:gd name="connsiteX86" fmla="*/ 52388 w 219075"/>
              <a:gd name="connsiteY86" fmla="*/ 200025 h 209550"/>
              <a:gd name="connsiteX87" fmla="*/ 109538 w 219075"/>
              <a:gd name="connsiteY87" fmla="*/ 38100 h 209550"/>
              <a:gd name="connsiteX88" fmla="*/ 119621 w 219075"/>
              <a:gd name="connsiteY88" fmla="*/ 33896 h 209550"/>
              <a:gd name="connsiteX89" fmla="*/ 123825 w 219075"/>
              <a:gd name="connsiteY89" fmla="*/ 23813 h 209550"/>
              <a:gd name="connsiteX90" fmla="*/ 119621 w 219075"/>
              <a:gd name="connsiteY90" fmla="*/ 13729 h 209550"/>
              <a:gd name="connsiteX91" fmla="*/ 109538 w 219075"/>
              <a:gd name="connsiteY91" fmla="*/ 9525 h 209550"/>
              <a:gd name="connsiteX92" fmla="*/ 99454 w 219075"/>
              <a:gd name="connsiteY92" fmla="*/ 13729 h 209550"/>
              <a:gd name="connsiteX93" fmla="*/ 95250 w 219075"/>
              <a:gd name="connsiteY93" fmla="*/ 23813 h 209550"/>
              <a:gd name="connsiteX94" fmla="*/ 99454 w 219075"/>
              <a:gd name="connsiteY94" fmla="*/ 33896 h 209550"/>
              <a:gd name="connsiteX95" fmla="*/ 109538 w 219075"/>
              <a:gd name="connsiteY95" fmla="*/ 38100 h 209550"/>
              <a:gd name="connsiteX96" fmla="*/ 109538 w 219075"/>
              <a:gd name="connsiteY96" fmla="*/ 134449 h 209550"/>
              <a:gd name="connsiteX97" fmla="*/ 123788 w 219075"/>
              <a:gd name="connsiteY97" fmla="*/ 128551 h 209550"/>
              <a:gd name="connsiteX98" fmla="*/ 129686 w 219075"/>
              <a:gd name="connsiteY98" fmla="*/ 114300 h 209550"/>
              <a:gd name="connsiteX99" fmla="*/ 123788 w 219075"/>
              <a:gd name="connsiteY99" fmla="*/ 100049 h 209550"/>
              <a:gd name="connsiteX100" fmla="*/ 109538 w 219075"/>
              <a:gd name="connsiteY100" fmla="*/ 94151 h 209550"/>
              <a:gd name="connsiteX101" fmla="*/ 95287 w 219075"/>
              <a:gd name="connsiteY101" fmla="*/ 100049 h 209550"/>
              <a:gd name="connsiteX102" fmla="*/ 89389 w 219075"/>
              <a:gd name="connsiteY102" fmla="*/ 114300 h 209550"/>
              <a:gd name="connsiteX103" fmla="*/ 95287 w 219075"/>
              <a:gd name="connsiteY103" fmla="*/ 128551 h 209550"/>
              <a:gd name="connsiteX104" fmla="*/ 109538 w 219075"/>
              <a:gd name="connsiteY104" fmla="*/ 134449 h 209550"/>
              <a:gd name="connsiteX105" fmla="*/ 166688 w 219075"/>
              <a:gd name="connsiteY105" fmla="*/ 200025 h 209550"/>
              <a:gd name="connsiteX106" fmla="*/ 176771 w 219075"/>
              <a:gd name="connsiteY106" fmla="*/ 195821 h 209550"/>
              <a:gd name="connsiteX107" fmla="*/ 180975 w 219075"/>
              <a:gd name="connsiteY107" fmla="*/ 185738 h 209550"/>
              <a:gd name="connsiteX108" fmla="*/ 176771 w 219075"/>
              <a:gd name="connsiteY108" fmla="*/ 175654 h 209550"/>
              <a:gd name="connsiteX109" fmla="*/ 166688 w 219075"/>
              <a:gd name="connsiteY109" fmla="*/ 171450 h 209550"/>
              <a:gd name="connsiteX110" fmla="*/ 156604 w 219075"/>
              <a:gd name="connsiteY110" fmla="*/ 175654 h 209550"/>
              <a:gd name="connsiteX111" fmla="*/ 152400 w 219075"/>
              <a:gd name="connsiteY111" fmla="*/ 185738 h 209550"/>
              <a:gd name="connsiteX112" fmla="*/ 156604 w 219075"/>
              <a:gd name="connsiteY112" fmla="*/ 195821 h 209550"/>
              <a:gd name="connsiteX113" fmla="*/ 166688 w 219075"/>
              <a:gd name="connsiteY113" fmla="*/ 200025 h 209550"/>
              <a:gd name="connsiteX114" fmla="*/ 195263 w 219075"/>
              <a:gd name="connsiteY114" fmla="*/ 100013 h 209550"/>
              <a:gd name="connsiteX115" fmla="*/ 205346 w 219075"/>
              <a:gd name="connsiteY115" fmla="*/ 95809 h 209550"/>
              <a:gd name="connsiteX116" fmla="*/ 209550 w 219075"/>
              <a:gd name="connsiteY116" fmla="*/ 85725 h 209550"/>
              <a:gd name="connsiteX117" fmla="*/ 205346 w 219075"/>
              <a:gd name="connsiteY117" fmla="*/ 75641 h 209550"/>
              <a:gd name="connsiteX118" fmla="*/ 195263 w 219075"/>
              <a:gd name="connsiteY118" fmla="*/ 71438 h 209550"/>
              <a:gd name="connsiteX119" fmla="*/ 185179 w 219075"/>
              <a:gd name="connsiteY119" fmla="*/ 75641 h 209550"/>
              <a:gd name="connsiteX120" fmla="*/ 180975 w 219075"/>
              <a:gd name="connsiteY120" fmla="*/ 85725 h 209550"/>
              <a:gd name="connsiteX121" fmla="*/ 185179 w 219075"/>
              <a:gd name="connsiteY121" fmla="*/ 95809 h 209550"/>
              <a:gd name="connsiteX122" fmla="*/ 195263 w 219075"/>
              <a:gd name="connsiteY122" fmla="*/ 1000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9075" h="20955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EFD43533-FBED-8F4E-8023-095608DD48A4}"/>
              </a:ext>
            </a:extLst>
          </p:cNvPr>
          <p:cNvSpPr>
            <a:spLocks noChangeAspect="1"/>
          </p:cNvSpPr>
          <p:nvPr/>
        </p:nvSpPr>
        <p:spPr>
          <a:xfrm>
            <a:off x="697217" y="2651791"/>
            <a:ext cx="328969" cy="432000"/>
          </a:xfrm>
          <a:custGeom>
            <a:avLst/>
            <a:gdLst>
              <a:gd name="connsiteX0" fmla="*/ 61913 w 133350"/>
              <a:gd name="connsiteY0" fmla="*/ 93418 h 175113"/>
              <a:gd name="connsiteX1" fmla="*/ 71438 w 133350"/>
              <a:gd name="connsiteY1" fmla="*/ 93418 h 175113"/>
              <a:gd name="connsiteX2" fmla="*/ 71438 w 133350"/>
              <a:gd name="connsiteY2" fmla="*/ 47625 h 175113"/>
              <a:gd name="connsiteX3" fmla="*/ 61913 w 133350"/>
              <a:gd name="connsiteY3" fmla="*/ 47625 h 175113"/>
              <a:gd name="connsiteX4" fmla="*/ 61913 w 133350"/>
              <a:gd name="connsiteY4" fmla="*/ 93418 h 175113"/>
              <a:gd name="connsiteX5" fmla="*/ 66675 w 133350"/>
              <a:gd name="connsiteY5" fmla="*/ 120161 h 175113"/>
              <a:gd name="connsiteX6" fmla="*/ 70851 w 133350"/>
              <a:gd name="connsiteY6" fmla="*/ 118476 h 175113"/>
              <a:gd name="connsiteX7" fmla="*/ 72536 w 133350"/>
              <a:gd name="connsiteY7" fmla="*/ 114300 h 175113"/>
              <a:gd name="connsiteX8" fmla="*/ 70851 w 133350"/>
              <a:gd name="connsiteY8" fmla="*/ 110124 h 175113"/>
              <a:gd name="connsiteX9" fmla="*/ 66675 w 133350"/>
              <a:gd name="connsiteY9" fmla="*/ 108439 h 175113"/>
              <a:gd name="connsiteX10" fmla="*/ 62499 w 133350"/>
              <a:gd name="connsiteY10" fmla="*/ 110124 h 175113"/>
              <a:gd name="connsiteX11" fmla="*/ 60814 w 133350"/>
              <a:gd name="connsiteY11" fmla="*/ 114300 h 175113"/>
              <a:gd name="connsiteX12" fmla="*/ 62499 w 133350"/>
              <a:gd name="connsiteY12" fmla="*/ 118476 h 175113"/>
              <a:gd name="connsiteX13" fmla="*/ 66675 w 133350"/>
              <a:gd name="connsiteY13" fmla="*/ 120161 h 175113"/>
              <a:gd name="connsiteX14" fmla="*/ 0 w 133350"/>
              <a:gd name="connsiteY14" fmla="*/ 150202 h 175113"/>
              <a:gd name="connsiteX15" fmla="*/ 0 w 133350"/>
              <a:gd name="connsiteY15" fmla="*/ 140677 h 175113"/>
              <a:gd name="connsiteX16" fmla="*/ 15386 w 133350"/>
              <a:gd name="connsiteY16" fmla="*/ 140677 h 175113"/>
              <a:gd name="connsiteX17" fmla="*/ 15386 w 133350"/>
              <a:gd name="connsiteY17" fmla="*/ 65210 h 175113"/>
              <a:gd name="connsiteX18" fmla="*/ 27201 w 133350"/>
              <a:gd name="connsiteY18" fmla="*/ 32376 h 175113"/>
              <a:gd name="connsiteX19" fmla="*/ 57150 w 133350"/>
              <a:gd name="connsiteY19" fmla="*/ 14727 h 175113"/>
              <a:gd name="connsiteX20" fmla="*/ 57150 w 133350"/>
              <a:gd name="connsiteY20" fmla="*/ 9525 h 175113"/>
              <a:gd name="connsiteX21" fmla="*/ 59922 w 133350"/>
              <a:gd name="connsiteY21" fmla="*/ 2778 h 175113"/>
              <a:gd name="connsiteX22" fmla="*/ 66654 w 133350"/>
              <a:gd name="connsiteY22" fmla="*/ 0 h 175113"/>
              <a:gd name="connsiteX23" fmla="*/ 73407 w 133350"/>
              <a:gd name="connsiteY23" fmla="*/ 2778 h 175113"/>
              <a:gd name="connsiteX24" fmla="*/ 76200 w 133350"/>
              <a:gd name="connsiteY24" fmla="*/ 9525 h 175113"/>
              <a:gd name="connsiteX25" fmla="*/ 76200 w 133350"/>
              <a:gd name="connsiteY25" fmla="*/ 14727 h 175113"/>
              <a:gd name="connsiteX26" fmla="*/ 106149 w 133350"/>
              <a:gd name="connsiteY26" fmla="*/ 32376 h 175113"/>
              <a:gd name="connsiteX27" fmla="*/ 117964 w 133350"/>
              <a:gd name="connsiteY27" fmla="*/ 65210 h 175113"/>
              <a:gd name="connsiteX28" fmla="*/ 117964 w 133350"/>
              <a:gd name="connsiteY28" fmla="*/ 140677 h 175113"/>
              <a:gd name="connsiteX29" fmla="*/ 133350 w 133350"/>
              <a:gd name="connsiteY29" fmla="*/ 140677 h 175113"/>
              <a:gd name="connsiteX30" fmla="*/ 133350 w 133350"/>
              <a:gd name="connsiteY30" fmla="*/ 150202 h 175113"/>
              <a:gd name="connsiteX31" fmla="*/ 0 w 133350"/>
              <a:gd name="connsiteY31" fmla="*/ 150202 h 175113"/>
              <a:gd name="connsiteX32" fmla="*/ 66643 w 133350"/>
              <a:gd name="connsiteY32" fmla="*/ 175114 h 175113"/>
              <a:gd name="connsiteX33" fmla="*/ 55785 w 133350"/>
              <a:gd name="connsiteY33" fmla="*/ 170594 h 175113"/>
              <a:gd name="connsiteX34" fmla="*/ 51289 w 133350"/>
              <a:gd name="connsiteY34" fmla="*/ 159727 h 175113"/>
              <a:gd name="connsiteX35" fmla="*/ 82061 w 133350"/>
              <a:gd name="connsiteY35" fmla="*/ 159727 h 175113"/>
              <a:gd name="connsiteX36" fmla="*/ 77532 w 133350"/>
              <a:gd name="connsiteY36" fmla="*/ 170617 h 175113"/>
              <a:gd name="connsiteX37" fmla="*/ 66643 w 133350"/>
              <a:gd name="connsiteY37" fmla="*/ 175114 h 175113"/>
              <a:gd name="connsiteX38" fmla="*/ 24911 w 133350"/>
              <a:gd name="connsiteY38" fmla="*/ 140677 h 175113"/>
              <a:gd name="connsiteX39" fmla="*/ 108439 w 133350"/>
              <a:gd name="connsiteY39" fmla="*/ 140677 h 175113"/>
              <a:gd name="connsiteX40" fmla="*/ 108439 w 133350"/>
              <a:gd name="connsiteY40" fmla="*/ 65210 h 175113"/>
              <a:gd name="connsiteX41" fmla="*/ 96239 w 133350"/>
              <a:gd name="connsiteY41" fmla="*/ 35645 h 175113"/>
              <a:gd name="connsiteX42" fmla="*/ 66675 w 133350"/>
              <a:gd name="connsiteY42" fmla="*/ 23446 h 175113"/>
              <a:gd name="connsiteX43" fmla="*/ 37111 w 133350"/>
              <a:gd name="connsiteY43" fmla="*/ 35645 h 175113"/>
              <a:gd name="connsiteX44" fmla="*/ 24911 w 133350"/>
              <a:gd name="connsiteY44" fmla="*/ 65210 h 175113"/>
              <a:gd name="connsiteX45" fmla="*/ 24911 w 133350"/>
              <a:gd name="connsiteY45" fmla="*/ 140677 h 1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3350" h="175113">
                <a:moveTo>
                  <a:pt x="61913" y="93418"/>
                </a:moveTo>
                <a:lnTo>
                  <a:pt x="71438" y="93418"/>
                </a:lnTo>
                <a:lnTo>
                  <a:pt x="71438" y="47625"/>
                </a:lnTo>
                <a:lnTo>
                  <a:pt x="61913" y="47625"/>
                </a:lnTo>
                <a:lnTo>
                  <a:pt x="61913" y="93418"/>
                </a:lnTo>
                <a:close/>
                <a:moveTo>
                  <a:pt x="66675" y="120161"/>
                </a:moveTo>
                <a:cubicBezTo>
                  <a:pt x="68336" y="120161"/>
                  <a:pt x="69728" y="119600"/>
                  <a:pt x="70851" y="118476"/>
                </a:cubicBezTo>
                <a:cubicBezTo>
                  <a:pt x="71975" y="117353"/>
                  <a:pt x="72536" y="115961"/>
                  <a:pt x="72536" y="114300"/>
                </a:cubicBezTo>
                <a:cubicBezTo>
                  <a:pt x="72536" y="112639"/>
                  <a:pt x="71975" y="111247"/>
                  <a:pt x="70851" y="110124"/>
                </a:cubicBezTo>
                <a:cubicBezTo>
                  <a:pt x="69728" y="109000"/>
                  <a:pt x="68336" y="108439"/>
                  <a:pt x="66675" y="108439"/>
                </a:cubicBezTo>
                <a:cubicBezTo>
                  <a:pt x="65014" y="108439"/>
                  <a:pt x="63622" y="109000"/>
                  <a:pt x="62499" y="110124"/>
                </a:cubicBezTo>
                <a:cubicBezTo>
                  <a:pt x="61375" y="111247"/>
                  <a:pt x="60814" y="112639"/>
                  <a:pt x="60814" y="114300"/>
                </a:cubicBezTo>
                <a:cubicBezTo>
                  <a:pt x="60814" y="115961"/>
                  <a:pt x="61375" y="117353"/>
                  <a:pt x="62499" y="118476"/>
                </a:cubicBezTo>
                <a:cubicBezTo>
                  <a:pt x="63622" y="119600"/>
                  <a:pt x="65014" y="120161"/>
                  <a:pt x="66675" y="120161"/>
                </a:cubicBezTo>
                <a:close/>
                <a:moveTo>
                  <a:pt x="0" y="150202"/>
                </a:moveTo>
                <a:lnTo>
                  <a:pt x="0" y="140677"/>
                </a:lnTo>
                <a:lnTo>
                  <a:pt x="15386" y="140677"/>
                </a:lnTo>
                <a:lnTo>
                  <a:pt x="15386" y="65210"/>
                </a:lnTo>
                <a:cubicBezTo>
                  <a:pt x="15386" y="52766"/>
                  <a:pt x="19325" y="41822"/>
                  <a:pt x="27201" y="32376"/>
                </a:cubicBezTo>
                <a:cubicBezTo>
                  <a:pt x="35078" y="22930"/>
                  <a:pt x="45061" y="17047"/>
                  <a:pt x="57150" y="14727"/>
                </a:cubicBezTo>
                <a:lnTo>
                  <a:pt x="57150" y="9525"/>
                </a:lnTo>
                <a:cubicBezTo>
                  <a:pt x="57150" y="6879"/>
                  <a:pt x="58074" y="4630"/>
                  <a:pt x="59922" y="2778"/>
                </a:cubicBezTo>
                <a:cubicBezTo>
                  <a:pt x="61770" y="926"/>
                  <a:pt x="64014" y="0"/>
                  <a:pt x="66654" y="0"/>
                </a:cubicBezTo>
                <a:cubicBezTo>
                  <a:pt x="69293" y="0"/>
                  <a:pt x="71544" y="926"/>
                  <a:pt x="73407" y="2778"/>
                </a:cubicBezTo>
                <a:cubicBezTo>
                  <a:pt x="75269" y="4630"/>
                  <a:pt x="76200" y="6879"/>
                  <a:pt x="76200" y="9525"/>
                </a:cubicBezTo>
                <a:lnTo>
                  <a:pt x="76200" y="14727"/>
                </a:lnTo>
                <a:cubicBezTo>
                  <a:pt x="88289" y="17047"/>
                  <a:pt x="98272" y="22930"/>
                  <a:pt x="106149" y="32376"/>
                </a:cubicBezTo>
                <a:cubicBezTo>
                  <a:pt x="114025" y="41822"/>
                  <a:pt x="117964" y="52766"/>
                  <a:pt x="117964" y="65210"/>
                </a:cubicBezTo>
                <a:lnTo>
                  <a:pt x="117964" y="140677"/>
                </a:lnTo>
                <a:lnTo>
                  <a:pt x="133350" y="140677"/>
                </a:lnTo>
                <a:lnTo>
                  <a:pt x="133350" y="150202"/>
                </a:lnTo>
                <a:lnTo>
                  <a:pt x="0" y="150202"/>
                </a:lnTo>
                <a:close/>
                <a:moveTo>
                  <a:pt x="66643" y="175114"/>
                </a:moveTo>
                <a:cubicBezTo>
                  <a:pt x="62402" y="175114"/>
                  <a:pt x="58783" y="173607"/>
                  <a:pt x="55785" y="170594"/>
                </a:cubicBezTo>
                <a:cubicBezTo>
                  <a:pt x="52787" y="167580"/>
                  <a:pt x="51289" y="163958"/>
                  <a:pt x="51289" y="159727"/>
                </a:cubicBezTo>
                <a:lnTo>
                  <a:pt x="82061" y="159727"/>
                </a:lnTo>
                <a:cubicBezTo>
                  <a:pt x="82061" y="163989"/>
                  <a:pt x="80552" y="167619"/>
                  <a:pt x="77532" y="170617"/>
                </a:cubicBezTo>
                <a:cubicBezTo>
                  <a:pt x="74513" y="173615"/>
                  <a:pt x="70883" y="175114"/>
                  <a:pt x="66643" y="175114"/>
                </a:cubicBezTo>
                <a:close/>
                <a:moveTo>
                  <a:pt x="24911" y="140677"/>
                </a:moveTo>
                <a:lnTo>
                  <a:pt x="108439" y="140677"/>
                </a:lnTo>
                <a:lnTo>
                  <a:pt x="108439" y="65210"/>
                </a:lnTo>
                <a:cubicBezTo>
                  <a:pt x="108439" y="53633"/>
                  <a:pt x="104372" y="43778"/>
                  <a:pt x="96239" y="35645"/>
                </a:cubicBezTo>
                <a:cubicBezTo>
                  <a:pt x="88106" y="27513"/>
                  <a:pt x="78252" y="23446"/>
                  <a:pt x="66675" y="23446"/>
                </a:cubicBezTo>
                <a:cubicBezTo>
                  <a:pt x="55098" y="23446"/>
                  <a:pt x="45244" y="27513"/>
                  <a:pt x="37111" y="35645"/>
                </a:cubicBezTo>
                <a:cubicBezTo>
                  <a:pt x="28978" y="43778"/>
                  <a:pt x="24911" y="53633"/>
                  <a:pt x="24911" y="65210"/>
                </a:cubicBezTo>
                <a:lnTo>
                  <a:pt x="24911" y="140677"/>
                </a:lnTo>
                <a:close/>
              </a:path>
            </a:pathLst>
          </a:custGeom>
          <a:solidFill>
            <a:schemeClr val="bg1"/>
          </a:solidFill>
          <a:ln w="238" cap="flat">
            <a:noFill/>
            <a:prstDash val="solid"/>
            <a:miter/>
          </a:ln>
        </p:spPr>
        <p:txBody>
          <a:bodyPr rtlCol="0" anchor="ctr"/>
          <a:lstStyle/>
          <a:p>
            <a:endParaRPr lang="en-RO"/>
          </a:p>
        </p:txBody>
      </p:sp>
      <p:sp>
        <p:nvSpPr>
          <p:cNvPr id="32" name="Graphic 30">
            <a:extLst>
              <a:ext uri="{FF2B5EF4-FFF2-40B4-BE49-F238E27FC236}">
                <a16:creationId xmlns:a16="http://schemas.microsoft.com/office/drawing/2014/main" id="{13D9FB08-33C9-3E4D-B749-5133BBAD848C}"/>
              </a:ext>
            </a:extLst>
          </p:cNvPr>
          <p:cNvSpPr>
            <a:spLocks noChangeAspect="1"/>
          </p:cNvSpPr>
          <p:nvPr/>
        </p:nvSpPr>
        <p:spPr>
          <a:xfrm>
            <a:off x="6357683" y="2735791"/>
            <a:ext cx="432000" cy="264000"/>
          </a:xfrm>
          <a:custGeom>
            <a:avLst/>
            <a:gdLst>
              <a:gd name="connsiteX0" fmla="*/ 0 w 171450"/>
              <a:gd name="connsiteY0" fmla="*/ 104409 h 104775"/>
              <a:gd name="connsiteX1" fmla="*/ 0 w 171450"/>
              <a:gd name="connsiteY1" fmla="*/ 94884 h 104775"/>
              <a:gd name="connsiteX2" fmla="*/ 91037 w 171450"/>
              <a:gd name="connsiteY2" fmla="*/ 94884 h 104775"/>
              <a:gd name="connsiteX3" fmla="*/ 91037 w 171450"/>
              <a:gd name="connsiteY3" fmla="*/ 104409 h 104775"/>
              <a:gd name="connsiteX4" fmla="*/ 0 w 171450"/>
              <a:gd name="connsiteY4" fmla="*/ 104409 h 104775"/>
              <a:gd name="connsiteX5" fmla="*/ 0 w 171450"/>
              <a:gd name="connsiteY5" fmla="*/ 58799 h 104775"/>
              <a:gd name="connsiteX6" fmla="*/ 0 w 171450"/>
              <a:gd name="connsiteY6" fmla="*/ 49274 h 104775"/>
              <a:gd name="connsiteX7" fmla="*/ 42496 w 171450"/>
              <a:gd name="connsiteY7" fmla="*/ 49274 h 104775"/>
              <a:gd name="connsiteX8" fmla="*/ 42496 w 171450"/>
              <a:gd name="connsiteY8" fmla="*/ 58799 h 104775"/>
              <a:gd name="connsiteX9" fmla="*/ 0 w 171450"/>
              <a:gd name="connsiteY9" fmla="*/ 58799 h 104775"/>
              <a:gd name="connsiteX10" fmla="*/ 0 w 171450"/>
              <a:gd name="connsiteY10" fmla="*/ 13189 h 104775"/>
              <a:gd name="connsiteX11" fmla="*/ 0 w 171450"/>
              <a:gd name="connsiteY11" fmla="*/ 3664 h 104775"/>
              <a:gd name="connsiteX12" fmla="*/ 42496 w 171450"/>
              <a:gd name="connsiteY12" fmla="*/ 3664 h 104775"/>
              <a:gd name="connsiteX13" fmla="*/ 42496 w 171450"/>
              <a:gd name="connsiteY13" fmla="*/ 13189 h 104775"/>
              <a:gd name="connsiteX14" fmla="*/ 0 w 171450"/>
              <a:gd name="connsiteY14" fmla="*/ 13189 h 104775"/>
              <a:gd name="connsiteX15" fmla="*/ 164709 w 171450"/>
              <a:gd name="connsiteY15" fmla="*/ 104775 h 104775"/>
              <a:gd name="connsiteX16" fmla="*/ 127672 w 171450"/>
              <a:gd name="connsiteY16" fmla="*/ 68287 h 104775"/>
              <a:gd name="connsiteX17" fmla="*/ 116452 w 171450"/>
              <a:gd name="connsiteY17" fmla="*/ 74268 h 104775"/>
              <a:gd name="connsiteX18" fmla="*/ 104042 w 171450"/>
              <a:gd name="connsiteY18" fmla="*/ 76383 h 104775"/>
              <a:gd name="connsiteX19" fmla="*/ 76698 w 171450"/>
              <a:gd name="connsiteY19" fmla="*/ 65292 h 104775"/>
              <a:gd name="connsiteX20" fmla="*/ 65393 w 171450"/>
              <a:gd name="connsiteY20" fmla="*/ 38192 h 104775"/>
              <a:gd name="connsiteX21" fmla="*/ 76710 w 171450"/>
              <a:gd name="connsiteY21" fmla="*/ 11091 h 104775"/>
              <a:gd name="connsiteX22" fmla="*/ 104086 w 171450"/>
              <a:gd name="connsiteY22" fmla="*/ 0 h 104775"/>
              <a:gd name="connsiteX23" fmla="*/ 131418 w 171450"/>
              <a:gd name="connsiteY23" fmla="*/ 11091 h 104775"/>
              <a:gd name="connsiteX24" fmla="*/ 142692 w 171450"/>
              <a:gd name="connsiteY24" fmla="*/ 38100 h 104775"/>
              <a:gd name="connsiteX25" fmla="*/ 140576 w 171450"/>
              <a:gd name="connsiteY25" fmla="*/ 50510 h 104775"/>
              <a:gd name="connsiteX26" fmla="*/ 134413 w 171450"/>
              <a:gd name="connsiteY26" fmla="*/ 61546 h 104775"/>
              <a:gd name="connsiteX27" fmla="*/ 171450 w 171450"/>
              <a:gd name="connsiteY27" fmla="*/ 98034 h 104775"/>
              <a:gd name="connsiteX28" fmla="*/ 164709 w 171450"/>
              <a:gd name="connsiteY28" fmla="*/ 104775 h 104775"/>
              <a:gd name="connsiteX29" fmla="*/ 104042 w 171450"/>
              <a:gd name="connsiteY29" fmla="*/ 66858 h 104775"/>
              <a:gd name="connsiteX30" fmla="*/ 124672 w 171450"/>
              <a:gd name="connsiteY30" fmla="*/ 58524 h 104775"/>
              <a:gd name="connsiteX31" fmla="*/ 133167 w 171450"/>
              <a:gd name="connsiteY31" fmla="*/ 38192 h 104775"/>
              <a:gd name="connsiteX32" fmla="*/ 124672 w 171450"/>
              <a:gd name="connsiteY32" fmla="*/ 17859 h 104775"/>
              <a:gd name="connsiteX33" fmla="*/ 104042 w 171450"/>
              <a:gd name="connsiteY33" fmla="*/ 9525 h 104775"/>
              <a:gd name="connsiteX34" fmla="*/ 83412 w 171450"/>
              <a:gd name="connsiteY34" fmla="*/ 17859 h 104775"/>
              <a:gd name="connsiteX35" fmla="*/ 74918 w 171450"/>
              <a:gd name="connsiteY35" fmla="*/ 38192 h 104775"/>
              <a:gd name="connsiteX36" fmla="*/ 83412 w 171450"/>
              <a:gd name="connsiteY36" fmla="*/ 58524 h 104775"/>
              <a:gd name="connsiteX37" fmla="*/ 104042 w 171450"/>
              <a:gd name="connsiteY37" fmla="*/ 6685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1450" h="104775">
                <a:moveTo>
                  <a:pt x="0" y="104409"/>
                </a:moveTo>
                <a:lnTo>
                  <a:pt x="0" y="94884"/>
                </a:lnTo>
                <a:lnTo>
                  <a:pt x="91037" y="94884"/>
                </a:lnTo>
                <a:lnTo>
                  <a:pt x="91037" y="104409"/>
                </a:lnTo>
                <a:lnTo>
                  <a:pt x="0" y="104409"/>
                </a:lnTo>
                <a:close/>
                <a:moveTo>
                  <a:pt x="0" y="58799"/>
                </a:moveTo>
                <a:lnTo>
                  <a:pt x="0" y="49274"/>
                </a:lnTo>
                <a:lnTo>
                  <a:pt x="42496" y="49274"/>
                </a:lnTo>
                <a:lnTo>
                  <a:pt x="42496" y="58799"/>
                </a:lnTo>
                <a:lnTo>
                  <a:pt x="0" y="58799"/>
                </a:lnTo>
                <a:close/>
                <a:moveTo>
                  <a:pt x="0" y="13189"/>
                </a:moveTo>
                <a:lnTo>
                  <a:pt x="0" y="3664"/>
                </a:lnTo>
                <a:lnTo>
                  <a:pt x="42496" y="3664"/>
                </a:lnTo>
                <a:lnTo>
                  <a:pt x="42496" y="13189"/>
                </a:lnTo>
                <a:lnTo>
                  <a:pt x="0" y="13189"/>
                </a:lnTo>
                <a:close/>
                <a:moveTo>
                  <a:pt x="164709" y="104775"/>
                </a:moveTo>
                <a:lnTo>
                  <a:pt x="127672" y="68287"/>
                </a:lnTo>
                <a:cubicBezTo>
                  <a:pt x="124228" y="70864"/>
                  <a:pt x="120488" y="72857"/>
                  <a:pt x="116452" y="74268"/>
                </a:cubicBezTo>
                <a:cubicBezTo>
                  <a:pt x="112416" y="75678"/>
                  <a:pt x="108280" y="76383"/>
                  <a:pt x="104042" y="76383"/>
                </a:cubicBezTo>
                <a:cubicBezTo>
                  <a:pt x="93349" y="76383"/>
                  <a:pt x="84234" y="72686"/>
                  <a:pt x="76698" y="65292"/>
                </a:cubicBezTo>
                <a:cubicBezTo>
                  <a:pt x="69161" y="57898"/>
                  <a:pt x="65393" y="48864"/>
                  <a:pt x="65393" y="38192"/>
                </a:cubicBezTo>
                <a:cubicBezTo>
                  <a:pt x="65393" y="27519"/>
                  <a:pt x="69165" y="18485"/>
                  <a:pt x="76710" y="11091"/>
                </a:cubicBezTo>
                <a:cubicBezTo>
                  <a:pt x="84256" y="3697"/>
                  <a:pt x="93381" y="0"/>
                  <a:pt x="104086" y="0"/>
                </a:cubicBezTo>
                <a:cubicBezTo>
                  <a:pt x="114791" y="0"/>
                  <a:pt x="123901" y="3697"/>
                  <a:pt x="131418" y="11091"/>
                </a:cubicBezTo>
                <a:cubicBezTo>
                  <a:pt x="138934" y="18485"/>
                  <a:pt x="142692" y="27488"/>
                  <a:pt x="142692" y="38100"/>
                </a:cubicBezTo>
                <a:cubicBezTo>
                  <a:pt x="142692" y="42337"/>
                  <a:pt x="141987" y="46474"/>
                  <a:pt x="140576" y="50510"/>
                </a:cubicBezTo>
                <a:cubicBezTo>
                  <a:pt x="139166" y="54546"/>
                  <a:pt x="137111" y="58225"/>
                  <a:pt x="134413" y="61546"/>
                </a:cubicBezTo>
                <a:lnTo>
                  <a:pt x="171450" y="98034"/>
                </a:lnTo>
                <a:lnTo>
                  <a:pt x="164709" y="104775"/>
                </a:lnTo>
                <a:close/>
                <a:moveTo>
                  <a:pt x="104042" y="66858"/>
                </a:moveTo>
                <a:cubicBezTo>
                  <a:pt x="112133" y="66858"/>
                  <a:pt x="119009" y="64080"/>
                  <a:pt x="124672" y="58524"/>
                </a:cubicBezTo>
                <a:cubicBezTo>
                  <a:pt x="130335" y="52967"/>
                  <a:pt x="133167" y="46190"/>
                  <a:pt x="133167" y="38192"/>
                </a:cubicBezTo>
                <a:cubicBezTo>
                  <a:pt x="133167" y="30193"/>
                  <a:pt x="130335" y="23416"/>
                  <a:pt x="124672" y="17859"/>
                </a:cubicBezTo>
                <a:cubicBezTo>
                  <a:pt x="119009" y="12303"/>
                  <a:pt x="112133" y="9525"/>
                  <a:pt x="104042" y="9525"/>
                </a:cubicBezTo>
                <a:cubicBezTo>
                  <a:pt x="95952" y="9525"/>
                  <a:pt x="89076" y="12303"/>
                  <a:pt x="83412" y="17859"/>
                </a:cubicBezTo>
                <a:cubicBezTo>
                  <a:pt x="77749" y="23416"/>
                  <a:pt x="74918" y="30193"/>
                  <a:pt x="74918" y="38192"/>
                </a:cubicBezTo>
                <a:cubicBezTo>
                  <a:pt x="74918" y="46190"/>
                  <a:pt x="77749" y="52967"/>
                  <a:pt x="83412" y="58524"/>
                </a:cubicBezTo>
                <a:cubicBezTo>
                  <a:pt x="89076" y="64080"/>
                  <a:pt x="95952" y="66858"/>
                  <a:pt x="104042" y="66858"/>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4975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607791"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Outbreak</a:t>
            </a:r>
          </a:p>
        </p:txBody>
      </p:sp>
      <p:sp>
        <p:nvSpPr>
          <p:cNvPr id="3" name="TextBox 2">
            <a:extLst>
              <a:ext uri="{FF2B5EF4-FFF2-40B4-BE49-F238E27FC236}">
                <a16:creationId xmlns:a16="http://schemas.microsoft.com/office/drawing/2014/main" id="{C197A54C-DE30-B442-B433-D88AA2323F69}"/>
              </a:ext>
            </a:extLst>
          </p:cNvPr>
          <p:cNvSpPr txBox="1"/>
          <p:nvPr/>
        </p:nvSpPr>
        <p:spPr>
          <a:xfrm>
            <a:off x="431799" y="1364567"/>
            <a:ext cx="4786244"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The number of cases of disease or health condition is greater than expected at a given time and place</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Sometimes there is no minimum number of cases: a single  case of smallpox, measles, polio, or high pathogenic avian influenza is considered an outbreak</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Outbreaks are not only infectious diseases. They can also include poisoning, accidents, violence, etc. when it relates to human health</a:t>
            </a:r>
          </a:p>
        </p:txBody>
      </p:sp>
      <p:grpSp>
        <p:nvGrpSpPr>
          <p:cNvPr id="7" name="Graphic 4">
            <a:extLst>
              <a:ext uri="{FF2B5EF4-FFF2-40B4-BE49-F238E27FC236}">
                <a16:creationId xmlns:a16="http://schemas.microsoft.com/office/drawing/2014/main" id="{D504A252-13A7-7C44-9056-9ED7E0392303}"/>
              </a:ext>
            </a:extLst>
          </p:cNvPr>
          <p:cNvGrpSpPr>
            <a:grpSpLocks noChangeAspect="1"/>
          </p:cNvGrpSpPr>
          <p:nvPr/>
        </p:nvGrpSpPr>
        <p:grpSpPr>
          <a:xfrm>
            <a:off x="6984000" y="1364567"/>
            <a:ext cx="1440000" cy="1440000"/>
            <a:chOff x="2743200" y="1600200"/>
            <a:chExt cx="3657600" cy="3657600"/>
          </a:xfrm>
          <a:solidFill>
            <a:schemeClr val="bg1"/>
          </a:solidFill>
        </p:grpSpPr>
        <p:sp>
          <p:nvSpPr>
            <p:cNvPr id="8" name="Freeform 7">
              <a:extLst>
                <a:ext uri="{FF2B5EF4-FFF2-40B4-BE49-F238E27FC236}">
                  <a16:creationId xmlns:a16="http://schemas.microsoft.com/office/drawing/2014/main" id="{B7A6FA6F-8FC4-314C-8662-B9030115BC76}"/>
                </a:ext>
              </a:extLst>
            </p:cNvPr>
            <p:cNvSpPr/>
            <p:nvPr/>
          </p:nvSpPr>
          <p:spPr>
            <a:xfrm>
              <a:off x="2743162" y="1600009"/>
              <a:ext cx="3658018" cy="3657790"/>
            </a:xfrm>
            <a:custGeom>
              <a:avLst/>
              <a:gdLst>
                <a:gd name="connsiteX0" fmla="*/ 3657964 w 3658018"/>
                <a:gd name="connsiteY0" fmla="*/ 1879166 h 3657790"/>
                <a:gd name="connsiteX1" fmla="*/ 3644629 w 3658018"/>
                <a:gd name="connsiteY1" fmla="*/ 1922600 h 3657790"/>
                <a:gd name="connsiteX2" fmla="*/ 3069128 w 3658018"/>
                <a:gd name="connsiteY2" fmla="*/ 2082525 h 3657790"/>
                <a:gd name="connsiteX3" fmla="*/ 2788141 w 3658018"/>
                <a:gd name="connsiteY3" fmla="*/ 1991371 h 3657790"/>
                <a:gd name="connsiteX4" fmla="*/ 2773282 w 3658018"/>
                <a:gd name="connsiteY4" fmla="*/ 2053569 h 3657790"/>
                <a:gd name="connsiteX5" fmla="*/ 2631264 w 3658018"/>
                <a:gd name="connsiteY5" fmla="*/ 2374466 h 3657790"/>
                <a:gd name="connsiteX6" fmla="*/ 2629264 w 3658018"/>
                <a:gd name="connsiteY6" fmla="*/ 2427901 h 3657790"/>
                <a:gd name="connsiteX7" fmla="*/ 2889010 w 3658018"/>
                <a:gd name="connsiteY7" fmla="*/ 2867004 h 3657790"/>
                <a:gd name="connsiteX8" fmla="*/ 2904631 w 3658018"/>
                <a:gd name="connsiteY8" fmla="*/ 2895008 h 3657790"/>
                <a:gd name="connsiteX9" fmla="*/ 2884629 w 3658018"/>
                <a:gd name="connsiteY9" fmla="*/ 2960730 h 3657790"/>
                <a:gd name="connsiteX10" fmla="*/ 2814620 w 3658018"/>
                <a:gd name="connsiteY10" fmla="*/ 2948824 h 3657790"/>
                <a:gd name="connsiteX11" fmla="*/ 2793570 w 3658018"/>
                <a:gd name="connsiteY11" fmla="*/ 2915867 h 3657790"/>
                <a:gd name="connsiteX12" fmla="*/ 1852309 w 3658018"/>
                <a:gd name="connsiteY12" fmla="*/ 1321382 h 3657790"/>
                <a:gd name="connsiteX13" fmla="*/ 1828592 w 3658018"/>
                <a:gd name="connsiteY13" fmla="*/ 1283282 h 3657790"/>
                <a:gd name="connsiteX14" fmla="*/ 491092 w 3658018"/>
                <a:gd name="connsiteY14" fmla="*/ 3548899 h 3657790"/>
                <a:gd name="connsiteX15" fmla="*/ 3166378 w 3658018"/>
                <a:gd name="connsiteY15" fmla="*/ 3548899 h 3657790"/>
                <a:gd name="connsiteX16" fmla="*/ 3146757 w 3658018"/>
                <a:gd name="connsiteY16" fmla="*/ 3514132 h 3657790"/>
                <a:gd name="connsiteX17" fmla="*/ 2938255 w 3658018"/>
                <a:gd name="connsiteY17" fmla="*/ 3160755 h 3657790"/>
                <a:gd name="connsiteX18" fmla="*/ 2922348 w 3658018"/>
                <a:gd name="connsiteY18" fmla="*/ 3129037 h 3657790"/>
                <a:gd name="connsiteX19" fmla="*/ 2946160 w 3658018"/>
                <a:gd name="connsiteY19" fmla="*/ 3067791 h 3657790"/>
                <a:gd name="connsiteX20" fmla="*/ 3013407 w 3658018"/>
                <a:gd name="connsiteY20" fmla="*/ 3080173 h 3657790"/>
                <a:gd name="connsiteX21" fmla="*/ 3029028 w 3658018"/>
                <a:gd name="connsiteY21" fmla="*/ 3103986 h 3657790"/>
                <a:gd name="connsiteX22" fmla="*/ 3297538 w 3658018"/>
                <a:gd name="connsiteY22" fmla="*/ 3558614 h 3657790"/>
                <a:gd name="connsiteX23" fmla="*/ 3279345 w 3658018"/>
                <a:gd name="connsiteY23" fmla="*/ 3657960 h 3657790"/>
                <a:gd name="connsiteX24" fmla="*/ 378982 w 3658018"/>
                <a:gd name="connsiteY24" fmla="*/ 3657960 h 3657790"/>
                <a:gd name="connsiteX25" fmla="*/ 360884 w 3658018"/>
                <a:gd name="connsiteY25" fmla="*/ 3558709 h 3657790"/>
                <a:gd name="connsiteX26" fmla="*/ 1029063 w 3658018"/>
                <a:gd name="connsiteY26" fmla="*/ 2428378 h 3657790"/>
                <a:gd name="connsiteX27" fmla="*/ 1028016 w 3658018"/>
                <a:gd name="connsiteY27" fmla="*/ 2374942 h 3657790"/>
                <a:gd name="connsiteX28" fmla="*/ 896761 w 3658018"/>
                <a:gd name="connsiteY28" fmla="*/ 2099194 h 3657790"/>
                <a:gd name="connsiteX29" fmla="*/ 869710 w 3658018"/>
                <a:gd name="connsiteY29" fmla="*/ 1990418 h 3657790"/>
                <a:gd name="connsiteX30" fmla="*/ 590247 w 3658018"/>
                <a:gd name="connsiteY30" fmla="*/ 2082620 h 3657790"/>
                <a:gd name="connsiteX31" fmla="*/ 107234 w 3658018"/>
                <a:gd name="connsiteY31" fmla="*/ 2081001 h 3657790"/>
                <a:gd name="connsiteX32" fmla="*/ 88755 w 3658018"/>
                <a:gd name="connsiteY32" fmla="*/ 1596750 h 3657790"/>
                <a:gd name="connsiteX33" fmla="*/ 581734 w 3658018"/>
                <a:gd name="connsiteY33" fmla="*/ 1565651 h 3657790"/>
                <a:gd name="connsiteX34" fmla="*/ 605201 w 3658018"/>
                <a:gd name="connsiteY34" fmla="*/ 1588368 h 3657790"/>
                <a:gd name="connsiteX35" fmla="*/ 733502 w 3658018"/>
                <a:gd name="connsiteY35" fmla="*/ 1665235 h 3657790"/>
                <a:gd name="connsiteX36" fmla="*/ 871710 w 3658018"/>
                <a:gd name="connsiteY36" fmla="*/ 1665997 h 3657790"/>
                <a:gd name="connsiteX37" fmla="*/ 1042493 w 3658018"/>
                <a:gd name="connsiteY37" fmla="*/ 1260041 h 3657790"/>
                <a:gd name="connsiteX38" fmla="*/ 960293 w 3658018"/>
                <a:gd name="connsiteY38" fmla="*/ 1183174 h 3657790"/>
                <a:gd name="connsiteX39" fmla="*/ 757506 w 3658018"/>
                <a:gd name="connsiteY39" fmla="*/ 1123167 h 3657790"/>
                <a:gd name="connsiteX40" fmla="*/ 556147 w 3658018"/>
                <a:gd name="connsiteY40" fmla="*/ 1127834 h 3657790"/>
                <a:gd name="connsiteX41" fmla="*/ 160193 w 3658018"/>
                <a:gd name="connsiteY41" fmla="*/ 562430 h 3657790"/>
                <a:gd name="connsiteX42" fmla="*/ 733502 w 3658018"/>
                <a:gd name="connsiteY42" fmla="*/ 161713 h 3657790"/>
                <a:gd name="connsiteX43" fmla="*/ 1125266 w 3658018"/>
                <a:gd name="connsiteY43" fmla="*/ 755407 h 3657790"/>
                <a:gd name="connsiteX44" fmla="*/ 1160889 w 3658018"/>
                <a:gd name="connsiteY44" fmla="*/ 926857 h 3657790"/>
                <a:gd name="connsiteX45" fmla="*/ 1274618 w 3658018"/>
                <a:gd name="connsiteY45" fmla="*/ 1032394 h 3657790"/>
                <a:gd name="connsiteX46" fmla="*/ 1669906 w 3658018"/>
                <a:gd name="connsiteY46" fmla="*/ 870945 h 3657790"/>
                <a:gd name="connsiteX47" fmla="*/ 1580085 w 3658018"/>
                <a:gd name="connsiteY47" fmla="*/ 594720 h 3657790"/>
                <a:gd name="connsiteX48" fmla="*/ 1630377 w 3658018"/>
                <a:gd name="connsiteY48" fmla="*/ 64082 h 3657790"/>
                <a:gd name="connsiteX49" fmla="*/ 1779157 w 3658018"/>
                <a:gd name="connsiteY49" fmla="*/ 169 h 3657790"/>
                <a:gd name="connsiteX50" fmla="*/ 1879170 w 3658018"/>
                <a:gd name="connsiteY50" fmla="*/ 169 h 3657790"/>
                <a:gd name="connsiteX51" fmla="*/ 1949750 w 3658018"/>
                <a:gd name="connsiteY51" fmla="*/ 22077 h 3657790"/>
                <a:gd name="connsiteX52" fmla="*/ 2179207 w 3658018"/>
                <a:gd name="connsiteY52" fmla="*/ 333735 h 3657790"/>
                <a:gd name="connsiteX53" fmla="*/ 2127201 w 3658018"/>
                <a:gd name="connsiteY53" fmla="*/ 404220 h 3657790"/>
                <a:gd name="connsiteX54" fmla="*/ 2072241 w 3658018"/>
                <a:gd name="connsiteY54" fmla="*/ 338593 h 3657790"/>
                <a:gd name="connsiteX55" fmla="*/ 1856786 w 3658018"/>
                <a:gd name="connsiteY55" fmla="*/ 108659 h 3657790"/>
                <a:gd name="connsiteX56" fmla="*/ 1598468 w 3658018"/>
                <a:gd name="connsiteY56" fmla="*/ 274204 h 3657790"/>
                <a:gd name="connsiteX57" fmla="*/ 1661523 w 3658018"/>
                <a:gd name="connsiteY57" fmla="*/ 525759 h 3657790"/>
                <a:gd name="connsiteX58" fmla="*/ 1780014 w 3658018"/>
                <a:gd name="connsiteY58" fmla="*/ 807223 h 3657790"/>
                <a:gd name="connsiteX59" fmla="*/ 1780014 w 3658018"/>
                <a:gd name="connsiteY59" fmla="*/ 900091 h 3657790"/>
                <a:gd name="connsiteX60" fmla="*/ 1717245 w 3658018"/>
                <a:gd name="connsiteY60" fmla="*/ 972481 h 3657790"/>
                <a:gd name="connsiteX61" fmla="*/ 1371011 w 3658018"/>
                <a:gd name="connsiteY61" fmla="*/ 1097354 h 3657790"/>
                <a:gd name="connsiteX62" fmla="*/ 1337673 w 3658018"/>
                <a:gd name="connsiteY62" fmla="*/ 1121452 h 3657790"/>
                <a:gd name="connsiteX63" fmla="*/ 1391585 w 3658018"/>
                <a:gd name="connsiteY63" fmla="*/ 1163267 h 3657790"/>
                <a:gd name="connsiteX64" fmla="*/ 1395131 w 3658018"/>
                <a:gd name="connsiteY64" fmla="*/ 1235921 h 3657790"/>
                <a:gd name="connsiteX65" fmla="*/ 1391585 w 3658018"/>
                <a:gd name="connsiteY65" fmla="*/ 1239467 h 3657790"/>
                <a:gd name="connsiteX66" fmla="*/ 1318710 w 3658018"/>
                <a:gd name="connsiteY66" fmla="*/ 1239317 h 3657790"/>
                <a:gd name="connsiteX67" fmla="*/ 1317481 w 3658018"/>
                <a:gd name="connsiteY67" fmla="*/ 1238038 h 3657790"/>
                <a:gd name="connsiteX68" fmla="*/ 1082213 w 3658018"/>
                <a:gd name="connsiteY68" fmla="*/ 998770 h 3657790"/>
                <a:gd name="connsiteX69" fmla="*/ 1020586 w 3658018"/>
                <a:gd name="connsiteY69" fmla="*/ 737785 h 3657790"/>
                <a:gd name="connsiteX70" fmla="*/ 723121 w 3658018"/>
                <a:gd name="connsiteY70" fmla="*/ 268870 h 3657790"/>
                <a:gd name="connsiteX71" fmla="*/ 347264 w 3658018"/>
                <a:gd name="connsiteY71" fmla="*/ 404315 h 3657790"/>
                <a:gd name="connsiteX72" fmla="*/ 297829 w 3658018"/>
                <a:gd name="connsiteY72" fmla="*/ 806651 h 3657790"/>
                <a:gd name="connsiteX73" fmla="*/ 629013 w 3658018"/>
                <a:gd name="connsiteY73" fmla="*/ 1029060 h 3657790"/>
                <a:gd name="connsiteX74" fmla="*/ 742171 w 3658018"/>
                <a:gd name="connsiteY74" fmla="*/ 1017916 h 3657790"/>
                <a:gd name="connsiteX75" fmla="*/ 1020110 w 3658018"/>
                <a:gd name="connsiteY75" fmla="*/ 1092496 h 3657790"/>
                <a:gd name="connsiteX76" fmla="*/ 1286048 w 3658018"/>
                <a:gd name="connsiteY76" fmla="*/ 1356815 h 3657790"/>
                <a:gd name="connsiteX77" fmla="*/ 1292049 w 3658018"/>
                <a:gd name="connsiteY77" fmla="*/ 1435968 h 3657790"/>
                <a:gd name="connsiteX78" fmla="*/ 1210134 w 3658018"/>
                <a:gd name="connsiteY78" fmla="*/ 1431586 h 3657790"/>
                <a:gd name="connsiteX79" fmla="*/ 1120313 w 3658018"/>
                <a:gd name="connsiteY79" fmla="*/ 1338146 h 3657790"/>
                <a:gd name="connsiteX80" fmla="*/ 980676 w 3658018"/>
                <a:gd name="connsiteY80" fmla="*/ 1670378 h 3657790"/>
                <a:gd name="connsiteX81" fmla="*/ 1049352 w 3658018"/>
                <a:gd name="connsiteY81" fmla="*/ 1670378 h 3657790"/>
                <a:gd name="connsiteX82" fmla="*/ 1104406 w 3658018"/>
                <a:gd name="connsiteY82" fmla="*/ 1719718 h 3657790"/>
                <a:gd name="connsiteX83" fmla="*/ 1057361 w 3658018"/>
                <a:gd name="connsiteY83" fmla="*/ 1775725 h 3657790"/>
                <a:gd name="connsiteX84" fmla="*/ 1052209 w 3658018"/>
                <a:gd name="connsiteY84" fmla="*/ 1775915 h 3657790"/>
                <a:gd name="connsiteX85" fmla="*/ 709785 w 3658018"/>
                <a:gd name="connsiteY85" fmla="*/ 1769343 h 3657790"/>
                <a:gd name="connsiteX86" fmla="*/ 531668 w 3658018"/>
                <a:gd name="connsiteY86" fmla="*/ 1666282 h 3657790"/>
                <a:gd name="connsiteX87" fmla="*/ 241822 w 3658018"/>
                <a:gd name="connsiteY87" fmla="*/ 1612466 h 3657790"/>
                <a:gd name="connsiteX88" fmla="*/ 108472 w 3658018"/>
                <a:gd name="connsiteY88" fmla="*/ 1842590 h 3657790"/>
                <a:gd name="connsiteX89" fmla="*/ 262206 w 3658018"/>
                <a:gd name="connsiteY89" fmla="*/ 2055664 h 3657790"/>
                <a:gd name="connsiteX90" fmla="*/ 518809 w 3658018"/>
                <a:gd name="connsiteY90" fmla="*/ 2003182 h 3657790"/>
                <a:gd name="connsiteX91" fmla="*/ 824562 w 3658018"/>
                <a:gd name="connsiteY91" fmla="*/ 1880595 h 3657790"/>
                <a:gd name="connsiteX92" fmla="*/ 1096024 w 3658018"/>
                <a:gd name="connsiteY92" fmla="*/ 1881357 h 3657790"/>
                <a:gd name="connsiteX93" fmla="*/ 1128028 w 3658018"/>
                <a:gd name="connsiteY93" fmla="*/ 1882786 h 3657790"/>
                <a:gd name="connsiteX94" fmla="*/ 1175653 w 3658018"/>
                <a:gd name="connsiteY94" fmla="*/ 1936411 h 3657790"/>
                <a:gd name="connsiteX95" fmla="*/ 1123075 w 3658018"/>
                <a:gd name="connsiteY95" fmla="*/ 1987846 h 3657790"/>
                <a:gd name="connsiteX96" fmla="*/ 1019538 w 3658018"/>
                <a:gd name="connsiteY96" fmla="*/ 1988513 h 3657790"/>
                <a:gd name="connsiteX97" fmla="*/ 981438 w 3658018"/>
                <a:gd name="connsiteY97" fmla="*/ 1988513 h 3657790"/>
                <a:gd name="connsiteX98" fmla="*/ 1103930 w 3658018"/>
                <a:gd name="connsiteY98" fmla="*/ 2297314 h 3657790"/>
                <a:gd name="connsiteX99" fmla="*/ 1126599 w 3658018"/>
                <a:gd name="connsiteY99" fmla="*/ 2261404 h 3657790"/>
                <a:gd name="connsiteX100" fmla="*/ 1764774 w 3658018"/>
                <a:gd name="connsiteY100" fmla="*/ 1179841 h 3657790"/>
                <a:gd name="connsiteX101" fmla="*/ 1777538 w 3658018"/>
                <a:gd name="connsiteY101" fmla="*/ 1158409 h 3657790"/>
                <a:gd name="connsiteX102" fmla="*/ 1880503 w 3658018"/>
                <a:gd name="connsiteY102" fmla="*/ 1159457 h 3657790"/>
                <a:gd name="connsiteX103" fmla="*/ 2069574 w 3658018"/>
                <a:gd name="connsiteY103" fmla="*/ 1478735 h 3657790"/>
                <a:gd name="connsiteX104" fmla="*/ 2530108 w 3658018"/>
                <a:gd name="connsiteY104" fmla="*/ 2259309 h 3657790"/>
                <a:gd name="connsiteX105" fmla="*/ 2550778 w 3658018"/>
                <a:gd name="connsiteY105" fmla="*/ 2292646 h 3657790"/>
                <a:gd name="connsiteX106" fmla="*/ 2672602 w 3658018"/>
                <a:gd name="connsiteY106" fmla="*/ 1987846 h 3657790"/>
                <a:gd name="connsiteX107" fmla="*/ 2608975 w 3658018"/>
                <a:gd name="connsiteY107" fmla="*/ 1987846 h 3657790"/>
                <a:gd name="connsiteX108" fmla="*/ 2553540 w 3658018"/>
                <a:gd name="connsiteY108" fmla="*/ 1938793 h 3657790"/>
                <a:gd name="connsiteX109" fmla="*/ 2598462 w 3658018"/>
                <a:gd name="connsiteY109" fmla="*/ 1883131 h 3657790"/>
                <a:gd name="connsiteX110" fmla="*/ 2601927 w 3658018"/>
                <a:gd name="connsiteY110" fmla="*/ 1882881 h 3657790"/>
                <a:gd name="connsiteX111" fmla="*/ 2954923 w 3658018"/>
                <a:gd name="connsiteY111" fmla="*/ 1890120 h 3657790"/>
                <a:gd name="connsiteX112" fmla="*/ 3126373 w 3658018"/>
                <a:gd name="connsiteY112" fmla="*/ 1991656 h 3657790"/>
                <a:gd name="connsiteX113" fmla="*/ 3425649 w 3658018"/>
                <a:gd name="connsiteY113" fmla="*/ 2041567 h 3657790"/>
                <a:gd name="connsiteX114" fmla="*/ 3549474 w 3658018"/>
                <a:gd name="connsiteY114" fmla="*/ 1809348 h 3657790"/>
                <a:gd name="connsiteX115" fmla="*/ 3393073 w 3658018"/>
                <a:gd name="connsiteY115" fmla="*/ 1601893 h 3657790"/>
                <a:gd name="connsiteX116" fmla="*/ 3137041 w 3658018"/>
                <a:gd name="connsiteY116" fmla="*/ 1657615 h 3657790"/>
                <a:gd name="connsiteX117" fmla="*/ 2841195 w 3658018"/>
                <a:gd name="connsiteY117" fmla="*/ 1778106 h 3657790"/>
                <a:gd name="connsiteX118" fmla="*/ 2566208 w 3658018"/>
                <a:gd name="connsiteY118" fmla="*/ 1777439 h 3657790"/>
                <a:gd name="connsiteX119" fmla="*/ 2534109 w 3658018"/>
                <a:gd name="connsiteY119" fmla="*/ 1776582 h 3657790"/>
                <a:gd name="connsiteX120" fmla="*/ 2482579 w 3658018"/>
                <a:gd name="connsiteY120" fmla="*/ 1722670 h 3657790"/>
                <a:gd name="connsiteX121" fmla="*/ 2538586 w 3658018"/>
                <a:gd name="connsiteY121" fmla="*/ 1670759 h 3657790"/>
                <a:gd name="connsiteX122" fmla="*/ 2676984 w 3658018"/>
                <a:gd name="connsiteY122" fmla="*/ 1670759 h 3657790"/>
                <a:gd name="connsiteX123" fmla="*/ 2587068 w 3658018"/>
                <a:gd name="connsiteY123" fmla="*/ 1416346 h 3657790"/>
                <a:gd name="connsiteX124" fmla="*/ 2515535 w 3658018"/>
                <a:gd name="connsiteY124" fmla="*/ 1305571 h 3657790"/>
                <a:gd name="connsiteX125" fmla="*/ 2521060 w 3658018"/>
                <a:gd name="connsiteY125" fmla="*/ 1214607 h 3657790"/>
                <a:gd name="connsiteX126" fmla="*/ 2710416 w 3658018"/>
                <a:gd name="connsiteY126" fmla="*/ 1025155 h 3657790"/>
                <a:gd name="connsiteX127" fmla="*/ 2882533 w 3658018"/>
                <a:gd name="connsiteY127" fmla="*/ 937429 h 3657790"/>
                <a:gd name="connsiteX128" fmla="*/ 2994357 w 3658018"/>
                <a:gd name="connsiteY128" fmla="*/ 764741 h 3657790"/>
                <a:gd name="connsiteX129" fmla="*/ 2857864 w 3658018"/>
                <a:gd name="connsiteY129" fmla="*/ 659014 h 3657790"/>
                <a:gd name="connsiteX130" fmla="*/ 2723847 w 3658018"/>
                <a:gd name="connsiteY130" fmla="*/ 766456 h 3657790"/>
                <a:gd name="connsiteX131" fmla="*/ 2598879 w 3658018"/>
                <a:gd name="connsiteY131" fmla="*/ 988674 h 3657790"/>
                <a:gd name="connsiteX132" fmla="*/ 2449527 w 3658018"/>
                <a:gd name="connsiteY132" fmla="*/ 1137264 h 3657790"/>
                <a:gd name="connsiteX133" fmla="*/ 2356372 w 3658018"/>
                <a:gd name="connsiteY133" fmla="*/ 1144979 h 3657790"/>
                <a:gd name="connsiteX134" fmla="*/ 1946797 w 3658018"/>
                <a:gd name="connsiteY134" fmla="*/ 973529 h 3657790"/>
                <a:gd name="connsiteX135" fmla="*/ 1886599 w 3658018"/>
                <a:gd name="connsiteY135" fmla="*/ 902758 h 3657790"/>
                <a:gd name="connsiteX136" fmla="*/ 1894505 w 3658018"/>
                <a:gd name="connsiteY136" fmla="*/ 699876 h 3657790"/>
                <a:gd name="connsiteX137" fmla="*/ 1989279 w 3658018"/>
                <a:gd name="connsiteY137" fmla="*/ 536903 h 3657790"/>
                <a:gd name="connsiteX138" fmla="*/ 2057978 w 3658018"/>
                <a:gd name="connsiteY138" fmla="*/ 536878 h 3657790"/>
                <a:gd name="connsiteX139" fmla="*/ 2060145 w 3658018"/>
                <a:gd name="connsiteY139" fmla="*/ 539189 h 3657790"/>
                <a:gd name="connsiteX140" fmla="*/ 2064240 w 3658018"/>
                <a:gd name="connsiteY140" fmla="*/ 609484 h 3657790"/>
                <a:gd name="connsiteX141" fmla="*/ 1993374 w 3658018"/>
                <a:gd name="connsiteY141" fmla="*/ 828559 h 3657790"/>
                <a:gd name="connsiteX142" fmla="*/ 1994137 w 3658018"/>
                <a:gd name="connsiteY142" fmla="*/ 864277 h 3657790"/>
                <a:gd name="connsiteX143" fmla="*/ 1994994 w 3658018"/>
                <a:gd name="connsiteY143" fmla="*/ 866944 h 3657790"/>
                <a:gd name="connsiteX144" fmla="*/ 2203496 w 3658018"/>
                <a:gd name="connsiteY144" fmla="*/ 935429 h 3657790"/>
                <a:gd name="connsiteX145" fmla="*/ 2392472 w 3658018"/>
                <a:gd name="connsiteY145" fmla="*/ 1032298 h 3657790"/>
                <a:gd name="connsiteX146" fmla="*/ 2575542 w 3658018"/>
                <a:gd name="connsiteY146" fmla="*/ 855324 h 3657790"/>
                <a:gd name="connsiteX147" fmla="*/ 2614309 w 3658018"/>
                <a:gd name="connsiteY147" fmla="*/ 761503 h 3657790"/>
                <a:gd name="connsiteX148" fmla="*/ 2869960 w 3658018"/>
                <a:gd name="connsiteY148" fmla="*/ 553000 h 3657790"/>
                <a:gd name="connsiteX149" fmla="*/ 3106657 w 3658018"/>
                <a:gd name="connsiteY149" fmla="*/ 786649 h 3657790"/>
                <a:gd name="connsiteX150" fmla="*/ 2904631 w 3658018"/>
                <a:gd name="connsiteY150" fmla="*/ 1043824 h 3657790"/>
                <a:gd name="connsiteX151" fmla="*/ 2774996 w 3658018"/>
                <a:gd name="connsiteY151" fmla="*/ 1112975 h 3657790"/>
                <a:gd name="connsiteX152" fmla="*/ 2620500 w 3658018"/>
                <a:gd name="connsiteY152" fmla="*/ 1266899 h 3657790"/>
                <a:gd name="connsiteX153" fmla="*/ 2787188 w 3658018"/>
                <a:gd name="connsiteY153" fmla="*/ 1668664 h 3657790"/>
                <a:gd name="connsiteX154" fmla="*/ 3061794 w 3658018"/>
                <a:gd name="connsiteY154" fmla="*/ 1584082 h 3657790"/>
                <a:gd name="connsiteX155" fmla="*/ 3405456 w 3658018"/>
                <a:gd name="connsiteY155" fmla="*/ 1494547 h 3657790"/>
                <a:gd name="connsiteX156" fmla="*/ 3651010 w 3658018"/>
                <a:gd name="connsiteY156" fmla="*/ 1757532 h 3657790"/>
                <a:gd name="connsiteX157" fmla="*/ 3658630 w 3658018"/>
                <a:gd name="connsiteY157" fmla="*/ 1780392 h 36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658018" h="3657790">
                  <a:moveTo>
                    <a:pt x="3657964" y="1879166"/>
                  </a:moveTo>
                  <a:cubicBezTo>
                    <a:pt x="3653487" y="1893644"/>
                    <a:pt x="3648439" y="1907741"/>
                    <a:pt x="3644629" y="1922600"/>
                  </a:cubicBezTo>
                  <a:cubicBezTo>
                    <a:pt x="3575096" y="2176251"/>
                    <a:pt x="3254104" y="2269596"/>
                    <a:pt x="3069128" y="2082525"/>
                  </a:cubicBezTo>
                  <a:cubicBezTo>
                    <a:pt x="2986927" y="1999562"/>
                    <a:pt x="2898726" y="1977750"/>
                    <a:pt x="2788141" y="1991371"/>
                  </a:cubicBezTo>
                  <a:cubicBezTo>
                    <a:pt x="2783473" y="2010421"/>
                    <a:pt x="2778616" y="2032042"/>
                    <a:pt x="2773282" y="2053569"/>
                  </a:cubicBezTo>
                  <a:cubicBezTo>
                    <a:pt x="2746803" y="2168600"/>
                    <a:pt x="2698601" y="2277517"/>
                    <a:pt x="2631264" y="2374466"/>
                  </a:cubicBezTo>
                  <a:cubicBezTo>
                    <a:pt x="2617738" y="2393516"/>
                    <a:pt x="2616976" y="2407327"/>
                    <a:pt x="2629264" y="2427901"/>
                  </a:cubicBezTo>
                  <a:cubicBezTo>
                    <a:pt x="2716703" y="2573824"/>
                    <a:pt x="2802619" y="2720509"/>
                    <a:pt x="2889010" y="2867004"/>
                  </a:cubicBezTo>
                  <a:cubicBezTo>
                    <a:pt x="2895039" y="2875856"/>
                    <a:pt x="2900267" y="2885227"/>
                    <a:pt x="2904631" y="2895008"/>
                  </a:cubicBezTo>
                  <a:cubicBezTo>
                    <a:pt x="2914156" y="2921392"/>
                    <a:pt x="2909203" y="2945299"/>
                    <a:pt x="2884629" y="2960730"/>
                  </a:cubicBezTo>
                  <a:cubicBezTo>
                    <a:pt x="2860054" y="2976160"/>
                    <a:pt x="2834241" y="2972065"/>
                    <a:pt x="2814620" y="2948824"/>
                  </a:cubicBezTo>
                  <a:cubicBezTo>
                    <a:pt x="2806737" y="2938416"/>
                    <a:pt x="2799698" y="2927396"/>
                    <a:pt x="2793570" y="2915867"/>
                  </a:cubicBezTo>
                  <a:lnTo>
                    <a:pt x="1852309" y="1321382"/>
                  </a:lnTo>
                  <a:cubicBezTo>
                    <a:pt x="1845832" y="1310333"/>
                    <a:pt x="1838879" y="1299570"/>
                    <a:pt x="1828592" y="1283282"/>
                  </a:cubicBezTo>
                  <a:lnTo>
                    <a:pt x="491092" y="3548899"/>
                  </a:lnTo>
                  <a:lnTo>
                    <a:pt x="3166378" y="3548899"/>
                  </a:lnTo>
                  <a:cubicBezTo>
                    <a:pt x="3159044" y="3535849"/>
                    <a:pt x="3153043" y="3524896"/>
                    <a:pt x="3146757" y="3514132"/>
                  </a:cubicBezTo>
                  <a:cubicBezTo>
                    <a:pt x="3077224" y="3396276"/>
                    <a:pt x="3007724" y="3278484"/>
                    <a:pt x="2938255" y="3160755"/>
                  </a:cubicBezTo>
                  <a:cubicBezTo>
                    <a:pt x="2931622" y="3150903"/>
                    <a:pt x="2926277" y="3140244"/>
                    <a:pt x="2922348" y="3129037"/>
                  </a:cubicBezTo>
                  <a:cubicBezTo>
                    <a:pt x="2915299" y="3103414"/>
                    <a:pt x="2922348" y="3081412"/>
                    <a:pt x="2946160" y="3067791"/>
                  </a:cubicBezTo>
                  <a:cubicBezTo>
                    <a:pt x="2969973" y="3054170"/>
                    <a:pt x="2994452" y="3058837"/>
                    <a:pt x="3013407" y="3080173"/>
                  </a:cubicBezTo>
                  <a:cubicBezTo>
                    <a:pt x="3019363" y="3087593"/>
                    <a:pt x="3024594" y="3095567"/>
                    <a:pt x="3029028" y="3103986"/>
                  </a:cubicBezTo>
                  <a:cubicBezTo>
                    <a:pt x="3118563" y="3255497"/>
                    <a:pt x="3208066" y="3407040"/>
                    <a:pt x="3297538" y="3558614"/>
                  </a:cubicBezTo>
                  <a:cubicBezTo>
                    <a:pt x="3325541" y="3606239"/>
                    <a:pt x="3321826" y="3625289"/>
                    <a:pt x="3279345" y="3657960"/>
                  </a:cubicBezTo>
                  <a:lnTo>
                    <a:pt x="378982" y="3657960"/>
                  </a:lnTo>
                  <a:cubicBezTo>
                    <a:pt x="336406" y="3625099"/>
                    <a:pt x="332691" y="3606430"/>
                    <a:pt x="360884" y="3558709"/>
                  </a:cubicBezTo>
                  <a:cubicBezTo>
                    <a:pt x="583325" y="3181964"/>
                    <a:pt x="806052" y="2805187"/>
                    <a:pt x="1029063" y="2428378"/>
                  </a:cubicBezTo>
                  <a:cubicBezTo>
                    <a:pt x="1040970" y="2408375"/>
                    <a:pt x="1042208" y="2394850"/>
                    <a:pt x="1028016" y="2374942"/>
                  </a:cubicBezTo>
                  <a:cubicBezTo>
                    <a:pt x="968948" y="2291132"/>
                    <a:pt x="924563" y="2197886"/>
                    <a:pt x="896761" y="2099194"/>
                  </a:cubicBezTo>
                  <a:cubicBezTo>
                    <a:pt x="886284" y="2063094"/>
                    <a:pt x="878569" y="2026137"/>
                    <a:pt x="869710" y="1990418"/>
                  </a:cubicBezTo>
                  <a:cubicBezTo>
                    <a:pt x="737217" y="1983084"/>
                    <a:pt x="676925" y="1991752"/>
                    <a:pt x="590247" y="2082620"/>
                  </a:cubicBezTo>
                  <a:cubicBezTo>
                    <a:pt x="461659" y="2217304"/>
                    <a:pt x="243251" y="2211398"/>
                    <a:pt x="107234" y="2081001"/>
                  </a:cubicBezTo>
                  <a:cubicBezTo>
                    <a:pt x="-27436" y="1950500"/>
                    <a:pt x="-35578" y="1737134"/>
                    <a:pt x="88755" y="1596750"/>
                  </a:cubicBezTo>
                  <a:cubicBezTo>
                    <a:pt x="216300" y="1452030"/>
                    <a:pt x="437014" y="1438106"/>
                    <a:pt x="581734" y="1565651"/>
                  </a:cubicBezTo>
                  <a:cubicBezTo>
                    <a:pt x="589907" y="1572853"/>
                    <a:pt x="597737" y="1580434"/>
                    <a:pt x="605201" y="1588368"/>
                  </a:cubicBezTo>
                  <a:cubicBezTo>
                    <a:pt x="641301" y="1626468"/>
                    <a:pt x="679306" y="1660948"/>
                    <a:pt x="733502" y="1665235"/>
                  </a:cubicBezTo>
                  <a:cubicBezTo>
                    <a:pt x="778270" y="1668759"/>
                    <a:pt x="823418" y="1665997"/>
                    <a:pt x="871710" y="1665997"/>
                  </a:cubicBezTo>
                  <a:cubicBezTo>
                    <a:pt x="897642" y="1519632"/>
                    <a:pt x="955996" y="1380925"/>
                    <a:pt x="1042493" y="1260041"/>
                  </a:cubicBezTo>
                  <a:cubicBezTo>
                    <a:pt x="1013919" y="1233466"/>
                    <a:pt x="986487" y="1208987"/>
                    <a:pt x="960293" y="1183174"/>
                  </a:cubicBezTo>
                  <a:cubicBezTo>
                    <a:pt x="903143" y="1126691"/>
                    <a:pt x="836944" y="1111737"/>
                    <a:pt x="757506" y="1123167"/>
                  </a:cubicBezTo>
                  <a:cubicBezTo>
                    <a:pt x="691402" y="1132692"/>
                    <a:pt x="621679" y="1137740"/>
                    <a:pt x="556147" y="1127834"/>
                  </a:cubicBezTo>
                  <a:cubicBezTo>
                    <a:pt x="294400" y="1088020"/>
                    <a:pt x="111330" y="823034"/>
                    <a:pt x="160193" y="562430"/>
                  </a:cubicBezTo>
                  <a:cubicBezTo>
                    <a:pt x="211437" y="289729"/>
                    <a:pt x="469374" y="109421"/>
                    <a:pt x="733502" y="161713"/>
                  </a:cubicBezTo>
                  <a:cubicBezTo>
                    <a:pt x="1014490" y="217244"/>
                    <a:pt x="1184035" y="474038"/>
                    <a:pt x="1125266" y="755407"/>
                  </a:cubicBezTo>
                  <a:cubicBezTo>
                    <a:pt x="1112122" y="818176"/>
                    <a:pt x="1118503" y="878470"/>
                    <a:pt x="1160889" y="926857"/>
                  </a:cubicBezTo>
                  <a:cubicBezTo>
                    <a:pt x="1194037" y="964957"/>
                    <a:pt x="1235280" y="996484"/>
                    <a:pt x="1274618" y="1032394"/>
                  </a:cubicBezTo>
                  <a:cubicBezTo>
                    <a:pt x="1392831" y="950029"/>
                    <a:pt x="1527832" y="894890"/>
                    <a:pt x="1669906" y="870945"/>
                  </a:cubicBezTo>
                  <a:cubicBezTo>
                    <a:pt x="1677430" y="740929"/>
                    <a:pt x="1672573" y="683588"/>
                    <a:pt x="1580085" y="594720"/>
                  </a:cubicBezTo>
                  <a:cubicBezTo>
                    <a:pt x="1422541" y="443653"/>
                    <a:pt x="1449402" y="186097"/>
                    <a:pt x="1630377" y="64082"/>
                  </a:cubicBezTo>
                  <a:cubicBezTo>
                    <a:pt x="1674382" y="34459"/>
                    <a:pt x="1729246" y="21029"/>
                    <a:pt x="1779157" y="169"/>
                  </a:cubicBezTo>
                  <a:lnTo>
                    <a:pt x="1879170" y="169"/>
                  </a:lnTo>
                  <a:cubicBezTo>
                    <a:pt x="1902697" y="7408"/>
                    <a:pt x="1926795" y="13695"/>
                    <a:pt x="1949750" y="22077"/>
                  </a:cubicBezTo>
                  <a:cubicBezTo>
                    <a:pt x="2081862" y="69702"/>
                    <a:pt x="2175778" y="197908"/>
                    <a:pt x="2179207" y="333735"/>
                  </a:cubicBezTo>
                  <a:cubicBezTo>
                    <a:pt x="2180350" y="378312"/>
                    <a:pt x="2161586" y="403744"/>
                    <a:pt x="2127201" y="404220"/>
                  </a:cubicBezTo>
                  <a:cubicBezTo>
                    <a:pt x="2094625" y="404220"/>
                    <a:pt x="2074813" y="380979"/>
                    <a:pt x="2072241" y="338593"/>
                  </a:cubicBezTo>
                  <a:cubicBezTo>
                    <a:pt x="2066047" y="219687"/>
                    <a:pt x="1975038" y="122563"/>
                    <a:pt x="1856786" y="108659"/>
                  </a:cubicBezTo>
                  <a:cubicBezTo>
                    <a:pt x="1742280" y="95437"/>
                    <a:pt x="1634288" y="164643"/>
                    <a:pt x="1598468" y="274204"/>
                  </a:cubicBezTo>
                  <a:cubicBezTo>
                    <a:pt x="1567798" y="370120"/>
                    <a:pt x="1586943" y="458512"/>
                    <a:pt x="1661523" y="525759"/>
                  </a:cubicBezTo>
                  <a:cubicBezTo>
                    <a:pt x="1747248" y="602530"/>
                    <a:pt x="1786301" y="693875"/>
                    <a:pt x="1780014" y="807223"/>
                  </a:cubicBezTo>
                  <a:cubicBezTo>
                    <a:pt x="1778395" y="838084"/>
                    <a:pt x="1780014" y="869135"/>
                    <a:pt x="1780014" y="900091"/>
                  </a:cubicBezTo>
                  <a:cubicBezTo>
                    <a:pt x="1780014" y="950955"/>
                    <a:pt x="1767061" y="965528"/>
                    <a:pt x="1717245" y="972481"/>
                  </a:cubicBezTo>
                  <a:cubicBezTo>
                    <a:pt x="1594182" y="988664"/>
                    <a:pt x="1476073" y="1031261"/>
                    <a:pt x="1371011" y="1097354"/>
                  </a:cubicBezTo>
                  <a:cubicBezTo>
                    <a:pt x="1363296" y="1102307"/>
                    <a:pt x="1356152" y="1108022"/>
                    <a:pt x="1337673" y="1121452"/>
                  </a:cubicBezTo>
                  <a:cubicBezTo>
                    <a:pt x="1358152" y="1137073"/>
                    <a:pt x="1377107" y="1148027"/>
                    <a:pt x="1391585" y="1163267"/>
                  </a:cubicBezTo>
                  <a:cubicBezTo>
                    <a:pt x="1412627" y="1182350"/>
                    <a:pt x="1414215" y="1214879"/>
                    <a:pt x="1395131" y="1235921"/>
                  </a:cubicBezTo>
                  <a:cubicBezTo>
                    <a:pt x="1394008" y="1237160"/>
                    <a:pt x="1392824" y="1238343"/>
                    <a:pt x="1391585" y="1239467"/>
                  </a:cubicBezTo>
                  <a:cubicBezTo>
                    <a:pt x="1371420" y="1259549"/>
                    <a:pt x="1338793" y="1259482"/>
                    <a:pt x="1318710" y="1239317"/>
                  </a:cubicBezTo>
                  <a:cubicBezTo>
                    <a:pt x="1318293" y="1238898"/>
                    <a:pt x="1317883" y="1238471"/>
                    <a:pt x="1317481" y="1238038"/>
                  </a:cubicBezTo>
                  <a:cubicBezTo>
                    <a:pt x="1238042" y="1159267"/>
                    <a:pt x="1156413" y="1082209"/>
                    <a:pt x="1082213" y="998770"/>
                  </a:cubicBezTo>
                  <a:cubicBezTo>
                    <a:pt x="1016681" y="925142"/>
                    <a:pt x="1000107" y="834559"/>
                    <a:pt x="1020586" y="737785"/>
                  </a:cubicBezTo>
                  <a:cubicBezTo>
                    <a:pt x="1067449" y="515377"/>
                    <a:pt x="941433" y="312780"/>
                    <a:pt x="723121" y="268870"/>
                  </a:cubicBezTo>
                  <a:cubicBezTo>
                    <a:pt x="573006" y="238580"/>
                    <a:pt x="443276" y="284872"/>
                    <a:pt x="347264" y="404315"/>
                  </a:cubicBezTo>
                  <a:cubicBezTo>
                    <a:pt x="249442" y="526140"/>
                    <a:pt x="232488" y="665014"/>
                    <a:pt x="297829" y="806651"/>
                  </a:cubicBezTo>
                  <a:cubicBezTo>
                    <a:pt x="361171" y="945716"/>
                    <a:pt x="474518" y="1021345"/>
                    <a:pt x="629013" y="1029060"/>
                  </a:cubicBezTo>
                  <a:cubicBezTo>
                    <a:pt x="667047" y="1030005"/>
                    <a:pt x="705052" y="1026262"/>
                    <a:pt x="742171" y="1017916"/>
                  </a:cubicBezTo>
                  <a:cubicBezTo>
                    <a:pt x="847802" y="996580"/>
                    <a:pt x="942196" y="1019154"/>
                    <a:pt x="1020110" y="1092496"/>
                  </a:cubicBezTo>
                  <a:cubicBezTo>
                    <a:pt x="1111074" y="1178221"/>
                    <a:pt x="1198037" y="1268042"/>
                    <a:pt x="1286048" y="1356815"/>
                  </a:cubicBezTo>
                  <a:cubicBezTo>
                    <a:pt x="1312908" y="1383866"/>
                    <a:pt x="1313861" y="1412727"/>
                    <a:pt x="1292049" y="1435968"/>
                  </a:cubicBezTo>
                  <a:cubicBezTo>
                    <a:pt x="1270237" y="1459209"/>
                    <a:pt x="1237375" y="1458447"/>
                    <a:pt x="1210134" y="1431586"/>
                  </a:cubicBezTo>
                  <a:cubicBezTo>
                    <a:pt x="1180511" y="1402440"/>
                    <a:pt x="1152412" y="1371674"/>
                    <a:pt x="1120313" y="1338146"/>
                  </a:cubicBezTo>
                  <a:cubicBezTo>
                    <a:pt x="1050274" y="1437481"/>
                    <a:pt x="1002632" y="1550834"/>
                    <a:pt x="980676" y="1670378"/>
                  </a:cubicBezTo>
                  <a:cubicBezTo>
                    <a:pt x="1005632" y="1670378"/>
                    <a:pt x="1027539" y="1669616"/>
                    <a:pt x="1049352" y="1670378"/>
                  </a:cubicBezTo>
                  <a:cubicBezTo>
                    <a:pt x="1081641" y="1671807"/>
                    <a:pt x="1102597" y="1691143"/>
                    <a:pt x="1104406" y="1719718"/>
                  </a:cubicBezTo>
                  <a:cubicBezTo>
                    <a:pt x="1106881" y="1748175"/>
                    <a:pt x="1085818" y="1773250"/>
                    <a:pt x="1057361" y="1775725"/>
                  </a:cubicBezTo>
                  <a:cubicBezTo>
                    <a:pt x="1055648" y="1775874"/>
                    <a:pt x="1053929" y="1775937"/>
                    <a:pt x="1052209" y="1775915"/>
                  </a:cubicBezTo>
                  <a:cubicBezTo>
                    <a:pt x="937909" y="1775915"/>
                    <a:pt x="823609" y="1777534"/>
                    <a:pt x="709785" y="1769343"/>
                  </a:cubicBezTo>
                  <a:cubicBezTo>
                    <a:pt x="637586" y="1764199"/>
                    <a:pt x="580817" y="1719718"/>
                    <a:pt x="531668" y="1666282"/>
                  </a:cubicBezTo>
                  <a:cubicBezTo>
                    <a:pt x="453944" y="1582081"/>
                    <a:pt x="339453" y="1560745"/>
                    <a:pt x="241822" y="1612466"/>
                  </a:cubicBezTo>
                  <a:cubicBezTo>
                    <a:pt x="150096" y="1660758"/>
                    <a:pt x="103329" y="1739149"/>
                    <a:pt x="108472" y="1842590"/>
                  </a:cubicBezTo>
                  <a:cubicBezTo>
                    <a:pt x="113806" y="1944508"/>
                    <a:pt x="167527" y="2018231"/>
                    <a:pt x="262206" y="2055664"/>
                  </a:cubicBezTo>
                  <a:cubicBezTo>
                    <a:pt x="356884" y="2093098"/>
                    <a:pt x="450229" y="2078143"/>
                    <a:pt x="518809" y="2003182"/>
                  </a:cubicBezTo>
                  <a:cubicBezTo>
                    <a:pt x="603296" y="1910789"/>
                    <a:pt x="703308" y="1875832"/>
                    <a:pt x="824562" y="1880595"/>
                  </a:cubicBezTo>
                  <a:cubicBezTo>
                    <a:pt x="914954" y="1884214"/>
                    <a:pt x="1005537" y="1881262"/>
                    <a:pt x="1096024" y="1881357"/>
                  </a:cubicBezTo>
                  <a:cubicBezTo>
                    <a:pt x="1106713" y="1880925"/>
                    <a:pt x="1117420" y="1881403"/>
                    <a:pt x="1128028" y="1882786"/>
                  </a:cubicBezTo>
                  <a:cubicBezTo>
                    <a:pt x="1157746" y="1887929"/>
                    <a:pt x="1174606" y="1906122"/>
                    <a:pt x="1175653" y="1936411"/>
                  </a:cubicBezTo>
                  <a:cubicBezTo>
                    <a:pt x="1176415" y="1964986"/>
                    <a:pt x="1154794" y="1986608"/>
                    <a:pt x="1123075" y="1987846"/>
                  </a:cubicBezTo>
                  <a:cubicBezTo>
                    <a:pt x="1088595" y="1989275"/>
                    <a:pt x="1054019" y="1988418"/>
                    <a:pt x="1019538" y="1988513"/>
                  </a:cubicBezTo>
                  <a:lnTo>
                    <a:pt x="981438" y="1988513"/>
                  </a:lnTo>
                  <a:cubicBezTo>
                    <a:pt x="1001090" y="2098636"/>
                    <a:pt x="1042751" y="2203664"/>
                    <a:pt x="1103930" y="2297314"/>
                  </a:cubicBezTo>
                  <a:cubicBezTo>
                    <a:pt x="1112883" y="2283312"/>
                    <a:pt x="1120027" y="2272549"/>
                    <a:pt x="1126599" y="2261404"/>
                  </a:cubicBezTo>
                  <a:cubicBezTo>
                    <a:pt x="1339452" y="1900915"/>
                    <a:pt x="1552177" y="1540394"/>
                    <a:pt x="1764774" y="1179841"/>
                  </a:cubicBezTo>
                  <a:cubicBezTo>
                    <a:pt x="1768965" y="1172697"/>
                    <a:pt x="1773156" y="1165458"/>
                    <a:pt x="1777538" y="1158409"/>
                  </a:cubicBezTo>
                  <a:cubicBezTo>
                    <a:pt x="1807732" y="1110784"/>
                    <a:pt x="1851357" y="1110784"/>
                    <a:pt x="1880503" y="1159457"/>
                  </a:cubicBezTo>
                  <a:cubicBezTo>
                    <a:pt x="1944035" y="1265566"/>
                    <a:pt x="2006710" y="1372246"/>
                    <a:pt x="2069574" y="1478735"/>
                  </a:cubicBezTo>
                  <a:cubicBezTo>
                    <a:pt x="2223117" y="1739085"/>
                    <a:pt x="2376629" y="1999276"/>
                    <a:pt x="2530108" y="2259309"/>
                  </a:cubicBezTo>
                  <a:cubicBezTo>
                    <a:pt x="2536681" y="2270453"/>
                    <a:pt x="2543824" y="2281407"/>
                    <a:pt x="2550778" y="2292646"/>
                  </a:cubicBezTo>
                  <a:cubicBezTo>
                    <a:pt x="2599355" y="2246069"/>
                    <a:pt x="2671459" y="2066809"/>
                    <a:pt x="2672602" y="1987846"/>
                  </a:cubicBezTo>
                  <a:cubicBezTo>
                    <a:pt x="2651362" y="1987846"/>
                    <a:pt x="2630121" y="1988608"/>
                    <a:pt x="2608975" y="1987846"/>
                  </a:cubicBezTo>
                  <a:cubicBezTo>
                    <a:pt x="2576495" y="1986418"/>
                    <a:pt x="2555540" y="1967368"/>
                    <a:pt x="2553540" y="1938793"/>
                  </a:cubicBezTo>
                  <a:cubicBezTo>
                    <a:pt x="2550574" y="1911017"/>
                    <a:pt x="2570686" y="1886097"/>
                    <a:pt x="2598462" y="1883131"/>
                  </a:cubicBezTo>
                  <a:cubicBezTo>
                    <a:pt x="2599613" y="1883008"/>
                    <a:pt x="2600769" y="1882924"/>
                    <a:pt x="2601927" y="1882881"/>
                  </a:cubicBezTo>
                  <a:cubicBezTo>
                    <a:pt x="2719656" y="1882881"/>
                    <a:pt x="2837671" y="1881357"/>
                    <a:pt x="2954923" y="1890120"/>
                  </a:cubicBezTo>
                  <a:cubicBezTo>
                    <a:pt x="3024170" y="1895359"/>
                    <a:pt x="3078748" y="1940221"/>
                    <a:pt x="3126373" y="1991656"/>
                  </a:cubicBezTo>
                  <a:cubicBezTo>
                    <a:pt x="3206860" y="2078810"/>
                    <a:pt x="3327351" y="2098813"/>
                    <a:pt x="3425649" y="2041567"/>
                  </a:cubicBezTo>
                  <a:cubicBezTo>
                    <a:pt x="3513850" y="1990132"/>
                    <a:pt x="3557570" y="1910980"/>
                    <a:pt x="3549474" y="1809348"/>
                  </a:cubicBezTo>
                  <a:cubicBezTo>
                    <a:pt x="3541187" y="1709526"/>
                    <a:pt x="3487276" y="1637231"/>
                    <a:pt x="3393073" y="1601893"/>
                  </a:cubicBezTo>
                  <a:cubicBezTo>
                    <a:pt x="3298871" y="1566556"/>
                    <a:pt x="3205621" y="1582843"/>
                    <a:pt x="3137041" y="1657615"/>
                  </a:cubicBezTo>
                  <a:cubicBezTo>
                    <a:pt x="3055507" y="1746864"/>
                    <a:pt x="2958733" y="1782011"/>
                    <a:pt x="2841195" y="1778106"/>
                  </a:cubicBezTo>
                  <a:cubicBezTo>
                    <a:pt x="2749564" y="1774963"/>
                    <a:pt x="2657839" y="1777534"/>
                    <a:pt x="2566208" y="1777439"/>
                  </a:cubicBezTo>
                  <a:cubicBezTo>
                    <a:pt x="2555501" y="1777822"/>
                    <a:pt x="2544780" y="1777536"/>
                    <a:pt x="2534109" y="1776582"/>
                  </a:cubicBezTo>
                  <a:cubicBezTo>
                    <a:pt x="2502676" y="1772581"/>
                    <a:pt x="2482293" y="1750864"/>
                    <a:pt x="2482579" y="1722670"/>
                  </a:cubicBezTo>
                  <a:cubicBezTo>
                    <a:pt x="2482579" y="1692762"/>
                    <a:pt x="2504486" y="1671521"/>
                    <a:pt x="2538586" y="1670759"/>
                  </a:cubicBezTo>
                  <a:cubicBezTo>
                    <a:pt x="2583544" y="1669711"/>
                    <a:pt x="2628502" y="1670759"/>
                    <a:pt x="2676984" y="1670759"/>
                  </a:cubicBezTo>
                  <a:cubicBezTo>
                    <a:pt x="2662232" y="1581320"/>
                    <a:pt x="2631792" y="1495192"/>
                    <a:pt x="2587068" y="1416346"/>
                  </a:cubicBezTo>
                  <a:cubicBezTo>
                    <a:pt x="2565541" y="1378246"/>
                    <a:pt x="2540395" y="1341861"/>
                    <a:pt x="2515535" y="1305571"/>
                  </a:cubicBezTo>
                  <a:cubicBezTo>
                    <a:pt x="2488960" y="1266899"/>
                    <a:pt x="2489056" y="1246897"/>
                    <a:pt x="2521060" y="1214607"/>
                  </a:cubicBezTo>
                  <a:cubicBezTo>
                    <a:pt x="2583924" y="1151170"/>
                    <a:pt x="2647171" y="1088305"/>
                    <a:pt x="2710416" y="1025155"/>
                  </a:cubicBezTo>
                  <a:cubicBezTo>
                    <a:pt x="2758041" y="977530"/>
                    <a:pt x="2816811" y="951241"/>
                    <a:pt x="2882533" y="937429"/>
                  </a:cubicBezTo>
                  <a:cubicBezTo>
                    <a:pt x="2968258" y="919427"/>
                    <a:pt x="3014836" y="845418"/>
                    <a:pt x="2994357" y="764741"/>
                  </a:cubicBezTo>
                  <a:cubicBezTo>
                    <a:pt x="2978168" y="702578"/>
                    <a:pt x="2922099" y="659148"/>
                    <a:pt x="2857864" y="659014"/>
                  </a:cubicBezTo>
                  <a:cubicBezTo>
                    <a:pt x="2794332" y="659014"/>
                    <a:pt x="2734039" y="703591"/>
                    <a:pt x="2723847" y="766456"/>
                  </a:cubicBezTo>
                  <a:cubicBezTo>
                    <a:pt x="2709655" y="857324"/>
                    <a:pt x="2664506" y="927523"/>
                    <a:pt x="2598879" y="988674"/>
                  </a:cubicBezTo>
                  <a:cubicBezTo>
                    <a:pt x="2547539" y="1036299"/>
                    <a:pt x="2499342" y="1087829"/>
                    <a:pt x="2449527" y="1137264"/>
                  </a:cubicBezTo>
                  <a:cubicBezTo>
                    <a:pt x="2414570" y="1171840"/>
                    <a:pt x="2394567" y="1174126"/>
                    <a:pt x="2356372" y="1144979"/>
                  </a:cubicBezTo>
                  <a:cubicBezTo>
                    <a:pt x="2236755" y="1053746"/>
                    <a:pt x="2095737" y="994715"/>
                    <a:pt x="1946797" y="973529"/>
                  </a:cubicBezTo>
                  <a:cubicBezTo>
                    <a:pt x="1898315" y="966290"/>
                    <a:pt x="1885647" y="951717"/>
                    <a:pt x="1886599" y="902758"/>
                  </a:cubicBezTo>
                  <a:cubicBezTo>
                    <a:pt x="1887838" y="835036"/>
                    <a:pt x="1886599" y="766837"/>
                    <a:pt x="1894505" y="699876"/>
                  </a:cubicBezTo>
                  <a:cubicBezTo>
                    <a:pt x="1902411" y="632915"/>
                    <a:pt x="1938511" y="579861"/>
                    <a:pt x="1989279" y="536903"/>
                  </a:cubicBezTo>
                  <a:cubicBezTo>
                    <a:pt x="2008242" y="517925"/>
                    <a:pt x="2039000" y="517914"/>
                    <a:pt x="2057978" y="536878"/>
                  </a:cubicBezTo>
                  <a:cubicBezTo>
                    <a:pt x="2058725" y="537624"/>
                    <a:pt x="2059448" y="538395"/>
                    <a:pt x="2060145" y="539189"/>
                  </a:cubicBezTo>
                  <a:cubicBezTo>
                    <a:pt x="2081957" y="560335"/>
                    <a:pt x="2086053" y="589862"/>
                    <a:pt x="2064240" y="609484"/>
                  </a:cubicBezTo>
                  <a:cubicBezTo>
                    <a:pt x="1997565" y="669586"/>
                    <a:pt x="1988040" y="746072"/>
                    <a:pt x="1993374" y="828559"/>
                  </a:cubicBezTo>
                  <a:cubicBezTo>
                    <a:pt x="1994137" y="840465"/>
                    <a:pt x="1993374" y="852371"/>
                    <a:pt x="1994137" y="864277"/>
                  </a:cubicBezTo>
                  <a:cubicBezTo>
                    <a:pt x="1994137" y="866563"/>
                    <a:pt x="1995565" y="868754"/>
                    <a:pt x="1994994" y="866944"/>
                  </a:cubicBezTo>
                  <a:cubicBezTo>
                    <a:pt x="2066336" y="889900"/>
                    <a:pt x="2137012" y="907711"/>
                    <a:pt x="2203496" y="935429"/>
                  </a:cubicBezTo>
                  <a:cubicBezTo>
                    <a:pt x="2269981" y="963147"/>
                    <a:pt x="2332179" y="1000961"/>
                    <a:pt x="2392472" y="1032298"/>
                  </a:cubicBezTo>
                  <a:cubicBezTo>
                    <a:pt x="2453146" y="974482"/>
                    <a:pt x="2517821" y="917998"/>
                    <a:pt x="2575542" y="855324"/>
                  </a:cubicBezTo>
                  <a:cubicBezTo>
                    <a:pt x="2597069" y="831797"/>
                    <a:pt x="2608023" y="794459"/>
                    <a:pt x="2614309" y="761503"/>
                  </a:cubicBezTo>
                  <a:cubicBezTo>
                    <a:pt x="2638217" y="636344"/>
                    <a:pt x="2746612" y="546047"/>
                    <a:pt x="2869960" y="553000"/>
                  </a:cubicBezTo>
                  <a:cubicBezTo>
                    <a:pt x="2996916" y="559084"/>
                    <a:pt x="3098928" y="659782"/>
                    <a:pt x="3106657" y="786649"/>
                  </a:cubicBezTo>
                  <a:cubicBezTo>
                    <a:pt x="3116182" y="907235"/>
                    <a:pt x="3028075" y="1020202"/>
                    <a:pt x="2904631" y="1043824"/>
                  </a:cubicBezTo>
                  <a:cubicBezTo>
                    <a:pt x="2855159" y="1052482"/>
                    <a:pt x="2809742" y="1076709"/>
                    <a:pt x="2774996" y="1112975"/>
                  </a:cubicBezTo>
                  <a:cubicBezTo>
                    <a:pt x="2724418" y="1164886"/>
                    <a:pt x="2672507" y="1215369"/>
                    <a:pt x="2620500" y="1266899"/>
                  </a:cubicBezTo>
                  <a:cubicBezTo>
                    <a:pt x="2705354" y="1386701"/>
                    <a:pt x="2762309" y="1523979"/>
                    <a:pt x="2787188" y="1668664"/>
                  </a:cubicBezTo>
                  <a:cubicBezTo>
                    <a:pt x="2891963" y="1678189"/>
                    <a:pt x="2983594" y="1669997"/>
                    <a:pt x="3061794" y="1584082"/>
                  </a:cubicBezTo>
                  <a:cubicBezTo>
                    <a:pt x="3153043" y="1483879"/>
                    <a:pt x="3274773" y="1456447"/>
                    <a:pt x="3405456" y="1494547"/>
                  </a:cubicBezTo>
                  <a:cubicBezTo>
                    <a:pt x="3537663" y="1532647"/>
                    <a:pt x="3617673" y="1624468"/>
                    <a:pt x="3651010" y="1757532"/>
                  </a:cubicBezTo>
                  <a:cubicBezTo>
                    <a:pt x="3653011" y="1765247"/>
                    <a:pt x="3656059" y="1772772"/>
                    <a:pt x="3658630" y="1780392"/>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2A59F30B-7D96-C74A-8610-39A1FA06D447}"/>
                </a:ext>
              </a:extLst>
            </p:cNvPr>
            <p:cNvSpPr/>
            <p:nvPr/>
          </p:nvSpPr>
          <p:spPr>
            <a:xfrm>
              <a:off x="3122101" y="2137695"/>
              <a:ext cx="106587" cy="106191"/>
            </a:xfrm>
            <a:custGeom>
              <a:avLst/>
              <a:gdLst>
                <a:gd name="connsiteX0" fmla="*/ 107200 w 106587"/>
                <a:gd name="connsiteY0" fmla="*/ 54367 h 106191"/>
                <a:gd name="connsiteX1" fmla="*/ 53474 w 106587"/>
                <a:gd name="connsiteY1" fmla="*/ 106354 h 106191"/>
                <a:gd name="connsiteX2" fmla="*/ 51383 w 106587"/>
                <a:gd name="connsiteY2" fmla="*/ 106278 h 106191"/>
                <a:gd name="connsiteX3" fmla="*/ 615 w 106587"/>
                <a:gd name="connsiteY3" fmla="*/ 52842 h 106191"/>
                <a:gd name="connsiteX4" fmla="*/ 52811 w 106587"/>
                <a:gd name="connsiteY4" fmla="*/ 169 h 106191"/>
                <a:gd name="connsiteX5" fmla="*/ 107199 w 106587"/>
                <a:gd name="connsiteY5" fmla="*/ 54367 h 10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87" h="106191">
                  <a:moveTo>
                    <a:pt x="107200" y="54367"/>
                  </a:moveTo>
                  <a:cubicBezTo>
                    <a:pt x="106720" y="83558"/>
                    <a:pt x="82665" y="106834"/>
                    <a:pt x="53474" y="106354"/>
                  </a:cubicBezTo>
                  <a:cubicBezTo>
                    <a:pt x="52777" y="106342"/>
                    <a:pt x="52079" y="106317"/>
                    <a:pt x="51383" y="106278"/>
                  </a:cubicBezTo>
                  <a:cubicBezTo>
                    <a:pt x="22808" y="105096"/>
                    <a:pt x="333" y="81441"/>
                    <a:pt x="615" y="52842"/>
                  </a:cubicBezTo>
                  <a:cubicBezTo>
                    <a:pt x="1538" y="24326"/>
                    <a:pt x="24304" y="1351"/>
                    <a:pt x="52811" y="169"/>
                  </a:cubicBezTo>
                  <a:cubicBezTo>
                    <a:pt x="82732" y="273"/>
                    <a:pt x="106991" y="24447"/>
                    <a:pt x="107199" y="54367"/>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D77489C6-1C88-CD4E-B47B-9DC4421494C0}"/>
                </a:ext>
              </a:extLst>
            </p:cNvPr>
            <p:cNvSpPr/>
            <p:nvPr/>
          </p:nvSpPr>
          <p:spPr>
            <a:xfrm>
              <a:off x="3307747" y="2221705"/>
              <a:ext cx="106493" cy="106585"/>
            </a:xfrm>
            <a:custGeom>
              <a:avLst/>
              <a:gdLst>
                <a:gd name="connsiteX0" fmla="*/ 54904 w 106493"/>
                <a:gd name="connsiteY0" fmla="*/ 170 h 106585"/>
                <a:gd name="connsiteX1" fmla="*/ 107101 w 106493"/>
                <a:gd name="connsiteY1" fmla="*/ 52272 h 106585"/>
                <a:gd name="connsiteX2" fmla="*/ 53956 w 106493"/>
                <a:gd name="connsiteY2" fmla="*/ 106751 h 106585"/>
                <a:gd name="connsiteX3" fmla="*/ 53380 w 106493"/>
                <a:gd name="connsiteY3" fmla="*/ 106755 h 106585"/>
                <a:gd name="connsiteX4" fmla="*/ 612 w 106493"/>
                <a:gd name="connsiteY4" fmla="*/ 54272 h 106585"/>
                <a:gd name="connsiteX5" fmla="*/ 54523 w 106493"/>
                <a:gd name="connsiteY5" fmla="*/ 169 h 106585"/>
                <a:gd name="connsiteX6" fmla="*/ 54905 w 106493"/>
                <a:gd name="connsiteY6" fmla="*/ 170 h 1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93" h="106585">
                  <a:moveTo>
                    <a:pt x="54904" y="170"/>
                  </a:moveTo>
                  <a:cubicBezTo>
                    <a:pt x="83482" y="677"/>
                    <a:pt x="106542" y="23695"/>
                    <a:pt x="107101" y="52272"/>
                  </a:cubicBezTo>
                  <a:cubicBezTo>
                    <a:pt x="107469" y="81991"/>
                    <a:pt x="83675" y="106382"/>
                    <a:pt x="53956" y="106751"/>
                  </a:cubicBezTo>
                  <a:cubicBezTo>
                    <a:pt x="53764" y="106753"/>
                    <a:pt x="53572" y="106754"/>
                    <a:pt x="53380" y="106755"/>
                  </a:cubicBezTo>
                  <a:cubicBezTo>
                    <a:pt x="24839" y="105599"/>
                    <a:pt x="1923" y="82806"/>
                    <a:pt x="612" y="54272"/>
                  </a:cubicBezTo>
                  <a:cubicBezTo>
                    <a:pt x="559" y="24445"/>
                    <a:pt x="24695" y="222"/>
                    <a:pt x="54523" y="169"/>
                  </a:cubicBezTo>
                  <a:cubicBezTo>
                    <a:pt x="54650" y="169"/>
                    <a:pt x="54777" y="169"/>
                    <a:pt x="54905" y="170"/>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3EC23616-94DE-4049-9F1B-08163ECB7B03}"/>
                </a:ext>
              </a:extLst>
            </p:cNvPr>
            <p:cNvSpPr/>
            <p:nvPr/>
          </p:nvSpPr>
          <p:spPr>
            <a:xfrm>
              <a:off x="3163247" y="2335978"/>
              <a:ext cx="106017" cy="106710"/>
            </a:xfrm>
            <a:custGeom>
              <a:avLst/>
              <a:gdLst>
                <a:gd name="connsiteX0" fmla="*/ 106630 w 106017"/>
                <a:gd name="connsiteY0" fmla="*/ 53633 h 106710"/>
                <a:gd name="connsiteX1" fmla="*/ 51290 w 106017"/>
                <a:gd name="connsiteY1" fmla="*/ 106877 h 106710"/>
                <a:gd name="connsiteX2" fmla="*/ 617 w 106017"/>
                <a:gd name="connsiteY2" fmla="*/ 53537 h 106710"/>
                <a:gd name="connsiteX3" fmla="*/ 52590 w 106017"/>
                <a:gd name="connsiteY3" fmla="*/ 174 h 106710"/>
                <a:gd name="connsiteX4" fmla="*/ 55004 w 106017"/>
                <a:gd name="connsiteY4" fmla="*/ 197 h 106710"/>
                <a:gd name="connsiteX5" fmla="*/ 106629 w 106017"/>
                <a:gd name="connsiteY5" fmla="*/ 53633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17" h="106710">
                  <a:moveTo>
                    <a:pt x="106630" y="53633"/>
                  </a:moveTo>
                  <a:cubicBezTo>
                    <a:pt x="105750" y="83485"/>
                    <a:pt x="81154" y="107149"/>
                    <a:pt x="51290" y="106877"/>
                  </a:cubicBezTo>
                  <a:cubicBezTo>
                    <a:pt x="22790" y="105647"/>
                    <a:pt x="385" y="82063"/>
                    <a:pt x="617" y="53537"/>
                  </a:cubicBezTo>
                  <a:cubicBezTo>
                    <a:pt x="233" y="24449"/>
                    <a:pt x="23502" y="558"/>
                    <a:pt x="52590" y="174"/>
                  </a:cubicBezTo>
                  <a:cubicBezTo>
                    <a:pt x="53395" y="163"/>
                    <a:pt x="54200" y="171"/>
                    <a:pt x="55004" y="197"/>
                  </a:cubicBezTo>
                  <a:cubicBezTo>
                    <a:pt x="83552" y="1739"/>
                    <a:pt x="106072" y="25049"/>
                    <a:pt x="106629" y="53633"/>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81643271-D584-4341-8B79-569CADDB2606}"/>
                </a:ext>
              </a:extLst>
            </p:cNvPr>
            <p:cNvSpPr/>
            <p:nvPr/>
          </p:nvSpPr>
          <p:spPr>
            <a:xfrm>
              <a:off x="4944043" y="2864643"/>
              <a:ext cx="106502" cy="106584"/>
            </a:xfrm>
            <a:custGeom>
              <a:avLst/>
              <a:gdLst>
                <a:gd name="connsiteX0" fmla="*/ 107104 w 106502"/>
                <a:gd name="connsiteY0" fmla="*/ 51795 h 106584"/>
                <a:gd name="connsiteX1" fmla="*/ 54254 w 106502"/>
                <a:gd name="connsiteY1" fmla="*/ 106747 h 106584"/>
                <a:gd name="connsiteX2" fmla="*/ 53764 w 106502"/>
                <a:gd name="connsiteY2" fmla="*/ 106754 h 106584"/>
                <a:gd name="connsiteX3" fmla="*/ 615 w 106502"/>
                <a:gd name="connsiteY3" fmla="*/ 54652 h 106584"/>
                <a:gd name="connsiteX4" fmla="*/ 53952 w 106502"/>
                <a:gd name="connsiteY4" fmla="*/ 172 h 106584"/>
                <a:gd name="connsiteX5" fmla="*/ 54431 w 106502"/>
                <a:gd name="connsiteY5" fmla="*/ 169 h 106584"/>
                <a:gd name="connsiteX6" fmla="*/ 107104 w 106502"/>
                <a:gd name="connsiteY6" fmla="*/ 51795 h 1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02" h="106584">
                  <a:moveTo>
                    <a:pt x="107104" y="51795"/>
                  </a:moveTo>
                  <a:cubicBezTo>
                    <a:pt x="107685" y="81564"/>
                    <a:pt x="84023" y="106166"/>
                    <a:pt x="54254" y="106747"/>
                  </a:cubicBezTo>
                  <a:cubicBezTo>
                    <a:pt x="54091" y="106750"/>
                    <a:pt x="53928" y="106752"/>
                    <a:pt x="53764" y="106754"/>
                  </a:cubicBezTo>
                  <a:cubicBezTo>
                    <a:pt x="25214" y="105806"/>
                    <a:pt x="2131" y="83178"/>
                    <a:pt x="615" y="54652"/>
                  </a:cubicBezTo>
                  <a:cubicBezTo>
                    <a:pt x="299" y="24879"/>
                    <a:pt x="24179" y="488"/>
                    <a:pt x="53952" y="172"/>
                  </a:cubicBezTo>
                  <a:cubicBezTo>
                    <a:pt x="54112" y="170"/>
                    <a:pt x="54271" y="170"/>
                    <a:pt x="54431" y="169"/>
                  </a:cubicBezTo>
                  <a:cubicBezTo>
                    <a:pt x="83015" y="414"/>
                    <a:pt x="106286" y="23222"/>
                    <a:pt x="107104" y="51795"/>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91C98029-1BF9-8D43-A030-4D31C74553ED}"/>
                </a:ext>
              </a:extLst>
            </p:cNvPr>
            <p:cNvSpPr/>
            <p:nvPr/>
          </p:nvSpPr>
          <p:spPr>
            <a:xfrm>
              <a:off x="5058346" y="3071849"/>
              <a:ext cx="106493" cy="106452"/>
            </a:xfrm>
            <a:custGeom>
              <a:avLst/>
              <a:gdLst>
                <a:gd name="connsiteX0" fmla="*/ 107102 w 106493"/>
                <a:gd name="connsiteY0" fmla="*/ 53949 h 106452"/>
                <a:gd name="connsiteX1" fmla="*/ 55190 w 106493"/>
                <a:gd name="connsiteY1" fmla="*/ 106622 h 106452"/>
                <a:gd name="connsiteX2" fmla="*/ 612 w 106493"/>
                <a:gd name="connsiteY2" fmla="*/ 52520 h 106452"/>
                <a:gd name="connsiteX3" fmla="*/ 55874 w 106493"/>
                <a:gd name="connsiteY3" fmla="*/ 190 h 106452"/>
                <a:gd name="connsiteX4" fmla="*/ 56905 w 106493"/>
                <a:gd name="connsiteY4" fmla="*/ 228 h 106452"/>
                <a:gd name="connsiteX5" fmla="*/ 107101 w 106493"/>
                <a:gd name="connsiteY5" fmla="*/ 53949 h 10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93" h="106452">
                  <a:moveTo>
                    <a:pt x="107102" y="53949"/>
                  </a:moveTo>
                  <a:cubicBezTo>
                    <a:pt x="106560" y="82518"/>
                    <a:pt x="83749" y="105664"/>
                    <a:pt x="55190" y="106622"/>
                  </a:cubicBezTo>
                  <a:cubicBezTo>
                    <a:pt x="25254" y="106571"/>
                    <a:pt x="925" y="82455"/>
                    <a:pt x="612" y="52520"/>
                  </a:cubicBezTo>
                  <a:cubicBezTo>
                    <a:pt x="1422" y="22809"/>
                    <a:pt x="26163" y="-620"/>
                    <a:pt x="55874" y="190"/>
                  </a:cubicBezTo>
                  <a:cubicBezTo>
                    <a:pt x="56218" y="199"/>
                    <a:pt x="56561" y="212"/>
                    <a:pt x="56905" y="228"/>
                  </a:cubicBezTo>
                  <a:cubicBezTo>
                    <a:pt x="85322" y="1807"/>
                    <a:pt x="107451" y="25490"/>
                    <a:pt x="107101" y="53949"/>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FBEFBE79-2B7B-7342-B0D5-38B8252BD7CA}"/>
                </a:ext>
              </a:extLst>
            </p:cNvPr>
            <p:cNvSpPr/>
            <p:nvPr/>
          </p:nvSpPr>
          <p:spPr>
            <a:xfrm>
              <a:off x="3462303" y="3144247"/>
              <a:ext cx="2219687" cy="1899471"/>
            </a:xfrm>
            <a:custGeom>
              <a:avLst/>
              <a:gdLst>
                <a:gd name="connsiteX0" fmla="*/ 2073858 w 2219687"/>
                <a:gd name="connsiteY0" fmla="*/ 1792253 h 1899471"/>
                <a:gd name="connsiteX1" fmla="*/ 1110023 w 2219687"/>
                <a:gd name="connsiteY1" fmla="*/ 159382 h 1899471"/>
                <a:gd name="connsiteX2" fmla="*/ 146188 w 2219687"/>
                <a:gd name="connsiteY2" fmla="*/ 1792253 h 1899471"/>
                <a:gd name="connsiteX3" fmla="*/ 267918 w 2219687"/>
                <a:gd name="connsiteY3" fmla="*/ 1792253 h 1899471"/>
                <a:gd name="connsiteX4" fmla="*/ 428604 w 2219687"/>
                <a:gd name="connsiteY4" fmla="*/ 1792253 h 1899471"/>
                <a:gd name="connsiteX5" fmla="*/ 485754 w 2219687"/>
                <a:gd name="connsiteY5" fmla="*/ 1843783 h 1899471"/>
                <a:gd name="connsiteX6" fmla="*/ 428604 w 2219687"/>
                <a:gd name="connsiteY6" fmla="*/ 1898743 h 1899471"/>
                <a:gd name="connsiteX7" fmla="*/ 57130 w 2219687"/>
                <a:gd name="connsiteY7" fmla="*/ 1898743 h 1899471"/>
                <a:gd name="connsiteX8" fmla="*/ 14553 w 2219687"/>
                <a:gd name="connsiteY8" fmla="*/ 1804731 h 1899471"/>
                <a:gd name="connsiteX9" fmla="*/ 355357 w 2219687"/>
                <a:gd name="connsiteY9" fmla="*/ 1226944 h 1899471"/>
                <a:gd name="connsiteX10" fmla="*/ 1050206 w 2219687"/>
                <a:gd name="connsiteY10" fmla="*/ 50131 h 1899471"/>
                <a:gd name="connsiteX11" fmla="*/ 1069256 w 2219687"/>
                <a:gd name="connsiteY11" fmla="*/ 20222 h 1899471"/>
                <a:gd name="connsiteX12" fmla="*/ 1141106 w 2219687"/>
                <a:gd name="connsiteY12" fmla="*/ 10760 h 1899471"/>
                <a:gd name="connsiteX13" fmla="*/ 1150123 w 2219687"/>
                <a:gd name="connsiteY13" fmla="*/ 19651 h 1899471"/>
                <a:gd name="connsiteX14" fmla="*/ 1167744 w 2219687"/>
                <a:gd name="connsiteY14" fmla="*/ 46416 h 1899471"/>
                <a:gd name="connsiteX15" fmla="*/ 2201683 w 2219687"/>
                <a:gd name="connsiteY15" fmla="*/ 1797873 h 1899471"/>
                <a:gd name="connsiteX16" fmla="*/ 2217495 w 2219687"/>
                <a:gd name="connsiteY16" fmla="*/ 1829686 h 1899471"/>
                <a:gd name="connsiteX17" fmla="*/ 2185005 w 2219687"/>
                <a:gd name="connsiteY17" fmla="*/ 1895820 h 1899471"/>
                <a:gd name="connsiteX18" fmla="*/ 2174156 w 2219687"/>
                <a:gd name="connsiteY18" fmla="*/ 1898266 h 1899471"/>
                <a:gd name="connsiteX19" fmla="*/ 2142057 w 2219687"/>
                <a:gd name="connsiteY19" fmla="*/ 1899219 h 1899471"/>
                <a:gd name="connsiteX20" fmla="*/ 702829 w 2219687"/>
                <a:gd name="connsiteY20" fmla="*/ 1899219 h 1899471"/>
                <a:gd name="connsiteX21" fmla="*/ 667301 w 2219687"/>
                <a:gd name="connsiteY21" fmla="*/ 1897695 h 1899471"/>
                <a:gd name="connsiteX22" fmla="*/ 624819 w 2219687"/>
                <a:gd name="connsiteY22" fmla="*/ 1843783 h 1899471"/>
                <a:gd name="connsiteX23" fmla="*/ 667587 w 2219687"/>
                <a:gd name="connsiteY23" fmla="*/ 1793777 h 1899471"/>
                <a:gd name="connsiteX24" fmla="*/ 706734 w 2219687"/>
                <a:gd name="connsiteY24" fmla="*/ 1792253 h 1899471"/>
                <a:gd name="connsiteX25" fmla="*/ 2073858 w 2219687"/>
                <a:gd name="connsiteY25" fmla="*/ 1792253 h 189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19687" h="1899471">
                  <a:moveTo>
                    <a:pt x="2073858" y="1792253"/>
                  </a:moveTo>
                  <a:lnTo>
                    <a:pt x="1110023" y="159382"/>
                  </a:lnTo>
                  <a:lnTo>
                    <a:pt x="146188" y="1792253"/>
                  </a:lnTo>
                  <a:lnTo>
                    <a:pt x="267918" y="1792253"/>
                  </a:lnTo>
                  <a:cubicBezTo>
                    <a:pt x="321448" y="1792253"/>
                    <a:pt x="375074" y="1791586"/>
                    <a:pt x="428604" y="1792253"/>
                  </a:cubicBezTo>
                  <a:cubicBezTo>
                    <a:pt x="462323" y="1792825"/>
                    <a:pt x="484897" y="1814351"/>
                    <a:pt x="485754" y="1843783"/>
                  </a:cubicBezTo>
                  <a:cubicBezTo>
                    <a:pt x="486612" y="1873216"/>
                    <a:pt x="463466" y="1898552"/>
                    <a:pt x="428604" y="1898743"/>
                  </a:cubicBezTo>
                  <a:cubicBezTo>
                    <a:pt x="304779" y="1899505"/>
                    <a:pt x="180955" y="1899886"/>
                    <a:pt x="57130" y="1898743"/>
                  </a:cubicBezTo>
                  <a:cubicBezTo>
                    <a:pt x="3885" y="1898171"/>
                    <a:pt x="-14975" y="1854928"/>
                    <a:pt x="14553" y="1804731"/>
                  </a:cubicBezTo>
                  <a:cubicBezTo>
                    <a:pt x="128027" y="1612008"/>
                    <a:pt x="241629" y="1419413"/>
                    <a:pt x="355357" y="1226944"/>
                  </a:cubicBezTo>
                  <a:cubicBezTo>
                    <a:pt x="586942" y="834641"/>
                    <a:pt x="818558" y="442370"/>
                    <a:pt x="1050206" y="50131"/>
                  </a:cubicBezTo>
                  <a:cubicBezTo>
                    <a:pt x="1055692" y="39637"/>
                    <a:pt x="1062065" y="29631"/>
                    <a:pt x="1069256" y="20222"/>
                  </a:cubicBezTo>
                  <a:cubicBezTo>
                    <a:pt x="1086484" y="-2232"/>
                    <a:pt x="1118653" y="-6468"/>
                    <a:pt x="1141106" y="10760"/>
                  </a:cubicBezTo>
                  <a:cubicBezTo>
                    <a:pt x="1144468" y="13340"/>
                    <a:pt x="1147497" y="16326"/>
                    <a:pt x="1150123" y="19651"/>
                  </a:cubicBezTo>
                  <a:cubicBezTo>
                    <a:pt x="1156833" y="27993"/>
                    <a:pt x="1162733" y="36955"/>
                    <a:pt x="1167744" y="46416"/>
                  </a:cubicBezTo>
                  <a:cubicBezTo>
                    <a:pt x="1512486" y="630235"/>
                    <a:pt x="1857132" y="1214054"/>
                    <a:pt x="2201683" y="1797873"/>
                  </a:cubicBezTo>
                  <a:cubicBezTo>
                    <a:pt x="2208176" y="1807825"/>
                    <a:pt x="2213482" y="1818502"/>
                    <a:pt x="2217495" y="1829686"/>
                  </a:cubicBezTo>
                  <a:cubicBezTo>
                    <a:pt x="2226785" y="1856920"/>
                    <a:pt x="2212239" y="1886529"/>
                    <a:pt x="2185005" y="1895820"/>
                  </a:cubicBezTo>
                  <a:cubicBezTo>
                    <a:pt x="2181486" y="1897020"/>
                    <a:pt x="2177849" y="1897840"/>
                    <a:pt x="2174156" y="1898266"/>
                  </a:cubicBezTo>
                  <a:cubicBezTo>
                    <a:pt x="2163496" y="1899397"/>
                    <a:pt x="2152765" y="1899715"/>
                    <a:pt x="2142057" y="1899219"/>
                  </a:cubicBezTo>
                  <a:lnTo>
                    <a:pt x="702829" y="1899219"/>
                  </a:lnTo>
                  <a:cubicBezTo>
                    <a:pt x="690968" y="1900106"/>
                    <a:pt x="679043" y="1899595"/>
                    <a:pt x="667301" y="1897695"/>
                  </a:cubicBezTo>
                  <a:cubicBezTo>
                    <a:pt x="639869" y="1890932"/>
                    <a:pt x="623867" y="1872644"/>
                    <a:pt x="624819" y="1843783"/>
                  </a:cubicBezTo>
                  <a:cubicBezTo>
                    <a:pt x="624514" y="1818747"/>
                    <a:pt x="642806" y="1797359"/>
                    <a:pt x="667587" y="1793777"/>
                  </a:cubicBezTo>
                  <a:cubicBezTo>
                    <a:pt x="680540" y="1791831"/>
                    <a:pt x="693669" y="1791320"/>
                    <a:pt x="706734" y="1792253"/>
                  </a:cubicBezTo>
                  <a:lnTo>
                    <a:pt x="2073858" y="1792253"/>
                  </a:ln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CA3B7478-E9E8-074F-BB53-BFEFA6EAF11B}"/>
                </a:ext>
              </a:extLst>
            </p:cNvPr>
            <p:cNvSpPr/>
            <p:nvPr/>
          </p:nvSpPr>
          <p:spPr>
            <a:xfrm>
              <a:off x="4411027" y="3730617"/>
              <a:ext cx="321562" cy="670982"/>
            </a:xfrm>
            <a:custGeom>
              <a:avLst/>
              <a:gdLst>
                <a:gd name="connsiteX0" fmla="*/ 2136 w 321562"/>
                <a:gd name="connsiteY0" fmla="*/ 333488 h 670982"/>
                <a:gd name="connsiteX1" fmla="*/ 2993 w 321562"/>
                <a:gd name="connsiteY1" fmla="*/ 144417 h 670982"/>
                <a:gd name="connsiteX2" fmla="*/ 147107 w 321562"/>
                <a:gd name="connsiteY2" fmla="*/ 780 h 670982"/>
                <a:gd name="connsiteX3" fmla="*/ 312651 w 321562"/>
                <a:gd name="connsiteY3" fmla="*/ 109937 h 670982"/>
                <a:gd name="connsiteX4" fmla="*/ 321414 w 321562"/>
                <a:gd name="connsiteY4" fmla="*/ 162324 h 670982"/>
                <a:gd name="connsiteX5" fmla="*/ 321414 w 321562"/>
                <a:gd name="connsiteY5" fmla="*/ 508653 h 670982"/>
                <a:gd name="connsiteX6" fmla="*/ 226640 w 321562"/>
                <a:gd name="connsiteY6" fmla="*/ 655719 h 670982"/>
                <a:gd name="connsiteX7" fmla="*/ 62143 w 321562"/>
                <a:gd name="connsiteY7" fmla="*/ 635526 h 670982"/>
                <a:gd name="connsiteX8" fmla="*/ 612 w 321562"/>
                <a:gd name="connsiteY8" fmla="*/ 504843 h 670982"/>
                <a:gd name="connsiteX9" fmla="*/ 612 w 321562"/>
                <a:gd name="connsiteY9" fmla="*/ 333393 h 670982"/>
                <a:gd name="connsiteX10" fmla="*/ 107864 w 321562"/>
                <a:gd name="connsiteY10" fmla="*/ 336060 h 670982"/>
                <a:gd name="connsiteX11" fmla="*/ 107864 w 321562"/>
                <a:gd name="connsiteY11" fmla="*/ 500176 h 670982"/>
                <a:gd name="connsiteX12" fmla="*/ 160918 w 321562"/>
                <a:gd name="connsiteY12" fmla="*/ 562850 h 670982"/>
                <a:gd name="connsiteX13" fmla="*/ 214258 w 321562"/>
                <a:gd name="connsiteY13" fmla="*/ 500557 h 670982"/>
                <a:gd name="connsiteX14" fmla="*/ 214258 w 321562"/>
                <a:gd name="connsiteY14" fmla="*/ 172421 h 670982"/>
                <a:gd name="connsiteX15" fmla="*/ 159394 w 321562"/>
                <a:gd name="connsiteY15" fmla="*/ 107555 h 670982"/>
                <a:gd name="connsiteX16" fmla="*/ 107768 w 321562"/>
                <a:gd name="connsiteY16" fmla="*/ 172040 h 670982"/>
                <a:gd name="connsiteX17" fmla="*/ 107864 w 321562"/>
                <a:gd name="connsiteY17" fmla="*/ 336060 h 67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562" h="670982">
                  <a:moveTo>
                    <a:pt x="2136" y="333488"/>
                  </a:moveTo>
                  <a:cubicBezTo>
                    <a:pt x="2136" y="270433"/>
                    <a:pt x="-1007" y="207187"/>
                    <a:pt x="2993" y="144417"/>
                  </a:cubicBezTo>
                  <a:cubicBezTo>
                    <a:pt x="7851" y="67360"/>
                    <a:pt x="68906" y="9543"/>
                    <a:pt x="147107" y="780"/>
                  </a:cubicBezTo>
                  <a:cubicBezTo>
                    <a:pt x="220936" y="-5671"/>
                    <a:pt x="289496" y="39536"/>
                    <a:pt x="312651" y="109937"/>
                  </a:cubicBezTo>
                  <a:cubicBezTo>
                    <a:pt x="318220" y="126852"/>
                    <a:pt x="321174" y="144518"/>
                    <a:pt x="321414" y="162324"/>
                  </a:cubicBezTo>
                  <a:cubicBezTo>
                    <a:pt x="322176" y="277767"/>
                    <a:pt x="322652" y="393210"/>
                    <a:pt x="321414" y="508653"/>
                  </a:cubicBezTo>
                  <a:cubicBezTo>
                    <a:pt x="320652" y="576566"/>
                    <a:pt x="289029" y="627430"/>
                    <a:pt x="226640" y="655719"/>
                  </a:cubicBezTo>
                  <a:cubicBezTo>
                    <a:pt x="168538" y="682103"/>
                    <a:pt x="112340" y="674198"/>
                    <a:pt x="62143" y="635526"/>
                  </a:cubicBezTo>
                  <a:cubicBezTo>
                    <a:pt x="19471" y="602855"/>
                    <a:pt x="802" y="557897"/>
                    <a:pt x="612" y="504843"/>
                  </a:cubicBezTo>
                  <a:cubicBezTo>
                    <a:pt x="612" y="447693"/>
                    <a:pt x="612" y="390543"/>
                    <a:pt x="612" y="333393"/>
                  </a:cubicBezTo>
                  <a:close/>
                  <a:moveTo>
                    <a:pt x="107864" y="336060"/>
                  </a:moveTo>
                  <a:cubicBezTo>
                    <a:pt x="107864" y="390734"/>
                    <a:pt x="107197" y="445502"/>
                    <a:pt x="107864" y="500176"/>
                  </a:cubicBezTo>
                  <a:cubicBezTo>
                    <a:pt x="108530" y="540276"/>
                    <a:pt x="128437" y="562755"/>
                    <a:pt x="160918" y="562850"/>
                  </a:cubicBezTo>
                  <a:cubicBezTo>
                    <a:pt x="193398" y="562946"/>
                    <a:pt x="214067" y="540371"/>
                    <a:pt x="214258" y="500557"/>
                  </a:cubicBezTo>
                  <a:cubicBezTo>
                    <a:pt x="215020" y="391210"/>
                    <a:pt x="215020" y="281831"/>
                    <a:pt x="214258" y="172421"/>
                  </a:cubicBezTo>
                  <a:cubicBezTo>
                    <a:pt x="214258" y="131558"/>
                    <a:pt x="191683" y="106412"/>
                    <a:pt x="159394" y="107555"/>
                  </a:cubicBezTo>
                  <a:cubicBezTo>
                    <a:pt x="127104" y="108698"/>
                    <a:pt x="108244" y="132606"/>
                    <a:pt x="107768" y="172040"/>
                  </a:cubicBezTo>
                  <a:cubicBezTo>
                    <a:pt x="107292" y="226713"/>
                    <a:pt x="107864" y="281387"/>
                    <a:pt x="107864" y="336060"/>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B170774F-62AD-F842-AF6C-C396A83E6743}"/>
                </a:ext>
              </a:extLst>
            </p:cNvPr>
            <p:cNvSpPr/>
            <p:nvPr/>
          </p:nvSpPr>
          <p:spPr>
            <a:xfrm>
              <a:off x="4411407" y="4507705"/>
              <a:ext cx="320526" cy="321293"/>
            </a:xfrm>
            <a:custGeom>
              <a:avLst/>
              <a:gdLst>
                <a:gd name="connsiteX0" fmla="*/ 161395 w 320526"/>
                <a:gd name="connsiteY0" fmla="*/ 170 h 321293"/>
                <a:gd name="connsiteX1" fmla="*/ 321138 w 320526"/>
                <a:gd name="connsiteY1" fmla="*/ 160847 h 321293"/>
                <a:gd name="connsiteX2" fmla="*/ 321129 w 320526"/>
                <a:gd name="connsiteY2" fmla="*/ 162095 h 321293"/>
                <a:gd name="connsiteX3" fmla="*/ 159889 w 320526"/>
                <a:gd name="connsiteY3" fmla="*/ 321460 h 321293"/>
                <a:gd name="connsiteX4" fmla="*/ 158633 w 320526"/>
                <a:gd name="connsiteY4" fmla="*/ 321448 h 321293"/>
                <a:gd name="connsiteX5" fmla="*/ 613 w 320526"/>
                <a:gd name="connsiteY5" fmla="*/ 161142 h 321293"/>
                <a:gd name="connsiteX6" fmla="*/ 160441 w 320526"/>
                <a:gd name="connsiteY6" fmla="*/ 170 h 321293"/>
                <a:gd name="connsiteX7" fmla="*/ 161395 w 320526"/>
                <a:gd name="connsiteY7" fmla="*/ 170 h 321293"/>
                <a:gd name="connsiteX8" fmla="*/ 160728 w 320526"/>
                <a:gd name="connsiteY8" fmla="*/ 214101 h 321293"/>
                <a:gd name="connsiteX9" fmla="*/ 213497 w 320526"/>
                <a:gd name="connsiteY9" fmla="*/ 162762 h 321293"/>
                <a:gd name="connsiteX10" fmla="*/ 162970 w 320526"/>
                <a:gd name="connsiteY10" fmla="*/ 107660 h 321293"/>
                <a:gd name="connsiteX11" fmla="*/ 161109 w 320526"/>
                <a:gd name="connsiteY11" fmla="*/ 107612 h 321293"/>
                <a:gd name="connsiteX12" fmla="*/ 108341 w 320526"/>
                <a:gd name="connsiteY12" fmla="*/ 158761 h 321293"/>
                <a:gd name="connsiteX13" fmla="*/ 159058 w 320526"/>
                <a:gd name="connsiteY13" fmla="*/ 214053 h 321293"/>
                <a:gd name="connsiteX14" fmla="*/ 160919 w 320526"/>
                <a:gd name="connsiteY14" fmla="*/ 214101 h 32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526" h="321293">
                  <a:moveTo>
                    <a:pt x="161395" y="170"/>
                  </a:moveTo>
                  <a:cubicBezTo>
                    <a:pt x="249876" y="428"/>
                    <a:pt x="321395" y="72365"/>
                    <a:pt x="321138" y="160847"/>
                  </a:cubicBezTo>
                  <a:cubicBezTo>
                    <a:pt x="321136" y="161263"/>
                    <a:pt x="321134" y="161679"/>
                    <a:pt x="321129" y="162095"/>
                  </a:cubicBezTo>
                  <a:cubicBezTo>
                    <a:pt x="320612" y="250628"/>
                    <a:pt x="248422" y="321978"/>
                    <a:pt x="159889" y="321460"/>
                  </a:cubicBezTo>
                  <a:cubicBezTo>
                    <a:pt x="159470" y="321458"/>
                    <a:pt x="159051" y="321454"/>
                    <a:pt x="158633" y="321448"/>
                  </a:cubicBezTo>
                  <a:cubicBezTo>
                    <a:pt x="71079" y="319995"/>
                    <a:pt x="809" y="248708"/>
                    <a:pt x="613" y="161142"/>
                  </a:cubicBezTo>
                  <a:cubicBezTo>
                    <a:pt x="297" y="72556"/>
                    <a:pt x="71855" y="486"/>
                    <a:pt x="160441" y="170"/>
                  </a:cubicBezTo>
                  <a:cubicBezTo>
                    <a:pt x="160759" y="169"/>
                    <a:pt x="161077" y="169"/>
                    <a:pt x="161395" y="170"/>
                  </a:cubicBezTo>
                  <a:close/>
                  <a:moveTo>
                    <a:pt x="160728" y="214101"/>
                  </a:moveTo>
                  <a:cubicBezTo>
                    <a:pt x="189242" y="213913"/>
                    <a:pt x="212527" y="191259"/>
                    <a:pt x="213497" y="162762"/>
                  </a:cubicBezTo>
                  <a:cubicBezTo>
                    <a:pt x="214760" y="133593"/>
                    <a:pt x="192139" y="108923"/>
                    <a:pt x="162970" y="107660"/>
                  </a:cubicBezTo>
                  <a:cubicBezTo>
                    <a:pt x="162350" y="107633"/>
                    <a:pt x="161730" y="107617"/>
                    <a:pt x="161109" y="107612"/>
                  </a:cubicBezTo>
                  <a:cubicBezTo>
                    <a:pt x="132526" y="107447"/>
                    <a:pt x="109067" y="130186"/>
                    <a:pt x="108341" y="158761"/>
                  </a:cubicBezTo>
                  <a:cubicBezTo>
                    <a:pt x="107077" y="188035"/>
                    <a:pt x="129784" y="212790"/>
                    <a:pt x="159058" y="214053"/>
                  </a:cubicBezTo>
                  <a:cubicBezTo>
                    <a:pt x="159678" y="214080"/>
                    <a:pt x="160298" y="214096"/>
                    <a:pt x="160919" y="214101"/>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8876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753A48C6-411D-2746-875A-8A00A6D74975}"/>
              </a:ext>
            </a:extLst>
          </p:cNvPr>
          <p:cNvSpPr/>
          <p:nvPr/>
        </p:nvSpPr>
        <p:spPr>
          <a:xfrm>
            <a:off x="860417" y="189784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6E0B1DEB-29D5-444C-AD5C-1E3DF677CFB6}"/>
              </a:ext>
            </a:extLst>
          </p:cNvPr>
          <p:cNvSpPr/>
          <p:nvPr/>
        </p:nvSpPr>
        <p:spPr>
          <a:xfrm>
            <a:off x="860417" y="3226706"/>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D07B5AEE-9FAF-D441-8A38-22CF9CA39006}"/>
              </a:ext>
            </a:extLst>
          </p:cNvPr>
          <p:cNvSpPr/>
          <p:nvPr/>
        </p:nvSpPr>
        <p:spPr>
          <a:xfrm>
            <a:off x="860417" y="455556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EBD4907C-6DC9-E14D-BB37-E4BA27814AEA}"/>
              </a:ext>
            </a:extLst>
          </p:cNvPr>
          <p:cNvSpPr/>
          <p:nvPr/>
        </p:nvSpPr>
        <p:spPr>
          <a:xfrm>
            <a:off x="5096385" y="189784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E0617910-0016-D64C-9292-1492369BCB3F}"/>
              </a:ext>
            </a:extLst>
          </p:cNvPr>
          <p:cNvSpPr/>
          <p:nvPr/>
        </p:nvSpPr>
        <p:spPr>
          <a:xfrm>
            <a:off x="5096385" y="3226706"/>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Sources of information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9" name="TextBox 8">
            <a:extLst>
              <a:ext uri="{FF2B5EF4-FFF2-40B4-BE49-F238E27FC236}">
                <a16:creationId xmlns:a16="http://schemas.microsoft.com/office/drawing/2014/main" id="{2E1B79F0-CA5F-E04C-B242-478E345C215A}"/>
              </a:ext>
            </a:extLst>
          </p:cNvPr>
          <p:cNvSpPr txBox="1"/>
          <p:nvPr/>
        </p:nvSpPr>
        <p:spPr>
          <a:xfrm>
            <a:off x="1436512" y="2098732"/>
            <a:ext cx="2755118" cy="246221"/>
          </a:xfrm>
          <a:prstGeom prst="rect">
            <a:avLst/>
          </a:prstGeom>
          <a:noFill/>
        </p:spPr>
        <p:txBody>
          <a:bodyPr wrap="square" lIns="0" tIns="0" rIns="0" bIns="0" rtlCol="0">
            <a:spAutoFit/>
          </a:bodyPr>
          <a:lstStyle/>
          <a:p>
            <a:r>
              <a:rPr lang="en-GB" sz="1600" dirty="0">
                <a:solidFill>
                  <a:schemeClr val="tx1"/>
                </a:solidFill>
              </a:rPr>
              <a:t>Monitoring system</a:t>
            </a:r>
          </a:p>
        </p:txBody>
      </p:sp>
      <p:sp>
        <p:nvSpPr>
          <p:cNvPr id="10" name="Google Shape;140;p4">
            <a:extLst>
              <a:ext uri="{FF2B5EF4-FFF2-40B4-BE49-F238E27FC236}">
                <a16:creationId xmlns:a16="http://schemas.microsoft.com/office/drawing/2014/main" id="{BF1F5A83-CEB9-9D4B-82DF-BAF1F8ADD451}"/>
              </a:ext>
            </a:extLst>
          </p:cNvPr>
          <p:cNvSpPr>
            <a:spLocks noChangeAspect="1"/>
          </p:cNvSpPr>
          <p:nvPr/>
        </p:nvSpPr>
        <p:spPr>
          <a:xfrm>
            <a:off x="429701" y="178984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p4">
            <a:extLst>
              <a:ext uri="{FF2B5EF4-FFF2-40B4-BE49-F238E27FC236}">
                <a16:creationId xmlns:a16="http://schemas.microsoft.com/office/drawing/2014/main" id="{150D33A0-6E09-C442-8463-8C3610DB5182}"/>
              </a:ext>
            </a:extLst>
          </p:cNvPr>
          <p:cNvSpPr>
            <a:spLocks noChangeAspect="1"/>
          </p:cNvSpPr>
          <p:nvPr/>
        </p:nvSpPr>
        <p:spPr>
          <a:xfrm>
            <a:off x="429701" y="311870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p4">
            <a:extLst>
              <a:ext uri="{FF2B5EF4-FFF2-40B4-BE49-F238E27FC236}">
                <a16:creationId xmlns:a16="http://schemas.microsoft.com/office/drawing/2014/main" id="{B9B40320-870B-E846-B295-24D37FEB1701}"/>
              </a:ext>
            </a:extLst>
          </p:cNvPr>
          <p:cNvSpPr>
            <a:spLocks noChangeAspect="1"/>
          </p:cNvSpPr>
          <p:nvPr/>
        </p:nvSpPr>
        <p:spPr>
          <a:xfrm>
            <a:off x="429701" y="444756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321D952C-24CE-0D41-9F04-B7CB5B787E83}"/>
              </a:ext>
            </a:extLst>
          </p:cNvPr>
          <p:cNvSpPr txBox="1"/>
          <p:nvPr/>
        </p:nvSpPr>
        <p:spPr>
          <a:xfrm>
            <a:off x="1436512" y="3427596"/>
            <a:ext cx="2755118" cy="246221"/>
          </a:xfrm>
          <a:prstGeom prst="rect">
            <a:avLst/>
          </a:prstGeom>
          <a:noFill/>
        </p:spPr>
        <p:txBody>
          <a:bodyPr wrap="square" lIns="0" tIns="0" rIns="0" bIns="0" rtlCol="0">
            <a:spAutoFit/>
          </a:bodyPr>
          <a:lstStyle/>
          <a:p>
            <a:r>
              <a:rPr lang="en-GB" sz="1600" dirty="0">
                <a:solidFill>
                  <a:schemeClr val="tx1"/>
                </a:solidFill>
              </a:rPr>
              <a:t>Healthcare staff</a:t>
            </a:r>
          </a:p>
        </p:txBody>
      </p:sp>
      <p:sp>
        <p:nvSpPr>
          <p:cNvPr id="14" name="TextBox 13">
            <a:extLst>
              <a:ext uri="{FF2B5EF4-FFF2-40B4-BE49-F238E27FC236}">
                <a16:creationId xmlns:a16="http://schemas.microsoft.com/office/drawing/2014/main" id="{0B8F0B48-F46B-DD4B-BBB4-765089AFFB3B}"/>
              </a:ext>
            </a:extLst>
          </p:cNvPr>
          <p:cNvSpPr txBox="1"/>
          <p:nvPr/>
        </p:nvSpPr>
        <p:spPr>
          <a:xfrm>
            <a:off x="1436512" y="4756458"/>
            <a:ext cx="2280863" cy="246221"/>
          </a:xfrm>
          <a:prstGeom prst="rect">
            <a:avLst/>
          </a:prstGeom>
          <a:noFill/>
        </p:spPr>
        <p:txBody>
          <a:bodyPr wrap="square" lIns="0" tIns="0" rIns="0" bIns="0" rtlCol="0">
            <a:spAutoFit/>
          </a:bodyPr>
          <a:lstStyle/>
          <a:p>
            <a:r>
              <a:rPr lang="en-GB" sz="1600" dirty="0" err="1">
                <a:solidFill>
                  <a:schemeClr val="tx1"/>
                </a:solidFill>
              </a:rPr>
              <a:t>Other</a:t>
            </a:r>
            <a:endParaRPr lang="en-GB" sz="1600" dirty="0">
              <a:solidFill>
                <a:schemeClr val="tx1"/>
              </a:solidFill>
            </a:endParaRPr>
          </a:p>
        </p:txBody>
      </p:sp>
      <p:sp>
        <p:nvSpPr>
          <p:cNvPr id="15" name="TextBox 14">
            <a:extLst>
              <a:ext uri="{FF2B5EF4-FFF2-40B4-BE49-F238E27FC236}">
                <a16:creationId xmlns:a16="http://schemas.microsoft.com/office/drawing/2014/main" id="{B6C63D7F-574C-4F40-8320-D49385FB3429}"/>
              </a:ext>
            </a:extLst>
          </p:cNvPr>
          <p:cNvSpPr txBox="1"/>
          <p:nvPr/>
        </p:nvSpPr>
        <p:spPr>
          <a:xfrm>
            <a:off x="5673764" y="2098731"/>
            <a:ext cx="2666982" cy="246221"/>
          </a:xfrm>
          <a:prstGeom prst="rect">
            <a:avLst/>
          </a:prstGeom>
          <a:noFill/>
        </p:spPr>
        <p:txBody>
          <a:bodyPr wrap="square" lIns="0" tIns="0" rIns="0" bIns="0" rtlCol="0">
            <a:spAutoFit/>
          </a:bodyPr>
          <a:lstStyle/>
          <a:p>
            <a:r>
              <a:rPr lang="en-GB" sz="1600" dirty="0" err="1">
                <a:solidFill>
                  <a:schemeClr val="tx1"/>
                </a:solidFill>
              </a:rPr>
              <a:t>Laboratory</a:t>
            </a:r>
            <a:endParaRPr lang="en-GB" sz="1600" dirty="0">
              <a:solidFill>
                <a:schemeClr val="tx1"/>
              </a:solidFill>
            </a:endParaRPr>
          </a:p>
        </p:txBody>
      </p:sp>
      <p:sp>
        <p:nvSpPr>
          <p:cNvPr id="16" name="Google Shape;140;p4">
            <a:extLst>
              <a:ext uri="{FF2B5EF4-FFF2-40B4-BE49-F238E27FC236}">
                <a16:creationId xmlns:a16="http://schemas.microsoft.com/office/drawing/2014/main" id="{E47B53FB-1590-244B-A0D4-9A18D5168371}"/>
              </a:ext>
            </a:extLst>
          </p:cNvPr>
          <p:cNvSpPr>
            <a:spLocks noChangeAspect="1"/>
          </p:cNvSpPr>
          <p:nvPr/>
        </p:nvSpPr>
        <p:spPr>
          <a:xfrm>
            <a:off x="4666953" y="178984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57B8F052-577E-D64D-BC1E-B4DAFB4D3D4F}"/>
              </a:ext>
            </a:extLst>
          </p:cNvPr>
          <p:cNvSpPr txBox="1"/>
          <p:nvPr/>
        </p:nvSpPr>
        <p:spPr>
          <a:xfrm>
            <a:off x="5673764" y="3427596"/>
            <a:ext cx="2527444" cy="246221"/>
          </a:xfrm>
          <a:prstGeom prst="rect">
            <a:avLst/>
          </a:prstGeom>
          <a:noFill/>
        </p:spPr>
        <p:txBody>
          <a:bodyPr wrap="square" lIns="0" tIns="0" rIns="0" bIns="0" rtlCol="0">
            <a:spAutoFit/>
          </a:bodyPr>
          <a:lstStyle/>
          <a:p>
            <a:r>
              <a:rPr lang="en-GB" sz="1600" dirty="0" err="1">
                <a:solidFill>
                  <a:schemeClr val="tx1"/>
                </a:solidFill>
              </a:rPr>
              <a:t>Media</a:t>
            </a:r>
            <a:endParaRPr lang="en-GB" sz="1600" dirty="0">
              <a:solidFill>
                <a:schemeClr val="tx1"/>
              </a:solidFill>
            </a:endParaRPr>
          </a:p>
        </p:txBody>
      </p:sp>
      <p:sp>
        <p:nvSpPr>
          <p:cNvPr id="18" name="Google Shape;140;p4">
            <a:extLst>
              <a:ext uri="{FF2B5EF4-FFF2-40B4-BE49-F238E27FC236}">
                <a16:creationId xmlns:a16="http://schemas.microsoft.com/office/drawing/2014/main" id="{55A18AE2-6D2D-984D-AE4A-DD04C35CBDE4}"/>
              </a:ext>
            </a:extLst>
          </p:cNvPr>
          <p:cNvSpPr>
            <a:spLocks noChangeAspect="1"/>
          </p:cNvSpPr>
          <p:nvPr/>
        </p:nvSpPr>
        <p:spPr>
          <a:xfrm>
            <a:off x="4666953" y="311870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raphic 22">
            <a:extLst>
              <a:ext uri="{FF2B5EF4-FFF2-40B4-BE49-F238E27FC236}">
                <a16:creationId xmlns:a16="http://schemas.microsoft.com/office/drawing/2014/main" id="{E775C6CD-87D0-9A49-A4EB-5C88F1C09EC7}"/>
              </a:ext>
            </a:extLst>
          </p:cNvPr>
          <p:cNvSpPr>
            <a:spLocks noChangeAspect="1"/>
          </p:cNvSpPr>
          <p:nvPr/>
        </p:nvSpPr>
        <p:spPr>
          <a:xfrm>
            <a:off x="693701" y="4663568"/>
            <a:ext cx="336000" cy="432000"/>
          </a:xfrm>
          <a:custGeom>
            <a:avLst/>
            <a:gdLst>
              <a:gd name="connsiteX0" fmla="*/ 33338 w 133350"/>
              <a:gd name="connsiteY0" fmla="*/ 80963 h 171450"/>
              <a:gd name="connsiteX1" fmla="*/ 33338 w 133350"/>
              <a:gd name="connsiteY1" fmla="*/ 71438 h 171450"/>
              <a:gd name="connsiteX2" fmla="*/ 100013 w 133350"/>
              <a:gd name="connsiteY2" fmla="*/ 71438 h 171450"/>
              <a:gd name="connsiteX3" fmla="*/ 100013 w 133350"/>
              <a:gd name="connsiteY3" fmla="*/ 80963 h 171450"/>
              <a:gd name="connsiteX4" fmla="*/ 33338 w 133350"/>
              <a:gd name="connsiteY4" fmla="*/ 80963 h 171450"/>
              <a:gd name="connsiteX5" fmla="*/ 33338 w 133350"/>
              <a:gd name="connsiteY5" fmla="*/ 42863 h 171450"/>
              <a:gd name="connsiteX6" fmla="*/ 33338 w 133350"/>
              <a:gd name="connsiteY6" fmla="*/ 33338 h 171450"/>
              <a:gd name="connsiteX7" fmla="*/ 100013 w 133350"/>
              <a:gd name="connsiteY7" fmla="*/ 33338 h 171450"/>
              <a:gd name="connsiteX8" fmla="*/ 100013 w 133350"/>
              <a:gd name="connsiteY8" fmla="*/ 42863 h 171450"/>
              <a:gd name="connsiteX9" fmla="*/ 33338 w 133350"/>
              <a:gd name="connsiteY9" fmla="*/ 42863 h 171450"/>
              <a:gd name="connsiteX10" fmla="*/ 9525 w 133350"/>
              <a:gd name="connsiteY10" fmla="*/ 109538 h 171450"/>
              <a:gd name="connsiteX11" fmla="*/ 80963 w 133350"/>
              <a:gd name="connsiteY11" fmla="*/ 109538 h 171450"/>
              <a:gd name="connsiteX12" fmla="*/ 91623 w 133350"/>
              <a:gd name="connsiteY12" fmla="*/ 112056 h 171450"/>
              <a:gd name="connsiteX13" fmla="*/ 99976 w 133350"/>
              <a:gd name="connsiteY13" fmla="*/ 119136 h 171450"/>
              <a:gd name="connsiteX14" fmla="*/ 123825 w 133350"/>
              <a:gd name="connsiteY14" fmla="*/ 150092 h 171450"/>
              <a:gd name="connsiteX15" fmla="*/ 123825 w 133350"/>
              <a:gd name="connsiteY15" fmla="*/ 15386 h 171450"/>
              <a:gd name="connsiteX16" fmla="*/ 122176 w 133350"/>
              <a:gd name="connsiteY16" fmla="*/ 11174 h 171450"/>
              <a:gd name="connsiteX17" fmla="*/ 117964 w 133350"/>
              <a:gd name="connsiteY17" fmla="*/ 9525 h 171450"/>
              <a:gd name="connsiteX18" fmla="*/ 15386 w 133350"/>
              <a:gd name="connsiteY18" fmla="*/ 9525 h 171450"/>
              <a:gd name="connsiteX19" fmla="*/ 11174 w 133350"/>
              <a:gd name="connsiteY19" fmla="*/ 11174 h 171450"/>
              <a:gd name="connsiteX20" fmla="*/ 9525 w 133350"/>
              <a:gd name="connsiteY20" fmla="*/ 15386 h 171450"/>
              <a:gd name="connsiteX21" fmla="*/ 9525 w 133350"/>
              <a:gd name="connsiteY21" fmla="*/ 109538 h 171450"/>
              <a:gd name="connsiteX22" fmla="*/ 15386 w 133350"/>
              <a:gd name="connsiteY22" fmla="*/ 161925 h 171450"/>
              <a:gd name="connsiteX23" fmla="*/ 120821 w 133350"/>
              <a:gd name="connsiteY23" fmla="*/ 161925 h 171450"/>
              <a:gd name="connsiteX24" fmla="*/ 92484 w 133350"/>
              <a:gd name="connsiteY24" fmla="*/ 124942 h 171450"/>
              <a:gd name="connsiteX25" fmla="*/ 87383 w 133350"/>
              <a:gd name="connsiteY25" fmla="*/ 120592 h 171450"/>
              <a:gd name="connsiteX26" fmla="*/ 80963 w 133350"/>
              <a:gd name="connsiteY26" fmla="*/ 119063 h 171450"/>
              <a:gd name="connsiteX27" fmla="*/ 9525 w 133350"/>
              <a:gd name="connsiteY27" fmla="*/ 119063 h 171450"/>
              <a:gd name="connsiteX28" fmla="*/ 9525 w 133350"/>
              <a:gd name="connsiteY28" fmla="*/ 156064 h 171450"/>
              <a:gd name="connsiteX29" fmla="*/ 11174 w 133350"/>
              <a:gd name="connsiteY29" fmla="*/ 160276 h 171450"/>
              <a:gd name="connsiteX30" fmla="*/ 15386 w 133350"/>
              <a:gd name="connsiteY30" fmla="*/ 161925 h 171450"/>
              <a:gd name="connsiteX31" fmla="*/ 117964 w 133350"/>
              <a:gd name="connsiteY31" fmla="*/ 171450 h 171450"/>
              <a:gd name="connsiteX32" fmla="*/ 15386 w 133350"/>
              <a:gd name="connsiteY32" fmla="*/ 171450 h 171450"/>
              <a:gd name="connsiteX33" fmla="*/ 4405 w 133350"/>
              <a:gd name="connsiteY33" fmla="*/ 167045 h 171450"/>
              <a:gd name="connsiteX34" fmla="*/ 0 w 133350"/>
              <a:gd name="connsiteY34" fmla="*/ 156064 h 171450"/>
              <a:gd name="connsiteX35" fmla="*/ 0 w 133350"/>
              <a:gd name="connsiteY35" fmla="*/ 15386 h 171450"/>
              <a:gd name="connsiteX36" fmla="*/ 4405 w 133350"/>
              <a:gd name="connsiteY36" fmla="*/ 4405 h 171450"/>
              <a:gd name="connsiteX37" fmla="*/ 15386 w 133350"/>
              <a:gd name="connsiteY37" fmla="*/ 0 h 171450"/>
              <a:gd name="connsiteX38" fmla="*/ 117964 w 133350"/>
              <a:gd name="connsiteY38" fmla="*/ 0 h 171450"/>
              <a:gd name="connsiteX39" fmla="*/ 128945 w 133350"/>
              <a:gd name="connsiteY39" fmla="*/ 4405 h 171450"/>
              <a:gd name="connsiteX40" fmla="*/ 133350 w 133350"/>
              <a:gd name="connsiteY40" fmla="*/ 15386 h 171450"/>
              <a:gd name="connsiteX41" fmla="*/ 133350 w 133350"/>
              <a:gd name="connsiteY41" fmla="*/ 156064 h 171450"/>
              <a:gd name="connsiteX42" fmla="*/ 128945 w 133350"/>
              <a:gd name="connsiteY42" fmla="*/ 167045 h 171450"/>
              <a:gd name="connsiteX43" fmla="*/ 117964 w 133350"/>
              <a:gd name="connsiteY43" fmla="*/ 171450 h 171450"/>
              <a:gd name="connsiteX44" fmla="*/ 9525 w 133350"/>
              <a:gd name="connsiteY44" fmla="*/ 161925 h 171450"/>
              <a:gd name="connsiteX45" fmla="*/ 9525 w 133350"/>
              <a:gd name="connsiteY45" fmla="*/ 9525 h 171450"/>
              <a:gd name="connsiteX46" fmla="*/ 9525 w 133350"/>
              <a:gd name="connsiteY46" fmla="*/ 161925 h 171450"/>
              <a:gd name="connsiteX47" fmla="*/ 9525 w 133350"/>
              <a:gd name="connsiteY47" fmla="*/ 119063 h 171450"/>
              <a:gd name="connsiteX48" fmla="*/ 9525 w 133350"/>
              <a:gd name="connsiteY48" fmla="*/ 109538 h 171450"/>
              <a:gd name="connsiteX49" fmla="*/ 9525 w 133350"/>
              <a:gd name="connsiteY49" fmla="*/ 1190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7145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bg1"/>
          </a:solidFill>
          <a:ln w="238" cap="flat">
            <a:noFill/>
            <a:prstDash val="solid"/>
            <a:miter/>
          </a:ln>
        </p:spPr>
        <p:txBody>
          <a:bodyPr rtlCol="0" anchor="ctr"/>
          <a:lstStyle/>
          <a:p>
            <a:endParaRPr lang="en-RO"/>
          </a:p>
        </p:txBody>
      </p:sp>
      <p:sp>
        <p:nvSpPr>
          <p:cNvPr id="31" name="Graphic 10">
            <a:extLst>
              <a:ext uri="{FF2B5EF4-FFF2-40B4-BE49-F238E27FC236}">
                <a16:creationId xmlns:a16="http://schemas.microsoft.com/office/drawing/2014/main" id="{2D3D087D-C503-C547-B47E-1AF97669A90E}"/>
              </a:ext>
            </a:extLst>
          </p:cNvPr>
          <p:cNvSpPr>
            <a:spLocks noChangeAspect="1"/>
          </p:cNvSpPr>
          <p:nvPr/>
        </p:nvSpPr>
        <p:spPr>
          <a:xfrm>
            <a:off x="4928089" y="1969841"/>
            <a:ext cx="341728" cy="504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D1AF3636-5D62-BF47-9896-67857A3DF6CC}"/>
              </a:ext>
            </a:extLst>
          </p:cNvPr>
          <p:cNvSpPr>
            <a:spLocks noChangeAspect="1"/>
          </p:cNvSpPr>
          <p:nvPr/>
        </p:nvSpPr>
        <p:spPr>
          <a:xfrm>
            <a:off x="4882953" y="3358706"/>
            <a:ext cx="432000" cy="384000"/>
          </a:xfrm>
          <a:custGeom>
            <a:avLst/>
            <a:gdLst>
              <a:gd name="connsiteX0" fmla="*/ 15386 w 171450"/>
              <a:gd name="connsiteY0" fmla="*/ 152400 h 152400"/>
              <a:gd name="connsiteX1" fmla="*/ 4405 w 171450"/>
              <a:gd name="connsiteY1" fmla="*/ 147995 h 152400"/>
              <a:gd name="connsiteX2" fmla="*/ 0 w 171450"/>
              <a:gd name="connsiteY2" fmla="*/ 137014 h 152400"/>
              <a:gd name="connsiteX3" fmla="*/ 0 w 171450"/>
              <a:gd name="connsiteY3" fmla="*/ 15386 h 152400"/>
              <a:gd name="connsiteX4" fmla="*/ 4405 w 171450"/>
              <a:gd name="connsiteY4" fmla="*/ 4405 h 152400"/>
              <a:gd name="connsiteX5" fmla="*/ 15386 w 171450"/>
              <a:gd name="connsiteY5" fmla="*/ 0 h 152400"/>
              <a:gd name="connsiteX6" fmla="*/ 156064 w 171450"/>
              <a:gd name="connsiteY6" fmla="*/ 0 h 152400"/>
              <a:gd name="connsiteX7" fmla="*/ 167045 w 171450"/>
              <a:gd name="connsiteY7" fmla="*/ 4405 h 152400"/>
              <a:gd name="connsiteX8" fmla="*/ 171450 w 171450"/>
              <a:gd name="connsiteY8" fmla="*/ 15386 h 152400"/>
              <a:gd name="connsiteX9" fmla="*/ 171450 w 171450"/>
              <a:gd name="connsiteY9" fmla="*/ 137014 h 152400"/>
              <a:gd name="connsiteX10" fmla="*/ 167045 w 171450"/>
              <a:gd name="connsiteY10" fmla="*/ 147995 h 152400"/>
              <a:gd name="connsiteX11" fmla="*/ 156064 w 171450"/>
              <a:gd name="connsiteY11" fmla="*/ 152400 h 152400"/>
              <a:gd name="connsiteX12" fmla="*/ 15386 w 171450"/>
              <a:gd name="connsiteY12" fmla="*/ 152400 h 152400"/>
              <a:gd name="connsiteX13" fmla="*/ 15386 w 171450"/>
              <a:gd name="connsiteY13" fmla="*/ 142875 h 152400"/>
              <a:gd name="connsiteX14" fmla="*/ 156064 w 171450"/>
              <a:gd name="connsiteY14" fmla="*/ 142875 h 152400"/>
              <a:gd name="connsiteX15" fmla="*/ 160093 w 171450"/>
              <a:gd name="connsiteY15" fmla="*/ 141043 h 152400"/>
              <a:gd name="connsiteX16" fmla="*/ 161925 w 171450"/>
              <a:gd name="connsiteY16" fmla="*/ 137014 h 152400"/>
              <a:gd name="connsiteX17" fmla="*/ 161925 w 171450"/>
              <a:gd name="connsiteY17" fmla="*/ 15386 h 152400"/>
              <a:gd name="connsiteX18" fmla="*/ 160093 w 171450"/>
              <a:gd name="connsiteY18" fmla="*/ 11357 h 152400"/>
              <a:gd name="connsiteX19" fmla="*/ 156064 w 171450"/>
              <a:gd name="connsiteY19" fmla="*/ 9525 h 152400"/>
              <a:gd name="connsiteX20" fmla="*/ 15386 w 171450"/>
              <a:gd name="connsiteY20" fmla="*/ 9525 h 152400"/>
              <a:gd name="connsiteX21" fmla="*/ 11357 w 171450"/>
              <a:gd name="connsiteY21" fmla="*/ 11357 h 152400"/>
              <a:gd name="connsiteX22" fmla="*/ 9525 w 171450"/>
              <a:gd name="connsiteY22" fmla="*/ 15386 h 152400"/>
              <a:gd name="connsiteX23" fmla="*/ 9525 w 171450"/>
              <a:gd name="connsiteY23" fmla="*/ 137014 h 152400"/>
              <a:gd name="connsiteX24" fmla="*/ 11357 w 171450"/>
              <a:gd name="connsiteY24" fmla="*/ 141043 h 152400"/>
              <a:gd name="connsiteX25" fmla="*/ 15386 w 171450"/>
              <a:gd name="connsiteY25" fmla="*/ 142875 h 152400"/>
              <a:gd name="connsiteX26" fmla="*/ 35902 w 171450"/>
              <a:gd name="connsiteY26" fmla="*/ 116498 h 152400"/>
              <a:gd name="connsiteX27" fmla="*/ 135548 w 171450"/>
              <a:gd name="connsiteY27" fmla="*/ 116498 h 152400"/>
              <a:gd name="connsiteX28" fmla="*/ 135548 w 171450"/>
              <a:gd name="connsiteY28" fmla="*/ 106973 h 152400"/>
              <a:gd name="connsiteX29" fmla="*/ 35902 w 171450"/>
              <a:gd name="connsiteY29" fmla="*/ 106973 h 152400"/>
              <a:gd name="connsiteX30" fmla="*/ 35902 w 171450"/>
              <a:gd name="connsiteY30" fmla="*/ 116498 h 152400"/>
              <a:gd name="connsiteX31" fmla="*/ 35902 w 171450"/>
              <a:gd name="connsiteY31" fmla="*/ 80963 h 152400"/>
              <a:gd name="connsiteX32" fmla="*/ 68140 w 171450"/>
              <a:gd name="connsiteY32" fmla="*/ 80963 h 152400"/>
              <a:gd name="connsiteX33" fmla="*/ 68140 w 171450"/>
              <a:gd name="connsiteY33" fmla="*/ 35902 h 152400"/>
              <a:gd name="connsiteX34" fmla="*/ 35902 w 171450"/>
              <a:gd name="connsiteY34" fmla="*/ 35902 h 152400"/>
              <a:gd name="connsiteX35" fmla="*/ 35902 w 171450"/>
              <a:gd name="connsiteY35" fmla="*/ 80963 h 152400"/>
              <a:gd name="connsiteX36" fmla="*/ 90854 w 171450"/>
              <a:gd name="connsiteY36" fmla="*/ 80963 h 152400"/>
              <a:gd name="connsiteX37" fmla="*/ 135548 w 171450"/>
              <a:gd name="connsiteY37" fmla="*/ 80963 h 152400"/>
              <a:gd name="connsiteX38" fmla="*/ 135548 w 171450"/>
              <a:gd name="connsiteY38" fmla="*/ 71438 h 152400"/>
              <a:gd name="connsiteX39" fmla="*/ 90854 w 171450"/>
              <a:gd name="connsiteY39" fmla="*/ 71438 h 152400"/>
              <a:gd name="connsiteX40" fmla="*/ 90854 w 171450"/>
              <a:gd name="connsiteY40" fmla="*/ 80963 h 152400"/>
              <a:gd name="connsiteX41" fmla="*/ 90854 w 171450"/>
              <a:gd name="connsiteY41" fmla="*/ 45427 h 152400"/>
              <a:gd name="connsiteX42" fmla="*/ 135548 w 171450"/>
              <a:gd name="connsiteY42" fmla="*/ 45427 h 152400"/>
              <a:gd name="connsiteX43" fmla="*/ 135548 w 171450"/>
              <a:gd name="connsiteY43" fmla="*/ 35902 h 152400"/>
              <a:gd name="connsiteX44" fmla="*/ 90854 w 171450"/>
              <a:gd name="connsiteY44" fmla="*/ 35902 h 152400"/>
              <a:gd name="connsiteX45" fmla="*/ 90854 w 171450"/>
              <a:gd name="connsiteY45" fmla="*/ 45427 h 152400"/>
              <a:gd name="connsiteX46" fmla="*/ 9525 w 171450"/>
              <a:gd name="connsiteY46" fmla="*/ 142875 h 152400"/>
              <a:gd name="connsiteX47" fmla="*/ 9525 w 171450"/>
              <a:gd name="connsiteY47" fmla="*/ 9525 h 152400"/>
              <a:gd name="connsiteX48" fmla="*/ 9525 w 171450"/>
              <a:gd name="connsiteY48"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1450" h="15240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37014"/>
                </a:lnTo>
                <a:cubicBezTo>
                  <a:pt x="171450" y="141397"/>
                  <a:pt x="169982" y="145058"/>
                  <a:pt x="167045" y="147995"/>
                </a:cubicBezTo>
                <a:cubicBezTo>
                  <a:pt x="164108" y="150932"/>
                  <a:pt x="160447" y="152400"/>
                  <a:pt x="156064" y="152400"/>
                </a:cubicBezTo>
                <a:lnTo>
                  <a:pt x="15386" y="152400"/>
                </a:lnTo>
                <a:close/>
                <a:moveTo>
                  <a:pt x="15386" y="142875"/>
                </a:moveTo>
                <a:lnTo>
                  <a:pt x="156064" y="142875"/>
                </a:lnTo>
                <a:cubicBezTo>
                  <a:pt x="157529" y="142875"/>
                  <a:pt x="158872" y="142264"/>
                  <a:pt x="160093" y="141043"/>
                </a:cubicBezTo>
                <a:cubicBezTo>
                  <a:pt x="161314" y="139822"/>
                  <a:pt x="161925" y="138479"/>
                  <a:pt x="161925" y="13701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35902" y="116498"/>
                </a:moveTo>
                <a:lnTo>
                  <a:pt x="135548" y="116498"/>
                </a:lnTo>
                <a:lnTo>
                  <a:pt x="135548" y="106973"/>
                </a:lnTo>
                <a:lnTo>
                  <a:pt x="35902" y="106973"/>
                </a:lnTo>
                <a:lnTo>
                  <a:pt x="35902" y="116498"/>
                </a:lnTo>
                <a:close/>
                <a:moveTo>
                  <a:pt x="35902" y="80963"/>
                </a:moveTo>
                <a:lnTo>
                  <a:pt x="68140" y="80963"/>
                </a:lnTo>
                <a:lnTo>
                  <a:pt x="68140" y="35902"/>
                </a:lnTo>
                <a:lnTo>
                  <a:pt x="35902" y="35902"/>
                </a:lnTo>
                <a:lnTo>
                  <a:pt x="35902" y="80963"/>
                </a:lnTo>
                <a:close/>
                <a:moveTo>
                  <a:pt x="90854" y="80963"/>
                </a:moveTo>
                <a:lnTo>
                  <a:pt x="135548" y="80963"/>
                </a:lnTo>
                <a:lnTo>
                  <a:pt x="135548" y="71438"/>
                </a:lnTo>
                <a:lnTo>
                  <a:pt x="90854" y="71438"/>
                </a:lnTo>
                <a:lnTo>
                  <a:pt x="90854" y="80963"/>
                </a:lnTo>
                <a:close/>
                <a:moveTo>
                  <a:pt x="90854" y="45427"/>
                </a:moveTo>
                <a:lnTo>
                  <a:pt x="135548" y="45427"/>
                </a:lnTo>
                <a:lnTo>
                  <a:pt x="135548" y="35902"/>
                </a:lnTo>
                <a:lnTo>
                  <a:pt x="90854" y="35902"/>
                </a:lnTo>
                <a:lnTo>
                  <a:pt x="90854" y="45427"/>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997AFB22-4904-E140-8C4B-A95A6326310E}"/>
              </a:ext>
            </a:extLst>
          </p:cNvPr>
          <p:cNvSpPr>
            <a:spLocks noChangeAspect="1"/>
          </p:cNvSpPr>
          <p:nvPr/>
        </p:nvSpPr>
        <p:spPr>
          <a:xfrm>
            <a:off x="645701" y="3343783"/>
            <a:ext cx="432000" cy="413846"/>
          </a:xfrm>
          <a:custGeom>
            <a:avLst/>
            <a:gdLst>
              <a:gd name="connsiteX0" fmla="*/ 123825 w 174380"/>
              <a:gd name="connsiteY0" fmla="*/ 110820 h 167053"/>
              <a:gd name="connsiteX1" fmla="*/ 108255 w 174380"/>
              <a:gd name="connsiteY1" fmla="*/ 104409 h 167053"/>
              <a:gd name="connsiteX2" fmla="*/ 101844 w 174380"/>
              <a:gd name="connsiteY2" fmla="*/ 88839 h 167053"/>
              <a:gd name="connsiteX3" fmla="*/ 108255 w 174380"/>
              <a:gd name="connsiteY3" fmla="*/ 73269 h 167053"/>
              <a:gd name="connsiteX4" fmla="*/ 123825 w 174380"/>
              <a:gd name="connsiteY4" fmla="*/ 66858 h 167053"/>
              <a:gd name="connsiteX5" fmla="*/ 139395 w 174380"/>
              <a:gd name="connsiteY5" fmla="*/ 73269 h 167053"/>
              <a:gd name="connsiteX6" fmla="*/ 145806 w 174380"/>
              <a:gd name="connsiteY6" fmla="*/ 88839 h 167053"/>
              <a:gd name="connsiteX7" fmla="*/ 139395 w 174380"/>
              <a:gd name="connsiteY7" fmla="*/ 104409 h 167053"/>
              <a:gd name="connsiteX8" fmla="*/ 123825 w 174380"/>
              <a:gd name="connsiteY8" fmla="*/ 110820 h 167053"/>
              <a:gd name="connsiteX9" fmla="*/ 123825 w 174380"/>
              <a:gd name="connsiteY9" fmla="*/ 101295 h 167053"/>
              <a:gd name="connsiteX10" fmla="*/ 132626 w 174380"/>
              <a:gd name="connsiteY10" fmla="*/ 97640 h 167053"/>
              <a:gd name="connsiteX11" fmla="*/ 136281 w 174380"/>
              <a:gd name="connsiteY11" fmla="*/ 88839 h 167053"/>
              <a:gd name="connsiteX12" fmla="*/ 132626 w 174380"/>
              <a:gd name="connsiteY12" fmla="*/ 80037 h 167053"/>
              <a:gd name="connsiteX13" fmla="*/ 123825 w 174380"/>
              <a:gd name="connsiteY13" fmla="*/ 76383 h 167053"/>
              <a:gd name="connsiteX14" fmla="*/ 115024 w 174380"/>
              <a:gd name="connsiteY14" fmla="*/ 80037 h 167053"/>
              <a:gd name="connsiteX15" fmla="*/ 111369 w 174380"/>
              <a:gd name="connsiteY15" fmla="*/ 88839 h 167053"/>
              <a:gd name="connsiteX16" fmla="*/ 115024 w 174380"/>
              <a:gd name="connsiteY16" fmla="*/ 97640 h 167053"/>
              <a:gd name="connsiteX17" fmla="*/ 123825 w 174380"/>
              <a:gd name="connsiteY17" fmla="*/ 101295 h 167053"/>
              <a:gd name="connsiteX18" fmla="*/ 73269 w 174380"/>
              <a:gd name="connsiteY18" fmla="*/ 167054 h 167053"/>
              <a:gd name="connsiteX19" fmla="*/ 73269 w 174380"/>
              <a:gd name="connsiteY19" fmla="*/ 146026 h 167053"/>
              <a:gd name="connsiteX20" fmla="*/ 74831 w 174380"/>
              <a:gd name="connsiteY20" fmla="*/ 139870 h 167053"/>
              <a:gd name="connsiteX21" fmla="*/ 79204 w 174380"/>
              <a:gd name="connsiteY21" fmla="*/ 135273 h 167053"/>
              <a:gd name="connsiteX22" fmla="*/ 93158 w 174380"/>
              <a:gd name="connsiteY22" fmla="*/ 128696 h 167053"/>
              <a:gd name="connsiteX23" fmla="*/ 108145 w 174380"/>
              <a:gd name="connsiteY23" fmla="*/ 124833 h 167053"/>
              <a:gd name="connsiteX24" fmla="*/ 123825 w 174380"/>
              <a:gd name="connsiteY24" fmla="*/ 145256 h 167053"/>
              <a:gd name="connsiteX25" fmla="*/ 139321 w 174380"/>
              <a:gd name="connsiteY25" fmla="*/ 124833 h 167053"/>
              <a:gd name="connsiteX26" fmla="*/ 154379 w 174380"/>
              <a:gd name="connsiteY26" fmla="*/ 128696 h 167053"/>
              <a:gd name="connsiteX27" fmla="*/ 168391 w 174380"/>
              <a:gd name="connsiteY27" fmla="*/ 135273 h 167053"/>
              <a:gd name="connsiteX28" fmla="*/ 172705 w 174380"/>
              <a:gd name="connsiteY28" fmla="*/ 139825 h 167053"/>
              <a:gd name="connsiteX29" fmla="*/ 174381 w 174380"/>
              <a:gd name="connsiteY29" fmla="*/ 145843 h 167053"/>
              <a:gd name="connsiteX30" fmla="*/ 174381 w 174380"/>
              <a:gd name="connsiteY30" fmla="*/ 167054 h 167053"/>
              <a:gd name="connsiteX31" fmla="*/ 73269 w 174380"/>
              <a:gd name="connsiteY31" fmla="*/ 167054 h 167053"/>
              <a:gd name="connsiteX32" fmla="*/ 82556 w 174380"/>
              <a:gd name="connsiteY32" fmla="*/ 157529 h 167053"/>
              <a:gd name="connsiteX33" fmla="*/ 121187 w 174380"/>
              <a:gd name="connsiteY33" fmla="*/ 157529 h 167053"/>
              <a:gd name="connsiteX34" fmla="*/ 104482 w 174380"/>
              <a:gd name="connsiteY34" fmla="*/ 135585 h 167053"/>
              <a:gd name="connsiteX35" fmla="*/ 93189 w 174380"/>
              <a:gd name="connsiteY35" fmla="*/ 139134 h 167053"/>
              <a:gd name="connsiteX36" fmla="*/ 82556 w 174380"/>
              <a:gd name="connsiteY36" fmla="*/ 144194 h 167053"/>
              <a:gd name="connsiteX37" fmla="*/ 82556 w 174380"/>
              <a:gd name="connsiteY37" fmla="*/ 157529 h 167053"/>
              <a:gd name="connsiteX38" fmla="*/ 126463 w 174380"/>
              <a:gd name="connsiteY38" fmla="*/ 157529 h 167053"/>
              <a:gd name="connsiteX39" fmla="*/ 164856 w 174380"/>
              <a:gd name="connsiteY39" fmla="*/ 157529 h 167053"/>
              <a:gd name="connsiteX40" fmla="*/ 164856 w 174380"/>
              <a:gd name="connsiteY40" fmla="*/ 144194 h 167053"/>
              <a:gd name="connsiteX41" fmla="*/ 154278 w 174380"/>
              <a:gd name="connsiteY41" fmla="*/ 139202 h 167053"/>
              <a:gd name="connsiteX42" fmla="*/ 142985 w 174380"/>
              <a:gd name="connsiteY42" fmla="*/ 135768 h 167053"/>
              <a:gd name="connsiteX43" fmla="*/ 126463 w 174380"/>
              <a:gd name="connsiteY43" fmla="*/ 157529 h 167053"/>
              <a:gd name="connsiteX44" fmla="*/ 15474 w 174380"/>
              <a:gd name="connsiteY44" fmla="*/ 152400 h 167053"/>
              <a:gd name="connsiteX45" fmla="*/ 4497 w 174380"/>
              <a:gd name="connsiteY45" fmla="*/ 147880 h 167053"/>
              <a:gd name="connsiteX46" fmla="*/ 0 w 174380"/>
              <a:gd name="connsiteY46" fmla="*/ 137014 h 167053"/>
              <a:gd name="connsiteX47" fmla="*/ 0 w 174380"/>
              <a:gd name="connsiteY47" fmla="*/ 15386 h 167053"/>
              <a:gd name="connsiteX48" fmla="*/ 4520 w 174380"/>
              <a:gd name="connsiteY48" fmla="*/ 4520 h 167053"/>
              <a:gd name="connsiteX49" fmla="*/ 15386 w 174380"/>
              <a:gd name="connsiteY49" fmla="*/ 0 h 167053"/>
              <a:gd name="connsiteX50" fmla="*/ 137014 w 174380"/>
              <a:gd name="connsiteY50" fmla="*/ 0 h 167053"/>
              <a:gd name="connsiteX51" fmla="*/ 147880 w 174380"/>
              <a:gd name="connsiteY51" fmla="*/ 4520 h 167053"/>
              <a:gd name="connsiteX52" fmla="*/ 152400 w 174380"/>
              <a:gd name="connsiteY52" fmla="*/ 15386 h 167053"/>
              <a:gd name="connsiteX53" fmla="*/ 152400 w 174380"/>
              <a:gd name="connsiteY53" fmla="*/ 50556 h 167053"/>
              <a:gd name="connsiteX54" fmla="*/ 148004 w 174380"/>
              <a:gd name="connsiteY54" fmla="*/ 46911 h 167053"/>
              <a:gd name="connsiteX55" fmla="*/ 142875 w 174380"/>
              <a:gd name="connsiteY55" fmla="*/ 44401 h 167053"/>
              <a:gd name="connsiteX56" fmla="*/ 142875 w 174380"/>
              <a:gd name="connsiteY56" fmla="*/ 15386 h 167053"/>
              <a:gd name="connsiteX57" fmla="*/ 141226 w 174380"/>
              <a:gd name="connsiteY57" fmla="*/ 11174 h 167053"/>
              <a:gd name="connsiteX58" fmla="*/ 137014 w 174380"/>
              <a:gd name="connsiteY58" fmla="*/ 9525 h 167053"/>
              <a:gd name="connsiteX59" fmla="*/ 15386 w 174380"/>
              <a:gd name="connsiteY59" fmla="*/ 9525 h 167053"/>
              <a:gd name="connsiteX60" fmla="*/ 11174 w 174380"/>
              <a:gd name="connsiteY60" fmla="*/ 11174 h 167053"/>
              <a:gd name="connsiteX61" fmla="*/ 9525 w 174380"/>
              <a:gd name="connsiteY61" fmla="*/ 15386 h 167053"/>
              <a:gd name="connsiteX62" fmla="*/ 9525 w 174380"/>
              <a:gd name="connsiteY62" fmla="*/ 137014 h 167053"/>
              <a:gd name="connsiteX63" fmla="*/ 11174 w 174380"/>
              <a:gd name="connsiteY63" fmla="*/ 141226 h 167053"/>
              <a:gd name="connsiteX64" fmla="*/ 15386 w 174380"/>
              <a:gd name="connsiteY64" fmla="*/ 142875 h 167053"/>
              <a:gd name="connsiteX65" fmla="*/ 47222 w 174380"/>
              <a:gd name="connsiteY65" fmla="*/ 142875 h 167053"/>
              <a:gd name="connsiteX66" fmla="*/ 46975 w 174380"/>
              <a:gd name="connsiteY66" fmla="*/ 144450 h 167053"/>
              <a:gd name="connsiteX67" fmla="*/ 46892 w 174380"/>
              <a:gd name="connsiteY67" fmla="*/ 146026 h 167053"/>
              <a:gd name="connsiteX68" fmla="*/ 46892 w 174380"/>
              <a:gd name="connsiteY68" fmla="*/ 152400 h 167053"/>
              <a:gd name="connsiteX69" fmla="*/ 15474 w 174380"/>
              <a:gd name="connsiteY69" fmla="*/ 152400 h 167053"/>
              <a:gd name="connsiteX70" fmla="*/ 33338 w 174380"/>
              <a:gd name="connsiteY70" fmla="*/ 45061 h 167053"/>
              <a:gd name="connsiteX71" fmla="*/ 104042 w 174380"/>
              <a:gd name="connsiteY71" fmla="*/ 45061 h 167053"/>
              <a:gd name="connsiteX72" fmla="*/ 111296 w 174380"/>
              <a:gd name="connsiteY72" fmla="*/ 42130 h 167053"/>
              <a:gd name="connsiteX73" fmla="*/ 119063 w 174380"/>
              <a:gd name="connsiteY73" fmla="*/ 40847 h 167053"/>
              <a:gd name="connsiteX74" fmla="*/ 119063 w 174380"/>
              <a:gd name="connsiteY74" fmla="*/ 35536 h 167053"/>
              <a:gd name="connsiteX75" fmla="*/ 33338 w 174380"/>
              <a:gd name="connsiteY75" fmla="*/ 35536 h 167053"/>
              <a:gd name="connsiteX76" fmla="*/ 33338 w 174380"/>
              <a:gd name="connsiteY76" fmla="*/ 45061 h 167053"/>
              <a:gd name="connsiteX77" fmla="*/ 33338 w 174380"/>
              <a:gd name="connsiteY77" fmla="*/ 80963 h 167053"/>
              <a:gd name="connsiteX78" fmla="*/ 76383 w 174380"/>
              <a:gd name="connsiteY78" fmla="*/ 80963 h 167053"/>
              <a:gd name="connsiteX79" fmla="*/ 77363 w 174380"/>
              <a:gd name="connsiteY79" fmla="*/ 76054 h 167053"/>
              <a:gd name="connsiteX80" fmla="*/ 78783 w 174380"/>
              <a:gd name="connsiteY80" fmla="*/ 71438 h 167053"/>
              <a:gd name="connsiteX81" fmla="*/ 33338 w 174380"/>
              <a:gd name="connsiteY81" fmla="*/ 71438 h 167053"/>
              <a:gd name="connsiteX82" fmla="*/ 33338 w 174380"/>
              <a:gd name="connsiteY82" fmla="*/ 80963 h 167053"/>
              <a:gd name="connsiteX83" fmla="*/ 33338 w 174380"/>
              <a:gd name="connsiteY83" fmla="*/ 116864 h 167053"/>
              <a:gd name="connsiteX84" fmla="*/ 59971 w 174380"/>
              <a:gd name="connsiteY84" fmla="*/ 116864 h 167053"/>
              <a:gd name="connsiteX85" fmla="*/ 65017 w 174380"/>
              <a:gd name="connsiteY85" fmla="*/ 113146 h 167053"/>
              <a:gd name="connsiteX86" fmla="*/ 70357 w 174380"/>
              <a:gd name="connsiteY86" fmla="*/ 110142 h 167053"/>
              <a:gd name="connsiteX87" fmla="*/ 70357 w 174380"/>
              <a:gd name="connsiteY87" fmla="*/ 107339 h 167053"/>
              <a:gd name="connsiteX88" fmla="*/ 33338 w 174380"/>
              <a:gd name="connsiteY88" fmla="*/ 107339 h 167053"/>
              <a:gd name="connsiteX89" fmla="*/ 33338 w 174380"/>
              <a:gd name="connsiteY89" fmla="*/ 116864 h 167053"/>
              <a:gd name="connsiteX90" fmla="*/ 9525 w 174380"/>
              <a:gd name="connsiteY90" fmla="*/ 142875 h 167053"/>
              <a:gd name="connsiteX91" fmla="*/ 9525 w 174380"/>
              <a:gd name="connsiteY91" fmla="*/ 9525 h 167053"/>
              <a:gd name="connsiteX92" fmla="*/ 9525 w 174380"/>
              <a:gd name="connsiteY92" fmla="*/ 44346 h 167053"/>
              <a:gd name="connsiteX93" fmla="*/ 9525 w 174380"/>
              <a:gd name="connsiteY93" fmla="*/ 40481 h 167053"/>
              <a:gd name="connsiteX94" fmla="*/ 9525 w 174380"/>
              <a:gd name="connsiteY94" fmla="*/ 142875 h 16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4380" h="167053">
                <a:moveTo>
                  <a:pt x="123825" y="110820"/>
                </a:moveTo>
                <a:cubicBezTo>
                  <a:pt x="117719" y="110820"/>
                  <a:pt x="112529" y="108683"/>
                  <a:pt x="108255" y="104409"/>
                </a:cubicBezTo>
                <a:cubicBezTo>
                  <a:pt x="103981" y="100135"/>
                  <a:pt x="101844" y="94945"/>
                  <a:pt x="101844" y="88839"/>
                </a:cubicBezTo>
                <a:cubicBezTo>
                  <a:pt x="101844" y="82733"/>
                  <a:pt x="103981" y="77543"/>
                  <a:pt x="108255" y="73269"/>
                </a:cubicBezTo>
                <a:cubicBezTo>
                  <a:pt x="112529" y="68995"/>
                  <a:pt x="117719" y="66858"/>
                  <a:pt x="123825" y="66858"/>
                </a:cubicBezTo>
                <a:cubicBezTo>
                  <a:pt x="129931" y="66858"/>
                  <a:pt x="135121" y="68995"/>
                  <a:pt x="139395" y="73269"/>
                </a:cubicBezTo>
                <a:cubicBezTo>
                  <a:pt x="143669" y="77543"/>
                  <a:pt x="145806" y="82733"/>
                  <a:pt x="145806" y="88839"/>
                </a:cubicBezTo>
                <a:cubicBezTo>
                  <a:pt x="145806" y="94945"/>
                  <a:pt x="143669" y="100135"/>
                  <a:pt x="139395" y="104409"/>
                </a:cubicBezTo>
                <a:cubicBezTo>
                  <a:pt x="135121" y="108683"/>
                  <a:pt x="129931" y="110820"/>
                  <a:pt x="123825" y="110820"/>
                </a:cubicBezTo>
                <a:close/>
                <a:moveTo>
                  <a:pt x="123825" y="101295"/>
                </a:moveTo>
                <a:cubicBezTo>
                  <a:pt x="127256" y="101295"/>
                  <a:pt x="130190" y="100076"/>
                  <a:pt x="132626" y="97640"/>
                </a:cubicBezTo>
                <a:cubicBezTo>
                  <a:pt x="135063" y="95204"/>
                  <a:pt x="136281" y="92270"/>
                  <a:pt x="136281" y="88839"/>
                </a:cubicBezTo>
                <a:cubicBezTo>
                  <a:pt x="136281" y="85407"/>
                  <a:pt x="135063" y="82474"/>
                  <a:pt x="132626" y="80037"/>
                </a:cubicBezTo>
                <a:cubicBezTo>
                  <a:pt x="130190" y="77601"/>
                  <a:pt x="127256" y="76383"/>
                  <a:pt x="123825" y="76383"/>
                </a:cubicBezTo>
                <a:cubicBezTo>
                  <a:pt x="120394" y="76383"/>
                  <a:pt x="117460" y="77601"/>
                  <a:pt x="115024" y="80037"/>
                </a:cubicBezTo>
                <a:cubicBezTo>
                  <a:pt x="112587" y="82474"/>
                  <a:pt x="111369" y="85407"/>
                  <a:pt x="111369" y="88839"/>
                </a:cubicBezTo>
                <a:cubicBezTo>
                  <a:pt x="111369" y="92270"/>
                  <a:pt x="112587" y="95204"/>
                  <a:pt x="115024" y="97640"/>
                </a:cubicBezTo>
                <a:cubicBezTo>
                  <a:pt x="117460" y="100076"/>
                  <a:pt x="120394" y="101295"/>
                  <a:pt x="123825" y="101295"/>
                </a:cubicBezTo>
                <a:close/>
                <a:moveTo>
                  <a:pt x="73269" y="167054"/>
                </a:moveTo>
                <a:lnTo>
                  <a:pt x="73269" y="146026"/>
                </a:lnTo>
                <a:cubicBezTo>
                  <a:pt x="73269" y="143844"/>
                  <a:pt x="73790" y="141792"/>
                  <a:pt x="74831" y="139870"/>
                </a:cubicBezTo>
                <a:cubicBezTo>
                  <a:pt x="75872" y="137948"/>
                  <a:pt x="77330" y="136416"/>
                  <a:pt x="79204" y="135273"/>
                </a:cubicBezTo>
                <a:cubicBezTo>
                  <a:pt x="83614" y="132628"/>
                  <a:pt x="88265" y="130436"/>
                  <a:pt x="93158" y="128696"/>
                </a:cubicBezTo>
                <a:cubicBezTo>
                  <a:pt x="98050" y="126955"/>
                  <a:pt x="103046" y="125668"/>
                  <a:pt x="108145" y="124833"/>
                </a:cubicBezTo>
                <a:lnTo>
                  <a:pt x="123825" y="145256"/>
                </a:lnTo>
                <a:lnTo>
                  <a:pt x="139321" y="124833"/>
                </a:lnTo>
                <a:cubicBezTo>
                  <a:pt x="144480" y="125668"/>
                  <a:pt x="149499" y="126955"/>
                  <a:pt x="154379" y="128696"/>
                </a:cubicBezTo>
                <a:cubicBezTo>
                  <a:pt x="159259" y="130436"/>
                  <a:pt x="163930" y="132628"/>
                  <a:pt x="168391" y="135273"/>
                </a:cubicBezTo>
                <a:cubicBezTo>
                  <a:pt x="170272" y="136409"/>
                  <a:pt x="171709" y="137926"/>
                  <a:pt x="172705" y="139825"/>
                </a:cubicBezTo>
                <a:cubicBezTo>
                  <a:pt x="173700" y="141724"/>
                  <a:pt x="174259" y="143730"/>
                  <a:pt x="174381" y="145843"/>
                </a:cubicBezTo>
                <a:lnTo>
                  <a:pt x="174381" y="167054"/>
                </a:lnTo>
                <a:lnTo>
                  <a:pt x="73269" y="167054"/>
                </a:lnTo>
                <a:close/>
                <a:moveTo>
                  <a:pt x="82556" y="157529"/>
                </a:moveTo>
                <a:lnTo>
                  <a:pt x="121187" y="157529"/>
                </a:lnTo>
                <a:lnTo>
                  <a:pt x="104482" y="135585"/>
                </a:lnTo>
                <a:cubicBezTo>
                  <a:pt x="100610" y="136495"/>
                  <a:pt x="96846" y="137678"/>
                  <a:pt x="93189" y="139134"/>
                </a:cubicBezTo>
                <a:cubicBezTo>
                  <a:pt x="89532" y="140590"/>
                  <a:pt x="85988" y="142277"/>
                  <a:pt x="82556" y="144194"/>
                </a:cubicBezTo>
                <a:lnTo>
                  <a:pt x="82556" y="157529"/>
                </a:lnTo>
                <a:close/>
                <a:moveTo>
                  <a:pt x="126463" y="157529"/>
                </a:moveTo>
                <a:lnTo>
                  <a:pt x="164856" y="157529"/>
                </a:lnTo>
                <a:lnTo>
                  <a:pt x="164856" y="144194"/>
                </a:lnTo>
                <a:cubicBezTo>
                  <a:pt x="161461" y="142240"/>
                  <a:pt x="157935" y="140576"/>
                  <a:pt x="154278" y="139202"/>
                </a:cubicBezTo>
                <a:cubicBezTo>
                  <a:pt x="150621" y="137829"/>
                  <a:pt x="146857" y="136684"/>
                  <a:pt x="142985" y="135768"/>
                </a:cubicBezTo>
                <a:lnTo>
                  <a:pt x="126463" y="157529"/>
                </a:lnTo>
                <a:close/>
                <a:moveTo>
                  <a:pt x="15474" y="152400"/>
                </a:moveTo>
                <a:cubicBezTo>
                  <a:pt x="11154" y="152400"/>
                  <a:pt x="7495" y="150893"/>
                  <a:pt x="4497" y="147880"/>
                </a:cubicBezTo>
                <a:cubicBezTo>
                  <a:pt x="1499" y="144867"/>
                  <a:pt x="0" y="141245"/>
                  <a:pt x="0" y="137014"/>
                </a:cubicBezTo>
                <a:lnTo>
                  <a:pt x="0" y="15386"/>
                </a:lnTo>
                <a:cubicBezTo>
                  <a:pt x="0" y="11155"/>
                  <a:pt x="1507" y="7533"/>
                  <a:pt x="4520" y="4520"/>
                </a:cubicBezTo>
                <a:cubicBezTo>
                  <a:pt x="7533" y="1507"/>
                  <a:pt x="11155" y="0"/>
                  <a:pt x="15386" y="0"/>
                </a:cubicBezTo>
                <a:lnTo>
                  <a:pt x="137014" y="0"/>
                </a:lnTo>
                <a:cubicBezTo>
                  <a:pt x="141245" y="0"/>
                  <a:pt x="144867" y="1507"/>
                  <a:pt x="147880" y="4520"/>
                </a:cubicBezTo>
                <a:cubicBezTo>
                  <a:pt x="150893" y="7533"/>
                  <a:pt x="152400" y="11155"/>
                  <a:pt x="152400" y="15386"/>
                </a:cubicBezTo>
                <a:lnTo>
                  <a:pt x="152400" y="50556"/>
                </a:lnTo>
                <a:cubicBezTo>
                  <a:pt x="150959" y="49213"/>
                  <a:pt x="149494" y="47997"/>
                  <a:pt x="148004" y="46911"/>
                </a:cubicBezTo>
                <a:cubicBezTo>
                  <a:pt x="146514" y="45824"/>
                  <a:pt x="144804" y="44987"/>
                  <a:pt x="142875" y="44401"/>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lnTo>
                  <a:pt x="47222" y="142875"/>
                </a:lnTo>
                <a:cubicBezTo>
                  <a:pt x="47112" y="143400"/>
                  <a:pt x="47030" y="143925"/>
                  <a:pt x="46975" y="144450"/>
                </a:cubicBezTo>
                <a:cubicBezTo>
                  <a:pt x="46920" y="144975"/>
                  <a:pt x="46892" y="145500"/>
                  <a:pt x="46892" y="146026"/>
                </a:cubicBezTo>
                <a:lnTo>
                  <a:pt x="46892" y="152400"/>
                </a:lnTo>
                <a:lnTo>
                  <a:pt x="15474" y="152400"/>
                </a:lnTo>
                <a:close/>
                <a:moveTo>
                  <a:pt x="33338" y="45061"/>
                </a:moveTo>
                <a:lnTo>
                  <a:pt x="104042" y="45061"/>
                </a:lnTo>
                <a:cubicBezTo>
                  <a:pt x="106338" y="43717"/>
                  <a:pt x="108756" y="42740"/>
                  <a:pt x="111296" y="42130"/>
                </a:cubicBezTo>
                <a:cubicBezTo>
                  <a:pt x="113836" y="41519"/>
                  <a:pt x="116425" y="41092"/>
                  <a:pt x="119063" y="40847"/>
                </a:cubicBezTo>
                <a:lnTo>
                  <a:pt x="119063" y="35536"/>
                </a:lnTo>
                <a:lnTo>
                  <a:pt x="33338" y="35536"/>
                </a:lnTo>
                <a:lnTo>
                  <a:pt x="33338" y="45061"/>
                </a:lnTo>
                <a:close/>
                <a:moveTo>
                  <a:pt x="33338" y="80963"/>
                </a:moveTo>
                <a:lnTo>
                  <a:pt x="76383" y="80963"/>
                </a:lnTo>
                <a:cubicBezTo>
                  <a:pt x="76627" y="79216"/>
                  <a:pt x="76954" y="77580"/>
                  <a:pt x="77363" y="76054"/>
                </a:cubicBezTo>
                <a:cubicBezTo>
                  <a:pt x="77772" y="74527"/>
                  <a:pt x="78245" y="72988"/>
                  <a:pt x="78783" y="71438"/>
                </a:cubicBezTo>
                <a:lnTo>
                  <a:pt x="33338" y="71438"/>
                </a:lnTo>
                <a:lnTo>
                  <a:pt x="33338" y="80963"/>
                </a:lnTo>
                <a:close/>
                <a:moveTo>
                  <a:pt x="33338" y="116864"/>
                </a:moveTo>
                <a:lnTo>
                  <a:pt x="59971" y="116864"/>
                </a:lnTo>
                <a:cubicBezTo>
                  <a:pt x="61595" y="115558"/>
                  <a:pt x="63277" y="114318"/>
                  <a:pt x="65017" y="113146"/>
                </a:cubicBezTo>
                <a:cubicBezTo>
                  <a:pt x="66757" y="111974"/>
                  <a:pt x="68537" y="110972"/>
                  <a:pt x="70357" y="110142"/>
                </a:cubicBezTo>
                <a:lnTo>
                  <a:pt x="70357" y="107339"/>
                </a:lnTo>
                <a:lnTo>
                  <a:pt x="33338" y="107339"/>
                </a:lnTo>
                <a:lnTo>
                  <a:pt x="33338" y="116864"/>
                </a:lnTo>
                <a:close/>
                <a:moveTo>
                  <a:pt x="9525" y="142875"/>
                </a:moveTo>
                <a:lnTo>
                  <a:pt x="9525" y="9525"/>
                </a:lnTo>
                <a:lnTo>
                  <a:pt x="9525" y="44346"/>
                </a:lnTo>
                <a:lnTo>
                  <a:pt x="9525" y="40481"/>
                </a:lnTo>
                <a:lnTo>
                  <a:pt x="9525" y="142875"/>
                </a:lnTo>
                <a:close/>
              </a:path>
            </a:pathLst>
          </a:custGeom>
          <a:solidFill>
            <a:schemeClr val="bg1"/>
          </a:solidFill>
          <a:ln w="238" cap="flat">
            <a:noFill/>
            <a:prstDash val="solid"/>
            <a:miter/>
          </a:ln>
        </p:spPr>
        <p:txBody>
          <a:bodyPr rtlCol="0" anchor="ctr"/>
          <a:lstStyle/>
          <a:p>
            <a:endParaRPr lang="en-RO"/>
          </a:p>
        </p:txBody>
      </p:sp>
      <p:sp>
        <p:nvSpPr>
          <p:cNvPr id="34" name="Graphic 32">
            <a:extLst>
              <a:ext uri="{FF2B5EF4-FFF2-40B4-BE49-F238E27FC236}">
                <a16:creationId xmlns:a16="http://schemas.microsoft.com/office/drawing/2014/main" id="{4F96E9BE-462A-0F4E-ADCD-9BF68711FECE}"/>
              </a:ext>
            </a:extLst>
          </p:cNvPr>
          <p:cNvSpPr>
            <a:spLocks noChangeAspect="1"/>
          </p:cNvSpPr>
          <p:nvPr/>
        </p:nvSpPr>
        <p:spPr>
          <a:xfrm>
            <a:off x="645701" y="2053841"/>
            <a:ext cx="432000" cy="336000"/>
          </a:xfrm>
          <a:custGeom>
            <a:avLst/>
            <a:gdLst>
              <a:gd name="connsiteX0" fmla="*/ 0 w 171450"/>
              <a:gd name="connsiteY0" fmla="*/ 42863 h 133350"/>
              <a:gd name="connsiteX1" fmla="*/ 0 w 171450"/>
              <a:gd name="connsiteY1" fmla="*/ 15386 h 133350"/>
              <a:gd name="connsiteX2" fmla="*/ 4405 w 171450"/>
              <a:gd name="connsiteY2" fmla="*/ 4405 h 133350"/>
              <a:gd name="connsiteX3" fmla="*/ 15386 w 171450"/>
              <a:gd name="connsiteY3" fmla="*/ 0 h 133350"/>
              <a:gd name="connsiteX4" fmla="*/ 156064 w 171450"/>
              <a:gd name="connsiteY4" fmla="*/ 0 h 133350"/>
              <a:gd name="connsiteX5" fmla="*/ 167045 w 171450"/>
              <a:gd name="connsiteY5" fmla="*/ 4405 h 133350"/>
              <a:gd name="connsiteX6" fmla="*/ 171450 w 171450"/>
              <a:gd name="connsiteY6" fmla="*/ 15386 h 133350"/>
              <a:gd name="connsiteX7" fmla="*/ 171450 w 171450"/>
              <a:gd name="connsiteY7" fmla="*/ 42863 h 133350"/>
              <a:gd name="connsiteX8" fmla="*/ 161925 w 171450"/>
              <a:gd name="connsiteY8" fmla="*/ 42863 h 133350"/>
              <a:gd name="connsiteX9" fmla="*/ 161925 w 171450"/>
              <a:gd name="connsiteY9" fmla="*/ 15386 h 133350"/>
              <a:gd name="connsiteX10" fmla="*/ 160093 w 171450"/>
              <a:gd name="connsiteY10" fmla="*/ 11357 h 133350"/>
              <a:gd name="connsiteX11" fmla="*/ 156064 w 171450"/>
              <a:gd name="connsiteY11" fmla="*/ 9525 h 133350"/>
              <a:gd name="connsiteX12" fmla="*/ 15386 w 171450"/>
              <a:gd name="connsiteY12" fmla="*/ 9525 h 133350"/>
              <a:gd name="connsiteX13" fmla="*/ 11357 w 171450"/>
              <a:gd name="connsiteY13" fmla="*/ 11357 h 133350"/>
              <a:gd name="connsiteX14" fmla="*/ 9525 w 171450"/>
              <a:gd name="connsiteY14" fmla="*/ 15386 h 133350"/>
              <a:gd name="connsiteX15" fmla="*/ 9525 w 171450"/>
              <a:gd name="connsiteY15" fmla="*/ 42863 h 133350"/>
              <a:gd name="connsiteX16" fmla="*/ 0 w 171450"/>
              <a:gd name="connsiteY16" fmla="*/ 42863 h 133350"/>
              <a:gd name="connsiteX17" fmla="*/ 15386 w 171450"/>
              <a:gd name="connsiteY17" fmla="*/ 133350 h 133350"/>
              <a:gd name="connsiteX18" fmla="*/ 4405 w 171450"/>
              <a:gd name="connsiteY18" fmla="*/ 128945 h 133350"/>
              <a:gd name="connsiteX19" fmla="*/ 0 w 171450"/>
              <a:gd name="connsiteY19" fmla="*/ 117964 h 133350"/>
              <a:gd name="connsiteX20" fmla="*/ 0 w 171450"/>
              <a:gd name="connsiteY20" fmla="*/ 90488 h 133350"/>
              <a:gd name="connsiteX21" fmla="*/ 9525 w 171450"/>
              <a:gd name="connsiteY21" fmla="*/ 90488 h 133350"/>
              <a:gd name="connsiteX22" fmla="*/ 9525 w 171450"/>
              <a:gd name="connsiteY22" fmla="*/ 117964 h 133350"/>
              <a:gd name="connsiteX23" fmla="*/ 11357 w 171450"/>
              <a:gd name="connsiteY23" fmla="*/ 121993 h 133350"/>
              <a:gd name="connsiteX24" fmla="*/ 15386 w 171450"/>
              <a:gd name="connsiteY24" fmla="*/ 123825 h 133350"/>
              <a:gd name="connsiteX25" fmla="*/ 156064 w 171450"/>
              <a:gd name="connsiteY25" fmla="*/ 123825 h 133350"/>
              <a:gd name="connsiteX26" fmla="*/ 160093 w 171450"/>
              <a:gd name="connsiteY26" fmla="*/ 121993 h 133350"/>
              <a:gd name="connsiteX27" fmla="*/ 161925 w 171450"/>
              <a:gd name="connsiteY27" fmla="*/ 117964 h 133350"/>
              <a:gd name="connsiteX28" fmla="*/ 161925 w 171450"/>
              <a:gd name="connsiteY28" fmla="*/ 90488 h 133350"/>
              <a:gd name="connsiteX29" fmla="*/ 171450 w 171450"/>
              <a:gd name="connsiteY29" fmla="*/ 90488 h 133350"/>
              <a:gd name="connsiteX30" fmla="*/ 171450 w 171450"/>
              <a:gd name="connsiteY30" fmla="*/ 117964 h 133350"/>
              <a:gd name="connsiteX31" fmla="*/ 167045 w 171450"/>
              <a:gd name="connsiteY31" fmla="*/ 128945 h 133350"/>
              <a:gd name="connsiteX32" fmla="*/ 156064 w 171450"/>
              <a:gd name="connsiteY32" fmla="*/ 133350 h 133350"/>
              <a:gd name="connsiteX33" fmla="*/ 15386 w 171450"/>
              <a:gd name="connsiteY33" fmla="*/ 133350 h 133350"/>
              <a:gd name="connsiteX34" fmla="*/ 66675 w 171450"/>
              <a:gd name="connsiteY34" fmla="*/ 109538 h 133350"/>
              <a:gd name="connsiteX35" fmla="*/ 69203 w 171450"/>
              <a:gd name="connsiteY35" fmla="*/ 108869 h 133350"/>
              <a:gd name="connsiteX36" fmla="*/ 71035 w 171450"/>
              <a:gd name="connsiteY36" fmla="*/ 106863 h 133350"/>
              <a:gd name="connsiteX37" fmla="*/ 104775 w 171450"/>
              <a:gd name="connsiteY37" fmla="*/ 39382 h 133350"/>
              <a:gd name="connsiteX38" fmla="*/ 119465 w 171450"/>
              <a:gd name="connsiteY38" fmla="*/ 68763 h 133350"/>
              <a:gd name="connsiteX39" fmla="*/ 121297 w 171450"/>
              <a:gd name="connsiteY39" fmla="*/ 70769 h 133350"/>
              <a:gd name="connsiteX40" fmla="*/ 123825 w 171450"/>
              <a:gd name="connsiteY40" fmla="*/ 71438 h 133350"/>
              <a:gd name="connsiteX41" fmla="*/ 171450 w 171450"/>
              <a:gd name="connsiteY41" fmla="*/ 71438 h 133350"/>
              <a:gd name="connsiteX42" fmla="*/ 171450 w 171450"/>
              <a:gd name="connsiteY42" fmla="*/ 61913 h 133350"/>
              <a:gd name="connsiteX43" fmla="*/ 126847 w 171450"/>
              <a:gd name="connsiteY43" fmla="*/ 61913 h 133350"/>
              <a:gd name="connsiteX44" fmla="*/ 109135 w 171450"/>
              <a:gd name="connsiteY44" fmla="*/ 26487 h 133350"/>
              <a:gd name="connsiteX45" fmla="*/ 107394 w 171450"/>
              <a:gd name="connsiteY45" fmla="*/ 24811 h 133350"/>
              <a:gd name="connsiteX46" fmla="*/ 104775 w 171450"/>
              <a:gd name="connsiteY46" fmla="*/ 24289 h 133350"/>
              <a:gd name="connsiteX47" fmla="*/ 102247 w 171450"/>
              <a:gd name="connsiteY47" fmla="*/ 24811 h 133350"/>
              <a:gd name="connsiteX48" fmla="*/ 100415 w 171450"/>
              <a:gd name="connsiteY48" fmla="*/ 26487 h 133350"/>
              <a:gd name="connsiteX49" fmla="*/ 66675 w 171450"/>
              <a:gd name="connsiteY49" fmla="*/ 93968 h 133350"/>
              <a:gd name="connsiteX50" fmla="*/ 51985 w 171450"/>
              <a:gd name="connsiteY50" fmla="*/ 64587 h 133350"/>
              <a:gd name="connsiteX51" fmla="*/ 50153 w 171450"/>
              <a:gd name="connsiteY51" fmla="*/ 62581 h 133350"/>
              <a:gd name="connsiteX52" fmla="*/ 47625 w 171450"/>
              <a:gd name="connsiteY52" fmla="*/ 61913 h 133350"/>
              <a:gd name="connsiteX53" fmla="*/ 0 w 171450"/>
              <a:gd name="connsiteY53" fmla="*/ 61913 h 133350"/>
              <a:gd name="connsiteX54" fmla="*/ 0 w 171450"/>
              <a:gd name="connsiteY54" fmla="*/ 71438 h 133350"/>
              <a:gd name="connsiteX55" fmla="*/ 44603 w 171450"/>
              <a:gd name="connsiteY55" fmla="*/ 71438 h 133350"/>
              <a:gd name="connsiteX56" fmla="*/ 62315 w 171450"/>
              <a:gd name="connsiteY56" fmla="*/ 106863 h 133350"/>
              <a:gd name="connsiteX57" fmla="*/ 64147 w 171450"/>
              <a:gd name="connsiteY57" fmla="*/ 108869 h 133350"/>
              <a:gd name="connsiteX58" fmla="*/ 66675 w 171450"/>
              <a:gd name="connsiteY58" fmla="*/ 10953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 h="133350">
                <a:moveTo>
                  <a:pt x="0" y="42863"/>
                </a:move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42863"/>
                </a:lnTo>
                <a:lnTo>
                  <a:pt x="161925" y="42863"/>
                </a:ln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42863"/>
                </a:lnTo>
                <a:lnTo>
                  <a:pt x="0" y="42863"/>
                </a:lnTo>
                <a:close/>
                <a:moveTo>
                  <a:pt x="15386" y="133350"/>
                </a:moveTo>
                <a:cubicBezTo>
                  <a:pt x="11003" y="133350"/>
                  <a:pt x="7342" y="131882"/>
                  <a:pt x="4405" y="128945"/>
                </a:cubicBezTo>
                <a:cubicBezTo>
                  <a:pt x="1468" y="126008"/>
                  <a:pt x="0" y="122347"/>
                  <a:pt x="0" y="117964"/>
                </a:cubicBezTo>
                <a:lnTo>
                  <a:pt x="0" y="90488"/>
                </a:lnTo>
                <a:lnTo>
                  <a:pt x="9525" y="90488"/>
                </a:lnTo>
                <a:lnTo>
                  <a:pt x="9525" y="117964"/>
                </a:lnTo>
                <a:cubicBezTo>
                  <a:pt x="9525" y="119429"/>
                  <a:pt x="10136" y="120772"/>
                  <a:pt x="11357" y="121993"/>
                </a:cubicBezTo>
                <a:cubicBezTo>
                  <a:pt x="12578" y="123214"/>
                  <a:pt x="13921" y="123825"/>
                  <a:pt x="15386" y="123825"/>
                </a:cubicBezTo>
                <a:lnTo>
                  <a:pt x="156064" y="123825"/>
                </a:lnTo>
                <a:cubicBezTo>
                  <a:pt x="157529" y="123825"/>
                  <a:pt x="158872" y="123214"/>
                  <a:pt x="160093" y="121993"/>
                </a:cubicBezTo>
                <a:cubicBezTo>
                  <a:pt x="161314" y="120772"/>
                  <a:pt x="161925" y="119429"/>
                  <a:pt x="161925" y="117964"/>
                </a:cubicBezTo>
                <a:lnTo>
                  <a:pt x="161925" y="90488"/>
                </a:lnTo>
                <a:lnTo>
                  <a:pt x="171450" y="90488"/>
                </a:lnTo>
                <a:lnTo>
                  <a:pt x="171450" y="117964"/>
                </a:lnTo>
                <a:cubicBezTo>
                  <a:pt x="171450" y="122347"/>
                  <a:pt x="169982" y="126008"/>
                  <a:pt x="167045" y="128945"/>
                </a:cubicBezTo>
                <a:cubicBezTo>
                  <a:pt x="164108" y="131882"/>
                  <a:pt x="160447" y="133350"/>
                  <a:pt x="156064" y="133350"/>
                </a:cubicBezTo>
                <a:lnTo>
                  <a:pt x="15386" y="133350"/>
                </a:lnTo>
                <a:close/>
                <a:moveTo>
                  <a:pt x="66675" y="109538"/>
                </a:moveTo>
                <a:cubicBezTo>
                  <a:pt x="67566" y="109538"/>
                  <a:pt x="68409" y="109315"/>
                  <a:pt x="69203" y="108869"/>
                </a:cubicBezTo>
                <a:cubicBezTo>
                  <a:pt x="69996" y="108423"/>
                  <a:pt x="70607" y="107755"/>
                  <a:pt x="71035" y="106863"/>
                </a:cubicBezTo>
                <a:lnTo>
                  <a:pt x="104775" y="39382"/>
                </a:lnTo>
                <a:lnTo>
                  <a:pt x="119465" y="68763"/>
                </a:lnTo>
                <a:cubicBezTo>
                  <a:pt x="119893" y="69655"/>
                  <a:pt x="120504" y="70323"/>
                  <a:pt x="121297" y="70769"/>
                </a:cubicBezTo>
                <a:cubicBezTo>
                  <a:pt x="122091" y="71215"/>
                  <a:pt x="122934" y="71438"/>
                  <a:pt x="123825" y="71438"/>
                </a:cubicBezTo>
                <a:lnTo>
                  <a:pt x="171450" y="71438"/>
                </a:lnTo>
                <a:lnTo>
                  <a:pt x="171450" y="61913"/>
                </a:lnTo>
                <a:lnTo>
                  <a:pt x="126847" y="61913"/>
                </a:lnTo>
                <a:lnTo>
                  <a:pt x="109135" y="26487"/>
                </a:lnTo>
                <a:cubicBezTo>
                  <a:pt x="108707" y="25718"/>
                  <a:pt x="108127" y="25159"/>
                  <a:pt x="107394" y="24811"/>
                </a:cubicBezTo>
                <a:cubicBezTo>
                  <a:pt x="106662" y="24463"/>
                  <a:pt x="105789" y="24289"/>
                  <a:pt x="104775" y="24289"/>
                </a:cubicBezTo>
                <a:cubicBezTo>
                  <a:pt x="103884" y="24289"/>
                  <a:pt x="103041" y="24463"/>
                  <a:pt x="102247" y="24811"/>
                </a:cubicBezTo>
                <a:cubicBezTo>
                  <a:pt x="101454" y="25159"/>
                  <a:pt x="100843" y="25718"/>
                  <a:pt x="100415" y="26487"/>
                </a:cubicBezTo>
                <a:lnTo>
                  <a:pt x="66675" y="93968"/>
                </a:lnTo>
                <a:lnTo>
                  <a:pt x="51985" y="64587"/>
                </a:lnTo>
                <a:cubicBezTo>
                  <a:pt x="51557" y="63695"/>
                  <a:pt x="50946" y="63027"/>
                  <a:pt x="50153" y="62581"/>
                </a:cubicBezTo>
                <a:cubicBezTo>
                  <a:pt x="49359" y="62135"/>
                  <a:pt x="48516" y="61913"/>
                  <a:pt x="47625" y="61913"/>
                </a:cubicBezTo>
                <a:lnTo>
                  <a:pt x="0" y="61913"/>
                </a:lnTo>
                <a:lnTo>
                  <a:pt x="0" y="71438"/>
                </a:lnTo>
                <a:lnTo>
                  <a:pt x="44603" y="71438"/>
                </a:lnTo>
                <a:lnTo>
                  <a:pt x="62315" y="106863"/>
                </a:lnTo>
                <a:cubicBezTo>
                  <a:pt x="62743" y="107755"/>
                  <a:pt x="63354" y="108423"/>
                  <a:pt x="64147" y="108869"/>
                </a:cubicBezTo>
                <a:cubicBezTo>
                  <a:pt x="64941" y="109315"/>
                  <a:pt x="65784" y="109538"/>
                  <a:pt x="66675" y="109538"/>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70612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Responses and objectives of an outbreak investigation</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6" name="Diagram 5">
            <a:extLst>
              <a:ext uri="{FF2B5EF4-FFF2-40B4-BE49-F238E27FC236}">
                <a16:creationId xmlns:a16="http://schemas.microsoft.com/office/drawing/2014/main" id="{58A07942-30A7-4D4B-852B-DED5206A8F2C}"/>
              </a:ext>
            </a:extLst>
          </p:cNvPr>
          <p:cNvGraphicFramePr/>
          <p:nvPr>
            <p:extLst>
              <p:ext uri="{D42A27DB-BD31-4B8C-83A1-F6EECF244321}">
                <p14:modId xmlns:p14="http://schemas.microsoft.com/office/powerpoint/2010/main" val="3429499151"/>
              </p:ext>
            </p:extLst>
          </p:nvPr>
        </p:nvGraphicFramePr>
        <p:xfrm>
          <a:off x="431800" y="2787074"/>
          <a:ext cx="8243888" cy="3424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a:extLst>
              <a:ext uri="{FF2B5EF4-FFF2-40B4-BE49-F238E27FC236}">
                <a16:creationId xmlns:a16="http://schemas.microsoft.com/office/drawing/2014/main" id="{A57A91A2-B833-8D47-9A1A-1BDC01BB0BCF}"/>
              </a:ext>
            </a:extLst>
          </p:cNvPr>
          <p:cNvSpPr txBox="1"/>
          <p:nvPr/>
        </p:nvSpPr>
        <p:spPr>
          <a:xfrm>
            <a:off x="431800" y="1823365"/>
            <a:ext cx="6421349" cy="246221"/>
          </a:xfrm>
          <a:prstGeom prst="rect">
            <a:avLst/>
          </a:prstGeom>
          <a:noFill/>
        </p:spPr>
        <p:txBody>
          <a:bodyPr wrap="square" lIns="0" tIns="0" rIns="0" bIns="0" rtlCol="0">
            <a:spAutoFit/>
          </a:bodyPr>
          <a:lstStyle/>
          <a:p>
            <a:r>
              <a:rPr lang="en-GB" sz="1600" dirty="0">
                <a:solidFill>
                  <a:schemeClr val="tx1"/>
                </a:solidFill>
              </a:rPr>
              <a:t>Three responses to an outbreak:</a:t>
            </a:r>
          </a:p>
        </p:txBody>
      </p:sp>
      <p:sp>
        <p:nvSpPr>
          <p:cNvPr id="8" name="Google Shape;140;p4">
            <a:extLst>
              <a:ext uri="{FF2B5EF4-FFF2-40B4-BE49-F238E27FC236}">
                <a16:creationId xmlns:a16="http://schemas.microsoft.com/office/drawing/2014/main" id="{B606E51F-EECC-6F4A-A21B-AA90ACCCBFF7}"/>
              </a:ext>
            </a:extLst>
          </p:cNvPr>
          <p:cNvSpPr>
            <a:spLocks noChangeAspect="1"/>
          </p:cNvSpPr>
          <p:nvPr/>
        </p:nvSpPr>
        <p:spPr>
          <a:xfrm>
            <a:off x="1090871" y="239487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A4319714-667A-914D-BA53-8C8EDEEEB1A7}"/>
              </a:ext>
            </a:extLst>
          </p:cNvPr>
          <p:cNvSpPr>
            <a:spLocks noChangeAspect="1"/>
          </p:cNvSpPr>
          <p:nvPr/>
        </p:nvSpPr>
        <p:spPr>
          <a:xfrm>
            <a:off x="4122306" y="239487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p4">
            <a:extLst>
              <a:ext uri="{FF2B5EF4-FFF2-40B4-BE49-F238E27FC236}">
                <a16:creationId xmlns:a16="http://schemas.microsoft.com/office/drawing/2014/main" id="{CE6DEEF7-CFC2-7C44-815B-CAC124819D20}"/>
              </a:ext>
            </a:extLst>
          </p:cNvPr>
          <p:cNvSpPr>
            <a:spLocks noChangeAspect="1"/>
          </p:cNvSpPr>
          <p:nvPr/>
        </p:nvSpPr>
        <p:spPr>
          <a:xfrm>
            <a:off x="7153741" y="239487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raphic 18">
            <a:extLst>
              <a:ext uri="{FF2B5EF4-FFF2-40B4-BE49-F238E27FC236}">
                <a16:creationId xmlns:a16="http://schemas.microsoft.com/office/drawing/2014/main" id="{F71D4D2D-B20B-8744-900C-23C88DD56D9B}"/>
              </a:ext>
            </a:extLst>
          </p:cNvPr>
          <p:cNvSpPr>
            <a:spLocks noChangeAspect="1"/>
          </p:cNvSpPr>
          <p:nvPr/>
        </p:nvSpPr>
        <p:spPr>
          <a:xfrm>
            <a:off x="1306871" y="2614910"/>
            <a:ext cx="432000" cy="432000"/>
          </a:xfrm>
          <a:custGeom>
            <a:avLst/>
            <a:gdLst>
              <a:gd name="connsiteX0" fmla="*/ 156466 w 182000"/>
              <a:gd name="connsiteY0" fmla="*/ 123422 h 182000"/>
              <a:gd name="connsiteX1" fmla="*/ 149140 w 182000"/>
              <a:gd name="connsiteY1" fmla="*/ 115985 h 182000"/>
              <a:gd name="connsiteX2" fmla="*/ 164709 w 182000"/>
              <a:gd name="connsiteY2" fmla="*/ 105498 h 182000"/>
              <a:gd name="connsiteX3" fmla="*/ 170571 w 182000"/>
              <a:gd name="connsiteY3" fmla="*/ 87630 h 182000"/>
              <a:gd name="connsiteX4" fmla="*/ 162053 w 182000"/>
              <a:gd name="connsiteY4" fmla="*/ 66931 h 182000"/>
              <a:gd name="connsiteX5" fmla="*/ 141630 w 182000"/>
              <a:gd name="connsiteY5" fmla="*/ 58322 h 182000"/>
              <a:gd name="connsiteX6" fmla="*/ 107193 w 182000"/>
              <a:gd name="connsiteY6" fmla="*/ 58322 h 182000"/>
              <a:gd name="connsiteX7" fmla="*/ 107193 w 182000"/>
              <a:gd name="connsiteY7" fmla="*/ 48797 h 182000"/>
              <a:gd name="connsiteX8" fmla="*/ 141630 w 182000"/>
              <a:gd name="connsiteY8" fmla="*/ 48797 h 182000"/>
              <a:gd name="connsiteX9" fmla="*/ 168822 w 182000"/>
              <a:gd name="connsiteY9" fmla="*/ 60163 h 182000"/>
              <a:gd name="connsiteX10" fmla="*/ 180096 w 182000"/>
              <a:gd name="connsiteY10" fmla="*/ 87630 h 182000"/>
              <a:gd name="connsiteX11" fmla="*/ 173529 w 182000"/>
              <a:gd name="connsiteY11" fmla="*/ 108878 h 182000"/>
              <a:gd name="connsiteX12" fmla="*/ 156466 w 182000"/>
              <a:gd name="connsiteY12" fmla="*/ 123422 h 182000"/>
              <a:gd name="connsiteX13" fmla="*/ 125913 w 182000"/>
              <a:gd name="connsiteY13" fmla="*/ 92393 h 182000"/>
              <a:gd name="connsiteX14" fmla="*/ 116388 w 182000"/>
              <a:gd name="connsiteY14" fmla="*/ 82868 h 182000"/>
              <a:gd name="connsiteX15" fmla="*/ 127342 w 182000"/>
              <a:gd name="connsiteY15" fmla="*/ 82868 h 182000"/>
              <a:gd name="connsiteX16" fmla="*/ 127342 w 182000"/>
              <a:gd name="connsiteY16" fmla="*/ 92393 h 182000"/>
              <a:gd name="connsiteX17" fmla="*/ 125913 w 182000"/>
              <a:gd name="connsiteY17" fmla="*/ 92393 h 182000"/>
              <a:gd name="connsiteX18" fmla="*/ 175260 w 182000"/>
              <a:gd name="connsiteY18" fmla="*/ 182001 h 182000"/>
              <a:gd name="connsiteX19" fmla="*/ 0 w 182000"/>
              <a:gd name="connsiteY19" fmla="*/ 6741 h 182000"/>
              <a:gd name="connsiteX20" fmla="*/ 6741 w 182000"/>
              <a:gd name="connsiteY20" fmla="*/ 0 h 182000"/>
              <a:gd name="connsiteX21" fmla="*/ 182001 w 182000"/>
              <a:gd name="connsiteY21" fmla="*/ 175260 h 182000"/>
              <a:gd name="connsiteX22" fmla="*/ 175260 w 182000"/>
              <a:gd name="connsiteY22" fmla="*/ 182001 h 182000"/>
              <a:gd name="connsiteX23" fmla="*/ 81549 w 182000"/>
              <a:gd name="connsiteY23" fmla="*/ 126463 h 182000"/>
              <a:gd name="connsiteX24" fmla="*/ 47479 w 182000"/>
              <a:gd name="connsiteY24" fmla="*/ 126463 h 182000"/>
              <a:gd name="connsiteX25" fmla="*/ 20012 w 182000"/>
              <a:gd name="connsiteY25" fmla="*/ 115097 h 182000"/>
              <a:gd name="connsiteX26" fmla="*/ 8646 w 182000"/>
              <a:gd name="connsiteY26" fmla="*/ 87630 h 182000"/>
              <a:gd name="connsiteX27" fmla="*/ 19105 w 182000"/>
              <a:gd name="connsiteY27" fmla="*/ 61180 h 182000"/>
              <a:gd name="connsiteX28" fmla="*/ 44731 w 182000"/>
              <a:gd name="connsiteY28" fmla="*/ 49127 h 182000"/>
              <a:gd name="connsiteX29" fmla="*/ 49127 w 182000"/>
              <a:gd name="connsiteY29" fmla="*/ 49127 h 182000"/>
              <a:gd name="connsiteX30" fmla="*/ 58322 w 182000"/>
              <a:gd name="connsiteY30" fmla="*/ 58322 h 182000"/>
              <a:gd name="connsiteX31" fmla="*/ 47479 w 182000"/>
              <a:gd name="connsiteY31" fmla="*/ 58322 h 182000"/>
              <a:gd name="connsiteX32" fmla="*/ 26780 w 182000"/>
              <a:gd name="connsiteY32" fmla="*/ 66931 h 182000"/>
              <a:gd name="connsiteX33" fmla="*/ 18171 w 182000"/>
              <a:gd name="connsiteY33" fmla="*/ 87630 h 182000"/>
              <a:gd name="connsiteX34" fmla="*/ 26780 w 182000"/>
              <a:gd name="connsiteY34" fmla="*/ 108329 h 182000"/>
              <a:gd name="connsiteX35" fmla="*/ 47479 w 182000"/>
              <a:gd name="connsiteY35" fmla="*/ 116938 h 182000"/>
              <a:gd name="connsiteX36" fmla="*/ 81549 w 182000"/>
              <a:gd name="connsiteY36" fmla="*/ 116938 h 182000"/>
              <a:gd name="connsiteX37" fmla="*/ 81549 w 182000"/>
              <a:gd name="connsiteY37" fmla="*/ 126463 h 182000"/>
              <a:gd name="connsiteX38" fmla="*/ 61400 w 182000"/>
              <a:gd name="connsiteY38" fmla="*/ 92393 h 182000"/>
              <a:gd name="connsiteX39" fmla="*/ 61400 w 182000"/>
              <a:gd name="connsiteY39" fmla="*/ 82868 h 182000"/>
              <a:gd name="connsiteX40" fmla="*/ 82923 w 182000"/>
              <a:gd name="connsiteY40" fmla="*/ 82868 h 182000"/>
              <a:gd name="connsiteX41" fmla="*/ 92209 w 182000"/>
              <a:gd name="connsiteY41" fmla="*/ 92393 h 182000"/>
              <a:gd name="connsiteX42" fmla="*/ 61400 w 182000"/>
              <a:gd name="connsiteY42" fmla="*/ 92393 h 1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000" h="182000">
                <a:moveTo>
                  <a:pt x="156466" y="123422"/>
                </a:moveTo>
                <a:lnTo>
                  <a:pt x="149140" y="115985"/>
                </a:lnTo>
                <a:cubicBezTo>
                  <a:pt x="155612" y="114239"/>
                  <a:pt x="160802" y="110743"/>
                  <a:pt x="164709" y="105498"/>
                </a:cubicBezTo>
                <a:cubicBezTo>
                  <a:pt x="168617" y="100254"/>
                  <a:pt x="170571" y="94298"/>
                  <a:pt x="170571" y="87630"/>
                </a:cubicBezTo>
                <a:cubicBezTo>
                  <a:pt x="170571" y="79570"/>
                  <a:pt x="167732" y="72671"/>
                  <a:pt x="162053" y="66931"/>
                </a:cubicBezTo>
                <a:cubicBezTo>
                  <a:pt x="156375" y="61192"/>
                  <a:pt x="149567" y="58322"/>
                  <a:pt x="141630" y="58322"/>
                </a:cubicBezTo>
                <a:lnTo>
                  <a:pt x="107193" y="58322"/>
                </a:lnTo>
                <a:lnTo>
                  <a:pt x="107193" y="48797"/>
                </a:lnTo>
                <a:lnTo>
                  <a:pt x="141630" y="48797"/>
                </a:lnTo>
                <a:cubicBezTo>
                  <a:pt x="152241" y="48797"/>
                  <a:pt x="161305" y="52586"/>
                  <a:pt x="168822" y="60163"/>
                </a:cubicBezTo>
                <a:cubicBezTo>
                  <a:pt x="176338" y="67741"/>
                  <a:pt x="180096" y="76896"/>
                  <a:pt x="180096" y="87630"/>
                </a:cubicBezTo>
                <a:cubicBezTo>
                  <a:pt x="180096" y="95458"/>
                  <a:pt x="177907" y="102540"/>
                  <a:pt x="173529" y="108878"/>
                </a:cubicBezTo>
                <a:cubicBezTo>
                  <a:pt x="169151" y="115216"/>
                  <a:pt x="163464" y="120064"/>
                  <a:pt x="156466" y="123422"/>
                </a:cubicBezTo>
                <a:close/>
                <a:moveTo>
                  <a:pt x="125913" y="92393"/>
                </a:moveTo>
                <a:lnTo>
                  <a:pt x="116388" y="82868"/>
                </a:lnTo>
                <a:lnTo>
                  <a:pt x="127342" y="82868"/>
                </a:lnTo>
                <a:lnTo>
                  <a:pt x="127342" y="92393"/>
                </a:lnTo>
                <a:lnTo>
                  <a:pt x="125913" y="92393"/>
                </a:lnTo>
                <a:close/>
                <a:moveTo>
                  <a:pt x="175260" y="182001"/>
                </a:moveTo>
                <a:lnTo>
                  <a:pt x="0" y="6741"/>
                </a:lnTo>
                <a:lnTo>
                  <a:pt x="6741" y="0"/>
                </a:lnTo>
                <a:lnTo>
                  <a:pt x="182001" y="175260"/>
                </a:lnTo>
                <a:lnTo>
                  <a:pt x="175260" y="182001"/>
                </a:lnTo>
                <a:close/>
                <a:moveTo>
                  <a:pt x="81549" y="126463"/>
                </a:moveTo>
                <a:lnTo>
                  <a:pt x="47479" y="126463"/>
                </a:lnTo>
                <a:cubicBezTo>
                  <a:pt x="36745" y="126463"/>
                  <a:pt x="27589" y="122674"/>
                  <a:pt x="20012" y="115097"/>
                </a:cubicBezTo>
                <a:cubicBezTo>
                  <a:pt x="12434" y="107519"/>
                  <a:pt x="8646" y="98364"/>
                  <a:pt x="8646" y="87630"/>
                </a:cubicBezTo>
                <a:cubicBezTo>
                  <a:pt x="8646" y="77409"/>
                  <a:pt x="12132" y="68592"/>
                  <a:pt x="19105" y="61180"/>
                </a:cubicBezTo>
                <a:cubicBezTo>
                  <a:pt x="26078" y="53767"/>
                  <a:pt x="34620" y="49750"/>
                  <a:pt x="44731" y="49127"/>
                </a:cubicBezTo>
                <a:lnTo>
                  <a:pt x="49127" y="49127"/>
                </a:lnTo>
                <a:lnTo>
                  <a:pt x="58322" y="58322"/>
                </a:lnTo>
                <a:lnTo>
                  <a:pt x="47479" y="58322"/>
                </a:lnTo>
                <a:cubicBezTo>
                  <a:pt x="39419" y="58322"/>
                  <a:pt x="32519" y="61192"/>
                  <a:pt x="26780" y="66931"/>
                </a:cubicBezTo>
                <a:cubicBezTo>
                  <a:pt x="21041" y="72671"/>
                  <a:pt x="18171" y="79570"/>
                  <a:pt x="18171" y="87630"/>
                </a:cubicBezTo>
                <a:cubicBezTo>
                  <a:pt x="18171" y="95690"/>
                  <a:pt x="21041" y="102589"/>
                  <a:pt x="26780" y="108329"/>
                </a:cubicBezTo>
                <a:cubicBezTo>
                  <a:pt x="32519" y="114068"/>
                  <a:pt x="39419" y="116938"/>
                  <a:pt x="47479" y="116938"/>
                </a:cubicBezTo>
                <a:lnTo>
                  <a:pt x="81549" y="116938"/>
                </a:lnTo>
                <a:lnTo>
                  <a:pt x="81549" y="126463"/>
                </a:lnTo>
                <a:close/>
                <a:moveTo>
                  <a:pt x="61400" y="92393"/>
                </a:moveTo>
                <a:lnTo>
                  <a:pt x="61400" y="82868"/>
                </a:lnTo>
                <a:lnTo>
                  <a:pt x="82923" y="82868"/>
                </a:lnTo>
                <a:lnTo>
                  <a:pt x="92209" y="92393"/>
                </a:lnTo>
                <a:lnTo>
                  <a:pt x="61400" y="92393"/>
                </a:lnTo>
                <a:close/>
              </a:path>
            </a:pathLst>
          </a:custGeom>
          <a:solidFill>
            <a:schemeClr val="bg1"/>
          </a:solidFill>
          <a:ln w="238" cap="flat">
            <a:noFill/>
            <a:prstDash val="solid"/>
            <a:miter/>
          </a:ln>
        </p:spPr>
        <p:txBody>
          <a:bodyPr rtlCol="0" anchor="ctr"/>
          <a:lstStyle/>
          <a:p>
            <a:endParaRPr lang="en-RO"/>
          </a:p>
        </p:txBody>
      </p:sp>
      <p:sp>
        <p:nvSpPr>
          <p:cNvPr id="15" name="Graphic 25">
            <a:extLst>
              <a:ext uri="{FF2B5EF4-FFF2-40B4-BE49-F238E27FC236}">
                <a16:creationId xmlns:a16="http://schemas.microsoft.com/office/drawing/2014/main" id="{21DF0B7B-AA07-414E-9106-A6A2E372B069}"/>
              </a:ext>
            </a:extLst>
          </p:cNvPr>
          <p:cNvSpPr>
            <a:spLocks noChangeAspect="1"/>
          </p:cNvSpPr>
          <p:nvPr/>
        </p:nvSpPr>
        <p:spPr>
          <a:xfrm>
            <a:off x="4338306" y="2645368"/>
            <a:ext cx="432000" cy="363023"/>
          </a:xfrm>
          <a:custGeom>
            <a:avLst/>
            <a:gdLst>
              <a:gd name="connsiteX0" fmla="*/ 135365 w 174600"/>
              <a:gd name="connsiteY0" fmla="*/ 146722 h 146721"/>
              <a:gd name="connsiteX1" fmla="*/ 134339 w 174600"/>
              <a:gd name="connsiteY1" fmla="*/ 138296 h 146721"/>
              <a:gd name="connsiteX2" fmla="*/ 125409 w 174600"/>
              <a:gd name="connsiteY2" fmla="*/ 135154 h 146721"/>
              <a:gd name="connsiteX3" fmla="*/ 118733 w 174600"/>
              <a:gd name="connsiteY3" fmla="*/ 129650 h 146721"/>
              <a:gd name="connsiteX4" fmla="*/ 110783 w 174600"/>
              <a:gd name="connsiteY4" fmla="*/ 132837 h 146721"/>
              <a:gd name="connsiteX5" fmla="*/ 105654 w 174600"/>
              <a:gd name="connsiteY5" fmla="*/ 125071 h 146721"/>
              <a:gd name="connsiteX6" fmla="*/ 112212 w 174600"/>
              <a:gd name="connsiteY6" fmla="*/ 119575 h 146721"/>
              <a:gd name="connsiteX7" fmla="*/ 110636 w 174600"/>
              <a:gd name="connsiteY7" fmla="*/ 109721 h 146721"/>
              <a:gd name="connsiteX8" fmla="*/ 112212 w 174600"/>
              <a:gd name="connsiteY8" fmla="*/ 99866 h 146721"/>
              <a:gd name="connsiteX9" fmla="*/ 105654 w 174600"/>
              <a:gd name="connsiteY9" fmla="*/ 94371 h 146721"/>
              <a:gd name="connsiteX10" fmla="*/ 110783 w 174600"/>
              <a:gd name="connsiteY10" fmla="*/ 86604 h 146721"/>
              <a:gd name="connsiteX11" fmla="*/ 118733 w 174600"/>
              <a:gd name="connsiteY11" fmla="*/ 89791 h 146721"/>
              <a:gd name="connsiteX12" fmla="*/ 125409 w 174600"/>
              <a:gd name="connsiteY12" fmla="*/ 84196 h 146721"/>
              <a:gd name="connsiteX13" fmla="*/ 134339 w 174600"/>
              <a:gd name="connsiteY13" fmla="*/ 81146 h 146721"/>
              <a:gd name="connsiteX14" fmla="*/ 135365 w 174600"/>
              <a:gd name="connsiteY14" fmla="*/ 72720 h 146721"/>
              <a:gd name="connsiteX15" fmla="*/ 144890 w 174600"/>
              <a:gd name="connsiteY15" fmla="*/ 72720 h 146721"/>
              <a:gd name="connsiteX16" fmla="*/ 145916 w 174600"/>
              <a:gd name="connsiteY16" fmla="*/ 81146 h 146721"/>
              <a:gd name="connsiteX17" fmla="*/ 154845 w 174600"/>
              <a:gd name="connsiteY17" fmla="*/ 84196 h 146721"/>
              <a:gd name="connsiteX18" fmla="*/ 161522 w 174600"/>
              <a:gd name="connsiteY18" fmla="*/ 89791 h 146721"/>
              <a:gd name="connsiteX19" fmla="*/ 169472 w 174600"/>
              <a:gd name="connsiteY19" fmla="*/ 86604 h 146721"/>
              <a:gd name="connsiteX20" fmla="*/ 174601 w 174600"/>
              <a:gd name="connsiteY20" fmla="*/ 94371 h 146721"/>
              <a:gd name="connsiteX21" fmla="*/ 168043 w 174600"/>
              <a:gd name="connsiteY21" fmla="*/ 99866 h 146721"/>
              <a:gd name="connsiteX22" fmla="*/ 169618 w 174600"/>
              <a:gd name="connsiteY22" fmla="*/ 109721 h 146721"/>
              <a:gd name="connsiteX23" fmla="*/ 168043 w 174600"/>
              <a:gd name="connsiteY23" fmla="*/ 119575 h 146721"/>
              <a:gd name="connsiteX24" fmla="*/ 174601 w 174600"/>
              <a:gd name="connsiteY24" fmla="*/ 125071 h 146721"/>
              <a:gd name="connsiteX25" fmla="*/ 169472 w 174600"/>
              <a:gd name="connsiteY25" fmla="*/ 132837 h 146721"/>
              <a:gd name="connsiteX26" fmla="*/ 161522 w 174600"/>
              <a:gd name="connsiteY26" fmla="*/ 129650 h 146721"/>
              <a:gd name="connsiteX27" fmla="*/ 154845 w 174600"/>
              <a:gd name="connsiteY27" fmla="*/ 135154 h 146721"/>
              <a:gd name="connsiteX28" fmla="*/ 145916 w 174600"/>
              <a:gd name="connsiteY28" fmla="*/ 138296 h 146721"/>
              <a:gd name="connsiteX29" fmla="*/ 144890 w 174600"/>
              <a:gd name="connsiteY29" fmla="*/ 146722 h 146721"/>
              <a:gd name="connsiteX30" fmla="*/ 135365 w 174600"/>
              <a:gd name="connsiteY30" fmla="*/ 146722 h 146721"/>
              <a:gd name="connsiteX31" fmla="*/ 140128 w 174600"/>
              <a:gd name="connsiteY31" fmla="*/ 130236 h 146721"/>
              <a:gd name="connsiteX32" fmla="*/ 154589 w 174600"/>
              <a:gd name="connsiteY32" fmla="*/ 124182 h 146721"/>
              <a:gd name="connsiteX33" fmla="*/ 160643 w 174600"/>
              <a:gd name="connsiteY33" fmla="*/ 109721 h 146721"/>
              <a:gd name="connsiteX34" fmla="*/ 154589 w 174600"/>
              <a:gd name="connsiteY34" fmla="*/ 95259 h 146721"/>
              <a:gd name="connsiteX35" fmla="*/ 140128 w 174600"/>
              <a:gd name="connsiteY35" fmla="*/ 89205 h 146721"/>
              <a:gd name="connsiteX36" fmla="*/ 125666 w 174600"/>
              <a:gd name="connsiteY36" fmla="*/ 95259 h 146721"/>
              <a:gd name="connsiteX37" fmla="*/ 119612 w 174600"/>
              <a:gd name="connsiteY37" fmla="*/ 109721 h 146721"/>
              <a:gd name="connsiteX38" fmla="*/ 125666 w 174600"/>
              <a:gd name="connsiteY38" fmla="*/ 124182 h 146721"/>
              <a:gd name="connsiteX39" fmla="*/ 140128 w 174600"/>
              <a:gd name="connsiteY39" fmla="*/ 130236 h 146721"/>
              <a:gd name="connsiteX40" fmla="*/ 9525 w 174600"/>
              <a:gd name="connsiteY40" fmla="*/ 123825 h 146721"/>
              <a:gd name="connsiteX41" fmla="*/ 9525 w 174600"/>
              <a:gd name="connsiteY41" fmla="*/ 9525 h 146721"/>
              <a:gd name="connsiteX42" fmla="*/ 9525 w 174600"/>
              <a:gd name="connsiteY42" fmla="*/ 51765 h 146721"/>
              <a:gd name="connsiteX43" fmla="*/ 9525 w 174600"/>
              <a:gd name="connsiteY43" fmla="*/ 47625 h 146721"/>
              <a:gd name="connsiteX44" fmla="*/ 9525 w 174600"/>
              <a:gd name="connsiteY44" fmla="*/ 123825 h 146721"/>
              <a:gd name="connsiteX45" fmla="*/ 15386 w 174600"/>
              <a:gd name="connsiteY45" fmla="*/ 133350 h 146721"/>
              <a:gd name="connsiteX46" fmla="*/ 4405 w 174600"/>
              <a:gd name="connsiteY46" fmla="*/ 128945 h 146721"/>
              <a:gd name="connsiteX47" fmla="*/ 0 w 174600"/>
              <a:gd name="connsiteY47" fmla="*/ 117964 h 146721"/>
              <a:gd name="connsiteX48" fmla="*/ 0 w 174600"/>
              <a:gd name="connsiteY48" fmla="*/ 15386 h 146721"/>
              <a:gd name="connsiteX49" fmla="*/ 4405 w 174600"/>
              <a:gd name="connsiteY49" fmla="*/ 4405 h 146721"/>
              <a:gd name="connsiteX50" fmla="*/ 15386 w 174600"/>
              <a:gd name="connsiteY50" fmla="*/ 0 h 146721"/>
              <a:gd name="connsiteX51" fmla="*/ 62828 w 174600"/>
              <a:gd name="connsiteY51" fmla="*/ 0 h 146721"/>
              <a:gd name="connsiteX52" fmla="*/ 81878 w 174600"/>
              <a:gd name="connsiteY52" fmla="*/ 19050 h 146721"/>
              <a:gd name="connsiteX53" fmla="*/ 156064 w 174600"/>
              <a:gd name="connsiteY53" fmla="*/ 19050 h 146721"/>
              <a:gd name="connsiteX54" fmla="*/ 167045 w 174600"/>
              <a:gd name="connsiteY54" fmla="*/ 23455 h 146721"/>
              <a:gd name="connsiteX55" fmla="*/ 171450 w 174600"/>
              <a:gd name="connsiteY55" fmla="*/ 34436 h 146721"/>
              <a:gd name="connsiteX56" fmla="*/ 171450 w 174600"/>
              <a:gd name="connsiteY56" fmla="*/ 56289 h 146721"/>
              <a:gd name="connsiteX57" fmla="*/ 166889 w 174600"/>
              <a:gd name="connsiteY57" fmla="*/ 53771 h 146721"/>
              <a:gd name="connsiteX58" fmla="*/ 161925 w 174600"/>
              <a:gd name="connsiteY58" fmla="*/ 51765 h 146721"/>
              <a:gd name="connsiteX59" fmla="*/ 161925 w 174600"/>
              <a:gd name="connsiteY59" fmla="*/ 34436 h 146721"/>
              <a:gd name="connsiteX60" fmla="*/ 160276 w 174600"/>
              <a:gd name="connsiteY60" fmla="*/ 30224 h 146721"/>
              <a:gd name="connsiteX61" fmla="*/ 156064 w 174600"/>
              <a:gd name="connsiteY61" fmla="*/ 28575 h 146721"/>
              <a:gd name="connsiteX62" fmla="*/ 78050 w 174600"/>
              <a:gd name="connsiteY62" fmla="*/ 28575 h 146721"/>
              <a:gd name="connsiteX63" fmla="*/ 59000 w 174600"/>
              <a:gd name="connsiteY63" fmla="*/ 9525 h 146721"/>
              <a:gd name="connsiteX64" fmla="*/ 15386 w 174600"/>
              <a:gd name="connsiteY64" fmla="*/ 9525 h 146721"/>
              <a:gd name="connsiteX65" fmla="*/ 11174 w 174600"/>
              <a:gd name="connsiteY65" fmla="*/ 11174 h 146721"/>
              <a:gd name="connsiteX66" fmla="*/ 9525 w 174600"/>
              <a:gd name="connsiteY66" fmla="*/ 15386 h 146721"/>
              <a:gd name="connsiteX67" fmla="*/ 9525 w 174600"/>
              <a:gd name="connsiteY67" fmla="*/ 117964 h 146721"/>
              <a:gd name="connsiteX68" fmla="*/ 11174 w 174600"/>
              <a:gd name="connsiteY68" fmla="*/ 122176 h 146721"/>
              <a:gd name="connsiteX69" fmla="*/ 15386 w 174600"/>
              <a:gd name="connsiteY69" fmla="*/ 123825 h 146721"/>
              <a:gd name="connsiteX70" fmla="*/ 79662 w 174600"/>
              <a:gd name="connsiteY70" fmla="*/ 123825 h 146721"/>
              <a:gd name="connsiteX71" fmla="*/ 80917 w 174600"/>
              <a:gd name="connsiteY71" fmla="*/ 128734 h 146721"/>
              <a:gd name="connsiteX72" fmla="*/ 82684 w 174600"/>
              <a:gd name="connsiteY72" fmla="*/ 133350 h 146721"/>
              <a:gd name="connsiteX73" fmla="*/ 15386 w 174600"/>
              <a:gd name="connsiteY73" fmla="*/ 133350 h 14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4600" h="146721">
                <a:moveTo>
                  <a:pt x="135365" y="146722"/>
                </a:moveTo>
                <a:lnTo>
                  <a:pt x="134339" y="138296"/>
                </a:lnTo>
                <a:cubicBezTo>
                  <a:pt x="130725" y="137502"/>
                  <a:pt x="127748" y="136455"/>
                  <a:pt x="125409" y="135154"/>
                </a:cubicBezTo>
                <a:cubicBezTo>
                  <a:pt x="123071" y="133854"/>
                  <a:pt x="120845" y="132019"/>
                  <a:pt x="118733" y="129650"/>
                </a:cubicBezTo>
                <a:lnTo>
                  <a:pt x="110783" y="132837"/>
                </a:lnTo>
                <a:lnTo>
                  <a:pt x="105654" y="125071"/>
                </a:lnTo>
                <a:lnTo>
                  <a:pt x="112212" y="119575"/>
                </a:lnTo>
                <a:cubicBezTo>
                  <a:pt x="111162" y="116205"/>
                  <a:pt x="110636" y="112920"/>
                  <a:pt x="110636" y="109721"/>
                </a:cubicBezTo>
                <a:cubicBezTo>
                  <a:pt x="110636" y="106521"/>
                  <a:pt x="111162" y="103236"/>
                  <a:pt x="112212" y="99866"/>
                </a:cubicBezTo>
                <a:lnTo>
                  <a:pt x="105654" y="94371"/>
                </a:lnTo>
                <a:lnTo>
                  <a:pt x="110783" y="86604"/>
                </a:lnTo>
                <a:lnTo>
                  <a:pt x="118733" y="89791"/>
                </a:lnTo>
                <a:cubicBezTo>
                  <a:pt x="120845" y="87300"/>
                  <a:pt x="123071" y="85435"/>
                  <a:pt x="125409" y="84196"/>
                </a:cubicBezTo>
                <a:cubicBezTo>
                  <a:pt x="127748" y="82956"/>
                  <a:pt x="130725" y="81939"/>
                  <a:pt x="134339" y="81146"/>
                </a:cubicBezTo>
                <a:lnTo>
                  <a:pt x="135365" y="72720"/>
                </a:lnTo>
                <a:lnTo>
                  <a:pt x="144890" y="72720"/>
                </a:lnTo>
                <a:lnTo>
                  <a:pt x="145916" y="81146"/>
                </a:lnTo>
                <a:cubicBezTo>
                  <a:pt x="149530" y="81939"/>
                  <a:pt x="152507" y="82956"/>
                  <a:pt x="154845" y="84196"/>
                </a:cubicBezTo>
                <a:cubicBezTo>
                  <a:pt x="157184" y="85435"/>
                  <a:pt x="159409" y="87300"/>
                  <a:pt x="161522" y="89791"/>
                </a:cubicBezTo>
                <a:lnTo>
                  <a:pt x="169472" y="86604"/>
                </a:lnTo>
                <a:lnTo>
                  <a:pt x="174601" y="94371"/>
                </a:lnTo>
                <a:lnTo>
                  <a:pt x="168043" y="99866"/>
                </a:lnTo>
                <a:cubicBezTo>
                  <a:pt x="169093" y="103236"/>
                  <a:pt x="169618" y="106521"/>
                  <a:pt x="169618" y="109721"/>
                </a:cubicBezTo>
                <a:cubicBezTo>
                  <a:pt x="169618" y="112920"/>
                  <a:pt x="169093" y="116205"/>
                  <a:pt x="168043" y="119575"/>
                </a:cubicBezTo>
                <a:lnTo>
                  <a:pt x="174601" y="125071"/>
                </a:lnTo>
                <a:lnTo>
                  <a:pt x="169472" y="132837"/>
                </a:lnTo>
                <a:lnTo>
                  <a:pt x="161522" y="129650"/>
                </a:lnTo>
                <a:cubicBezTo>
                  <a:pt x="159409" y="132019"/>
                  <a:pt x="157184" y="133854"/>
                  <a:pt x="154845" y="135154"/>
                </a:cubicBezTo>
                <a:cubicBezTo>
                  <a:pt x="152507" y="136455"/>
                  <a:pt x="149530" y="137502"/>
                  <a:pt x="145916" y="138296"/>
                </a:cubicBezTo>
                <a:lnTo>
                  <a:pt x="144890" y="146722"/>
                </a:lnTo>
                <a:lnTo>
                  <a:pt x="135365" y="146722"/>
                </a:lnTo>
                <a:close/>
                <a:moveTo>
                  <a:pt x="140128" y="130236"/>
                </a:moveTo>
                <a:cubicBezTo>
                  <a:pt x="145733" y="130236"/>
                  <a:pt x="150553" y="128218"/>
                  <a:pt x="154589" y="124182"/>
                </a:cubicBezTo>
                <a:cubicBezTo>
                  <a:pt x="158625" y="120146"/>
                  <a:pt x="160643" y="115326"/>
                  <a:pt x="160643" y="109721"/>
                </a:cubicBezTo>
                <a:cubicBezTo>
                  <a:pt x="160643" y="104116"/>
                  <a:pt x="158625" y="99295"/>
                  <a:pt x="154589" y="95259"/>
                </a:cubicBezTo>
                <a:cubicBezTo>
                  <a:pt x="150553" y="91223"/>
                  <a:pt x="145733" y="89205"/>
                  <a:pt x="140128" y="89205"/>
                </a:cubicBezTo>
                <a:cubicBezTo>
                  <a:pt x="134522" y="89205"/>
                  <a:pt x="129702" y="91223"/>
                  <a:pt x="125666" y="95259"/>
                </a:cubicBezTo>
                <a:cubicBezTo>
                  <a:pt x="121630" y="99295"/>
                  <a:pt x="119612" y="104116"/>
                  <a:pt x="119612" y="109721"/>
                </a:cubicBezTo>
                <a:cubicBezTo>
                  <a:pt x="119612" y="115326"/>
                  <a:pt x="121630" y="120146"/>
                  <a:pt x="125666" y="124182"/>
                </a:cubicBezTo>
                <a:cubicBezTo>
                  <a:pt x="129702" y="128218"/>
                  <a:pt x="134522" y="130236"/>
                  <a:pt x="140128" y="130236"/>
                </a:cubicBezTo>
                <a:close/>
                <a:moveTo>
                  <a:pt x="9525" y="123825"/>
                </a:moveTo>
                <a:lnTo>
                  <a:pt x="9525" y="9525"/>
                </a:lnTo>
                <a:lnTo>
                  <a:pt x="9525" y="51765"/>
                </a:lnTo>
                <a:lnTo>
                  <a:pt x="9525" y="47625"/>
                </a:lnTo>
                <a:lnTo>
                  <a:pt x="9525" y="123825"/>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62828" y="0"/>
                </a:lnTo>
                <a:lnTo>
                  <a:pt x="81878" y="19050"/>
                </a:lnTo>
                <a:lnTo>
                  <a:pt x="156064" y="19050"/>
                </a:lnTo>
                <a:cubicBezTo>
                  <a:pt x="160447" y="19050"/>
                  <a:pt x="164108" y="20518"/>
                  <a:pt x="167045" y="23455"/>
                </a:cubicBezTo>
                <a:cubicBezTo>
                  <a:pt x="169982" y="26392"/>
                  <a:pt x="171450" y="30053"/>
                  <a:pt x="171450" y="34436"/>
                </a:cubicBezTo>
                <a:lnTo>
                  <a:pt x="171450" y="56289"/>
                </a:lnTo>
                <a:cubicBezTo>
                  <a:pt x="169936" y="55324"/>
                  <a:pt x="168415" y="54485"/>
                  <a:pt x="166889" y="53771"/>
                </a:cubicBezTo>
                <a:cubicBezTo>
                  <a:pt x="165363" y="53056"/>
                  <a:pt x="163708" y="52388"/>
                  <a:pt x="161925" y="51765"/>
                </a:cubicBezTo>
                <a:lnTo>
                  <a:pt x="161925" y="34436"/>
                </a:lnTo>
                <a:cubicBezTo>
                  <a:pt x="161925" y="32727"/>
                  <a:pt x="161375" y="31323"/>
                  <a:pt x="160276" y="30224"/>
                </a:cubicBezTo>
                <a:cubicBezTo>
                  <a:pt x="159177" y="29125"/>
                  <a:pt x="157773" y="28575"/>
                  <a:pt x="156064" y="28575"/>
                </a:cubicBezTo>
                <a:lnTo>
                  <a:pt x="78050" y="28575"/>
                </a:lnTo>
                <a:lnTo>
                  <a:pt x="59000" y="9525"/>
                </a:lnTo>
                <a:lnTo>
                  <a:pt x="15386" y="9525"/>
                </a:lnTo>
                <a:cubicBezTo>
                  <a:pt x="13677" y="9525"/>
                  <a:pt x="12273" y="10075"/>
                  <a:pt x="11174" y="11174"/>
                </a:cubicBezTo>
                <a:cubicBezTo>
                  <a:pt x="10075" y="12273"/>
                  <a:pt x="9525" y="13677"/>
                  <a:pt x="9525" y="15386"/>
                </a:cubicBezTo>
                <a:lnTo>
                  <a:pt x="9525" y="117964"/>
                </a:lnTo>
                <a:cubicBezTo>
                  <a:pt x="9525" y="119673"/>
                  <a:pt x="10075" y="121077"/>
                  <a:pt x="11174" y="122176"/>
                </a:cubicBezTo>
                <a:cubicBezTo>
                  <a:pt x="12273" y="123275"/>
                  <a:pt x="13677" y="123825"/>
                  <a:pt x="15386" y="123825"/>
                </a:cubicBezTo>
                <a:lnTo>
                  <a:pt x="79662" y="123825"/>
                </a:lnTo>
                <a:cubicBezTo>
                  <a:pt x="80016" y="125571"/>
                  <a:pt x="80434" y="127208"/>
                  <a:pt x="80917" y="128734"/>
                </a:cubicBezTo>
                <a:cubicBezTo>
                  <a:pt x="81399" y="130261"/>
                  <a:pt x="81988" y="131799"/>
                  <a:pt x="82684" y="133350"/>
                </a:cubicBezTo>
                <a:lnTo>
                  <a:pt x="15386" y="133350"/>
                </a:lnTo>
                <a:close/>
              </a:path>
            </a:pathLst>
          </a:custGeom>
          <a:solidFill>
            <a:schemeClr val="bg1"/>
          </a:solidFill>
          <a:ln w="238" cap="flat">
            <a:noFill/>
            <a:prstDash val="solid"/>
            <a:miter/>
          </a:ln>
        </p:spPr>
        <p:txBody>
          <a:bodyPr rtlCol="0" anchor="ctr"/>
          <a:lstStyle/>
          <a:p>
            <a:endParaRPr lang="en-RO"/>
          </a:p>
        </p:txBody>
      </p:sp>
      <p:sp>
        <p:nvSpPr>
          <p:cNvPr id="16" name="Graphic 22">
            <a:extLst>
              <a:ext uri="{FF2B5EF4-FFF2-40B4-BE49-F238E27FC236}">
                <a16:creationId xmlns:a16="http://schemas.microsoft.com/office/drawing/2014/main" id="{E872436F-E710-DF44-ACF9-E638B2464C5A}"/>
              </a:ext>
            </a:extLst>
          </p:cNvPr>
          <p:cNvSpPr>
            <a:spLocks noChangeAspect="1"/>
          </p:cNvSpPr>
          <p:nvPr/>
        </p:nvSpPr>
        <p:spPr>
          <a:xfrm>
            <a:off x="7416656" y="2610879"/>
            <a:ext cx="338170" cy="432000"/>
          </a:xfrm>
          <a:custGeom>
            <a:avLst/>
            <a:gdLst>
              <a:gd name="connsiteX0" fmla="*/ 56674 w 133350"/>
              <a:gd name="connsiteY0" fmla="*/ 112212 h 170351"/>
              <a:gd name="connsiteX1" fmla="*/ 103896 w 133350"/>
              <a:gd name="connsiteY1" fmla="*/ 64990 h 170351"/>
              <a:gd name="connsiteX2" fmla="*/ 97100 w 133350"/>
              <a:gd name="connsiteY2" fmla="*/ 58194 h 170351"/>
              <a:gd name="connsiteX3" fmla="*/ 56674 w 133350"/>
              <a:gd name="connsiteY3" fmla="*/ 98620 h 170351"/>
              <a:gd name="connsiteX4" fmla="*/ 36305 w 133350"/>
              <a:gd name="connsiteY4" fmla="*/ 78251 h 170351"/>
              <a:gd name="connsiteX5" fmla="*/ 29509 w 133350"/>
              <a:gd name="connsiteY5" fmla="*/ 85047 h 170351"/>
              <a:gd name="connsiteX6" fmla="*/ 56674 w 133350"/>
              <a:gd name="connsiteY6" fmla="*/ 112212 h 170351"/>
              <a:gd name="connsiteX7" fmla="*/ 66675 w 133350"/>
              <a:gd name="connsiteY7" fmla="*/ 170351 h 170351"/>
              <a:gd name="connsiteX8" fmla="*/ 18986 w 133350"/>
              <a:gd name="connsiteY8" fmla="*/ 135576 h 170351"/>
              <a:gd name="connsiteX9" fmla="*/ 0 w 133350"/>
              <a:gd name="connsiteY9" fmla="*/ 76420 h 170351"/>
              <a:gd name="connsiteX10" fmla="*/ 0 w 133350"/>
              <a:gd name="connsiteY10" fmla="*/ 24911 h 170351"/>
              <a:gd name="connsiteX11" fmla="*/ 66675 w 133350"/>
              <a:gd name="connsiteY11" fmla="*/ 0 h 170351"/>
              <a:gd name="connsiteX12" fmla="*/ 133350 w 133350"/>
              <a:gd name="connsiteY12" fmla="*/ 24911 h 170351"/>
              <a:gd name="connsiteX13" fmla="*/ 133350 w 133350"/>
              <a:gd name="connsiteY13" fmla="*/ 76420 h 170351"/>
              <a:gd name="connsiteX14" fmla="*/ 114364 w 133350"/>
              <a:gd name="connsiteY14" fmla="*/ 135576 h 170351"/>
              <a:gd name="connsiteX15" fmla="*/ 66675 w 133350"/>
              <a:gd name="connsiteY15" fmla="*/ 170351 h 170351"/>
              <a:gd name="connsiteX16" fmla="*/ 66675 w 133350"/>
              <a:gd name="connsiteY16" fmla="*/ 160240 h 170351"/>
              <a:gd name="connsiteX17" fmla="*/ 107633 w 133350"/>
              <a:gd name="connsiteY17" fmla="*/ 128807 h 170351"/>
              <a:gd name="connsiteX18" fmla="*/ 123825 w 133350"/>
              <a:gd name="connsiteY18" fmla="*/ 76420 h 170351"/>
              <a:gd name="connsiteX19" fmla="*/ 123825 w 133350"/>
              <a:gd name="connsiteY19" fmla="*/ 31414 h 170351"/>
              <a:gd name="connsiteX20" fmla="*/ 66675 w 133350"/>
              <a:gd name="connsiteY20" fmla="*/ 10166 h 170351"/>
              <a:gd name="connsiteX21" fmla="*/ 9525 w 133350"/>
              <a:gd name="connsiteY21" fmla="*/ 31414 h 170351"/>
              <a:gd name="connsiteX22" fmla="*/ 9525 w 133350"/>
              <a:gd name="connsiteY22" fmla="*/ 76420 h 170351"/>
              <a:gd name="connsiteX23" fmla="*/ 25718 w 133350"/>
              <a:gd name="connsiteY23" fmla="*/ 128807 h 170351"/>
              <a:gd name="connsiteX24" fmla="*/ 66675 w 133350"/>
              <a:gd name="connsiteY24" fmla="*/ 160240 h 1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70351">
                <a:moveTo>
                  <a:pt x="56674" y="112212"/>
                </a:moveTo>
                <a:lnTo>
                  <a:pt x="103896" y="64990"/>
                </a:lnTo>
                <a:lnTo>
                  <a:pt x="97100" y="58194"/>
                </a:lnTo>
                <a:lnTo>
                  <a:pt x="56674" y="98620"/>
                </a:lnTo>
                <a:lnTo>
                  <a:pt x="36305" y="78251"/>
                </a:lnTo>
                <a:lnTo>
                  <a:pt x="29509" y="85047"/>
                </a:lnTo>
                <a:lnTo>
                  <a:pt x="56674" y="112212"/>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4380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Investigation objectives based on outbreak response</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3" name="Rounded Rectangle 2">
            <a:extLst>
              <a:ext uri="{FF2B5EF4-FFF2-40B4-BE49-F238E27FC236}">
                <a16:creationId xmlns:a16="http://schemas.microsoft.com/office/drawing/2014/main" id="{3A063E88-E1C1-2443-A7CE-E20A3A412944}"/>
              </a:ext>
            </a:extLst>
          </p:cNvPr>
          <p:cNvSpPr/>
          <p:nvPr/>
        </p:nvSpPr>
        <p:spPr>
          <a:xfrm>
            <a:off x="431800" y="1838960"/>
            <a:ext cx="3600000" cy="4542790"/>
          </a:xfrm>
          <a:prstGeom prst="roundRect">
            <a:avLst>
              <a:gd name="adj" fmla="val 4019"/>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ounded Rectangle 8">
            <a:extLst>
              <a:ext uri="{FF2B5EF4-FFF2-40B4-BE49-F238E27FC236}">
                <a16:creationId xmlns:a16="http://schemas.microsoft.com/office/drawing/2014/main" id="{3338826E-0FE0-D047-8306-B8916204AF61}"/>
              </a:ext>
            </a:extLst>
          </p:cNvPr>
          <p:cNvSpPr/>
          <p:nvPr/>
        </p:nvSpPr>
        <p:spPr>
          <a:xfrm>
            <a:off x="5075688" y="1838960"/>
            <a:ext cx="3600000" cy="4542790"/>
          </a:xfrm>
          <a:prstGeom prst="roundRect">
            <a:avLst>
              <a:gd name="adj" fmla="val 4019"/>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 name="TextBox 9">
            <a:extLst>
              <a:ext uri="{FF2B5EF4-FFF2-40B4-BE49-F238E27FC236}">
                <a16:creationId xmlns:a16="http://schemas.microsoft.com/office/drawing/2014/main" id="{101CC78C-90D1-2A46-8B95-E9EE0AF6F33A}"/>
              </a:ext>
            </a:extLst>
          </p:cNvPr>
          <p:cNvSpPr txBox="1"/>
          <p:nvPr/>
        </p:nvSpPr>
        <p:spPr>
          <a:xfrm>
            <a:off x="938940" y="2187302"/>
            <a:ext cx="3032760" cy="492443"/>
          </a:xfrm>
          <a:prstGeom prst="rect">
            <a:avLst/>
          </a:prstGeom>
          <a:noFill/>
        </p:spPr>
        <p:txBody>
          <a:bodyPr wrap="square" lIns="0" tIns="0" rIns="0" bIns="0" rtlCol="0">
            <a:spAutoFit/>
          </a:bodyPr>
          <a:lstStyle/>
          <a:p>
            <a:r>
              <a:rPr lang="en-GB" sz="1600" b="1" dirty="0">
                <a:solidFill>
                  <a:srgbClr val="ED7D31"/>
                </a:solidFill>
                <a:latin typeface="Arial" panose="020B0604020202020204" pitchFamily="34" charset="0"/>
                <a:cs typeface="Arial" panose="020B0604020202020204" pitchFamily="34" charset="0"/>
              </a:rPr>
              <a:t>To implement this</a:t>
            </a:r>
          </a:p>
          <a:p>
            <a:r>
              <a:rPr lang="en-GB" sz="1600" b="1" dirty="0">
                <a:solidFill>
                  <a:srgbClr val="ED7D31"/>
                </a:solidFill>
                <a:latin typeface="Arial" panose="020B0604020202020204" pitchFamily="34" charset="0"/>
                <a:cs typeface="Arial" panose="020B0604020202020204" pitchFamily="34" charset="0"/>
              </a:rPr>
              <a:t>RESPONSE:</a:t>
            </a:r>
          </a:p>
        </p:txBody>
      </p:sp>
      <p:sp>
        <p:nvSpPr>
          <p:cNvPr id="11" name="TextBox 10">
            <a:extLst>
              <a:ext uri="{FF2B5EF4-FFF2-40B4-BE49-F238E27FC236}">
                <a16:creationId xmlns:a16="http://schemas.microsoft.com/office/drawing/2014/main" id="{0711D2AA-A58E-B04B-8674-0E81B2712E62}"/>
              </a:ext>
            </a:extLst>
          </p:cNvPr>
          <p:cNvSpPr txBox="1"/>
          <p:nvPr/>
        </p:nvSpPr>
        <p:spPr>
          <a:xfrm>
            <a:off x="5500780" y="2187302"/>
            <a:ext cx="3032760" cy="492443"/>
          </a:xfrm>
          <a:prstGeom prst="rect">
            <a:avLst/>
          </a:prstGeom>
          <a:noFill/>
        </p:spPr>
        <p:txBody>
          <a:bodyPr wrap="square" lIns="0" tIns="0" rIns="0" bIns="0" rtlCol="0">
            <a:spAutoFit/>
          </a:bodyPr>
          <a:lstStyle/>
          <a:p>
            <a:r>
              <a:rPr lang="en-GB" sz="1600" b="1" dirty="0">
                <a:solidFill>
                  <a:srgbClr val="3D6C9D"/>
                </a:solidFill>
                <a:latin typeface="Arial" panose="020B0604020202020204" pitchFamily="34" charset="0"/>
                <a:cs typeface="Arial" panose="020B0604020202020204" pitchFamily="34" charset="0"/>
              </a:rPr>
              <a:t>The investigation needs the following main OBJECTIVES:</a:t>
            </a:r>
          </a:p>
        </p:txBody>
      </p:sp>
      <p:cxnSp>
        <p:nvCxnSpPr>
          <p:cNvPr id="17" name="Straight Arrow Connector 16">
            <a:extLst>
              <a:ext uri="{FF2B5EF4-FFF2-40B4-BE49-F238E27FC236}">
                <a16:creationId xmlns:a16="http://schemas.microsoft.com/office/drawing/2014/main" id="{E65057C5-6F79-284F-84A8-2BAF5F5E77EE}"/>
              </a:ext>
            </a:extLst>
          </p:cNvPr>
          <p:cNvCxnSpPr>
            <a:stCxn id="4" idx="3"/>
            <a:endCxn id="14" idx="1"/>
          </p:cNvCxnSpPr>
          <p:nvPr/>
        </p:nvCxnSpPr>
        <p:spPr>
          <a:xfrm>
            <a:off x="3748180" y="3468896"/>
            <a:ext cx="1600200" cy="0"/>
          </a:xfrm>
          <a:prstGeom prst="straightConnector1">
            <a:avLst/>
          </a:prstGeom>
          <a:ln w="25400">
            <a:gradFill>
              <a:gsLst>
                <a:gs pos="0">
                  <a:srgbClr val="ED7D31"/>
                </a:gs>
                <a:gs pos="100000">
                  <a:srgbClr val="3D6C9D"/>
                </a:gs>
              </a:gsLst>
              <a:lin ang="0" scaled="0"/>
            </a:gra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0126BE-E014-F049-99F9-26A5DA724C19}"/>
              </a:ext>
            </a:extLst>
          </p:cNvPr>
          <p:cNvCxnSpPr>
            <a:cxnSpLocks/>
            <a:stCxn id="12" idx="3"/>
            <a:endCxn id="15" idx="1"/>
          </p:cNvCxnSpPr>
          <p:nvPr/>
        </p:nvCxnSpPr>
        <p:spPr>
          <a:xfrm>
            <a:off x="3748180" y="4435343"/>
            <a:ext cx="1600200" cy="0"/>
          </a:xfrm>
          <a:prstGeom prst="straightConnector1">
            <a:avLst/>
          </a:prstGeom>
          <a:ln w="25400">
            <a:gradFill>
              <a:gsLst>
                <a:gs pos="0">
                  <a:srgbClr val="ED7D31"/>
                </a:gs>
                <a:gs pos="100000">
                  <a:srgbClr val="3D6C9D"/>
                </a:gs>
              </a:gsLst>
              <a:lin ang="0" scaled="0"/>
            </a:gra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E7D0DF53-C8E4-2449-9065-1A78093F0F78}"/>
              </a:ext>
            </a:extLst>
          </p:cNvPr>
          <p:cNvCxnSpPr>
            <a:stCxn id="12" idx="3"/>
            <a:endCxn id="16" idx="1"/>
          </p:cNvCxnSpPr>
          <p:nvPr/>
        </p:nvCxnSpPr>
        <p:spPr>
          <a:xfrm>
            <a:off x="3748180" y="4435343"/>
            <a:ext cx="1600200" cy="966446"/>
          </a:xfrm>
          <a:prstGeom prst="bentConnector3">
            <a:avLst/>
          </a:prstGeom>
          <a:ln w="25400">
            <a:gradFill>
              <a:gsLst>
                <a:gs pos="0">
                  <a:srgbClr val="ED7D31"/>
                </a:gs>
                <a:gs pos="100000">
                  <a:srgbClr val="3D6C9D"/>
                </a:gs>
              </a:gsLst>
              <a:lin ang="0" scaled="0"/>
            </a:gradFill>
            <a:tailEnd type="triangle" w="lg" len="lg"/>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77612B70-F67B-E64B-B9C9-BA8F562FEB06}"/>
              </a:ext>
            </a:extLst>
          </p:cNvPr>
          <p:cNvSpPr/>
          <p:nvPr/>
        </p:nvSpPr>
        <p:spPr>
          <a:xfrm>
            <a:off x="715420" y="3093179"/>
            <a:ext cx="3032760" cy="751433"/>
          </a:xfrm>
          <a:prstGeom prst="roundRect">
            <a:avLst>
              <a:gd name="adj" fmla="val 17335"/>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a:latin typeface="Arial" panose="020B0604020202020204" pitchFamily="34" charset="0"/>
                <a:cs typeface="Arial" panose="020B0604020202020204" pitchFamily="34" charset="0"/>
              </a:rPr>
              <a:t>Optimize case management</a:t>
            </a:r>
            <a:endParaRPr lang="en-RO" sz="1600" dirty="0">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E8A6DA27-AA93-2E42-BA52-C0CDF06CD639}"/>
              </a:ext>
            </a:extLst>
          </p:cNvPr>
          <p:cNvSpPr/>
          <p:nvPr/>
        </p:nvSpPr>
        <p:spPr>
          <a:xfrm>
            <a:off x="715420" y="4059626"/>
            <a:ext cx="3032760" cy="751433"/>
          </a:xfrm>
          <a:prstGeom prst="roundRect">
            <a:avLst>
              <a:gd name="adj" fmla="val 17335"/>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Break the chain of transmission</a:t>
            </a:r>
            <a:endParaRPr lang="en-RO" sz="1600"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12447418-5F1D-2C41-B0E0-4FB2E57BDADD}"/>
              </a:ext>
            </a:extLst>
          </p:cNvPr>
          <p:cNvSpPr/>
          <p:nvPr/>
        </p:nvSpPr>
        <p:spPr>
          <a:xfrm>
            <a:off x="715420" y="5026072"/>
            <a:ext cx="3032760" cy="751433"/>
          </a:xfrm>
          <a:prstGeom prst="roundRect">
            <a:avLst>
              <a:gd name="adj" fmla="val 17335"/>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Prevent future outbreaks</a:t>
            </a:r>
            <a:endParaRPr lang="en-RO" sz="1600"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326B70F4-F1D9-CD4C-A37E-BCB6CB49C326}"/>
              </a:ext>
            </a:extLst>
          </p:cNvPr>
          <p:cNvSpPr/>
          <p:nvPr/>
        </p:nvSpPr>
        <p:spPr>
          <a:xfrm>
            <a:off x="5348380" y="3093179"/>
            <a:ext cx="3032760" cy="751433"/>
          </a:xfrm>
          <a:prstGeom prst="roundRect">
            <a:avLst>
              <a:gd name="adj" fmla="val 17335"/>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Determine the etiologic agent involved</a:t>
            </a:r>
            <a:endParaRPr lang="en-RO" sz="1600" dirty="0">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D7796CDE-CB7E-2641-A032-A1E2CCE05FEB}"/>
              </a:ext>
            </a:extLst>
          </p:cNvPr>
          <p:cNvSpPr/>
          <p:nvPr/>
        </p:nvSpPr>
        <p:spPr>
          <a:xfrm>
            <a:off x="5348380" y="4059626"/>
            <a:ext cx="3032760" cy="751433"/>
          </a:xfrm>
          <a:prstGeom prst="roundRect">
            <a:avLst>
              <a:gd name="adj" fmla="val 17335"/>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Determine the possible source</a:t>
            </a:r>
            <a:endParaRPr lang="en-RO" sz="1600" dirty="0">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3F736F8F-D1CE-9A48-9386-A45C9B603F9A}"/>
              </a:ext>
            </a:extLst>
          </p:cNvPr>
          <p:cNvSpPr/>
          <p:nvPr/>
        </p:nvSpPr>
        <p:spPr>
          <a:xfrm>
            <a:off x="5348380" y="5026072"/>
            <a:ext cx="3032760" cy="751433"/>
          </a:xfrm>
          <a:prstGeom prst="roundRect">
            <a:avLst>
              <a:gd name="adj" fmla="val 17335"/>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err="1">
                <a:latin typeface="Arial" panose="020B0604020202020204" pitchFamily="34" charset="0"/>
                <a:cs typeface="Arial" panose="020B0604020202020204" pitchFamily="34" charset="0"/>
              </a:rPr>
              <a:t>Determine the mechanism for transmission</a:t>
            </a:r>
            <a:endParaRPr lang="en-R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08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929880"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Steps in an outbreak investigation</a:t>
            </a:r>
          </a:p>
        </p:txBody>
      </p:sp>
      <p:sp>
        <p:nvSpPr>
          <p:cNvPr id="18" name="TextBox 17">
            <a:extLst>
              <a:ext uri="{FF2B5EF4-FFF2-40B4-BE49-F238E27FC236}">
                <a16:creationId xmlns:a16="http://schemas.microsoft.com/office/drawing/2014/main" id="{71AB7B40-1F61-834C-B018-0A0DFFE94FF3}"/>
              </a:ext>
            </a:extLst>
          </p:cNvPr>
          <p:cNvSpPr txBox="1"/>
          <p:nvPr/>
        </p:nvSpPr>
        <p:spPr>
          <a:xfrm>
            <a:off x="431801" y="5799820"/>
            <a:ext cx="8243888" cy="615553"/>
          </a:xfrm>
          <a:prstGeom prst="rect">
            <a:avLst/>
          </a:prstGeom>
          <a:noFill/>
        </p:spPr>
        <p:txBody>
          <a:bodyPr wrap="square" lIns="0" tIns="0" rIns="0" bIns="0" rtlCol="0">
            <a:spAutoFit/>
          </a:bodyPr>
          <a:lstStyle/>
          <a:p>
            <a:r>
              <a:rPr lang="en-GB" sz="1000" dirty="0" err="1">
                <a:solidFill>
                  <a:schemeClr val="tx1"/>
                </a:solidFill>
              </a:rPr>
              <a:t>Reingold AL. Outbreak Investigations—A Perspective. Emerg Infect Dis. 1998;4(1):21–27. Available from:</a:t>
            </a:r>
          </a:p>
          <a:p>
            <a:r>
              <a:rPr lang="en-GB" sz="1000" dirty="0" err="1">
                <a:solidFill>
                  <a:srgbClr val="3D6C9D"/>
                </a:solidFill>
                <a:hlinkClick r:id="rId2">
                  <a:extLst>
                    <a:ext uri="{A12FA001-AC4F-418D-AE19-62706E023703}">
                      <ahyp:hlinkClr xmlns:ahyp="http://schemas.microsoft.com/office/drawing/2018/hyperlinkcolor" val="tx"/>
                    </a:ext>
                  </a:extLst>
                </a:hlinkClick>
              </a:rPr>
              <a:t>https://wwwnc.cdc.gov/eid/article/4/1/98-0104_article</a:t>
            </a:r>
            <a:endParaRPr lang="en-GB" sz="1000" dirty="0" err="1">
              <a:solidFill>
                <a:srgbClr val="3D6C9D"/>
              </a:solidFill>
            </a:endParaRPr>
          </a:p>
          <a:p>
            <a:endParaRPr lang="en-GB" sz="1000" dirty="0" err="1">
              <a:solidFill>
                <a:schemeClr val="tx1"/>
              </a:solidFill>
            </a:endParaRPr>
          </a:p>
          <a:p>
            <a:r>
              <a:rPr lang="en-GB" sz="1000" dirty="0" err="1">
                <a:solidFill>
                  <a:schemeClr val="tx1"/>
                </a:solidFill>
              </a:rPr>
              <a:t>David Heymann, Editor. Control of Communicable Diseases. Twelfth Edition. American Association of Public Health. 2015.</a:t>
            </a:r>
          </a:p>
        </p:txBody>
      </p:sp>
      <p:graphicFrame>
        <p:nvGraphicFramePr>
          <p:cNvPr id="42" name="Diagram 41">
            <a:extLst>
              <a:ext uri="{FF2B5EF4-FFF2-40B4-BE49-F238E27FC236}">
                <a16:creationId xmlns:a16="http://schemas.microsoft.com/office/drawing/2014/main" id="{AED1D43F-15CB-274C-986F-0D2BE9C946CB}"/>
              </a:ext>
            </a:extLst>
          </p:cNvPr>
          <p:cNvGraphicFramePr/>
          <p:nvPr>
            <p:extLst>
              <p:ext uri="{D42A27DB-BD31-4B8C-83A1-F6EECF244321}">
                <p14:modId xmlns:p14="http://schemas.microsoft.com/office/powerpoint/2010/main" val="559378127"/>
              </p:ext>
            </p:extLst>
          </p:nvPr>
        </p:nvGraphicFramePr>
        <p:xfrm>
          <a:off x="415090" y="1813031"/>
          <a:ext cx="8293764" cy="3769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Google Shape;140;p4">
            <a:extLst>
              <a:ext uri="{FF2B5EF4-FFF2-40B4-BE49-F238E27FC236}">
                <a16:creationId xmlns:a16="http://schemas.microsoft.com/office/drawing/2014/main" id="{04BFB794-16CC-AB46-8B88-42BFBC0F42FC}"/>
              </a:ext>
            </a:extLst>
          </p:cNvPr>
          <p:cNvSpPr>
            <a:spLocks noChangeAspect="1"/>
          </p:cNvSpPr>
          <p:nvPr/>
        </p:nvSpPr>
        <p:spPr>
          <a:xfrm>
            <a:off x="415090" y="1430996"/>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
        <p:nvSpPr>
          <p:cNvPr id="54" name="Google Shape;140;p4">
            <a:extLst>
              <a:ext uri="{FF2B5EF4-FFF2-40B4-BE49-F238E27FC236}">
                <a16:creationId xmlns:a16="http://schemas.microsoft.com/office/drawing/2014/main" id="{D57CDC00-D3DA-D146-A1EF-B89404AB49FF}"/>
              </a:ext>
            </a:extLst>
          </p:cNvPr>
          <p:cNvSpPr>
            <a:spLocks noChangeAspect="1"/>
          </p:cNvSpPr>
          <p:nvPr/>
        </p:nvSpPr>
        <p:spPr>
          <a:xfrm>
            <a:off x="415090" y="2883385"/>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8</a:t>
            </a:r>
            <a:endParaRPr sz="2400" b="1">
              <a:solidFill>
                <a:schemeClr val="bg1"/>
              </a:solidFill>
            </a:endParaRPr>
          </a:p>
        </p:txBody>
      </p:sp>
      <p:sp>
        <p:nvSpPr>
          <p:cNvPr id="55" name="Google Shape;140;p4">
            <a:extLst>
              <a:ext uri="{FF2B5EF4-FFF2-40B4-BE49-F238E27FC236}">
                <a16:creationId xmlns:a16="http://schemas.microsoft.com/office/drawing/2014/main" id="{D737A479-C425-414B-A5EC-1BF417BDB12A}"/>
              </a:ext>
            </a:extLst>
          </p:cNvPr>
          <p:cNvSpPr>
            <a:spLocks noChangeAspect="1"/>
          </p:cNvSpPr>
          <p:nvPr/>
        </p:nvSpPr>
        <p:spPr>
          <a:xfrm>
            <a:off x="415090" y="433577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9</a:t>
            </a:r>
            <a:endParaRPr sz="2400" b="1">
              <a:solidFill>
                <a:schemeClr val="bg1"/>
              </a:solidFill>
            </a:endParaRPr>
          </a:p>
        </p:txBody>
      </p:sp>
      <p:sp>
        <p:nvSpPr>
          <p:cNvPr id="56" name="Google Shape;140;p4">
            <a:extLst>
              <a:ext uri="{FF2B5EF4-FFF2-40B4-BE49-F238E27FC236}">
                <a16:creationId xmlns:a16="http://schemas.microsoft.com/office/drawing/2014/main" id="{78EC4C91-C6BE-C64C-82B2-EB68B6F2815B}"/>
              </a:ext>
            </a:extLst>
          </p:cNvPr>
          <p:cNvSpPr>
            <a:spLocks noChangeAspect="1"/>
          </p:cNvSpPr>
          <p:nvPr/>
        </p:nvSpPr>
        <p:spPr>
          <a:xfrm>
            <a:off x="2453440" y="1430996"/>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
        <p:nvSpPr>
          <p:cNvPr id="57" name="Google Shape;140;p4">
            <a:extLst>
              <a:ext uri="{FF2B5EF4-FFF2-40B4-BE49-F238E27FC236}">
                <a16:creationId xmlns:a16="http://schemas.microsoft.com/office/drawing/2014/main" id="{8D34987F-3F6F-704B-B5F8-3F8524A2B97C}"/>
              </a:ext>
            </a:extLst>
          </p:cNvPr>
          <p:cNvSpPr>
            <a:spLocks noChangeAspect="1"/>
          </p:cNvSpPr>
          <p:nvPr/>
        </p:nvSpPr>
        <p:spPr>
          <a:xfrm>
            <a:off x="2453440" y="2883385"/>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7</a:t>
            </a:r>
            <a:endParaRPr sz="2400" b="1">
              <a:solidFill>
                <a:schemeClr val="bg1"/>
              </a:solidFill>
            </a:endParaRPr>
          </a:p>
        </p:txBody>
      </p:sp>
      <p:sp>
        <p:nvSpPr>
          <p:cNvPr id="58" name="Google Shape;140;p4">
            <a:extLst>
              <a:ext uri="{FF2B5EF4-FFF2-40B4-BE49-F238E27FC236}">
                <a16:creationId xmlns:a16="http://schemas.microsoft.com/office/drawing/2014/main" id="{EFBE5ADD-7740-D947-AB2A-98789ADEE606}"/>
              </a:ext>
            </a:extLst>
          </p:cNvPr>
          <p:cNvSpPr>
            <a:spLocks noChangeAspect="1"/>
          </p:cNvSpPr>
          <p:nvPr/>
        </p:nvSpPr>
        <p:spPr>
          <a:xfrm>
            <a:off x="2453440" y="433577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none" lIns="91425" tIns="91425" rIns="91425" bIns="91425" anchor="ctr" anchorCtr="0">
            <a:noAutofit/>
          </a:bodyPr>
          <a:lstStyle/>
          <a:p>
            <a:pPr marL="0" lvl="0" indent="0" algn="ctr" rtl="0">
              <a:spcBef>
                <a:spcPts val="0"/>
              </a:spcBef>
              <a:spcAft>
                <a:spcPts val="0"/>
              </a:spcAft>
              <a:buNone/>
            </a:pPr>
            <a:r>
              <a:rPr lang="en-US" sz="2400" b="1">
                <a:solidFill>
                  <a:schemeClr val="bg1"/>
                </a:solidFill>
              </a:rPr>
              <a:t>10</a:t>
            </a:r>
            <a:endParaRPr sz="2400" b="1">
              <a:solidFill>
                <a:schemeClr val="bg1"/>
              </a:solidFill>
            </a:endParaRPr>
          </a:p>
        </p:txBody>
      </p:sp>
      <p:sp>
        <p:nvSpPr>
          <p:cNvPr id="59" name="Google Shape;140;p4">
            <a:extLst>
              <a:ext uri="{FF2B5EF4-FFF2-40B4-BE49-F238E27FC236}">
                <a16:creationId xmlns:a16="http://schemas.microsoft.com/office/drawing/2014/main" id="{0B3FA3EE-06BE-064C-A16C-35D21CA162BB}"/>
              </a:ext>
            </a:extLst>
          </p:cNvPr>
          <p:cNvSpPr>
            <a:spLocks noChangeAspect="1"/>
          </p:cNvSpPr>
          <p:nvPr/>
        </p:nvSpPr>
        <p:spPr>
          <a:xfrm>
            <a:off x="4482265" y="1430996"/>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3</a:t>
            </a:r>
            <a:endParaRPr sz="2400" b="1">
              <a:solidFill>
                <a:schemeClr val="bg1"/>
              </a:solidFill>
            </a:endParaRPr>
          </a:p>
        </p:txBody>
      </p:sp>
      <p:sp>
        <p:nvSpPr>
          <p:cNvPr id="60" name="Google Shape;140;p4">
            <a:extLst>
              <a:ext uri="{FF2B5EF4-FFF2-40B4-BE49-F238E27FC236}">
                <a16:creationId xmlns:a16="http://schemas.microsoft.com/office/drawing/2014/main" id="{30B785FA-DF5A-2F45-9FFC-60F6B2FF5B28}"/>
              </a:ext>
            </a:extLst>
          </p:cNvPr>
          <p:cNvSpPr>
            <a:spLocks noChangeAspect="1"/>
          </p:cNvSpPr>
          <p:nvPr/>
        </p:nvSpPr>
        <p:spPr>
          <a:xfrm>
            <a:off x="4482265" y="2883385"/>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6</a:t>
            </a:r>
            <a:endParaRPr sz="2400" b="1">
              <a:solidFill>
                <a:schemeClr val="bg1"/>
              </a:solidFill>
            </a:endParaRPr>
          </a:p>
        </p:txBody>
      </p:sp>
      <p:sp>
        <p:nvSpPr>
          <p:cNvPr id="61" name="Google Shape;140;p4">
            <a:extLst>
              <a:ext uri="{FF2B5EF4-FFF2-40B4-BE49-F238E27FC236}">
                <a16:creationId xmlns:a16="http://schemas.microsoft.com/office/drawing/2014/main" id="{E97C28D3-0096-1444-81EB-47E5F304E486}"/>
              </a:ext>
            </a:extLst>
          </p:cNvPr>
          <p:cNvSpPr>
            <a:spLocks noChangeAspect="1"/>
          </p:cNvSpPr>
          <p:nvPr/>
        </p:nvSpPr>
        <p:spPr>
          <a:xfrm>
            <a:off x="6511090" y="1430996"/>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4</a:t>
            </a:r>
            <a:endParaRPr sz="2400" b="1">
              <a:solidFill>
                <a:schemeClr val="bg1"/>
              </a:solidFill>
            </a:endParaRPr>
          </a:p>
        </p:txBody>
      </p:sp>
      <p:sp>
        <p:nvSpPr>
          <p:cNvPr id="62" name="Google Shape;140;p4">
            <a:extLst>
              <a:ext uri="{FF2B5EF4-FFF2-40B4-BE49-F238E27FC236}">
                <a16:creationId xmlns:a16="http://schemas.microsoft.com/office/drawing/2014/main" id="{87DBF126-80E9-9B42-907F-C40DCB121C26}"/>
              </a:ext>
            </a:extLst>
          </p:cNvPr>
          <p:cNvSpPr>
            <a:spLocks noChangeAspect="1"/>
          </p:cNvSpPr>
          <p:nvPr/>
        </p:nvSpPr>
        <p:spPr>
          <a:xfrm>
            <a:off x="6511090" y="2883385"/>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5</a:t>
            </a:r>
            <a:endParaRPr sz="2400" b="1">
              <a:solidFill>
                <a:schemeClr val="bg1"/>
              </a:solidFill>
            </a:endParaRPr>
          </a:p>
        </p:txBody>
      </p:sp>
    </p:spTree>
    <p:extLst>
      <p:ext uri="{BB962C8B-B14F-4D97-AF65-F5344CB8AC3E}">
        <p14:creationId xmlns:p14="http://schemas.microsoft.com/office/powerpoint/2010/main" val="1441516410"/>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05197-9864-4CE5-86D2-DA31FD027DC1}"/>
</file>

<file path=customXml/itemProps2.xml><?xml version="1.0" encoding="utf-8"?>
<ds:datastoreItem xmlns:ds="http://schemas.openxmlformats.org/officeDocument/2006/customXml" ds:itemID="{71751481-DEF0-46B7-9AAE-AF4B5EF11C8F}"/>
</file>

<file path=docProps/app.xml><?xml version="1.0" encoding="utf-8"?>
<Properties xmlns="http://schemas.openxmlformats.org/officeDocument/2006/extended-properties" xmlns:vt="http://schemas.openxmlformats.org/officeDocument/2006/docPropsVTypes">
  <TotalTime>1469</TotalTime>
  <Words>1857</Words>
  <Application>Microsoft Office PowerPoint</Application>
  <PresentationFormat>On-screen Show (4:3)</PresentationFormat>
  <Paragraphs>402</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699</cp:revision>
  <dcterms:created xsi:type="dcterms:W3CDTF">2000-03-07T14:53:30Z</dcterms:created>
  <dcterms:modified xsi:type="dcterms:W3CDTF">2023-12-21T09:41:59Z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