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style31.xml" ContentType="application/vnd.ms-office.chartstyle+xml"/>
  <Override PartName="/ppt/charts/colors31.xml" ContentType="application/vnd.ms-office.chartcolorstyle+xml"/>
  <Override PartName="/ppt/charts/style18.xml" ContentType="application/vnd.ms-office.chart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chart1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notesMasters/notesMaster1.xml" ContentType="application/vnd.openxmlformats-officedocument.presentationml.notesMaster+xml"/>
  <Override PartName="/ppt/charts/colors18.xml" ContentType="application/vnd.ms-office.chartcolorstyle+xml"/>
  <Override PartName="/ppt/theme/theme1.xml" ContentType="application/vnd.openxmlformats-officedocument.theme+xml"/>
  <Override PartName="/ppt/charts/colors29.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52"/>
  </p:notesMasterIdLst>
  <p:sldIdLst>
    <p:sldId id="256" r:id="rId2"/>
    <p:sldId id="260" r:id="rId3"/>
    <p:sldId id="261" r:id="rId4"/>
    <p:sldId id="262" r:id="rId5"/>
    <p:sldId id="263" r:id="rId6"/>
    <p:sldId id="264" r:id="rId7"/>
    <p:sldId id="265" r:id="rId8"/>
    <p:sldId id="308"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9" r:id="rId51"/>
  </p:sldIdLst>
  <p:sldSz cx="9144000" cy="6858000" type="screen4x3"/>
  <p:notesSz cx="6797675" cy="9926638"/>
  <p:embeddedFontLst>
    <p:embeddedFont>
      <p:font typeface="Arial Black" panose="020B0A04020102020204" pitchFamily="34" charset="0"/>
      <p:bold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C9D"/>
    <a:srgbClr val="DBE4EB"/>
    <a:srgbClr val="FBE7DA"/>
    <a:srgbClr val="FFEDBD"/>
    <a:srgbClr val="EEF3F6"/>
    <a:srgbClr val="FFEDBC"/>
    <a:srgbClr val="819FBD"/>
    <a:srgbClr val="ED7D31"/>
    <a:srgbClr val="FEF3EC"/>
    <a:srgbClr val="FAD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1"/>
    <p:restoredTop sz="91187"/>
  </p:normalViewPr>
  <p:slideViewPr>
    <p:cSldViewPr snapToGrid="0">
      <p:cViewPr varScale="1">
        <p:scale>
          <a:sx n="72" d="100"/>
          <a:sy n="72" d="100"/>
        </p:scale>
        <p:origin x="1814" y="6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Sheet1!$A$2:$A$26</c:f>
              <c:numCache>
                <c:formatCode>General</c:formatCode>
                <c:ptCount val="25"/>
                <c:pt idx="0">
                  <c:v>11</c:v>
                </c:pt>
                <c:pt idx="1">
                  <c:v>12</c:v>
                </c:pt>
                <c:pt idx="2">
                  <c:v>13</c:v>
                </c:pt>
                <c:pt idx="3">
                  <c:v>14</c:v>
                </c:pt>
                <c:pt idx="4">
                  <c:v>15</c:v>
                </c:pt>
                <c:pt idx="5">
                  <c:v>16</c:v>
                </c:pt>
                <c:pt idx="6">
                  <c:v>17</c:v>
                </c:pt>
                <c:pt idx="7">
                  <c:v>18</c:v>
                </c:pt>
                <c:pt idx="8">
                  <c:v>19</c:v>
                </c:pt>
                <c:pt idx="9">
                  <c:v>20</c:v>
                </c:pt>
                <c:pt idx="10">
                  <c:v>21</c:v>
                </c:pt>
                <c:pt idx="11">
                  <c:v>22</c:v>
                </c:pt>
                <c:pt idx="12">
                  <c:v>23</c:v>
                </c:pt>
                <c:pt idx="13">
                  <c:v>24</c:v>
                </c:pt>
                <c:pt idx="14">
                  <c:v>1</c:v>
                </c:pt>
                <c:pt idx="15">
                  <c:v>2</c:v>
                </c:pt>
                <c:pt idx="16">
                  <c:v>3</c:v>
                </c:pt>
                <c:pt idx="17">
                  <c:v>4</c:v>
                </c:pt>
                <c:pt idx="18">
                  <c:v>5</c:v>
                </c:pt>
                <c:pt idx="19">
                  <c:v>6</c:v>
                </c:pt>
                <c:pt idx="20">
                  <c:v>7</c:v>
                </c:pt>
                <c:pt idx="21">
                  <c:v>8</c:v>
                </c:pt>
                <c:pt idx="22">
                  <c:v>9</c:v>
                </c:pt>
                <c:pt idx="23">
                  <c:v>10</c:v>
                </c:pt>
                <c:pt idx="24">
                  <c:v>11</c:v>
                </c:pt>
              </c:numCache>
            </c:numRef>
          </c:cat>
          <c:val>
            <c:numRef>
              <c:f>Sheet1!$B$2:$B$26</c:f>
              <c:numCache>
                <c:formatCode>General</c:formatCode>
                <c:ptCount val="25"/>
                <c:pt idx="0">
                  <c:v>0</c:v>
                </c:pt>
                <c:pt idx="1">
                  <c:v>0</c:v>
                </c:pt>
                <c:pt idx="2">
                  <c:v>4</c:v>
                </c:pt>
                <c:pt idx="3">
                  <c:v>15</c:v>
                </c:pt>
                <c:pt idx="4">
                  <c:v>15</c:v>
                </c:pt>
                <c:pt idx="5">
                  <c:v>11</c:v>
                </c:pt>
                <c:pt idx="6">
                  <c:v>4</c:v>
                </c:pt>
                <c:pt idx="7">
                  <c:v>1</c:v>
                </c:pt>
                <c:pt idx="8">
                  <c:v>0</c:v>
                </c:pt>
                <c:pt idx="9">
                  <c:v>1</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Hours</a:t>
                </a:r>
              </a:p>
            </c:rich>
          </c:tx>
          <c:layout>
            <c:manualLayout>
              <c:xMode val="edge"/>
              <c:yMode val="edge"/>
              <c:x val="0.48277038698245295"/>
              <c:y val="0.942843749999999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0"/>
              <c:y val="0.355916584645669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dPt>
            <c:idx val="8"/>
            <c:invertIfNegative val="0"/>
            <c:bubble3D val="0"/>
            <c:spPr>
              <a:solidFill>
                <a:srgbClr val="3D6C9D"/>
              </a:solidFill>
              <a:ln>
                <a:noFill/>
              </a:ln>
              <a:effectLst/>
            </c:spPr>
            <c:extLst>
              <c:ext xmlns:c16="http://schemas.microsoft.com/office/drawing/2014/chart" uri="{C3380CC4-5D6E-409C-BE32-E72D297353CC}">
                <c16:uniqueId val="{00000001-82D1-9045-9427-F23F9C85B377}"/>
              </c:ext>
            </c:extLst>
          </c:dPt>
          <c:dPt>
            <c:idx val="10"/>
            <c:invertIfNegative val="0"/>
            <c:bubble3D val="0"/>
            <c:spPr>
              <a:solidFill>
                <a:srgbClr val="3D6C9D"/>
              </a:solidFill>
              <a:ln>
                <a:noFill/>
              </a:ln>
              <a:effectLst/>
            </c:spPr>
            <c:extLst>
              <c:ext xmlns:c16="http://schemas.microsoft.com/office/drawing/2014/chart" uri="{C3380CC4-5D6E-409C-BE32-E72D297353CC}">
                <c16:uniqueId val="{00000002-82D1-9045-9427-F23F9C85B377}"/>
              </c:ext>
            </c:extLst>
          </c:dPt>
          <c:dPt>
            <c:idx val="14"/>
            <c:invertIfNegative val="0"/>
            <c:bubble3D val="0"/>
            <c:spPr>
              <a:solidFill>
                <a:srgbClr val="3D6C9D"/>
              </a:solidFill>
              <a:ln>
                <a:noFill/>
              </a:ln>
              <a:effectLst/>
            </c:spPr>
            <c:extLst>
              <c:ext xmlns:c16="http://schemas.microsoft.com/office/drawing/2014/chart" uri="{C3380CC4-5D6E-409C-BE32-E72D297353CC}">
                <c16:uniqueId val="{00000003-82D1-9045-9427-F23F9C85B377}"/>
              </c:ext>
            </c:extLst>
          </c:dPt>
          <c:cat>
            <c:numRef>
              <c:f>Sheet1!$A$2:$A$164</c:f>
              <c:numCache>
                <c:formatCode>General</c:formatCode>
                <c:ptCount val="16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pt idx="91">
                  <c:v>40</c:v>
                </c:pt>
                <c:pt idx="92">
                  <c:v>41</c:v>
                </c:pt>
                <c:pt idx="93">
                  <c:v>42</c:v>
                </c:pt>
                <c:pt idx="94">
                  <c:v>43</c:v>
                </c:pt>
                <c:pt idx="95">
                  <c:v>44</c:v>
                </c:pt>
                <c:pt idx="96">
                  <c:v>45</c:v>
                </c:pt>
                <c:pt idx="97">
                  <c:v>46</c:v>
                </c:pt>
                <c:pt idx="98">
                  <c:v>47</c:v>
                </c:pt>
                <c:pt idx="99">
                  <c:v>48</c:v>
                </c:pt>
                <c:pt idx="100">
                  <c:v>49</c:v>
                </c:pt>
                <c:pt idx="101">
                  <c:v>50</c:v>
                </c:pt>
                <c:pt idx="102">
                  <c:v>51</c:v>
                </c:pt>
                <c:pt idx="103">
                  <c:v>52</c:v>
                </c:pt>
                <c:pt idx="104">
                  <c:v>1</c:v>
                </c:pt>
                <c:pt idx="105">
                  <c:v>2</c:v>
                </c:pt>
                <c:pt idx="106">
                  <c:v>3</c:v>
                </c:pt>
                <c:pt idx="107">
                  <c:v>4</c:v>
                </c:pt>
                <c:pt idx="108">
                  <c:v>5</c:v>
                </c:pt>
                <c:pt idx="109">
                  <c:v>6</c:v>
                </c:pt>
                <c:pt idx="110">
                  <c:v>7</c:v>
                </c:pt>
                <c:pt idx="111">
                  <c:v>8</c:v>
                </c:pt>
                <c:pt idx="112">
                  <c:v>9</c:v>
                </c:pt>
                <c:pt idx="113">
                  <c:v>10</c:v>
                </c:pt>
                <c:pt idx="114">
                  <c:v>11</c:v>
                </c:pt>
                <c:pt idx="115">
                  <c:v>12</c:v>
                </c:pt>
                <c:pt idx="116">
                  <c:v>13</c:v>
                </c:pt>
                <c:pt idx="117">
                  <c:v>14</c:v>
                </c:pt>
                <c:pt idx="118">
                  <c:v>15</c:v>
                </c:pt>
                <c:pt idx="119">
                  <c:v>16</c:v>
                </c:pt>
                <c:pt idx="120">
                  <c:v>17</c:v>
                </c:pt>
                <c:pt idx="121">
                  <c:v>18</c:v>
                </c:pt>
                <c:pt idx="122">
                  <c:v>19</c:v>
                </c:pt>
                <c:pt idx="123">
                  <c:v>20</c:v>
                </c:pt>
                <c:pt idx="124">
                  <c:v>21</c:v>
                </c:pt>
                <c:pt idx="125">
                  <c:v>22</c:v>
                </c:pt>
                <c:pt idx="126">
                  <c:v>23</c:v>
                </c:pt>
                <c:pt idx="127">
                  <c:v>24</c:v>
                </c:pt>
                <c:pt idx="128">
                  <c:v>25</c:v>
                </c:pt>
                <c:pt idx="129">
                  <c:v>26</c:v>
                </c:pt>
                <c:pt idx="130">
                  <c:v>27</c:v>
                </c:pt>
                <c:pt idx="131">
                  <c:v>28</c:v>
                </c:pt>
                <c:pt idx="132">
                  <c:v>29</c:v>
                </c:pt>
                <c:pt idx="133">
                  <c:v>30</c:v>
                </c:pt>
                <c:pt idx="134">
                  <c:v>31</c:v>
                </c:pt>
                <c:pt idx="135">
                  <c:v>32</c:v>
                </c:pt>
                <c:pt idx="136">
                  <c:v>33</c:v>
                </c:pt>
                <c:pt idx="137">
                  <c:v>34</c:v>
                </c:pt>
                <c:pt idx="138">
                  <c:v>35</c:v>
                </c:pt>
                <c:pt idx="139">
                  <c:v>36</c:v>
                </c:pt>
                <c:pt idx="140">
                  <c:v>37</c:v>
                </c:pt>
                <c:pt idx="141">
                  <c:v>38</c:v>
                </c:pt>
                <c:pt idx="142">
                  <c:v>39</c:v>
                </c:pt>
                <c:pt idx="143">
                  <c:v>40</c:v>
                </c:pt>
                <c:pt idx="144">
                  <c:v>41</c:v>
                </c:pt>
                <c:pt idx="145">
                  <c:v>42</c:v>
                </c:pt>
                <c:pt idx="146">
                  <c:v>43</c:v>
                </c:pt>
                <c:pt idx="147">
                  <c:v>44</c:v>
                </c:pt>
                <c:pt idx="148">
                  <c:v>45</c:v>
                </c:pt>
                <c:pt idx="149">
                  <c:v>46</c:v>
                </c:pt>
                <c:pt idx="150">
                  <c:v>47</c:v>
                </c:pt>
                <c:pt idx="151">
                  <c:v>48</c:v>
                </c:pt>
                <c:pt idx="152">
                  <c:v>49</c:v>
                </c:pt>
                <c:pt idx="153">
                  <c:v>50</c:v>
                </c:pt>
                <c:pt idx="154">
                  <c:v>51</c:v>
                </c:pt>
                <c:pt idx="155">
                  <c:v>52</c:v>
                </c:pt>
                <c:pt idx="156">
                  <c:v>1</c:v>
                </c:pt>
                <c:pt idx="157">
                  <c:v>2</c:v>
                </c:pt>
                <c:pt idx="158">
                  <c:v>3</c:v>
                </c:pt>
                <c:pt idx="159">
                  <c:v>4</c:v>
                </c:pt>
                <c:pt idx="160">
                  <c:v>5</c:v>
                </c:pt>
                <c:pt idx="161">
                  <c:v>6</c:v>
                </c:pt>
                <c:pt idx="162">
                  <c:v>7</c:v>
                </c:pt>
              </c:numCache>
            </c:numRef>
          </c:cat>
          <c:val>
            <c:numRef>
              <c:f>Sheet1!$B$2:$B$164</c:f>
              <c:numCache>
                <c:formatCode>General</c:formatCode>
                <c:ptCount val="163"/>
                <c:pt idx="0">
                  <c:v>1</c:v>
                </c:pt>
                <c:pt idx="1">
                  <c:v>0</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1</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20</c:v>
                </c:pt>
                <c:pt idx="51">
                  <c:v>30</c:v>
                </c:pt>
                <c:pt idx="52">
                  <c:v>80</c:v>
                </c:pt>
                <c:pt idx="53">
                  <c:v>140</c:v>
                </c:pt>
                <c:pt idx="54">
                  <c:v>110</c:v>
                </c:pt>
                <c:pt idx="55">
                  <c:v>80</c:v>
                </c:pt>
                <c:pt idx="56">
                  <c:v>45</c:v>
                </c:pt>
                <c:pt idx="57">
                  <c:v>25</c:v>
                </c:pt>
                <c:pt idx="58">
                  <c:v>22</c:v>
                </c:pt>
                <c:pt idx="59">
                  <c:v>18</c:v>
                </c:pt>
                <c:pt idx="60">
                  <c:v>20</c:v>
                </c:pt>
                <c:pt idx="61">
                  <c:v>10</c:v>
                </c:pt>
                <c:pt idx="62">
                  <c:v>22</c:v>
                </c:pt>
                <c:pt idx="63">
                  <c:v>25</c:v>
                </c:pt>
                <c:pt idx="64">
                  <c:v>27</c:v>
                </c:pt>
                <c:pt idx="65">
                  <c:v>15</c:v>
                </c:pt>
                <c:pt idx="66">
                  <c:v>15</c:v>
                </c:pt>
                <c:pt idx="67">
                  <c:v>12</c:v>
                </c:pt>
                <c:pt idx="68">
                  <c:v>8</c:v>
                </c:pt>
                <c:pt idx="69">
                  <c:v>1</c:v>
                </c:pt>
                <c:pt idx="70">
                  <c:v>3</c:v>
                </c:pt>
                <c:pt idx="71">
                  <c:v>1</c:v>
                </c:pt>
                <c:pt idx="72">
                  <c:v>0</c:v>
                </c:pt>
                <c:pt idx="73">
                  <c:v>0</c:v>
                </c:pt>
                <c:pt idx="74">
                  <c:v>1</c:v>
                </c:pt>
                <c:pt idx="75">
                  <c:v>0</c:v>
                </c:pt>
                <c:pt idx="76">
                  <c:v>1</c:v>
                </c:pt>
                <c:pt idx="77">
                  <c:v>0</c:v>
                </c:pt>
                <c:pt idx="78">
                  <c:v>0</c:v>
                </c:pt>
                <c:pt idx="79">
                  <c:v>1</c:v>
                </c:pt>
                <c:pt idx="80">
                  <c:v>0</c:v>
                </c:pt>
                <c:pt idx="81">
                  <c:v>0</c:v>
                </c:pt>
                <c:pt idx="82">
                  <c:v>0</c:v>
                </c:pt>
                <c:pt idx="83">
                  <c:v>0</c:v>
                </c:pt>
                <c:pt idx="84">
                  <c:v>0</c:v>
                </c:pt>
                <c:pt idx="85">
                  <c:v>0</c:v>
                </c:pt>
                <c:pt idx="86">
                  <c:v>0</c:v>
                </c:pt>
                <c:pt idx="87">
                  <c:v>0</c:v>
                </c:pt>
                <c:pt idx="88">
                  <c:v>0</c:v>
                </c:pt>
                <c:pt idx="89">
                  <c:v>1</c:v>
                </c:pt>
                <c:pt idx="90">
                  <c:v>0</c:v>
                </c:pt>
                <c:pt idx="91">
                  <c:v>0</c:v>
                </c:pt>
                <c:pt idx="92">
                  <c:v>0</c:v>
                </c:pt>
                <c:pt idx="93">
                  <c:v>0</c:v>
                </c:pt>
                <c:pt idx="94">
                  <c:v>0</c:v>
                </c:pt>
                <c:pt idx="95">
                  <c:v>0</c:v>
                </c:pt>
                <c:pt idx="96">
                  <c:v>1</c:v>
                </c:pt>
                <c:pt idx="97">
                  <c:v>0</c:v>
                </c:pt>
                <c:pt idx="98">
                  <c:v>1</c:v>
                </c:pt>
                <c:pt idx="99">
                  <c:v>0</c:v>
                </c:pt>
                <c:pt idx="100">
                  <c:v>3</c:v>
                </c:pt>
                <c:pt idx="101">
                  <c:v>3</c:v>
                </c:pt>
                <c:pt idx="102">
                  <c:v>10</c:v>
                </c:pt>
                <c:pt idx="103">
                  <c:v>35</c:v>
                </c:pt>
                <c:pt idx="104">
                  <c:v>92</c:v>
                </c:pt>
                <c:pt idx="105">
                  <c:v>140</c:v>
                </c:pt>
                <c:pt idx="106">
                  <c:v>205</c:v>
                </c:pt>
                <c:pt idx="107">
                  <c:v>148</c:v>
                </c:pt>
                <c:pt idx="108">
                  <c:v>120</c:v>
                </c:pt>
                <c:pt idx="109">
                  <c:v>98</c:v>
                </c:pt>
                <c:pt idx="110">
                  <c:v>135</c:v>
                </c:pt>
                <c:pt idx="111">
                  <c:v>65</c:v>
                </c:pt>
                <c:pt idx="112">
                  <c:v>60</c:v>
                </c:pt>
                <c:pt idx="113">
                  <c:v>55</c:v>
                </c:pt>
                <c:pt idx="114">
                  <c:v>25</c:v>
                </c:pt>
                <c:pt idx="115">
                  <c:v>23</c:v>
                </c:pt>
                <c:pt idx="116">
                  <c:v>15</c:v>
                </c:pt>
                <c:pt idx="117">
                  <c:v>20</c:v>
                </c:pt>
                <c:pt idx="118">
                  <c:v>15</c:v>
                </c:pt>
                <c:pt idx="119">
                  <c:v>5</c:v>
                </c:pt>
                <c:pt idx="120">
                  <c:v>7</c:v>
                </c:pt>
                <c:pt idx="121">
                  <c:v>8</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1</c:v>
                </c:pt>
                <c:pt idx="146">
                  <c:v>0</c:v>
                </c:pt>
                <c:pt idx="147">
                  <c:v>0</c:v>
                </c:pt>
                <c:pt idx="148">
                  <c:v>0</c:v>
                </c:pt>
                <c:pt idx="149">
                  <c:v>0</c:v>
                </c:pt>
                <c:pt idx="150">
                  <c:v>0</c:v>
                </c:pt>
                <c:pt idx="151">
                  <c:v>0</c:v>
                </c:pt>
                <c:pt idx="152">
                  <c:v>0</c:v>
                </c:pt>
                <c:pt idx="153">
                  <c:v>0</c:v>
                </c:pt>
                <c:pt idx="154">
                  <c:v>1</c:v>
                </c:pt>
                <c:pt idx="155">
                  <c:v>2</c:v>
                </c:pt>
                <c:pt idx="156">
                  <c:v>4</c:v>
                </c:pt>
                <c:pt idx="157">
                  <c:v>8</c:v>
                </c:pt>
                <c:pt idx="158">
                  <c:v>15</c:v>
                </c:pt>
                <c:pt idx="159">
                  <c:v>5</c:v>
                </c:pt>
                <c:pt idx="160">
                  <c:v>4</c:v>
                </c:pt>
                <c:pt idx="161">
                  <c:v>0</c:v>
                </c:pt>
                <c:pt idx="162">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25"/>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tickLblSkip val="3"/>
        <c:tickMarkSkip val="1"/>
        <c:noMultiLvlLbl val="1"/>
      </c:catAx>
      <c:valAx>
        <c:axId val="310728111"/>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3.0810704851885421E-3"/>
              <c:y val="0.2807681905010352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Sheet1!$A$2:$A$150</c:f>
              <c:numCache>
                <c:formatCode>d\-mmm\-yy</c:formatCode>
                <c:ptCount val="149"/>
                <c:pt idx="0">
                  <c:v>44833</c:v>
                </c:pt>
                <c:pt idx="1">
                  <c:v>44834</c:v>
                </c:pt>
                <c:pt idx="2">
                  <c:v>44835</c:v>
                </c:pt>
                <c:pt idx="3">
                  <c:v>44836</c:v>
                </c:pt>
                <c:pt idx="4">
                  <c:v>44837</c:v>
                </c:pt>
                <c:pt idx="5">
                  <c:v>44838</c:v>
                </c:pt>
                <c:pt idx="6">
                  <c:v>44839</c:v>
                </c:pt>
                <c:pt idx="7">
                  <c:v>44840</c:v>
                </c:pt>
                <c:pt idx="8">
                  <c:v>44841</c:v>
                </c:pt>
                <c:pt idx="9">
                  <c:v>44842</c:v>
                </c:pt>
                <c:pt idx="10">
                  <c:v>44843</c:v>
                </c:pt>
                <c:pt idx="11">
                  <c:v>44844</c:v>
                </c:pt>
                <c:pt idx="12">
                  <c:v>44845</c:v>
                </c:pt>
                <c:pt idx="13">
                  <c:v>44846</c:v>
                </c:pt>
                <c:pt idx="14">
                  <c:v>44847</c:v>
                </c:pt>
                <c:pt idx="15">
                  <c:v>44848</c:v>
                </c:pt>
                <c:pt idx="16">
                  <c:v>44849</c:v>
                </c:pt>
                <c:pt idx="17">
                  <c:v>44850</c:v>
                </c:pt>
                <c:pt idx="18">
                  <c:v>44851</c:v>
                </c:pt>
                <c:pt idx="19">
                  <c:v>44852</c:v>
                </c:pt>
                <c:pt idx="20">
                  <c:v>44853</c:v>
                </c:pt>
                <c:pt idx="21">
                  <c:v>44854</c:v>
                </c:pt>
                <c:pt idx="22">
                  <c:v>44855</c:v>
                </c:pt>
                <c:pt idx="23">
                  <c:v>44856</c:v>
                </c:pt>
                <c:pt idx="24">
                  <c:v>44857</c:v>
                </c:pt>
                <c:pt idx="25">
                  <c:v>44858</c:v>
                </c:pt>
                <c:pt idx="26">
                  <c:v>44859</c:v>
                </c:pt>
                <c:pt idx="27">
                  <c:v>44860</c:v>
                </c:pt>
                <c:pt idx="28">
                  <c:v>44861</c:v>
                </c:pt>
                <c:pt idx="29">
                  <c:v>44862</c:v>
                </c:pt>
                <c:pt idx="30">
                  <c:v>44863</c:v>
                </c:pt>
                <c:pt idx="31">
                  <c:v>44864</c:v>
                </c:pt>
                <c:pt idx="32">
                  <c:v>44865</c:v>
                </c:pt>
                <c:pt idx="33">
                  <c:v>44866</c:v>
                </c:pt>
                <c:pt idx="34">
                  <c:v>44867</c:v>
                </c:pt>
                <c:pt idx="35">
                  <c:v>44868</c:v>
                </c:pt>
                <c:pt idx="36">
                  <c:v>44869</c:v>
                </c:pt>
                <c:pt idx="37">
                  <c:v>44870</c:v>
                </c:pt>
                <c:pt idx="38">
                  <c:v>44871</c:v>
                </c:pt>
                <c:pt idx="39">
                  <c:v>44872</c:v>
                </c:pt>
                <c:pt idx="40">
                  <c:v>44873</c:v>
                </c:pt>
                <c:pt idx="41">
                  <c:v>44874</c:v>
                </c:pt>
                <c:pt idx="42">
                  <c:v>44875</c:v>
                </c:pt>
                <c:pt idx="43">
                  <c:v>44876</c:v>
                </c:pt>
                <c:pt idx="44">
                  <c:v>44877</c:v>
                </c:pt>
                <c:pt idx="45">
                  <c:v>44878</c:v>
                </c:pt>
                <c:pt idx="46">
                  <c:v>44879</c:v>
                </c:pt>
                <c:pt idx="47">
                  <c:v>44880</c:v>
                </c:pt>
                <c:pt idx="48">
                  <c:v>44881</c:v>
                </c:pt>
                <c:pt idx="49">
                  <c:v>44882</c:v>
                </c:pt>
                <c:pt idx="50">
                  <c:v>44883</c:v>
                </c:pt>
                <c:pt idx="51">
                  <c:v>44884</c:v>
                </c:pt>
                <c:pt idx="52">
                  <c:v>44885</c:v>
                </c:pt>
                <c:pt idx="53">
                  <c:v>44886</c:v>
                </c:pt>
                <c:pt idx="54">
                  <c:v>44887</c:v>
                </c:pt>
                <c:pt idx="55">
                  <c:v>44888</c:v>
                </c:pt>
                <c:pt idx="56">
                  <c:v>44889</c:v>
                </c:pt>
                <c:pt idx="57">
                  <c:v>44890</c:v>
                </c:pt>
                <c:pt idx="58">
                  <c:v>44891</c:v>
                </c:pt>
                <c:pt idx="59">
                  <c:v>44892</c:v>
                </c:pt>
                <c:pt idx="60">
                  <c:v>44893</c:v>
                </c:pt>
                <c:pt idx="61">
                  <c:v>44894</c:v>
                </c:pt>
                <c:pt idx="62">
                  <c:v>44895</c:v>
                </c:pt>
                <c:pt idx="63">
                  <c:v>44896</c:v>
                </c:pt>
                <c:pt idx="64">
                  <c:v>44897</c:v>
                </c:pt>
                <c:pt idx="65">
                  <c:v>44898</c:v>
                </c:pt>
                <c:pt idx="66">
                  <c:v>44899</c:v>
                </c:pt>
                <c:pt idx="67">
                  <c:v>44900</c:v>
                </c:pt>
                <c:pt idx="68">
                  <c:v>44901</c:v>
                </c:pt>
                <c:pt idx="69">
                  <c:v>44902</c:v>
                </c:pt>
                <c:pt idx="70">
                  <c:v>44903</c:v>
                </c:pt>
                <c:pt idx="71">
                  <c:v>44904</c:v>
                </c:pt>
                <c:pt idx="72">
                  <c:v>44905</c:v>
                </c:pt>
                <c:pt idx="73">
                  <c:v>44906</c:v>
                </c:pt>
                <c:pt idx="74">
                  <c:v>44907</c:v>
                </c:pt>
                <c:pt idx="75">
                  <c:v>44908</c:v>
                </c:pt>
                <c:pt idx="76">
                  <c:v>44909</c:v>
                </c:pt>
                <c:pt idx="77">
                  <c:v>44910</c:v>
                </c:pt>
                <c:pt idx="78">
                  <c:v>44911</c:v>
                </c:pt>
                <c:pt idx="79">
                  <c:v>44912</c:v>
                </c:pt>
                <c:pt idx="80">
                  <c:v>44913</c:v>
                </c:pt>
                <c:pt idx="81">
                  <c:v>44914</c:v>
                </c:pt>
                <c:pt idx="82">
                  <c:v>44915</c:v>
                </c:pt>
                <c:pt idx="83">
                  <c:v>44916</c:v>
                </c:pt>
                <c:pt idx="84">
                  <c:v>44917</c:v>
                </c:pt>
                <c:pt idx="85">
                  <c:v>44918</c:v>
                </c:pt>
                <c:pt idx="86">
                  <c:v>44919</c:v>
                </c:pt>
                <c:pt idx="87">
                  <c:v>44920</c:v>
                </c:pt>
                <c:pt idx="88">
                  <c:v>44921</c:v>
                </c:pt>
                <c:pt idx="89">
                  <c:v>44922</c:v>
                </c:pt>
                <c:pt idx="90">
                  <c:v>44923</c:v>
                </c:pt>
                <c:pt idx="91">
                  <c:v>44924</c:v>
                </c:pt>
                <c:pt idx="92">
                  <c:v>44925</c:v>
                </c:pt>
                <c:pt idx="93">
                  <c:v>44926</c:v>
                </c:pt>
                <c:pt idx="94">
                  <c:v>44927</c:v>
                </c:pt>
                <c:pt idx="95">
                  <c:v>44928</c:v>
                </c:pt>
                <c:pt idx="96">
                  <c:v>44929</c:v>
                </c:pt>
                <c:pt idx="97">
                  <c:v>44930</c:v>
                </c:pt>
                <c:pt idx="98">
                  <c:v>44931</c:v>
                </c:pt>
                <c:pt idx="99">
                  <c:v>44932</c:v>
                </c:pt>
                <c:pt idx="100">
                  <c:v>44933</c:v>
                </c:pt>
                <c:pt idx="101">
                  <c:v>44934</c:v>
                </c:pt>
                <c:pt idx="102">
                  <c:v>44935</c:v>
                </c:pt>
                <c:pt idx="103">
                  <c:v>44936</c:v>
                </c:pt>
                <c:pt idx="104">
                  <c:v>44937</c:v>
                </c:pt>
                <c:pt idx="105">
                  <c:v>44938</c:v>
                </c:pt>
                <c:pt idx="106">
                  <c:v>44939</c:v>
                </c:pt>
                <c:pt idx="107">
                  <c:v>44940</c:v>
                </c:pt>
                <c:pt idx="108">
                  <c:v>44941</c:v>
                </c:pt>
                <c:pt idx="109">
                  <c:v>44942</c:v>
                </c:pt>
                <c:pt idx="110">
                  <c:v>44943</c:v>
                </c:pt>
                <c:pt idx="111">
                  <c:v>44944</c:v>
                </c:pt>
                <c:pt idx="112">
                  <c:v>44945</c:v>
                </c:pt>
                <c:pt idx="113">
                  <c:v>44946</c:v>
                </c:pt>
                <c:pt idx="114">
                  <c:v>44947</c:v>
                </c:pt>
                <c:pt idx="115">
                  <c:v>44948</c:v>
                </c:pt>
                <c:pt idx="116">
                  <c:v>44949</c:v>
                </c:pt>
                <c:pt idx="117">
                  <c:v>44950</c:v>
                </c:pt>
                <c:pt idx="118">
                  <c:v>44951</c:v>
                </c:pt>
                <c:pt idx="119">
                  <c:v>44952</c:v>
                </c:pt>
                <c:pt idx="120">
                  <c:v>44953</c:v>
                </c:pt>
                <c:pt idx="121">
                  <c:v>44954</c:v>
                </c:pt>
                <c:pt idx="122">
                  <c:v>44955</c:v>
                </c:pt>
                <c:pt idx="123">
                  <c:v>44956</c:v>
                </c:pt>
                <c:pt idx="124">
                  <c:v>44957</c:v>
                </c:pt>
                <c:pt idx="125">
                  <c:v>44958</c:v>
                </c:pt>
                <c:pt idx="126">
                  <c:v>44959</c:v>
                </c:pt>
                <c:pt idx="127">
                  <c:v>44960</c:v>
                </c:pt>
                <c:pt idx="128">
                  <c:v>44961</c:v>
                </c:pt>
                <c:pt idx="129">
                  <c:v>44962</c:v>
                </c:pt>
                <c:pt idx="130">
                  <c:v>44963</c:v>
                </c:pt>
                <c:pt idx="131">
                  <c:v>44964</c:v>
                </c:pt>
                <c:pt idx="132">
                  <c:v>44965</c:v>
                </c:pt>
                <c:pt idx="133">
                  <c:v>44966</c:v>
                </c:pt>
                <c:pt idx="134">
                  <c:v>44967</c:v>
                </c:pt>
                <c:pt idx="135">
                  <c:v>44968</c:v>
                </c:pt>
                <c:pt idx="136">
                  <c:v>44969</c:v>
                </c:pt>
                <c:pt idx="137">
                  <c:v>44970</c:v>
                </c:pt>
                <c:pt idx="138">
                  <c:v>44971</c:v>
                </c:pt>
                <c:pt idx="139">
                  <c:v>44972</c:v>
                </c:pt>
                <c:pt idx="140">
                  <c:v>44973</c:v>
                </c:pt>
                <c:pt idx="141">
                  <c:v>44974</c:v>
                </c:pt>
                <c:pt idx="142">
                  <c:v>44975</c:v>
                </c:pt>
                <c:pt idx="143">
                  <c:v>44976</c:v>
                </c:pt>
                <c:pt idx="144">
                  <c:v>44977</c:v>
                </c:pt>
                <c:pt idx="145">
                  <c:v>44978</c:v>
                </c:pt>
                <c:pt idx="146">
                  <c:v>44979</c:v>
                </c:pt>
                <c:pt idx="147">
                  <c:v>44980</c:v>
                </c:pt>
                <c:pt idx="148">
                  <c:v>44981</c:v>
                </c:pt>
              </c:numCache>
            </c:numRef>
          </c:cat>
          <c:val>
            <c:numRef>
              <c:f>Sheet1!$B$2:$B$150</c:f>
              <c:numCache>
                <c:formatCode>General</c:formatCode>
                <c:ptCount val="149"/>
                <c:pt idx="0">
                  <c:v>1</c:v>
                </c:pt>
                <c:pt idx="1">
                  <c:v>3</c:v>
                </c:pt>
                <c:pt idx="2">
                  <c:v>5</c:v>
                </c:pt>
                <c:pt idx="3">
                  <c:v>15</c:v>
                </c:pt>
                <c:pt idx="4">
                  <c:v>30</c:v>
                </c:pt>
                <c:pt idx="5">
                  <c:v>55</c:v>
                </c:pt>
                <c:pt idx="6">
                  <c:v>45</c:v>
                </c:pt>
                <c:pt idx="7">
                  <c:v>32</c:v>
                </c:pt>
                <c:pt idx="8">
                  <c:v>120</c:v>
                </c:pt>
                <c:pt idx="9">
                  <c:v>155</c:v>
                </c:pt>
                <c:pt idx="10">
                  <c:v>75</c:v>
                </c:pt>
                <c:pt idx="11">
                  <c:v>225</c:v>
                </c:pt>
                <c:pt idx="12">
                  <c:v>210</c:v>
                </c:pt>
                <c:pt idx="13">
                  <c:v>260</c:v>
                </c:pt>
                <c:pt idx="14">
                  <c:v>195</c:v>
                </c:pt>
                <c:pt idx="15">
                  <c:v>150</c:v>
                </c:pt>
                <c:pt idx="16">
                  <c:v>135</c:v>
                </c:pt>
                <c:pt idx="17">
                  <c:v>160</c:v>
                </c:pt>
                <c:pt idx="18">
                  <c:v>162</c:v>
                </c:pt>
                <c:pt idx="19">
                  <c:v>155</c:v>
                </c:pt>
                <c:pt idx="20">
                  <c:v>156</c:v>
                </c:pt>
                <c:pt idx="21">
                  <c:v>205</c:v>
                </c:pt>
                <c:pt idx="22">
                  <c:v>210</c:v>
                </c:pt>
                <c:pt idx="23">
                  <c:v>225</c:v>
                </c:pt>
                <c:pt idx="24">
                  <c:v>180</c:v>
                </c:pt>
                <c:pt idx="25">
                  <c:v>235</c:v>
                </c:pt>
                <c:pt idx="26">
                  <c:v>250</c:v>
                </c:pt>
                <c:pt idx="27">
                  <c:v>305</c:v>
                </c:pt>
                <c:pt idx="28">
                  <c:v>295</c:v>
                </c:pt>
                <c:pt idx="29">
                  <c:v>385</c:v>
                </c:pt>
                <c:pt idx="30">
                  <c:v>425</c:v>
                </c:pt>
                <c:pt idx="31">
                  <c:v>355</c:v>
                </c:pt>
                <c:pt idx="32">
                  <c:v>305</c:v>
                </c:pt>
                <c:pt idx="33">
                  <c:v>390</c:v>
                </c:pt>
                <c:pt idx="34">
                  <c:v>395</c:v>
                </c:pt>
                <c:pt idx="35">
                  <c:v>340</c:v>
                </c:pt>
                <c:pt idx="36">
                  <c:v>345</c:v>
                </c:pt>
                <c:pt idx="37">
                  <c:v>410</c:v>
                </c:pt>
                <c:pt idx="38">
                  <c:v>400</c:v>
                </c:pt>
                <c:pt idx="39">
                  <c:v>345</c:v>
                </c:pt>
                <c:pt idx="40">
                  <c:v>420</c:v>
                </c:pt>
                <c:pt idx="41">
                  <c:v>465</c:v>
                </c:pt>
                <c:pt idx="42">
                  <c:v>385</c:v>
                </c:pt>
                <c:pt idx="43">
                  <c:v>445</c:v>
                </c:pt>
                <c:pt idx="44">
                  <c:v>400</c:v>
                </c:pt>
                <c:pt idx="45">
                  <c:v>285</c:v>
                </c:pt>
                <c:pt idx="46">
                  <c:v>310</c:v>
                </c:pt>
                <c:pt idx="47">
                  <c:v>390</c:v>
                </c:pt>
                <c:pt idx="48">
                  <c:v>405</c:v>
                </c:pt>
                <c:pt idx="49">
                  <c:v>415</c:v>
                </c:pt>
                <c:pt idx="50">
                  <c:v>410</c:v>
                </c:pt>
                <c:pt idx="51">
                  <c:v>405</c:v>
                </c:pt>
                <c:pt idx="52">
                  <c:v>410</c:v>
                </c:pt>
                <c:pt idx="53">
                  <c:v>275</c:v>
                </c:pt>
                <c:pt idx="54">
                  <c:v>375</c:v>
                </c:pt>
                <c:pt idx="55">
                  <c:v>340</c:v>
                </c:pt>
                <c:pt idx="56">
                  <c:v>380</c:v>
                </c:pt>
                <c:pt idx="57">
                  <c:v>350</c:v>
                </c:pt>
                <c:pt idx="58">
                  <c:v>335</c:v>
                </c:pt>
                <c:pt idx="59">
                  <c:v>310</c:v>
                </c:pt>
                <c:pt idx="60">
                  <c:v>302</c:v>
                </c:pt>
                <c:pt idx="61">
                  <c:v>355</c:v>
                </c:pt>
                <c:pt idx="62">
                  <c:v>352</c:v>
                </c:pt>
                <c:pt idx="63">
                  <c:v>360</c:v>
                </c:pt>
                <c:pt idx="64">
                  <c:v>320</c:v>
                </c:pt>
                <c:pt idx="65">
                  <c:v>260</c:v>
                </c:pt>
                <c:pt idx="66">
                  <c:v>320</c:v>
                </c:pt>
                <c:pt idx="67">
                  <c:v>245</c:v>
                </c:pt>
                <c:pt idx="68">
                  <c:v>270</c:v>
                </c:pt>
                <c:pt idx="69">
                  <c:v>250</c:v>
                </c:pt>
                <c:pt idx="70">
                  <c:v>185</c:v>
                </c:pt>
                <c:pt idx="71">
                  <c:v>210</c:v>
                </c:pt>
                <c:pt idx="72">
                  <c:v>205</c:v>
                </c:pt>
                <c:pt idx="73">
                  <c:v>195</c:v>
                </c:pt>
                <c:pt idx="74">
                  <c:v>180</c:v>
                </c:pt>
                <c:pt idx="75">
                  <c:v>220</c:v>
                </c:pt>
                <c:pt idx="76">
                  <c:v>160</c:v>
                </c:pt>
                <c:pt idx="77">
                  <c:v>205</c:v>
                </c:pt>
                <c:pt idx="78">
                  <c:v>210</c:v>
                </c:pt>
                <c:pt idx="79">
                  <c:v>175</c:v>
                </c:pt>
                <c:pt idx="80">
                  <c:v>190</c:v>
                </c:pt>
                <c:pt idx="81">
                  <c:v>165</c:v>
                </c:pt>
                <c:pt idx="82">
                  <c:v>205</c:v>
                </c:pt>
                <c:pt idx="83">
                  <c:v>202</c:v>
                </c:pt>
                <c:pt idx="84">
                  <c:v>210</c:v>
                </c:pt>
                <c:pt idx="85">
                  <c:v>200</c:v>
                </c:pt>
                <c:pt idx="86">
                  <c:v>195</c:v>
                </c:pt>
                <c:pt idx="87">
                  <c:v>197</c:v>
                </c:pt>
                <c:pt idx="88">
                  <c:v>160</c:v>
                </c:pt>
                <c:pt idx="89">
                  <c:v>160</c:v>
                </c:pt>
                <c:pt idx="90">
                  <c:v>200</c:v>
                </c:pt>
                <c:pt idx="91">
                  <c:v>180</c:v>
                </c:pt>
                <c:pt idx="92">
                  <c:v>185</c:v>
                </c:pt>
                <c:pt idx="93">
                  <c:v>182</c:v>
                </c:pt>
                <c:pt idx="94">
                  <c:v>145</c:v>
                </c:pt>
                <c:pt idx="95">
                  <c:v>200</c:v>
                </c:pt>
                <c:pt idx="96">
                  <c:v>255</c:v>
                </c:pt>
                <c:pt idx="97">
                  <c:v>265</c:v>
                </c:pt>
                <c:pt idx="98">
                  <c:v>257</c:v>
                </c:pt>
                <c:pt idx="99">
                  <c:v>260</c:v>
                </c:pt>
                <c:pt idx="100">
                  <c:v>240</c:v>
                </c:pt>
                <c:pt idx="101">
                  <c:v>205</c:v>
                </c:pt>
                <c:pt idx="102">
                  <c:v>195</c:v>
                </c:pt>
                <c:pt idx="103">
                  <c:v>255</c:v>
                </c:pt>
                <c:pt idx="104">
                  <c:v>250</c:v>
                </c:pt>
                <c:pt idx="105">
                  <c:v>240</c:v>
                </c:pt>
                <c:pt idx="106">
                  <c:v>225</c:v>
                </c:pt>
                <c:pt idx="107">
                  <c:v>255</c:v>
                </c:pt>
                <c:pt idx="108">
                  <c:v>225</c:v>
                </c:pt>
                <c:pt idx="109">
                  <c:v>260</c:v>
                </c:pt>
                <c:pt idx="110">
                  <c:v>240</c:v>
                </c:pt>
                <c:pt idx="111">
                  <c:v>248</c:v>
                </c:pt>
                <c:pt idx="112">
                  <c:v>360</c:v>
                </c:pt>
                <c:pt idx="113">
                  <c:v>195</c:v>
                </c:pt>
                <c:pt idx="114">
                  <c:v>185</c:v>
                </c:pt>
                <c:pt idx="115">
                  <c:v>170</c:v>
                </c:pt>
                <c:pt idx="116">
                  <c:v>155</c:v>
                </c:pt>
                <c:pt idx="117">
                  <c:v>190</c:v>
                </c:pt>
                <c:pt idx="118">
                  <c:v>210</c:v>
                </c:pt>
                <c:pt idx="119">
                  <c:v>210</c:v>
                </c:pt>
                <c:pt idx="120">
                  <c:v>180</c:v>
                </c:pt>
                <c:pt idx="121">
                  <c:v>160</c:v>
                </c:pt>
                <c:pt idx="122">
                  <c:v>170</c:v>
                </c:pt>
                <c:pt idx="123">
                  <c:v>185</c:v>
                </c:pt>
                <c:pt idx="124">
                  <c:v>195</c:v>
                </c:pt>
                <c:pt idx="125">
                  <c:v>200</c:v>
                </c:pt>
                <c:pt idx="126">
                  <c:v>145</c:v>
                </c:pt>
                <c:pt idx="127">
                  <c:v>148</c:v>
                </c:pt>
                <c:pt idx="128">
                  <c:v>115</c:v>
                </c:pt>
                <c:pt idx="129">
                  <c:v>125</c:v>
                </c:pt>
                <c:pt idx="130">
                  <c:v>140</c:v>
                </c:pt>
                <c:pt idx="131">
                  <c:v>160</c:v>
                </c:pt>
                <c:pt idx="132">
                  <c:v>170</c:v>
                </c:pt>
                <c:pt idx="133">
                  <c:v>160</c:v>
                </c:pt>
                <c:pt idx="134">
                  <c:v>125</c:v>
                </c:pt>
                <c:pt idx="135">
                  <c:v>130</c:v>
                </c:pt>
                <c:pt idx="136">
                  <c:v>135</c:v>
                </c:pt>
                <c:pt idx="137">
                  <c:v>140</c:v>
                </c:pt>
                <c:pt idx="138">
                  <c:v>145</c:v>
                </c:pt>
                <c:pt idx="139">
                  <c:v>135</c:v>
                </c:pt>
                <c:pt idx="140">
                  <c:v>155</c:v>
                </c:pt>
                <c:pt idx="141">
                  <c:v>120</c:v>
                </c:pt>
                <c:pt idx="142">
                  <c:v>105</c:v>
                </c:pt>
                <c:pt idx="143">
                  <c:v>95</c:v>
                </c:pt>
                <c:pt idx="144">
                  <c:v>102</c:v>
                </c:pt>
                <c:pt idx="145">
                  <c:v>120</c:v>
                </c:pt>
                <c:pt idx="146">
                  <c:v>90</c:v>
                </c:pt>
                <c:pt idx="147">
                  <c:v>80</c:v>
                </c:pt>
                <c:pt idx="148">
                  <c:v>0</c:v>
                </c:pt>
              </c:numCache>
            </c:numRef>
          </c:val>
          <c:extLst>
            <c:ext xmlns:c16="http://schemas.microsoft.com/office/drawing/2014/chart" uri="{C3380CC4-5D6E-409C-BE32-E72D297353CC}">
              <c16:uniqueId val="{00000000-05C4-7B46-AF1C-12C9A05CFC22}"/>
            </c:ext>
          </c:extLst>
        </c:ser>
        <c:ser>
          <c:idx val="1"/>
          <c:order val="1"/>
          <c:tx>
            <c:strRef>
              <c:f>Sheet1!$C$1</c:f>
              <c:strCache>
                <c:ptCount val="1"/>
                <c:pt idx="0">
                  <c:v>Series 2</c:v>
                </c:pt>
              </c:strCache>
            </c:strRef>
          </c:tx>
          <c:spPr>
            <a:solidFill>
              <a:schemeClr val="accent2"/>
            </a:solidFill>
            <a:ln>
              <a:noFill/>
            </a:ln>
            <a:effectLst/>
          </c:spPr>
          <c:invertIfNegative val="0"/>
          <c:cat>
            <c:numRef>
              <c:f>Sheet1!$A$2:$A$150</c:f>
              <c:numCache>
                <c:formatCode>d\-mmm\-yy</c:formatCode>
                <c:ptCount val="149"/>
                <c:pt idx="0">
                  <c:v>44833</c:v>
                </c:pt>
                <c:pt idx="1">
                  <c:v>44834</c:v>
                </c:pt>
                <c:pt idx="2">
                  <c:v>44835</c:v>
                </c:pt>
                <c:pt idx="3">
                  <c:v>44836</c:v>
                </c:pt>
                <c:pt idx="4">
                  <c:v>44837</c:v>
                </c:pt>
                <c:pt idx="5">
                  <c:v>44838</c:v>
                </c:pt>
                <c:pt idx="6">
                  <c:v>44839</c:v>
                </c:pt>
                <c:pt idx="7">
                  <c:v>44840</c:v>
                </c:pt>
                <c:pt idx="8">
                  <c:v>44841</c:v>
                </c:pt>
                <c:pt idx="9">
                  <c:v>44842</c:v>
                </c:pt>
                <c:pt idx="10">
                  <c:v>44843</c:v>
                </c:pt>
                <c:pt idx="11">
                  <c:v>44844</c:v>
                </c:pt>
                <c:pt idx="12">
                  <c:v>44845</c:v>
                </c:pt>
                <c:pt idx="13">
                  <c:v>44846</c:v>
                </c:pt>
                <c:pt idx="14">
                  <c:v>44847</c:v>
                </c:pt>
                <c:pt idx="15">
                  <c:v>44848</c:v>
                </c:pt>
                <c:pt idx="16">
                  <c:v>44849</c:v>
                </c:pt>
                <c:pt idx="17">
                  <c:v>44850</c:v>
                </c:pt>
                <c:pt idx="18">
                  <c:v>44851</c:v>
                </c:pt>
                <c:pt idx="19">
                  <c:v>44852</c:v>
                </c:pt>
                <c:pt idx="20">
                  <c:v>44853</c:v>
                </c:pt>
                <c:pt idx="21">
                  <c:v>44854</c:v>
                </c:pt>
                <c:pt idx="22">
                  <c:v>44855</c:v>
                </c:pt>
                <c:pt idx="23">
                  <c:v>44856</c:v>
                </c:pt>
                <c:pt idx="24">
                  <c:v>44857</c:v>
                </c:pt>
                <c:pt idx="25">
                  <c:v>44858</c:v>
                </c:pt>
                <c:pt idx="26">
                  <c:v>44859</c:v>
                </c:pt>
                <c:pt idx="27">
                  <c:v>44860</c:v>
                </c:pt>
                <c:pt idx="28">
                  <c:v>44861</c:v>
                </c:pt>
                <c:pt idx="29">
                  <c:v>44862</c:v>
                </c:pt>
                <c:pt idx="30">
                  <c:v>44863</c:v>
                </c:pt>
                <c:pt idx="31">
                  <c:v>44864</c:v>
                </c:pt>
                <c:pt idx="32">
                  <c:v>44865</c:v>
                </c:pt>
                <c:pt idx="33">
                  <c:v>44866</c:v>
                </c:pt>
                <c:pt idx="34">
                  <c:v>44867</c:v>
                </c:pt>
                <c:pt idx="35">
                  <c:v>44868</c:v>
                </c:pt>
                <c:pt idx="36">
                  <c:v>44869</c:v>
                </c:pt>
                <c:pt idx="37">
                  <c:v>44870</c:v>
                </c:pt>
                <c:pt idx="38">
                  <c:v>44871</c:v>
                </c:pt>
                <c:pt idx="39">
                  <c:v>44872</c:v>
                </c:pt>
                <c:pt idx="40">
                  <c:v>44873</c:v>
                </c:pt>
                <c:pt idx="41">
                  <c:v>44874</c:v>
                </c:pt>
                <c:pt idx="42">
                  <c:v>44875</c:v>
                </c:pt>
                <c:pt idx="43">
                  <c:v>44876</c:v>
                </c:pt>
                <c:pt idx="44">
                  <c:v>44877</c:v>
                </c:pt>
                <c:pt idx="45">
                  <c:v>44878</c:v>
                </c:pt>
                <c:pt idx="46">
                  <c:v>44879</c:v>
                </c:pt>
                <c:pt idx="47">
                  <c:v>44880</c:v>
                </c:pt>
                <c:pt idx="48">
                  <c:v>44881</c:v>
                </c:pt>
                <c:pt idx="49">
                  <c:v>44882</c:v>
                </c:pt>
                <c:pt idx="50">
                  <c:v>44883</c:v>
                </c:pt>
                <c:pt idx="51">
                  <c:v>44884</c:v>
                </c:pt>
                <c:pt idx="52">
                  <c:v>44885</c:v>
                </c:pt>
                <c:pt idx="53">
                  <c:v>44886</c:v>
                </c:pt>
                <c:pt idx="54">
                  <c:v>44887</c:v>
                </c:pt>
                <c:pt idx="55">
                  <c:v>44888</c:v>
                </c:pt>
                <c:pt idx="56">
                  <c:v>44889</c:v>
                </c:pt>
                <c:pt idx="57">
                  <c:v>44890</c:v>
                </c:pt>
                <c:pt idx="58">
                  <c:v>44891</c:v>
                </c:pt>
                <c:pt idx="59">
                  <c:v>44892</c:v>
                </c:pt>
                <c:pt idx="60">
                  <c:v>44893</c:v>
                </c:pt>
                <c:pt idx="61">
                  <c:v>44894</c:v>
                </c:pt>
                <c:pt idx="62">
                  <c:v>44895</c:v>
                </c:pt>
                <c:pt idx="63">
                  <c:v>44896</c:v>
                </c:pt>
                <c:pt idx="64">
                  <c:v>44897</c:v>
                </c:pt>
                <c:pt idx="65">
                  <c:v>44898</c:v>
                </c:pt>
                <c:pt idx="66">
                  <c:v>44899</c:v>
                </c:pt>
                <c:pt idx="67">
                  <c:v>44900</c:v>
                </c:pt>
                <c:pt idx="68">
                  <c:v>44901</c:v>
                </c:pt>
                <c:pt idx="69">
                  <c:v>44902</c:v>
                </c:pt>
                <c:pt idx="70">
                  <c:v>44903</c:v>
                </c:pt>
                <c:pt idx="71">
                  <c:v>44904</c:v>
                </c:pt>
                <c:pt idx="72">
                  <c:v>44905</c:v>
                </c:pt>
                <c:pt idx="73">
                  <c:v>44906</c:v>
                </c:pt>
                <c:pt idx="74">
                  <c:v>44907</c:v>
                </c:pt>
                <c:pt idx="75">
                  <c:v>44908</c:v>
                </c:pt>
                <c:pt idx="76">
                  <c:v>44909</c:v>
                </c:pt>
                <c:pt idx="77">
                  <c:v>44910</c:v>
                </c:pt>
                <c:pt idx="78">
                  <c:v>44911</c:v>
                </c:pt>
                <c:pt idx="79">
                  <c:v>44912</c:v>
                </c:pt>
                <c:pt idx="80">
                  <c:v>44913</c:v>
                </c:pt>
                <c:pt idx="81">
                  <c:v>44914</c:v>
                </c:pt>
                <c:pt idx="82">
                  <c:v>44915</c:v>
                </c:pt>
                <c:pt idx="83">
                  <c:v>44916</c:v>
                </c:pt>
                <c:pt idx="84">
                  <c:v>44917</c:v>
                </c:pt>
                <c:pt idx="85">
                  <c:v>44918</c:v>
                </c:pt>
                <c:pt idx="86">
                  <c:v>44919</c:v>
                </c:pt>
                <c:pt idx="87">
                  <c:v>44920</c:v>
                </c:pt>
                <c:pt idx="88">
                  <c:v>44921</c:v>
                </c:pt>
                <c:pt idx="89">
                  <c:v>44922</c:v>
                </c:pt>
                <c:pt idx="90">
                  <c:v>44923</c:v>
                </c:pt>
                <c:pt idx="91">
                  <c:v>44924</c:v>
                </c:pt>
                <c:pt idx="92">
                  <c:v>44925</c:v>
                </c:pt>
                <c:pt idx="93">
                  <c:v>44926</c:v>
                </c:pt>
                <c:pt idx="94">
                  <c:v>44927</c:v>
                </c:pt>
                <c:pt idx="95">
                  <c:v>44928</c:v>
                </c:pt>
                <c:pt idx="96">
                  <c:v>44929</c:v>
                </c:pt>
                <c:pt idx="97">
                  <c:v>44930</c:v>
                </c:pt>
                <c:pt idx="98">
                  <c:v>44931</c:v>
                </c:pt>
                <c:pt idx="99">
                  <c:v>44932</c:v>
                </c:pt>
                <c:pt idx="100">
                  <c:v>44933</c:v>
                </c:pt>
                <c:pt idx="101">
                  <c:v>44934</c:v>
                </c:pt>
                <c:pt idx="102">
                  <c:v>44935</c:v>
                </c:pt>
                <c:pt idx="103">
                  <c:v>44936</c:v>
                </c:pt>
                <c:pt idx="104">
                  <c:v>44937</c:v>
                </c:pt>
                <c:pt idx="105">
                  <c:v>44938</c:v>
                </c:pt>
                <c:pt idx="106">
                  <c:v>44939</c:v>
                </c:pt>
                <c:pt idx="107">
                  <c:v>44940</c:v>
                </c:pt>
                <c:pt idx="108">
                  <c:v>44941</c:v>
                </c:pt>
                <c:pt idx="109">
                  <c:v>44942</c:v>
                </c:pt>
                <c:pt idx="110">
                  <c:v>44943</c:v>
                </c:pt>
                <c:pt idx="111">
                  <c:v>44944</c:v>
                </c:pt>
                <c:pt idx="112">
                  <c:v>44945</c:v>
                </c:pt>
                <c:pt idx="113">
                  <c:v>44946</c:v>
                </c:pt>
                <c:pt idx="114">
                  <c:v>44947</c:v>
                </c:pt>
                <c:pt idx="115">
                  <c:v>44948</c:v>
                </c:pt>
                <c:pt idx="116">
                  <c:v>44949</c:v>
                </c:pt>
                <c:pt idx="117">
                  <c:v>44950</c:v>
                </c:pt>
                <c:pt idx="118">
                  <c:v>44951</c:v>
                </c:pt>
                <c:pt idx="119">
                  <c:v>44952</c:v>
                </c:pt>
                <c:pt idx="120">
                  <c:v>44953</c:v>
                </c:pt>
                <c:pt idx="121">
                  <c:v>44954</c:v>
                </c:pt>
                <c:pt idx="122">
                  <c:v>44955</c:v>
                </c:pt>
                <c:pt idx="123">
                  <c:v>44956</c:v>
                </c:pt>
                <c:pt idx="124">
                  <c:v>44957</c:v>
                </c:pt>
                <c:pt idx="125">
                  <c:v>44958</c:v>
                </c:pt>
                <c:pt idx="126">
                  <c:v>44959</c:v>
                </c:pt>
                <c:pt idx="127">
                  <c:v>44960</c:v>
                </c:pt>
                <c:pt idx="128">
                  <c:v>44961</c:v>
                </c:pt>
                <c:pt idx="129">
                  <c:v>44962</c:v>
                </c:pt>
                <c:pt idx="130">
                  <c:v>44963</c:v>
                </c:pt>
                <c:pt idx="131">
                  <c:v>44964</c:v>
                </c:pt>
                <c:pt idx="132">
                  <c:v>44965</c:v>
                </c:pt>
                <c:pt idx="133">
                  <c:v>44966</c:v>
                </c:pt>
                <c:pt idx="134">
                  <c:v>44967</c:v>
                </c:pt>
                <c:pt idx="135">
                  <c:v>44968</c:v>
                </c:pt>
                <c:pt idx="136">
                  <c:v>44969</c:v>
                </c:pt>
                <c:pt idx="137">
                  <c:v>44970</c:v>
                </c:pt>
                <c:pt idx="138">
                  <c:v>44971</c:v>
                </c:pt>
                <c:pt idx="139">
                  <c:v>44972</c:v>
                </c:pt>
                <c:pt idx="140">
                  <c:v>44973</c:v>
                </c:pt>
                <c:pt idx="141">
                  <c:v>44974</c:v>
                </c:pt>
                <c:pt idx="142">
                  <c:v>44975</c:v>
                </c:pt>
                <c:pt idx="143">
                  <c:v>44976</c:v>
                </c:pt>
                <c:pt idx="144">
                  <c:v>44977</c:v>
                </c:pt>
                <c:pt idx="145">
                  <c:v>44978</c:v>
                </c:pt>
                <c:pt idx="146">
                  <c:v>44979</c:v>
                </c:pt>
                <c:pt idx="147">
                  <c:v>44980</c:v>
                </c:pt>
                <c:pt idx="148">
                  <c:v>44981</c:v>
                </c:pt>
              </c:numCache>
            </c:numRef>
          </c:cat>
          <c:val>
            <c:numRef>
              <c:f>Sheet1!$C$2:$C$150</c:f>
              <c:numCache>
                <c:formatCode>General</c:formatCode>
                <c:ptCount val="149"/>
              </c:numCache>
            </c:numRef>
          </c:val>
          <c:extLst>
            <c:ext xmlns:c16="http://schemas.microsoft.com/office/drawing/2014/chart" uri="{C3380CC4-5D6E-409C-BE32-E72D297353CC}">
              <c16:uniqueId val="{00000001-05C4-7B46-AF1C-12C9A05CFC22}"/>
            </c:ext>
          </c:extLst>
        </c:ser>
        <c:dLbls>
          <c:showLegendKey val="0"/>
          <c:showVal val="0"/>
          <c:showCatName val="0"/>
          <c:showSerName val="0"/>
          <c:showPercent val="0"/>
          <c:showBubbleSize val="0"/>
        </c:dLbls>
        <c:gapWidth val="0"/>
        <c:overlap val="50"/>
        <c:axId val="312216399"/>
        <c:axId val="363058703"/>
      </c:barChart>
      <c:lineChart>
        <c:grouping val="standard"/>
        <c:varyColors val="0"/>
        <c:ser>
          <c:idx val="2"/>
          <c:order val="2"/>
          <c:tx>
            <c:strRef>
              <c:f>Sheet1!$D$1</c:f>
              <c:strCache>
                <c:ptCount val="1"/>
                <c:pt idx="0">
                  <c:v>Series 3</c:v>
                </c:pt>
              </c:strCache>
            </c:strRef>
          </c:tx>
          <c:spPr>
            <a:ln w="25400" cap="rnd">
              <a:solidFill>
                <a:srgbClr val="ED7D31"/>
              </a:solidFill>
              <a:round/>
            </a:ln>
            <a:effectLst/>
          </c:spPr>
          <c:marker>
            <c:symbol val="none"/>
          </c:marker>
          <c:cat>
            <c:numRef>
              <c:f>Sheet1!$A$2:$A$150</c:f>
              <c:numCache>
                <c:formatCode>d\-mmm\-yy</c:formatCode>
                <c:ptCount val="149"/>
                <c:pt idx="0">
                  <c:v>44833</c:v>
                </c:pt>
                <c:pt idx="1">
                  <c:v>44834</c:v>
                </c:pt>
                <c:pt idx="2">
                  <c:v>44835</c:v>
                </c:pt>
                <c:pt idx="3">
                  <c:v>44836</c:v>
                </c:pt>
                <c:pt idx="4">
                  <c:v>44837</c:v>
                </c:pt>
                <c:pt idx="5">
                  <c:v>44838</c:v>
                </c:pt>
                <c:pt idx="6">
                  <c:v>44839</c:v>
                </c:pt>
                <c:pt idx="7">
                  <c:v>44840</c:v>
                </c:pt>
                <c:pt idx="8">
                  <c:v>44841</c:v>
                </c:pt>
                <c:pt idx="9">
                  <c:v>44842</c:v>
                </c:pt>
                <c:pt idx="10">
                  <c:v>44843</c:v>
                </c:pt>
                <c:pt idx="11">
                  <c:v>44844</c:v>
                </c:pt>
                <c:pt idx="12">
                  <c:v>44845</c:v>
                </c:pt>
                <c:pt idx="13">
                  <c:v>44846</c:v>
                </c:pt>
                <c:pt idx="14">
                  <c:v>44847</c:v>
                </c:pt>
                <c:pt idx="15">
                  <c:v>44848</c:v>
                </c:pt>
                <c:pt idx="16">
                  <c:v>44849</c:v>
                </c:pt>
                <c:pt idx="17">
                  <c:v>44850</c:v>
                </c:pt>
                <c:pt idx="18">
                  <c:v>44851</c:v>
                </c:pt>
                <c:pt idx="19">
                  <c:v>44852</c:v>
                </c:pt>
                <c:pt idx="20">
                  <c:v>44853</c:v>
                </c:pt>
                <c:pt idx="21">
                  <c:v>44854</c:v>
                </c:pt>
                <c:pt idx="22">
                  <c:v>44855</c:v>
                </c:pt>
                <c:pt idx="23">
                  <c:v>44856</c:v>
                </c:pt>
                <c:pt idx="24">
                  <c:v>44857</c:v>
                </c:pt>
                <c:pt idx="25">
                  <c:v>44858</c:v>
                </c:pt>
                <c:pt idx="26">
                  <c:v>44859</c:v>
                </c:pt>
                <c:pt idx="27">
                  <c:v>44860</c:v>
                </c:pt>
                <c:pt idx="28">
                  <c:v>44861</c:v>
                </c:pt>
                <c:pt idx="29">
                  <c:v>44862</c:v>
                </c:pt>
                <c:pt idx="30">
                  <c:v>44863</c:v>
                </c:pt>
                <c:pt idx="31">
                  <c:v>44864</c:v>
                </c:pt>
                <c:pt idx="32">
                  <c:v>44865</c:v>
                </c:pt>
                <c:pt idx="33">
                  <c:v>44866</c:v>
                </c:pt>
                <c:pt idx="34">
                  <c:v>44867</c:v>
                </c:pt>
                <c:pt idx="35">
                  <c:v>44868</c:v>
                </c:pt>
                <c:pt idx="36">
                  <c:v>44869</c:v>
                </c:pt>
                <c:pt idx="37">
                  <c:v>44870</c:v>
                </c:pt>
                <c:pt idx="38">
                  <c:v>44871</c:v>
                </c:pt>
                <c:pt idx="39">
                  <c:v>44872</c:v>
                </c:pt>
                <c:pt idx="40">
                  <c:v>44873</c:v>
                </c:pt>
                <c:pt idx="41">
                  <c:v>44874</c:v>
                </c:pt>
                <c:pt idx="42">
                  <c:v>44875</c:v>
                </c:pt>
                <c:pt idx="43">
                  <c:v>44876</c:v>
                </c:pt>
                <c:pt idx="44">
                  <c:v>44877</c:v>
                </c:pt>
                <c:pt idx="45">
                  <c:v>44878</c:v>
                </c:pt>
                <c:pt idx="46">
                  <c:v>44879</c:v>
                </c:pt>
                <c:pt idx="47">
                  <c:v>44880</c:v>
                </c:pt>
                <c:pt idx="48">
                  <c:v>44881</c:v>
                </c:pt>
                <c:pt idx="49">
                  <c:v>44882</c:v>
                </c:pt>
                <c:pt idx="50">
                  <c:v>44883</c:v>
                </c:pt>
                <c:pt idx="51">
                  <c:v>44884</c:v>
                </c:pt>
                <c:pt idx="52">
                  <c:v>44885</c:v>
                </c:pt>
                <c:pt idx="53">
                  <c:v>44886</c:v>
                </c:pt>
                <c:pt idx="54">
                  <c:v>44887</c:v>
                </c:pt>
                <c:pt idx="55">
                  <c:v>44888</c:v>
                </c:pt>
                <c:pt idx="56">
                  <c:v>44889</c:v>
                </c:pt>
                <c:pt idx="57">
                  <c:v>44890</c:v>
                </c:pt>
                <c:pt idx="58">
                  <c:v>44891</c:v>
                </c:pt>
                <c:pt idx="59">
                  <c:v>44892</c:v>
                </c:pt>
                <c:pt idx="60">
                  <c:v>44893</c:v>
                </c:pt>
                <c:pt idx="61">
                  <c:v>44894</c:v>
                </c:pt>
                <c:pt idx="62">
                  <c:v>44895</c:v>
                </c:pt>
                <c:pt idx="63">
                  <c:v>44896</c:v>
                </c:pt>
                <c:pt idx="64">
                  <c:v>44897</c:v>
                </c:pt>
                <c:pt idx="65">
                  <c:v>44898</c:v>
                </c:pt>
                <c:pt idx="66">
                  <c:v>44899</c:v>
                </c:pt>
                <c:pt idx="67">
                  <c:v>44900</c:v>
                </c:pt>
                <c:pt idx="68">
                  <c:v>44901</c:v>
                </c:pt>
                <c:pt idx="69">
                  <c:v>44902</c:v>
                </c:pt>
                <c:pt idx="70">
                  <c:v>44903</c:v>
                </c:pt>
                <c:pt idx="71">
                  <c:v>44904</c:v>
                </c:pt>
                <c:pt idx="72">
                  <c:v>44905</c:v>
                </c:pt>
                <c:pt idx="73">
                  <c:v>44906</c:v>
                </c:pt>
                <c:pt idx="74">
                  <c:v>44907</c:v>
                </c:pt>
                <c:pt idx="75">
                  <c:v>44908</c:v>
                </c:pt>
                <c:pt idx="76">
                  <c:v>44909</c:v>
                </c:pt>
                <c:pt idx="77">
                  <c:v>44910</c:v>
                </c:pt>
                <c:pt idx="78">
                  <c:v>44911</c:v>
                </c:pt>
                <c:pt idx="79">
                  <c:v>44912</c:v>
                </c:pt>
                <c:pt idx="80">
                  <c:v>44913</c:v>
                </c:pt>
                <c:pt idx="81">
                  <c:v>44914</c:v>
                </c:pt>
                <c:pt idx="82">
                  <c:v>44915</c:v>
                </c:pt>
                <c:pt idx="83">
                  <c:v>44916</c:v>
                </c:pt>
                <c:pt idx="84">
                  <c:v>44917</c:v>
                </c:pt>
                <c:pt idx="85">
                  <c:v>44918</c:v>
                </c:pt>
                <c:pt idx="86">
                  <c:v>44919</c:v>
                </c:pt>
                <c:pt idx="87">
                  <c:v>44920</c:v>
                </c:pt>
                <c:pt idx="88">
                  <c:v>44921</c:v>
                </c:pt>
                <c:pt idx="89">
                  <c:v>44922</c:v>
                </c:pt>
                <c:pt idx="90">
                  <c:v>44923</c:v>
                </c:pt>
                <c:pt idx="91">
                  <c:v>44924</c:v>
                </c:pt>
                <c:pt idx="92">
                  <c:v>44925</c:v>
                </c:pt>
                <c:pt idx="93">
                  <c:v>44926</c:v>
                </c:pt>
                <c:pt idx="94">
                  <c:v>44927</c:v>
                </c:pt>
                <c:pt idx="95">
                  <c:v>44928</c:v>
                </c:pt>
                <c:pt idx="96">
                  <c:v>44929</c:v>
                </c:pt>
                <c:pt idx="97">
                  <c:v>44930</c:v>
                </c:pt>
                <c:pt idx="98">
                  <c:v>44931</c:v>
                </c:pt>
                <c:pt idx="99">
                  <c:v>44932</c:v>
                </c:pt>
                <c:pt idx="100">
                  <c:v>44933</c:v>
                </c:pt>
                <c:pt idx="101">
                  <c:v>44934</c:v>
                </c:pt>
                <c:pt idx="102">
                  <c:v>44935</c:v>
                </c:pt>
                <c:pt idx="103">
                  <c:v>44936</c:v>
                </c:pt>
                <c:pt idx="104">
                  <c:v>44937</c:v>
                </c:pt>
                <c:pt idx="105">
                  <c:v>44938</c:v>
                </c:pt>
                <c:pt idx="106">
                  <c:v>44939</c:v>
                </c:pt>
                <c:pt idx="107">
                  <c:v>44940</c:v>
                </c:pt>
                <c:pt idx="108">
                  <c:v>44941</c:v>
                </c:pt>
                <c:pt idx="109">
                  <c:v>44942</c:v>
                </c:pt>
                <c:pt idx="110">
                  <c:v>44943</c:v>
                </c:pt>
                <c:pt idx="111">
                  <c:v>44944</c:v>
                </c:pt>
                <c:pt idx="112">
                  <c:v>44945</c:v>
                </c:pt>
                <c:pt idx="113">
                  <c:v>44946</c:v>
                </c:pt>
                <c:pt idx="114">
                  <c:v>44947</c:v>
                </c:pt>
                <c:pt idx="115">
                  <c:v>44948</c:v>
                </c:pt>
                <c:pt idx="116">
                  <c:v>44949</c:v>
                </c:pt>
                <c:pt idx="117">
                  <c:v>44950</c:v>
                </c:pt>
                <c:pt idx="118">
                  <c:v>44951</c:v>
                </c:pt>
                <c:pt idx="119">
                  <c:v>44952</c:v>
                </c:pt>
                <c:pt idx="120">
                  <c:v>44953</c:v>
                </c:pt>
                <c:pt idx="121">
                  <c:v>44954</c:v>
                </c:pt>
                <c:pt idx="122">
                  <c:v>44955</c:v>
                </c:pt>
                <c:pt idx="123">
                  <c:v>44956</c:v>
                </c:pt>
                <c:pt idx="124">
                  <c:v>44957</c:v>
                </c:pt>
                <c:pt idx="125">
                  <c:v>44958</c:v>
                </c:pt>
                <c:pt idx="126">
                  <c:v>44959</c:v>
                </c:pt>
                <c:pt idx="127">
                  <c:v>44960</c:v>
                </c:pt>
                <c:pt idx="128">
                  <c:v>44961</c:v>
                </c:pt>
                <c:pt idx="129">
                  <c:v>44962</c:v>
                </c:pt>
                <c:pt idx="130">
                  <c:v>44963</c:v>
                </c:pt>
                <c:pt idx="131">
                  <c:v>44964</c:v>
                </c:pt>
                <c:pt idx="132">
                  <c:v>44965</c:v>
                </c:pt>
                <c:pt idx="133">
                  <c:v>44966</c:v>
                </c:pt>
                <c:pt idx="134">
                  <c:v>44967</c:v>
                </c:pt>
                <c:pt idx="135">
                  <c:v>44968</c:v>
                </c:pt>
                <c:pt idx="136">
                  <c:v>44969</c:v>
                </c:pt>
                <c:pt idx="137">
                  <c:v>44970</c:v>
                </c:pt>
                <c:pt idx="138">
                  <c:v>44971</c:v>
                </c:pt>
                <c:pt idx="139">
                  <c:v>44972</c:v>
                </c:pt>
                <c:pt idx="140">
                  <c:v>44973</c:v>
                </c:pt>
                <c:pt idx="141">
                  <c:v>44974</c:v>
                </c:pt>
                <c:pt idx="142">
                  <c:v>44975</c:v>
                </c:pt>
                <c:pt idx="143">
                  <c:v>44976</c:v>
                </c:pt>
                <c:pt idx="144">
                  <c:v>44977</c:v>
                </c:pt>
                <c:pt idx="145">
                  <c:v>44978</c:v>
                </c:pt>
                <c:pt idx="146">
                  <c:v>44979</c:v>
                </c:pt>
                <c:pt idx="147">
                  <c:v>44980</c:v>
                </c:pt>
                <c:pt idx="148">
                  <c:v>44981</c:v>
                </c:pt>
              </c:numCache>
            </c:numRef>
          </c:cat>
          <c:val>
            <c:numRef>
              <c:f>Sheet1!$D$2:$D$150</c:f>
              <c:numCache>
                <c:formatCode>General</c:formatCode>
                <c:ptCount val="149"/>
                <c:pt idx="0">
                  <c:v>0</c:v>
                </c:pt>
                <c:pt idx="1">
                  <c:v>90</c:v>
                </c:pt>
                <c:pt idx="2">
                  <c:v>180</c:v>
                </c:pt>
                <c:pt idx="3">
                  <c:v>270</c:v>
                </c:pt>
                <c:pt idx="4">
                  <c:v>360</c:v>
                </c:pt>
                <c:pt idx="5">
                  <c:v>450</c:v>
                </c:pt>
                <c:pt idx="6">
                  <c:v>540</c:v>
                </c:pt>
                <c:pt idx="7">
                  <c:v>630</c:v>
                </c:pt>
                <c:pt idx="8">
                  <c:v>720</c:v>
                </c:pt>
                <c:pt idx="9">
                  <c:v>810</c:v>
                </c:pt>
                <c:pt idx="10">
                  <c:v>900</c:v>
                </c:pt>
                <c:pt idx="11">
                  <c:v>1000</c:v>
                </c:pt>
                <c:pt idx="12">
                  <c:v>1166</c:v>
                </c:pt>
                <c:pt idx="13">
                  <c:v>1332</c:v>
                </c:pt>
                <c:pt idx="14">
                  <c:v>1498</c:v>
                </c:pt>
                <c:pt idx="15">
                  <c:v>1664</c:v>
                </c:pt>
                <c:pt idx="16">
                  <c:v>1830</c:v>
                </c:pt>
                <c:pt idx="17">
                  <c:v>2000</c:v>
                </c:pt>
                <c:pt idx="18">
                  <c:v>2200</c:v>
                </c:pt>
                <c:pt idx="19">
                  <c:v>2400</c:v>
                </c:pt>
                <c:pt idx="20">
                  <c:v>2600</c:v>
                </c:pt>
                <c:pt idx="21">
                  <c:v>2800</c:v>
                </c:pt>
                <c:pt idx="22">
                  <c:v>3000</c:v>
                </c:pt>
                <c:pt idx="23">
                  <c:v>3200</c:v>
                </c:pt>
                <c:pt idx="24">
                  <c:v>3400</c:v>
                </c:pt>
                <c:pt idx="25">
                  <c:v>3600</c:v>
                </c:pt>
                <c:pt idx="26">
                  <c:v>3800</c:v>
                </c:pt>
                <c:pt idx="27">
                  <c:v>4000</c:v>
                </c:pt>
                <c:pt idx="28">
                  <c:v>4333</c:v>
                </c:pt>
                <c:pt idx="29">
                  <c:v>4666</c:v>
                </c:pt>
                <c:pt idx="30">
                  <c:v>5000</c:v>
                </c:pt>
                <c:pt idx="31">
                  <c:v>5333</c:v>
                </c:pt>
                <c:pt idx="32">
                  <c:v>5666</c:v>
                </c:pt>
                <c:pt idx="33">
                  <c:v>6000</c:v>
                </c:pt>
                <c:pt idx="34">
                  <c:v>6333</c:v>
                </c:pt>
                <c:pt idx="35">
                  <c:v>6666</c:v>
                </c:pt>
                <c:pt idx="36">
                  <c:v>7000</c:v>
                </c:pt>
                <c:pt idx="37">
                  <c:v>7333</c:v>
                </c:pt>
                <c:pt idx="38">
                  <c:v>7666</c:v>
                </c:pt>
                <c:pt idx="39">
                  <c:v>8000</c:v>
                </c:pt>
                <c:pt idx="40">
                  <c:v>8500</c:v>
                </c:pt>
                <c:pt idx="41">
                  <c:v>9000</c:v>
                </c:pt>
                <c:pt idx="42">
                  <c:v>9500</c:v>
                </c:pt>
                <c:pt idx="43">
                  <c:v>10000</c:v>
                </c:pt>
                <c:pt idx="44">
                  <c:v>10250</c:v>
                </c:pt>
                <c:pt idx="45">
                  <c:v>10500</c:v>
                </c:pt>
                <c:pt idx="46">
                  <c:v>10750</c:v>
                </c:pt>
                <c:pt idx="47">
                  <c:v>11000</c:v>
                </c:pt>
                <c:pt idx="48">
                  <c:v>11500</c:v>
                </c:pt>
                <c:pt idx="49">
                  <c:v>12000</c:v>
                </c:pt>
                <c:pt idx="50">
                  <c:v>12333</c:v>
                </c:pt>
                <c:pt idx="51">
                  <c:v>12666</c:v>
                </c:pt>
                <c:pt idx="52">
                  <c:v>13000</c:v>
                </c:pt>
                <c:pt idx="53">
                  <c:v>13333</c:v>
                </c:pt>
                <c:pt idx="54">
                  <c:v>13666</c:v>
                </c:pt>
                <c:pt idx="55">
                  <c:v>14000</c:v>
                </c:pt>
                <c:pt idx="56">
                  <c:v>14500</c:v>
                </c:pt>
                <c:pt idx="57">
                  <c:v>15000</c:v>
                </c:pt>
                <c:pt idx="58">
                  <c:v>15250</c:v>
                </c:pt>
                <c:pt idx="59">
                  <c:v>15500</c:v>
                </c:pt>
                <c:pt idx="60">
                  <c:v>15750</c:v>
                </c:pt>
                <c:pt idx="61">
                  <c:v>16000</c:v>
                </c:pt>
                <c:pt idx="62">
                  <c:v>16500</c:v>
                </c:pt>
                <c:pt idx="63">
                  <c:v>17000</c:v>
                </c:pt>
                <c:pt idx="64">
                  <c:v>17250</c:v>
                </c:pt>
                <c:pt idx="65">
                  <c:v>17500</c:v>
                </c:pt>
                <c:pt idx="66">
                  <c:v>17750</c:v>
                </c:pt>
                <c:pt idx="67">
                  <c:v>18000</c:v>
                </c:pt>
                <c:pt idx="68">
                  <c:v>18333</c:v>
                </c:pt>
                <c:pt idx="69">
                  <c:v>18666</c:v>
                </c:pt>
                <c:pt idx="70">
                  <c:v>19000</c:v>
                </c:pt>
                <c:pt idx="71">
                  <c:v>19200</c:v>
                </c:pt>
                <c:pt idx="72">
                  <c:v>19400</c:v>
                </c:pt>
                <c:pt idx="73">
                  <c:v>19600</c:v>
                </c:pt>
                <c:pt idx="74">
                  <c:v>19800</c:v>
                </c:pt>
                <c:pt idx="75">
                  <c:v>20000</c:v>
                </c:pt>
                <c:pt idx="76">
                  <c:v>20200</c:v>
                </c:pt>
                <c:pt idx="77">
                  <c:v>20400</c:v>
                </c:pt>
                <c:pt idx="78">
                  <c:v>20600</c:v>
                </c:pt>
                <c:pt idx="79">
                  <c:v>20800</c:v>
                </c:pt>
                <c:pt idx="80">
                  <c:v>21000</c:v>
                </c:pt>
                <c:pt idx="81">
                  <c:v>21166</c:v>
                </c:pt>
                <c:pt idx="82">
                  <c:v>21332</c:v>
                </c:pt>
                <c:pt idx="83">
                  <c:v>21498</c:v>
                </c:pt>
                <c:pt idx="84">
                  <c:v>21664</c:v>
                </c:pt>
                <c:pt idx="85">
                  <c:v>21830</c:v>
                </c:pt>
                <c:pt idx="86">
                  <c:v>22000</c:v>
                </c:pt>
                <c:pt idx="87">
                  <c:v>22200</c:v>
                </c:pt>
                <c:pt idx="88">
                  <c:v>22400</c:v>
                </c:pt>
                <c:pt idx="89">
                  <c:v>22600</c:v>
                </c:pt>
                <c:pt idx="90">
                  <c:v>22800</c:v>
                </c:pt>
                <c:pt idx="91">
                  <c:v>23000</c:v>
                </c:pt>
                <c:pt idx="92">
                  <c:v>23166</c:v>
                </c:pt>
                <c:pt idx="93">
                  <c:v>23332</c:v>
                </c:pt>
                <c:pt idx="94">
                  <c:v>23498</c:v>
                </c:pt>
                <c:pt idx="95">
                  <c:v>23664</c:v>
                </c:pt>
                <c:pt idx="96">
                  <c:v>23830</c:v>
                </c:pt>
                <c:pt idx="97">
                  <c:v>24000</c:v>
                </c:pt>
                <c:pt idx="98">
                  <c:v>24333</c:v>
                </c:pt>
                <c:pt idx="99">
                  <c:v>24666</c:v>
                </c:pt>
                <c:pt idx="100">
                  <c:v>25000</c:v>
                </c:pt>
                <c:pt idx="101">
                  <c:v>25200</c:v>
                </c:pt>
                <c:pt idx="102">
                  <c:v>25400</c:v>
                </c:pt>
                <c:pt idx="103">
                  <c:v>25600</c:v>
                </c:pt>
                <c:pt idx="104">
                  <c:v>25800</c:v>
                </c:pt>
                <c:pt idx="105">
                  <c:v>26000</c:v>
                </c:pt>
                <c:pt idx="106">
                  <c:v>26250</c:v>
                </c:pt>
                <c:pt idx="107">
                  <c:v>26500</c:v>
                </c:pt>
                <c:pt idx="108">
                  <c:v>26750</c:v>
                </c:pt>
                <c:pt idx="109">
                  <c:v>27000</c:v>
                </c:pt>
                <c:pt idx="110">
                  <c:v>27250</c:v>
                </c:pt>
                <c:pt idx="111">
                  <c:v>27500</c:v>
                </c:pt>
                <c:pt idx="112">
                  <c:v>27750</c:v>
                </c:pt>
                <c:pt idx="113">
                  <c:v>28000</c:v>
                </c:pt>
                <c:pt idx="114">
                  <c:v>28200</c:v>
                </c:pt>
                <c:pt idx="115">
                  <c:v>28400</c:v>
                </c:pt>
                <c:pt idx="116">
                  <c:v>28600</c:v>
                </c:pt>
                <c:pt idx="117">
                  <c:v>28800</c:v>
                </c:pt>
                <c:pt idx="118">
                  <c:v>29000</c:v>
                </c:pt>
                <c:pt idx="119">
                  <c:v>29200</c:v>
                </c:pt>
                <c:pt idx="120">
                  <c:v>29400</c:v>
                </c:pt>
                <c:pt idx="121">
                  <c:v>29600</c:v>
                </c:pt>
                <c:pt idx="122">
                  <c:v>29800</c:v>
                </c:pt>
                <c:pt idx="123">
                  <c:v>30000</c:v>
                </c:pt>
                <c:pt idx="124">
                  <c:v>30166</c:v>
                </c:pt>
                <c:pt idx="125">
                  <c:v>30332</c:v>
                </c:pt>
                <c:pt idx="126">
                  <c:v>30498</c:v>
                </c:pt>
                <c:pt idx="127">
                  <c:v>30664</c:v>
                </c:pt>
                <c:pt idx="128">
                  <c:v>30830</c:v>
                </c:pt>
                <c:pt idx="129">
                  <c:v>31000</c:v>
                </c:pt>
                <c:pt idx="130">
                  <c:v>31143</c:v>
                </c:pt>
                <c:pt idx="131">
                  <c:v>31286</c:v>
                </c:pt>
                <c:pt idx="132">
                  <c:v>31429</c:v>
                </c:pt>
                <c:pt idx="133">
                  <c:v>31572</c:v>
                </c:pt>
                <c:pt idx="134">
                  <c:v>31715</c:v>
                </c:pt>
                <c:pt idx="135">
                  <c:v>31858</c:v>
                </c:pt>
                <c:pt idx="136">
                  <c:v>32000</c:v>
                </c:pt>
                <c:pt idx="137">
                  <c:v>32143</c:v>
                </c:pt>
                <c:pt idx="138">
                  <c:v>32286</c:v>
                </c:pt>
                <c:pt idx="139">
                  <c:v>32429</c:v>
                </c:pt>
                <c:pt idx="140">
                  <c:v>32572</c:v>
                </c:pt>
                <c:pt idx="141">
                  <c:v>32715</c:v>
                </c:pt>
                <c:pt idx="142">
                  <c:v>32858</c:v>
                </c:pt>
                <c:pt idx="143">
                  <c:v>33000</c:v>
                </c:pt>
                <c:pt idx="144">
                  <c:v>33100</c:v>
                </c:pt>
                <c:pt idx="145">
                  <c:v>33200</c:v>
                </c:pt>
                <c:pt idx="146">
                  <c:v>33300</c:v>
                </c:pt>
                <c:pt idx="147">
                  <c:v>33400</c:v>
                </c:pt>
                <c:pt idx="148">
                  <c:v>33500</c:v>
                </c:pt>
              </c:numCache>
            </c:numRef>
          </c:val>
          <c:smooth val="0"/>
          <c:extLst>
            <c:ext xmlns:c16="http://schemas.microsoft.com/office/drawing/2014/chart" uri="{C3380CC4-5D6E-409C-BE32-E72D297353CC}">
              <c16:uniqueId val="{00000002-05C4-7B46-AF1C-12C9A05CFC22}"/>
            </c:ext>
          </c:extLst>
        </c:ser>
        <c:dLbls>
          <c:showLegendKey val="0"/>
          <c:showVal val="0"/>
          <c:showCatName val="0"/>
          <c:showSerName val="0"/>
          <c:showPercent val="0"/>
          <c:showBubbleSize val="0"/>
        </c:dLbls>
        <c:marker val="1"/>
        <c:smooth val="0"/>
        <c:axId val="1979941552"/>
        <c:axId val="1979938832"/>
      </c:lineChart>
      <c:dateAx>
        <c:axId val="312216399"/>
        <c:scaling>
          <c:orientation val="minMax"/>
        </c:scaling>
        <c:delete val="0"/>
        <c:axPos val="b"/>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3058703"/>
        <c:crosses val="autoZero"/>
        <c:auto val="1"/>
        <c:lblOffset val="100"/>
        <c:baseTimeUnit val="days"/>
        <c:majorUnit val="14"/>
        <c:majorTimeUnit val="days"/>
      </c:dateAx>
      <c:valAx>
        <c:axId val="363058703"/>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1.5405352425942711E-3"/>
              <c:y val="0.3399993654466883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2216399"/>
        <c:crosses val="autoZero"/>
        <c:crossBetween val="between"/>
      </c:valAx>
      <c:valAx>
        <c:axId val="1979938832"/>
        <c:scaling>
          <c:orientation val="minMax"/>
          <c:max val="35000"/>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79941552"/>
        <c:crosses val="max"/>
        <c:crossBetween val="between"/>
      </c:valAx>
      <c:dateAx>
        <c:axId val="1979941552"/>
        <c:scaling>
          <c:orientation val="minMax"/>
        </c:scaling>
        <c:delete val="1"/>
        <c:axPos val="b"/>
        <c:numFmt formatCode="d\-mmm\-yy" sourceLinked="1"/>
        <c:majorTickMark val="none"/>
        <c:minorTickMark val="none"/>
        <c:tickLblPos val="nextTo"/>
        <c:crossAx val="1979938832"/>
        <c:crosses val="autoZero"/>
        <c:auto val="1"/>
        <c:lblOffset val="100"/>
        <c:baseTimeUnit val="day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Sheet1!$A$2:$A$9</c:f>
              <c:strCache>
                <c:ptCount val="8"/>
                <c:pt idx="0">
                  <c:v>1–10</c:v>
                </c:pt>
                <c:pt idx="1">
                  <c:v>11–20</c:v>
                </c:pt>
                <c:pt idx="2">
                  <c:v>21–30</c:v>
                </c:pt>
                <c:pt idx="3">
                  <c:v>31–40</c:v>
                </c:pt>
                <c:pt idx="4">
                  <c:v>41–50</c:v>
                </c:pt>
                <c:pt idx="5">
                  <c:v>51–60</c:v>
                </c:pt>
                <c:pt idx="6">
                  <c:v>61–70</c:v>
                </c:pt>
                <c:pt idx="7">
                  <c:v>71–80</c:v>
                </c:pt>
              </c:strCache>
            </c:strRef>
          </c:cat>
          <c:val>
            <c:numRef>
              <c:f>Sheet1!$B$2:$B$9</c:f>
              <c:numCache>
                <c:formatCode>General</c:formatCode>
                <c:ptCount val="8"/>
                <c:pt idx="0">
                  <c:v>3</c:v>
                </c:pt>
                <c:pt idx="1">
                  <c:v>0</c:v>
                </c:pt>
                <c:pt idx="2">
                  <c:v>0</c:v>
                </c:pt>
                <c:pt idx="3">
                  <c:v>4</c:v>
                </c:pt>
                <c:pt idx="4">
                  <c:v>7</c:v>
                </c:pt>
                <c:pt idx="5">
                  <c:v>4</c:v>
                </c:pt>
                <c:pt idx="6">
                  <c:v>6</c:v>
                </c:pt>
                <c:pt idx="7">
                  <c:v>1</c:v>
                </c:pt>
              </c:numCache>
            </c:numRef>
          </c:val>
          <c:extLst>
            <c:ext xmlns:c16="http://schemas.microsoft.com/office/drawing/2014/chart" uri="{C3380CC4-5D6E-409C-BE32-E72D297353CC}">
              <c16:uniqueId val="{00000000-DA59-FB45-931C-4AD6A9B9741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Sheet1!$A$2:$A$12</c:f>
              <c:strCache>
                <c:ptCount val="11"/>
                <c:pt idx="0">
                  <c:v>1–7</c:v>
                </c:pt>
                <c:pt idx="1">
                  <c:v>8–14</c:v>
                </c:pt>
                <c:pt idx="2">
                  <c:v>15–21</c:v>
                </c:pt>
                <c:pt idx="3">
                  <c:v>22–28</c:v>
                </c:pt>
                <c:pt idx="4">
                  <c:v>29–35</c:v>
                </c:pt>
                <c:pt idx="5">
                  <c:v>36–42</c:v>
                </c:pt>
                <c:pt idx="6">
                  <c:v>43–49</c:v>
                </c:pt>
                <c:pt idx="7">
                  <c:v>50–56</c:v>
                </c:pt>
                <c:pt idx="8">
                  <c:v>57–63</c:v>
                </c:pt>
                <c:pt idx="9">
                  <c:v>64–70</c:v>
                </c:pt>
                <c:pt idx="10">
                  <c:v>71–77</c:v>
                </c:pt>
              </c:strCache>
            </c:strRef>
          </c:cat>
          <c:val>
            <c:numRef>
              <c:f>Sheet1!$B$2:$B$12</c:f>
              <c:numCache>
                <c:formatCode>General</c:formatCode>
                <c:ptCount val="11"/>
                <c:pt idx="0">
                  <c:v>2</c:v>
                </c:pt>
                <c:pt idx="1">
                  <c:v>1</c:v>
                </c:pt>
                <c:pt idx="2">
                  <c:v>0</c:v>
                </c:pt>
                <c:pt idx="3">
                  <c:v>0</c:v>
                </c:pt>
                <c:pt idx="4">
                  <c:v>1</c:v>
                </c:pt>
                <c:pt idx="5">
                  <c:v>4</c:v>
                </c:pt>
                <c:pt idx="6">
                  <c:v>6</c:v>
                </c:pt>
                <c:pt idx="7">
                  <c:v>4</c:v>
                </c:pt>
                <c:pt idx="8">
                  <c:v>2</c:v>
                </c:pt>
                <c:pt idx="9">
                  <c:v>5</c:v>
                </c:pt>
                <c:pt idx="10">
                  <c:v>1</c:v>
                </c:pt>
              </c:numCache>
            </c:numRef>
          </c:val>
          <c:extLst>
            <c:ext xmlns:c16="http://schemas.microsoft.com/office/drawing/2014/chart" uri="{C3380CC4-5D6E-409C-BE32-E72D297353CC}">
              <c16:uniqueId val="{00000000-DA59-FB45-931C-4AD6A9B9741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Sheet1!$A$2:$A$9</c:f>
              <c:strCache>
                <c:ptCount val="8"/>
                <c:pt idx="0">
                  <c:v>1–10</c:v>
                </c:pt>
                <c:pt idx="1">
                  <c:v>11–20</c:v>
                </c:pt>
                <c:pt idx="2">
                  <c:v>21–30</c:v>
                </c:pt>
                <c:pt idx="3">
                  <c:v>31–40</c:v>
                </c:pt>
                <c:pt idx="4">
                  <c:v>41–50</c:v>
                </c:pt>
                <c:pt idx="5">
                  <c:v>51–60</c:v>
                </c:pt>
                <c:pt idx="6">
                  <c:v>61–70</c:v>
                </c:pt>
                <c:pt idx="7">
                  <c:v>71–80</c:v>
                </c:pt>
              </c:strCache>
            </c:strRef>
          </c:cat>
          <c:val>
            <c:numRef>
              <c:f>Sheet1!$B$2:$B$9</c:f>
              <c:numCache>
                <c:formatCode>General</c:formatCode>
                <c:ptCount val="8"/>
                <c:pt idx="0">
                  <c:v>3</c:v>
                </c:pt>
                <c:pt idx="1">
                  <c:v>0</c:v>
                </c:pt>
                <c:pt idx="2">
                  <c:v>0</c:v>
                </c:pt>
                <c:pt idx="3">
                  <c:v>4</c:v>
                </c:pt>
                <c:pt idx="4">
                  <c:v>7</c:v>
                </c:pt>
                <c:pt idx="5">
                  <c:v>4</c:v>
                </c:pt>
                <c:pt idx="6">
                  <c:v>6</c:v>
                </c:pt>
                <c:pt idx="7">
                  <c:v>1</c:v>
                </c:pt>
              </c:numCache>
            </c:numRef>
          </c:val>
          <c:extLst>
            <c:ext xmlns:c16="http://schemas.microsoft.com/office/drawing/2014/chart" uri="{C3380CC4-5D6E-409C-BE32-E72D297353CC}">
              <c16:uniqueId val="{00000000-0D13-5948-8675-5CBFF5AB4155}"/>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Sheet1!$A$2:$A$12</c:f>
              <c:strCache>
                <c:ptCount val="11"/>
                <c:pt idx="0">
                  <c:v>1–7</c:v>
                </c:pt>
                <c:pt idx="1">
                  <c:v>8–14</c:v>
                </c:pt>
                <c:pt idx="2">
                  <c:v>15–21</c:v>
                </c:pt>
                <c:pt idx="3">
                  <c:v>22–28</c:v>
                </c:pt>
                <c:pt idx="4">
                  <c:v>29–35</c:v>
                </c:pt>
                <c:pt idx="5">
                  <c:v>36–42</c:v>
                </c:pt>
                <c:pt idx="6">
                  <c:v>43–49</c:v>
                </c:pt>
                <c:pt idx="7">
                  <c:v>50–56</c:v>
                </c:pt>
                <c:pt idx="8">
                  <c:v>57–63</c:v>
                </c:pt>
                <c:pt idx="9">
                  <c:v>64–70</c:v>
                </c:pt>
                <c:pt idx="10">
                  <c:v>71–77</c:v>
                </c:pt>
              </c:strCache>
            </c:strRef>
          </c:cat>
          <c:val>
            <c:numRef>
              <c:f>Sheet1!$B$2:$B$12</c:f>
              <c:numCache>
                <c:formatCode>General</c:formatCode>
                <c:ptCount val="11"/>
                <c:pt idx="0">
                  <c:v>2</c:v>
                </c:pt>
                <c:pt idx="1">
                  <c:v>1</c:v>
                </c:pt>
                <c:pt idx="2">
                  <c:v>0</c:v>
                </c:pt>
                <c:pt idx="3">
                  <c:v>0</c:v>
                </c:pt>
                <c:pt idx="4">
                  <c:v>1</c:v>
                </c:pt>
                <c:pt idx="5">
                  <c:v>4</c:v>
                </c:pt>
                <c:pt idx="6">
                  <c:v>6</c:v>
                </c:pt>
                <c:pt idx="7">
                  <c:v>4</c:v>
                </c:pt>
                <c:pt idx="8">
                  <c:v>2</c:v>
                </c:pt>
                <c:pt idx="9">
                  <c:v>5</c:v>
                </c:pt>
                <c:pt idx="10">
                  <c:v>1</c:v>
                </c:pt>
              </c:numCache>
            </c:numRef>
          </c:val>
          <c:extLst>
            <c:ext xmlns:c16="http://schemas.microsoft.com/office/drawing/2014/chart" uri="{C3380CC4-5D6E-409C-BE32-E72D297353CC}">
              <c16:uniqueId val="{00000000-327B-184A-8966-6E655FD554D1}"/>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Sheet1!$A$2:$A$6</c:f>
              <c:strCache>
                <c:ptCount val="5"/>
                <c:pt idx="0">
                  <c:v>12–17</c:v>
                </c:pt>
                <c:pt idx="1">
                  <c:v>18–23</c:v>
                </c:pt>
                <c:pt idx="2">
                  <c:v>0–5</c:v>
                </c:pt>
                <c:pt idx="3">
                  <c:v>6–11</c:v>
                </c:pt>
                <c:pt idx="4">
                  <c:v>12–17</c:v>
                </c:pt>
              </c:strCache>
            </c:strRef>
          </c:cat>
          <c:val>
            <c:numRef>
              <c:f>Sheet1!$B$2:$B$6</c:f>
              <c:numCache>
                <c:formatCode>General</c:formatCode>
                <c:ptCount val="5"/>
                <c:pt idx="0">
                  <c:v>2</c:v>
                </c:pt>
                <c:pt idx="1">
                  <c:v>29</c:v>
                </c:pt>
                <c:pt idx="2">
                  <c:v>35</c:v>
                </c:pt>
                <c:pt idx="3">
                  <c:v>10</c:v>
                </c:pt>
                <c:pt idx="4">
                  <c:v>3</c:v>
                </c:pt>
              </c:numCache>
            </c:numRef>
          </c:val>
          <c:extLst>
            <c:ext xmlns:c16="http://schemas.microsoft.com/office/drawing/2014/chart" uri="{C3380CC4-5D6E-409C-BE32-E72D297353CC}">
              <c16:uniqueId val="{00000000-DA59-FB45-931C-4AD6A9B9741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Time (hours)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Sheet1!$A$2:$A$4</c:f>
              <c:strCache>
                <c:ptCount val="3"/>
                <c:pt idx="0">
                  <c:v>12–23</c:v>
                </c:pt>
                <c:pt idx="1">
                  <c:v>0–11</c:v>
                </c:pt>
                <c:pt idx="2">
                  <c:v>12–23</c:v>
                </c:pt>
              </c:strCache>
            </c:strRef>
          </c:cat>
          <c:val>
            <c:numRef>
              <c:f>Sheet1!$B$2:$B$4</c:f>
              <c:numCache>
                <c:formatCode>General</c:formatCode>
                <c:ptCount val="3"/>
                <c:pt idx="0">
                  <c:v>31</c:v>
                </c:pt>
                <c:pt idx="1">
                  <c:v>45</c:v>
                </c:pt>
                <c:pt idx="2">
                  <c:v>3</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Time (hours)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Sheet1!$A$2:$A$3</c:f>
              <c:strCache>
                <c:ptCount val="2"/>
                <c:pt idx="0">
                  <c:v>12h 5/May – 12h 6/May</c:v>
                </c:pt>
                <c:pt idx="1">
                  <c:v>12h 6/May – 24h 6/May</c:v>
                </c:pt>
              </c:strCache>
            </c:strRef>
          </c:cat>
          <c:val>
            <c:numRef>
              <c:f>Sheet1!$B$2:$B$3</c:f>
              <c:numCache>
                <c:formatCode>General</c:formatCode>
                <c:ptCount val="2"/>
                <c:pt idx="0">
                  <c:v>76</c:v>
                </c:pt>
                <c:pt idx="1">
                  <c:v>3</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Dates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Sheet1!$A$2:$A$6</c:f>
              <c:strCache>
                <c:ptCount val="5"/>
                <c:pt idx="0">
                  <c:v>12–17</c:v>
                </c:pt>
                <c:pt idx="1">
                  <c:v>18–23</c:v>
                </c:pt>
                <c:pt idx="2">
                  <c:v>0–5</c:v>
                </c:pt>
                <c:pt idx="3">
                  <c:v>6–11</c:v>
                </c:pt>
                <c:pt idx="4">
                  <c:v>12–17</c:v>
                </c:pt>
              </c:strCache>
            </c:strRef>
          </c:cat>
          <c:val>
            <c:numRef>
              <c:f>Sheet1!$B$2:$B$6</c:f>
              <c:numCache>
                <c:formatCode>General</c:formatCode>
                <c:ptCount val="5"/>
                <c:pt idx="0">
                  <c:v>2</c:v>
                </c:pt>
                <c:pt idx="1">
                  <c:v>29</c:v>
                </c:pt>
                <c:pt idx="2">
                  <c:v>35</c:v>
                </c:pt>
                <c:pt idx="3">
                  <c:v>10</c:v>
                </c:pt>
                <c:pt idx="4">
                  <c:v>3</c:v>
                </c:pt>
              </c:numCache>
            </c:numRef>
          </c:val>
          <c:extLst>
            <c:ext xmlns:c16="http://schemas.microsoft.com/office/drawing/2014/chart" uri="{C3380CC4-5D6E-409C-BE32-E72D297353CC}">
              <c16:uniqueId val="{00000000-09D0-654A-8534-56BDB70CB95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Time (hours)</a:t>
                </a:r>
              </a:p>
            </c:rich>
          </c:tx>
          <c:layout>
            <c:manualLayout>
              <c:xMode val="edge"/>
              <c:yMode val="edge"/>
              <c:x val="0.26667301587301584"/>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dPt>
            <c:idx val="4"/>
            <c:invertIfNegative val="0"/>
            <c:bubble3D val="0"/>
            <c:spPr>
              <a:solidFill>
                <a:srgbClr val="ED7D31"/>
              </a:solidFill>
              <a:ln>
                <a:noFill/>
              </a:ln>
              <a:effectLst/>
            </c:spPr>
            <c:extLst>
              <c:ext xmlns:c16="http://schemas.microsoft.com/office/drawing/2014/chart" uri="{C3380CC4-5D6E-409C-BE32-E72D297353CC}">
                <c16:uniqueId val="{00000001-E3C7-BB47-8D34-D8882988C930}"/>
              </c:ext>
            </c:extLst>
          </c:dPt>
          <c:dPt>
            <c:idx val="5"/>
            <c:invertIfNegative val="0"/>
            <c:bubble3D val="0"/>
            <c:spPr>
              <a:solidFill>
                <a:srgbClr val="ED7D31"/>
              </a:solidFill>
              <a:ln>
                <a:noFill/>
              </a:ln>
              <a:effectLst/>
            </c:spPr>
            <c:extLst>
              <c:ext xmlns:c16="http://schemas.microsoft.com/office/drawing/2014/chart" uri="{C3380CC4-5D6E-409C-BE32-E72D297353CC}">
                <c16:uniqueId val="{00000002-E3C7-BB47-8D34-D8882988C930}"/>
              </c:ext>
            </c:extLst>
          </c:dPt>
          <c:cat>
            <c:numRef>
              <c:f>Sheet1!$A$2:$A$10</c:f>
              <c:numCache>
                <c:formatCode>General</c:formatCode>
                <c:ptCount val="9"/>
                <c:pt idx="0">
                  <c:v>30</c:v>
                </c:pt>
                <c:pt idx="1">
                  <c:v>31</c:v>
                </c:pt>
                <c:pt idx="2">
                  <c:v>1</c:v>
                </c:pt>
                <c:pt idx="3">
                  <c:v>2</c:v>
                </c:pt>
                <c:pt idx="4">
                  <c:v>3</c:v>
                </c:pt>
                <c:pt idx="5">
                  <c:v>4</c:v>
                </c:pt>
                <c:pt idx="6">
                  <c:v>5</c:v>
                </c:pt>
                <c:pt idx="7">
                  <c:v>6</c:v>
                </c:pt>
                <c:pt idx="8">
                  <c:v>7</c:v>
                </c:pt>
              </c:numCache>
            </c:numRef>
          </c:cat>
          <c:val>
            <c:numRef>
              <c:f>Sheet1!$B$2:$B$10</c:f>
              <c:numCache>
                <c:formatCode>General</c:formatCode>
                <c:ptCount val="9"/>
                <c:pt idx="0">
                  <c:v>0</c:v>
                </c:pt>
                <c:pt idx="1">
                  <c:v>0</c:v>
                </c:pt>
                <c:pt idx="2">
                  <c:v>4</c:v>
                </c:pt>
                <c:pt idx="3">
                  <c:v>25</c:v>
                </c:pt>
                <c:pt idx="4">
                  <c:v>68</c:v>
                </c:pt>
                <c:pt idx="5">
                  <c:v>38</c:v>
                </c:pt>
                <c:pt idx="6">
                  <c:v>5</c:v>
                </c:pt>
                <c:pt idx="7">
                  <c:v>2</c:v>
                </c:pt>
                <c:pt idx="8">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0"/>
              <c:y val="0.355916584645669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Sheet1!$A$2:$A$4</c:f>
              <c:strCache>
                <c:ptCount val="3"/>
                <c:pt idx="0">
                  <c:v>12–23</c:v>
                </c:pt>
                <c:pt idx="1">
                  <c:v>0–11</c:v>
                </c:pt>
                <c:pt idx="2">
                  <c:v>12–23</c:v>
                </c:pt>
              </c:strCache>
            </c:strRef>
          </c:cat>
          <c:val>
            <c:numRef>
              <c:f>Sheet1!$B$2:$B$4</c:f>
              <c:numCache>
                <c:formatCode>General</c:formatCode>
                <c:ptCount val="3"/>
                <c:pt idx="0">
                  <c:v>31</c:v>
                </c:pt>
                <c:pt idx="1">
                  <c:v>45</c:v>
                </c:pt>
                <c:pt idx="2">
                  <c:v>3</c:v>
                </c:pt>
              </c:numCache>
            </c:numRef>
          </c:val>
          <c:extLst>
            <c:ext xmlns:c16="http://schemas.microsoft.com/office/drawing/2014/chart" uri="{C3380CC4-5D6E-409C-BE32-E72D297353CC}">
              <c16:uniqueId val="{00000000-9B2C-9543-B4D3-0352FE9FF76F}"/>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Time (hours)</a:t>
                </a:r>
              </a:p>
            </c:rich>
          </c:tx>
          <c:layout>
            <c:manualLayout>
              <c:xMode val="edge"/>
              <c:yMode val="edge"/>
              <c:x val="0.26163333333333327"/>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Sheet1!$A$2:$A$3</c:f>
              <c:strCache>
                <c:ptCount val="2"/>
                <c:pt idx="0">
                  <c:v>12h 5/May – 12h 6/May</c:v>
                </c:pt>
                <c:pt idx="1">
                  <c:v>12h 6/May – 24h 6/May</c:v>
                </c:pt>
              </c:strCache>
            </c:strRef>
          </c:cat>
          <c:val>
            <c:numRef>
              <c:f>Sheet1!$B$2:$B$3</c:f>
              <c:numCache>
                <c:formatCode>General</c:formatCode>
                <c:ptCount val="2"/>
                <c:pt idx="0">
                  <c:v>76</c:v>
                </c:pt>
                <c:pt idx="1">
                  <c:v>3</c:v>
                </c:pt>
              </c:numCache>
            </c:numRef>
          </c:val>
          <c:extLst>
            <c:ext xmlns:c16="http://schemas.microsoft.com/office/drawing/2014/chart" uri="{C3380CC4-5D6E-409C-BE32-E72D297353CC}">
              <c16:uniqueId val="{00000000-98DB-E14F-B7E4-EAE8FB4145E4}"/>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Dates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1</c:v>
                </c:pt>
                <c:pt idx="3">
                  <c:v>0</c:v>
                </c:pt>
                <c:pt idx="4">
                  <c:v>0</c:v>
                </c:pt>
                <c:pt idx="5">
                  <c:v>0</c:v>
                </c:pt>
                <c:pt idx="6">
                  <c:v>0</c:v>
                </c:pt>
                <c:pt idx="7">
                  <c:v>1</c:v>
                </c:pt>
                <c:pt idx="8">
                  <c:v>6</c:v>
                </c:pt>
                <c:pt idx="9">
                  <c:v>3</c:v>
                </c:pt>
                <c:pt idx="10">
                  <c:v>1</c:v>
                </c:pt>
                <c:pt idx="11">
                  <c:v>0</c:v>
                </c:pt>
                <c:pt idx="12">
                  <c:v>0</c:v>
                </c:pt>
                <c:pt idx="13">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8</c:v>
                </c:pt>
                <c:pt idx="6">
                  <c:v>6</c:v>
                </c:pt>
                <c:pt idx="7">
                  <c:v>3</c:v>
                </c:pt>
                <c:pt idx="8">
                  <c:v>1</c:v>
                </c:pt>
                <c:pt idx="9">
                  <c:v>0</c:v>
                </c:pt>
                <c:pt idx="10">
                  <c:v>1</c:v>
                </c:pt>
                <c:pt idx="11">
                  <c:v>0</c:v>
                </c:pt>
                <c:pt idx="12">
                  <c:v>0</c:v>
                </c:pt>
                <c:pt idx="13">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8</c:v>
                </c:pt>
                <c:pt idx="6">
                  <c:v>6</c:v>
                </c:pt>
                <c:pt idx="7">
                  <c:v>3</c:v>
                </c:pt>
                <c:pt idx="8">
                  <c:v>1</c:v>
                </c:pt>
                <c:pt idx="9">
                  <c:v>0</c:v>
                </c:pt>
                <c:pt idx="10">
                  <c:v>1</c:v>
                </c:pt>
                <c:pt idx="11">
                  <c:v>0</c:v>
                </c:pt>
                <c:pt idx="12">
                  <c:v>0</c:v>
                </c:pt>
                <c:pt idx="13">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8</c:v>
                </c:pt>
                <c:pt idx="6">
                  <c:v>20</c:v>
                </c:pt>
                <c:pt idx="7">
                  <c:v>3</c:v>
                </c:pt>
                <c:pt idx="8">
                  <c:v>1</c:v>
                </c:pt>
                <c:pt idx="9">
                  <c:v>0</c:v>
                </c:pt>
                <c:pt idx="10">
                  <c:v>1</c:v>
                </c:pt>
                <c:pt idx="11">
                  <c:v>0</c:v>
                </c:pt>
                <c:pt idx="12">
                  <c:v>0</c:v>
                </c:pt>
                <c:pt idx="13">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Days</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0</c:v>
                </c:pt>
                <c:pt idx="1">
                  <c:v>0</c:v>
                </c:pt>
                <c:pt idx="2">
                  <c:v>0</c:v>
                </c:pt>
                <c:pt idx="3">
                  <c:v>0</c:v>
                </c:pt>
                <c:pt idx="4">
                  <c:v>2</c:v>
                </c:pt>
                <c:pt idx="5">
                  <c:v>8</c:v>
                </c:pt>
                <c:pt idx="6">
                  <c:v>20</c:v>
                </c:pt>
                <c:pt idx="7">
                  <c:v>3</c:v>
                </c:pt>
                <c:pt idx="8">
                  <c:v>1</c:v>
                </c:pt>
                <c:pt idx="9">
                  <c:v>0</c:v>
                </c:pt>
                <c:pt idx="10">
                  <c:v>1</c:v>
                </c:pt>
                <c:pt idx="11">
                  <c:v>0</c:v>
                </c:pt>
                <c:pt idx="12">
                  <c:v>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4</c:v>
                </c:pt>
                <c:pt idx="6">
                  <c:v>4</c:v>
                </c:pt>
                <c:pt idx="7">
                  <c:v>7</c:v>
                </c:pt>
                <c:pt idx="8">
                  <c:v>10</c:v>
                </c:pt>
                <c:pt idx="9">
                  <c:v>8</c:v>
                </c:pt>
                <c:pt idx="10">
                  <c:v>15</c:v>
                </c:pt>
                <c:pt idx="11">
                  <c:v>19</c:v>
                </c:pt>
                <c:pt idx="12">
                  <c:v>19</c:v>
                </c:pt>
                <c:pt idx="13">
                  <c:v>34</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Sheet1!$A$2:$A$15</c:f>
              <c:numCache>
                <c:formatCode>General</c:formatCode>
                <c:ptCount val="14"/>
                <c:pt idx="0">
                  <c:v>1</c:v>
                </c:pt>
                <c:pt idx="2">
                  <c:v>3</c:v>
                </c:pt>
                <c:pt idx="4">
                  <c:v>5</c:v>
                </c:pt>
                <c:pt idx="6">
                  <c:v>7</c:v>
                </c:pt>
                <c:pt idx="8">
                  <c:v>9</c:v>
                </c:pt>
                <c:pt idx="10">
                  <c:v>11</c:v>
                </c:pt>
                <c:pt idx="12">
                  <c:v>13</c:v>
                </c:pt>
              </c:numCache>
            </c:numRef>
          </c:cat>
          <c:val>
            <c:numRef>
              <c:f>Sheet1!$B$2:$B$15</c:f>
              <c:numCache>
                <c:formatCode>General</c:formatCode>
                <c:ptCount val="14"/>
                <c:pt idx="0">
                  <c:v>0</c:v>
                </c:pt>
                <c:pt idx="1">
                  <c:v>0</c:v>
                </c:pt>
                <c:pt idx="2">
                  <c:v>0</c:v>
                </c:pt>
                <c:pt idx="3">
                  <c:v>0</c:v>
                </c:pt>
                <c:pt idx="4">
                  <c:v>2</c:v>
                </c:pt>
                <c:pt idx="5">
                  <c:v>8</c:v>
                </c:pt>
                <c:pt idx="6">
                  <c:v>20</c:v>
                </c:pt>
                <c:pt idx="7">
                  <c:v>21</c:v>
                </c:pt>
                <c:pt idx="8">
                  <c:v>19</c:v>
                </c:pt>
                <c:pt idx="9">
                  <c:v>22</c:v>
                </c:pt>
                <c:pt idx="10">
                  <c:v>20</c:v>
                </c:pt>
                <c:pt idx="11">
                  <c:v>19</c:v>
                </c:pt>
                <c:pt idx="12">
                  <c:v>21</c:v>
                </c:pt>
                <c:pt idx="13">
                  <c:v>18</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Sheet1!$A$2:$A$25</c:f>
              <c:numCache>
                <c:formatCode>General</c:formatCode>
                <c:ptCount val="24"/>
                <c:pt idx="0">
                  <c:v>1</c:v>
                </c:pt>
                <c:pt idx="2">
                  <c:v>3</c:v>
                </c:pt>
                <c:pt idx="4">
                  <c:v>5</c:v>
                </c:pt>
                <c:pt idx="6">
                  <c:v>7</c:v>
                </c:pt>
                <c:pt idx="8">
                  <c:v>9</c:v>
                </c:pt>
                <c:pt idx="10">
                  <c:v>11</c:v>
                </c:pt>
                <c:pt idx="12">
                  <c:v>13</c:v>
                </c:pt>
                <c:pt idx="14">
                  <c:v>15</c:v>
                </c:pt>
                <c:pt idx="16">
                  <c:v>17</c:v>
                </c:pt>
                <c:pt idx="18">
                  <c:v>19</c:v>
                </c:pt>
                <c:pt idx="20">
                  <c:v>21</c:v>
                </c:pt>
                <c:pt idx="22">
                  <c:v>23</c:v>
                </c:pt>
              </c:numCache>
            </c:numRef>
          </c:cat>
          <c:val>
            <c:numRef>
              <c:f>Sheet1!$B$2:$B$25</c:f>
              <c:numCache>
                <c:formatCode>General</c:formatCode>
                <c:ptCount val="24"/>
                <c:pt idx="0">
                  <c:v>0</c:v>
                </c:pt>
                <c:pt idx="1">
                  <c:v>0</c:v>
                </c:pt>
                <c:pt idx="2">
                  <c:v>0</c:v>
                </c:pt>
                <c:pt idx="3">
                  <c:v>0</c:v>
                </c:pt>
                <c:pt idx="4">
                  <c:v>2</c:v>
                </c:pt>
                <c:pt idx="5">
                  <c:v>5</c:v>
                </c:pt>
                <c:pt idx="6">
                  <c:v>5</c:v>
                </c:pt>
                <c:pt idx="7">
                  <c:v>9</c:v>
                </c:pt>
                <c:pt idx="8">
                  <c:v>12</c:v>
                </c:pt>
                <c:pt idx="9">
                  <c:v>10</c:v>
                </c:pt>
                <c:pt idx="10">
                  <c:v>18</c:v>
                </c:pt>
                <c:pt idx="11">
                  <c:v>20</c:v>
                </c:pt>
                <c:pt idx="12">
                  <c:v>20</c:v>
                </c:pt>
                <c:pt idx="13">
                  <c:v>35</c:v>
                </c:pt>
                <c:pt idx="14">
                  <c:v>42</c:v>
                </c:pt>
                <c:pt idx="15">
                  <c:v>57</c:v>
                </c:pt>
                <c:pt idx="16">
                  <c:v>90</c:v>
                </c:pt>
                <c:pt idx="17">
                  <c:v>105</c:v>
                </c:pt>
                <c:pt idx="18">
                  <c:v>120</c:v>
                </c:pt>
                <c:pt idx="19">
                  <c:v>186</c:v>
                </c:pt>
                <c:pt idx="20">
                  <c:v>180</c:v>
                </c:pt>
                <c:pt idx="21">
                  <c:v>130</c:v>
                </c:pt>
                <c:pt idx="22">
                  <c:v>80</c:v>
                </c:pt>
                <c:pt idx="23">
                  <c:v>70</c:v>
                </c:pt>
              </c:numCache>
            </c:numRef>
          </c:val>
          <c:extLst>
            <c:ext xmlns:c16="http://schemas.microsoft.com/office/drawing/2014/chart" uri="{C3380CC4-5D6E-409C-BE32-E72D297353CC}">
              <c16:uniqueId val="{00000000-33B3-6748-A536-509BE8947DD9}"/>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majorUnit val="50"/>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Sheet1!$A$2:$A$23</c:f>
              <c:numCache>
                <c:formatCode>h:mm\ AM/PM</c:formatCode>
                <c:ptCount val="22"/>
                <c:pt idx="0">
                  <c:v>0.95833333333333337</c:v>
                </c:pt>
                <c:pt idx="1">
                  <c:v>0.5</c:v>
                </c:pt>
                <c:pt idx="2">
                  <c:v>0.54166666666666663</c:v>
                </c:pt>
                <c:pt idx="3">
                  <c:v>0.58333333333333337</c:v>
                </c:pt>
                <c:pt idx="4">
                  <c:v>0.625</c:v>
                </c:pt>
                <c:pt idx="5">
                  <c:v>0.66666666666666663</c:v>
                </c:pt>
                <c:pt idx="6">
                  <c:v>0.70833333333333337</c:v>
                </c:pt>
                <c:pt idx="7">
                  <c:v>0.75</c:v>
                </c:pt>
                <c:pt idx="8">
                  <c:v>0.79166666666666663</c:v>
                </c:pt>
                <c:pt idx="9">
                  <c:v>0.83333333333333337</c:v>
                </c:pt>
                <c:pt idx="10">
                  <c:v>0.875</c:v>
                </c:pt>
                <c:pt idx="11">
                  <c:v>0.91666666666666663</c:v>
                </c:pt>
                <c:pt idx="12">
                  <c:v>0.95833333333333337</c:v>
                </c:pt>
                <c:pt idx="13">
                  <c:v>0.5</c:v>
                </c:pt>
                <c:pt idx="14">
                  <c:v>4.1666666666666664E-2</c:v>
                </c:pt>
                <c:pt idx="15">
                  <c:v>8.3333333333333329E-2</c:v>
                </c:pt>
                <c:pt idx="16">
                  <c:v>0.125</c:v>
                </c:pt>
                <c:pt idx="17">
                  <c:v>0.20833333333333334</c:v>
                </c:pt>
                <c:pt idx="18">
                  <c:v>0.41666666666666669</c:v>
                </c:pt>
              </c:numCache>
            </c:numRef>
          </c:cat>
          <c:val>
            <c:numRef>
              <c:f>Sheet1!$B$2:$B$23</c:f>
              <c:numCache>
                <c:formatCode>General</c:formatCode>
                <c:ptCount val="22"/>
                <c:pt idx="0">
                  <c:v>0</c:v>
                </c:pt>
                <c:pt idx="1">
                  <c:v>0</c:v>
                </c:pt>
                <c:pt idx="2">
                  <c:v>0</c:v>
                </c:pt>
                <c:pt idx="3">
                  <c:v>0</c:v>
                </c:pt>
                <c:pt idx="4">
                  <c:v>0</c:v>
                </c:pt>
                <c:pt idx="5">
                  <c:v>0</c:v>
                </c:pt>
                <c:pt idx="6">
                  <c:v>0</c:v>
                </c:pt>
                <c:pt idx="7">
                  <c:v>1</c:v>
                </c:pt>
                <c:pt idx="8">
                  <c:v>8</c:v>
                </c:pt>
                <c:pt idx="9">
                  <c:v>2</c:v>
                </c:pt>
                <c:pt idx="10">
                  <c:v>9</c:v>
                </c:pt>
                <c:pt idx="11">
                  <c:v>6</c:v>
                </c:pt>
                <c:pt idx="12">
                  <c:v>2</c:v>
                </c:pt>
                <c:pt idx="13">
                  <c:v>2</c:v>
                </c:pt>
                <c:pt idx="14">
                  <c:v>2</c:v>
                </c:pt>
                <c:pt idx="15">
                  <c:v>3</c:v>
                </c:pt>
                <c:pt idx="16">
                  <c:v>2</c:v>
                </c:pt>
                <c:pt idx="17">
                  <c:v>2</c:v>
                </c:pt>
                <c:pt idx="18">
                  <c:v>1</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Date and time of onset of symptoms</a:t>
                </a:r>
              </a:p>
            </c:rich>
          </c:tx>
          <c:layout>
            <c:manualLayout>
              <c:xMode val="edge"/>
              <c:yMode val="edge"/>
              <c:x val="0.35490596184712841"/>
              <c:y val="0.942843749999999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Frequency</a:t>
                </a:r>
              </a:p>
            </c:rich>
          </c:tx>
          <c:layout>
            <c:manualLayout>
              <c:xMode val="edge"/>
              <c:yMode val="edge"/>
              <c:x val="0"/>
              <c:y val="0.355916584645669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ED7D31"/>
            </a:solidFill>
            <a:ln>
              <a:noFill/>
            </a:ln>
            <a:effectLst/>
          </c:spPr>
          <c:invertIfNegative val="0"/>
          <c:cat>
            <c:numRef>
              <c:f>Sheet1!$A$2:$A$25</c:f>
              <c:numCache>
                <c:formatCode>General</c:formatCode>
                <c:ptCount val="24"/>
                <c:pt idx="0">
                  <c:v>1</c:v>
                </c:pt>
                <c:pt idx="2">
                  <c:v>3</c:v>
                </c:pt>
                <c:pt idx="4">
                  <c:v>5</c:v>
                </c:pt>
                <c:pt idx="6">
                  <c:v>7</c:v>
                </c:pt>
                <c:pt idx="8">
                  <c:v>9</c:v>
                </c:pt>
                <c:pt idx="10">
                  <c:v>11</c:v>
                </c:pt>
                <c:pt idx="12">
                  <c:v>13</c:v>
                </c:pt>
                <c:pt idx="14">
                  <c:v>15</c:v>
                </c:pt>
                <c:pt idx="16">
                  <c:v>17</c:v>
                </c:pt>
                <c:pt idx="18">
                  <c:v>19</c:v>
                </c:pt>
                <c:pt idx="20">
                  <c:v>21</c:v>
                </c:pt>
                <c:pt idx="22">
                  <c:v>23</c:v>
                </c:pt>
              </c:numCache>
            </c:numRef>
          </c:cat>
          <c:val>
            <c:numRef>
              <c:f>Sheet1!$B$2:$B$25</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3</c:v>
                </c:pt>
                <c:pt idx="20">
                  <c:v>20</c:v>
                </c:pt>
                <c:pt idx="21">
                  <c:v>40</c:v>
                </c:pt>
                <c:pt idx="22">
                  <c:v>57</c:v>
                </c:pt>
                <c:pt idx="23">
                  <c:v>60</c:v>
                </c:pt>
              </c:numCache>
            </c:numRef>
          </c:val>
          <c:extLst>
            <c:ext xmlns:c16="http://schemas.microsoft.com/office/drawing/2014/chart" uri="{C3380CC4-5D6E-409C-BE32-E72D297353CC}">
              <c16:uniqueId val="{00000000-33B3-6748-A536-509BE8947DD9}"/>
            </c:ext>
          </c:extLst>
        </c:ser>
        <c:ser>
          <c:idx val="1"/>
          <c:order val="1"/>
          <c:tx>
            <c:strRef>
              <c:f>Sheet1!$C$1</c:f>
              <c:strCache>
                <c:ptCount val="1"/>
                <c:pt idx="0">
                  <c:v>Series 2</c:v>
                </c:pt>
              </c:strCache>
            </c:strRef>
          </c:tx>
          <c:spPr>
            <a:solidFill>
              <a:srgbClr val="3D6C9D"/>
            </a:solidFill>
            <a:ln>
              <a:noFill/>
            </a:ln>
            <a:effectLst/>
          </c:spPr>
          <c:invertIfNegative val="0"/>
          <c:cat>
            <c:numRef>
              <c:f>Sheet1!$A$2:$A$25</c:f>
              <c:numCache>
                <c:formatCode>General</c:formatCode>
                <c:ptCount val="24"/>
                <c:pt idx="0">
                  <c:v>1</c:v>
                </c:pt>
                <c:pt idx="2">
                  <c:v>3</c:v>
                </c:pt>
                <c:pt idx="4">
                  <c:v>5</c:v>
                </c:pt>
                <c:pt idx="6">
                  <c:v>7</c:v>
                </c:pt>
                <c:pt idx="8">
                  <c:v>9</c:v>
                </c:pt>
                <c:pt idx="10">
                  <c:v>11</c:v>
                </c:pt>
                <c:pt idx="12">
                  <c:v>13</c:v>
                </c:pt>
                <c:pt idx="14">
                  <c:v>15</c:v>
                </c:pt>
                <c:pt idx="16">
                  <c:v>17</c:v>
                </c:pt>
                <c:pt idx="18">
                  <c:v>19</c:v>
                </c:pt>
                <c:pt idx="20">
                  <c:v>21</c:v>
                </c:pt>
                <c:pt idx="22">
                  <c:v>23</c:v>
                </c:pt>
              </c:numCache>
            </c:numRef>
          </c:cat>
          <c:val>
            <c:numRef>
              <c:f>Sheet1!$C$2:$C$25</c:f>
              <c:numCache>
                <c:formatCode>General</c:formatCode>
                <c:ptCount val="24"/>
                <c:pt idx="0">
                  <c:v>0</c:v>
                </c:pt>
                <c:pt idx="1">
                  <c:v>0</c:v>
                </c:pt>
                <c:pt idx="2">
                  <c:v>0</c:v>
                </c:pt>
                <c:pt idx="3">
                  <c:v>0</c:v>
                </c:pt>
                <c:pt idx="4">
                  <c:v>2</c:v>
                </c:pt>
                <c:pt idx="5">
                  <c:v>5</c:v>
                </c:pt>
                <c:pt idx="6">
                  <c:v>5</c:v>
                </c:pt>
                <c:pt idx="7">
                  <c:v>9</c:v>
                </c:pt>
                <c:pt idx="8">
                  <c:v>12</c:v>
                </c:pt>
                <c:pt idx="9">
                  <c:v>10</c:v>
                </c:pt>
                <c:pt idx="10">
                  <c:v>18</c:v>
                </c:pt>
                <c:pt idx="11">
                  <c:v>20</c:v>
                </c:pt>
                <c:pt idx="12">
                  <c:v>20</c:v>
                </c:pt>
                <c:pt idx="13">
                  <c:v>35</c:v>
                </c:pt>
                <c:pt idx="14">
                  <c:v>42</c:v>
                </c:pt>
                <c:pt idx="15">
                  <c:v>57</c:v>
                </c:pt>
                <c:pt idx="16">
                  <c:v>90</c:v>
                </c:pt>
                <c:pt idx="17">
                  <c:v>105</c:v>
                </c:pt>
                <c:pt idx="18">
                  <c:v>120</c:v>
                </c:pt>
                <c:pt idx="19">
                  <c:v>183</c:v>
                </c:pt>
                <c:pt idx="20">
                  <c:v>160</c:v>
                </c:pt>
                <c:pt idx="21">
                  <c:v>90</c:v>
                </c:pt>
                <c:pt idx="22">
                  <c:v>23</c:v>
                </c:pt>
                <c:pt idx="23">
                  <c:v>10</c:v>
                </c:pt>
              </c:numCache>
            </c:numRef>
          </c:val>
          <c:extLst>
            <c:ext xmlns:c16="http://schemas.microsoft.com/office/drawing/2014/chart" uri="{C3380CC4-5D6E-409C-BE32-E72D297353CC}">
              <c16:uniqueId val="{00000000-A8F1-C14E-8D23-C4DC1A716E7F}"/>
            </c:ext>
          </c:extLst>
        </c:ser>
        <c:dLbls>
          <c:showLegendKey val="0"/>
          <c:showVal val="0"/>
          <c:showCatName val="0"/>
          <c:showSerName val="0"/>
          <c:showPercent val="0"/>
          <c:showBubbleSize val="0"/>
        </c:dLbls>
        <c:gapWidth val="50"/>
        <c:overlap val="10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Day</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5.0043134986792652E-3"/>
              <c:y val="0.338588286720578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majorUnit val="50"/>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Sheet1!$A$2:$A$11</c:f>
              <c:strCache>
                <c:ptCount val="10"/>
                <c:pt idx="0">
                  <c:v>12 PM</c:v>
                </c:pt>
                <c:pt idx="1">
                  <c:v>1 PM</c:v>
                </c:pt>
                <c:pt idx="2">
                  <c:v>2 PM</c:v>
                </c:pt>
                <c:pt idx="3">
                  <c:v>3 PM</c:v>
                </c:pt>
                <c:pt idx="4">
                  <c:v>4 PM</c:v>
                </c:pt>
                <c:pt idx="5">
                  <c:v>5 PM</c:v>
                </c:pt>
                <c:pt idx="6">
                  <c:v>6 PM</c:v>
                </c:pt>
                <c:pt idx="7">
                  <c:v>7 PM</c:v>
                </c:pt>
                <c:pt idx="8">
                  <c:v>8 PM</c:v>
                </c:pt>
                <c:pt idx="9">
                  <c:v>9PM</c:v>
                </c:pt>
              </c:strCache>
            </c:strRef>
          </c:cat>
          <c:val>
            <c:numRef>
              <c:f>Sheet1!$B$2:$B$11</c:f>
              <c:numCache>
                <c:formatCode>General</c:formatCode>
                <c:ptCount val="10"/>
                <c:pt idx="0">
                  <c:v>0</c:v>
                </c:pt>
                <c:pt idx="1">
                  <c:v>0</c:v>
                </c:pt>
                <c:pt idx="2">
                  <c:v>2</c:v>
                </c:pt>
                <c:pt idx="3">
                  <c:v>7</c:v>
                </c:pt>
                <c:pt idx="4">
                  <c:v>11</c:v>
                </c:pt>
                <c:pt idx="5">
                  <c:v>5</c:v>
                </c:pt>
                <c:pt idx="6">
                  <c:v>3</c:v>
                </c:pt>
                <c:pt idx="7">
                  <c:v>2</c:v>
                </c:pt>
                <c:pt idx="8">
                  <c:v>1</c:v>
                </c:pt>
                <c:pt idx="9">
                  <c:v>0</c:v>
                </c:pt>
              </c:numCache>
            </c:numRef>
          </c:val>
          <c:extLst>
            <c:ext xmlns:c16="http://schemas.microsoft.com/office/drawing/2014/chart" uri="{C3380CC4-5D6E-409C-BE32-E72D297353CC}">
              <c16:uniqueId val="{00000000-1283-0848-BF45-7B0E5FA3D96E}"/>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Time</a:t>
                </a:r>
              </a:p>
            </c:rich>
          </c:tx>
          <c:layout>
            <c:manualLayout>
              <c:xMode val="edge"/>
              <c:yMode val="edge"/>
              <c:x val="0.47833969478808602"/>
              <c:y val="0.947733271372230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Cases</a:t>
                </a:r>
              </a:p>
            </c:rich>
          </c:tx>
          <c:layout>
            <c:manualLayout>
              <c:xMode val="edge"/>
              <c:yMode val="edge"/>
              <c:x val="5.0043137578633231E-3"/>
              <c:y val="0.383993042520806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ED7D31"/>
            </a:solidFill>
            <a:ln>
              <a:noFill/>
            </a:ln>
            <a:effectLst/>
          </c:spPr>
          <c:invertIfNegative val="0"/>
          <c:cat>
            <c:numRef>
              <c:f>Sheet1!$A$2:$A$50</c:f>
              <c:numCache>
                <c:formatCode>d\-mmm\-yy</c:formatCode>
                <c:ptCount val="49"/>
                <c:pt idx="0">
                  <c:v>41690</c:v>
                </c:pt>
                <c:pt idx="1">
                  <c:v>41691</c:v>
                </c:pt>
                <c:pt idx="2">
                  <c:v>41692</c:v>
                </c:pt>
                <c:pt idx="3">
                  <c:v>41693</c:v>
                </c:pt>
                <c:pt idx="4">
                  <c:v>41694</c:v>
                </c:pt>
                <c:pt idx="5">
                  <c:v>41695</c:v>
                </c:pt>
                <c:pt idx="6">
                  <c:v>41696</c:v>
                </c:pt>
                <c:pt idx="7">
                  <c:v>41697</c:v>
                </c:pt>
                <c:pt idx="8">
                  <c:v>41698</c:v>
                </c:pt>
                <c:pt idx="9">
                  <c:v>41699</c:v>
                </c:pt>
                <c:pt idx="10">
                  <c:v>41700</c:v>
                </c:pt>
                <c:pt idx="11">
                  <c:v>41701</c:v>
                </c:pt>
                <c:pt idx="12">
                  <c:v>41702</c:v>
                </c:pt>
                <c:pt idx="13">
                  <c:v>41703</c:v>
                </c:pt>
                <c:pt idx="14">
                  <c:v>41704</c:v>
                </c:pt>
                <c:pt idx="15">
                  <c:v>41705</c:v>
                </c:pt>
                <c:pt idx="16">
                  <c:v>41706</c:v>
                </c:pt>
                <c:pt idx="17">
                  <c:v>41707</c:v>
                </c:pt>
                <c:pt idx="18">
                  <c:v>41708</c:v>
                </c:pt>
                <c:pt idx="19">
                  <c:v>41709</c:v>
                </c:pt>
                <c:pt idx="20">
                  <c:v>41710</c:v>
                </c:pt>
                <c:pt idx="21">
                  <c:v>41711</c:v>
                </c:pt>
                <c:pt idx="22">
                  <c:v>41712</c:v>
                </c:pt>
                <c:pt idx="23">
                  <c:v>41713</c:v>
                </c:pt>
                <c:pt idx="24">
                  <c:v>41714</c:v>
                </c:pt>
                <c:pt idx="25">
                  <c:v>41715</c:v>
                </c:pt>
                <c:pt idx="26">
                  <c:v>41716</c:v>
                </c:pt>
                <c:pt idx="27">
                  <c:v>41717</c:v>
                </c:pt>
                <c:pt idx="28">
                  <c:v>41718</c:v>
                </c:pt>
                <c:pt idx="29">
                  <c:v>41719</c:v>
                </c:pt>
                <c:pt idx="30">
                  <c:v>41720</c:v>
                </c:pt>
                <c:pt idx="31">
                  <c:v>41721</c:v>
                </c:pt>
                <c:pt idx="32">
                  <c:v>41722</c:v>
                </c:pt>
                <c:pt idx="33">
                  <c:v>41723</c:v>
                </c:pt>
                <c:pt idx="34">
                  <c:v>41724</c:v>
                </c:pt>
                <c:pt idx="35">
                  <c:v>41725</c:v>
                </c:pt>
                <c:pt idx="36">
                  <c:v>41726</c:v>
                </c:pt>
                <c:pt idx="37">
                  <c:v>41727</c:v>
                </c:pt>
                <c:pt idx="38">
                  <c:v>41728</c:v>
                </c:pt>
                <c:pt idx="39">
                  <c:v>41729</c:v>
                </c:pt>
                <c:pt idx="40">
                  <c:v>41730</c:v>
                </c:pt>
                <c:pt idx="41">
                  <c:v>41731</c:v>
                </c:pt>
                <c:pt idx="42">
                  <c:v>41732</c:v>
                </c:pt>
                <c:pt idx="43">
                  <c:v>41733</c:v>
                </c:pt>
                <c:pt idx="44">
                  <c:v>41734</c:v>
                </c:pt>
                <c:pt idx="45">
                  <c:v>41735</c:v>
                </c:pt>
                <c:pt idx="46">
                  <c:v>41736</c:v>
                </c:pt>
                <c:pt idx="47">
                  <c:v>41737</c:v>
                </c:pt>
                <c:pt idx="48">
                  <c:v>41738</c:v>
                </c:pt>
              </c:numCache>
            </c:numRef>
          </c:cat>
          <c:val>
            <c:numRef>
              <c:f>Sheet1!$B$2:$B$50</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2</c:v>
                </c:pt>
                <c:pt idx="17">
                  <c:v>0</c:v>
                </c:pt>
                <c:pt idx="18">
                  <c:v>2</c:v>
                </c:pt>
                <c:pt idx="19">
                  <c:v>0</c:v>
                </c:pt>
                <c:pt idx="20">
                  <c:v>0</c:v>
                </c:pt>
                <c:pt idx="21">
                  <c:v>0</c:v>
                </c:pt>
                <c:pt idx="22">
                  <c:v>0</c:v>
                </c:pt>
                <c:pt idx="23">
                  <c:v>3</c:v>
                </c:pt>
                <c:pt idx="24">
                  <c:v>1</c:v>
                </c:pt>
                <c:pt idx="25">
                  <c:v>6</c:v>
                </c:pt>
                <c:pt idx="26">
                  <c:v>0</c:v>
                </c:pt>
                <c:pt idx="27">
                  <c:v>2</c:v>
                </c:pt>
                <c:pt idx="28">
                  <c:v>0</c:v>
                </c:pt>
                <c:pt idx="29">
                  <c:v>0</c:v>
                </c:pt>
                <c:pt idx="30">
                  <c:v>1</c:v>
                </c:pt>
                <c:pt idx="31">
                  <c:v>0</c:v>
                </c:pt>
                <c:pt idx="32">
                  <c:v>0</c:v>
                </c:pt>
                <c:pt idx="33">
                  <c:v>0</c:v>
                </c:pt>
                <c:pt idx="34">
                  <c:v>1</c:v>
                </c:pt>
                <c:pt idx="35">
                  <c:v>3</c:v>
                </c:pt>
                <c:pt idx="36">
                  <c:v>3</c:v>
                </c:pt>
                <c:pt idx="37">
                  <c:v>1</c:v>
                </c:pt>
                <c:pt idx="38">
                  <c:v>0</c:v>
                </c:pt>
                <c:pt idx="39">
                  <c:v>1</c:v>
                </c:pt>
                <c:pt idx="40">
                  <c:v>0</c:v>
                </c:pt>
                <c:pt idx="41">
                  <c:v>1</c:v>
                </c:pt>
                <c:pt idx="42">
                  <c:v>0</c:v>
                </c:pt>
                <c:pt idx="43">
                  <c:v>0</c:v>
                </c:pt>
                <c:pt idx="44">
                  <c:v>0</c:v>
                </c:pt>
                <c:pt idx="45">
                  <c:v>0</c:v>
                </c:pt>
                <c:pt idx="46">
                  <c:v>0</c:v>
                </c:pt>
                <c:pt idx="47">
                  <c:v>0</c:v>
                </c:pt>
                <c:pt idx="48">
                  <c:v>0</c:v>
                </c:pt>
              </c:numCache>
            </c:numRef>
          </c:val>
          <c:extLst>
            <c:ext xmlns:c16="http://schemas.microsoft.com/office/drawing/2014/chart" uri="{C3380CC4-5D6E-409C-BE32-E72D297353CC}">
              <c16:uniqueId val="{00000000-F77F-F947-8599-E6BE7C3602C7}"/>
            </c:ext>
          </c:extLst>
        </c:ser>
        <c:ser>
          <c:idx val="1"/>
          <c:order val="1"/>
          <c:tx>
            <c:strRef>
              <c:f>Sheet1!$C$1</c:f>
              <c:strCache>
                <c:ptCount val="1"/>
                <c:pt idx="0">
                  <c:v>Series 2</c:v>
                </c:pt>
              </c:strCache>
            </c:strRef>
          </c:tx>
          <c:spPr>
            <a:solidFill>
              <a:srgbClr val="3D6C9D"/>
            </a:solidFill>
            <a:ln>
              <a:noFill/>
            </a:ln>
            <a:effectLst/>
          </c:spPr>
          <c:invertIfNegative val="0"/>
          <c:cat>
            <c:numRef>
              <c:f>Sheet1!$A$2:$A$50</c:f>
              <c:numCache>
                <c:formatCode>d\-mmm\-yy</c:formatCode>
                <c:ptCount val="49"/>
                <c:pt idx="0">
                  <c:v>41690</c:v>
                </c:pt>
                <c:pt idx="1">
                  <c:v>41691</c:v>
                </c:pt>
                <c:pt idx="2">
                  <c:v>41692</c:v>
                </c:pt>
                <c:pt idx="3">
                  <c:v>41693</c:v>
                </c:pt>
                <c:pt idx="4">
                  <c:v>41694</c:v>
                </c:pt>
                <c:pt idx="5">
                  <c:v>41695</c:v>
                </c:pt>
                <c:pt idx="6">
                  <c:v>41696</c:v>
                </c:pt>
                <c:pt idx="7">
                  <c:v>41697</c:v>
                </c:pt>
                <c:pt idx="8">
                  <c:v>41698</c:v>
                </c:pt>
                <c:pt idx="9">
                  <c:v>41699</c:v>
                </c:pt>
                <c:pt idx="10">
                  <c:v>41700</c:v>
                </c:pt>
                <c:pt idx="11">
                  <c:v>41701</c:v>
                </c:pt>
                <c:pt idx="12">
                  <c:v>41702</c:v>
                </c:pt>
                <c:pt idx="13">
                  <c:v>41703</c:v>
                </c:pt>
                <c:pt idx="14">
                  <c:v>41704</c:v>
                </c:pt>
                <c:pt idx="15">
                  <c:v>41705</c:v>
                </c:pt>
                <c:pt idx="16">
                  <c:v>41706</c:v>
                </c:pt>
                <c:pt idx="17">
                  <c:v>41707</c:v>
                </c:pt>
                <c:pt idx="18">
                  <c:v>41708</c:v>
                </c:pt>
                <c:pt idx="19">
                  <c:v>41709</c:v>
                </c:pt>
                <c:pt idx="20">
                  <c:v>41710</c:v>
                </c:pt>
                <c:pt idx="21">
                  <c:v>41711</c:v>
                </c:pt>
                <c:pt idx="22">
                  <c:v>41712</c:v>
                </c:pt>
                <c:pt idx="23">
                  <c:v>41713</c:v>
                </c:pt>
                <c:pt idx="24">
                  <c:v>41714</c:v>
                </c:pt>
                <c:pt idx="25">
                  <c:v>41715</c:v>
                </c:pt>
                <c:pt idx="26">
                  <c:v>41716</c:v>
                </c:pt>
                <c:pt idx="27">
                  <c:v>41717</c:v>
                </c:pt>
                <c:pt idx="28">
                  <c:v>41718</c:v>
                </c:pt>
                <c:pt idx="29">
                  <c:v>41719</c:v>
                </c:pt>
                <c:pt idx="30">
                  <c:v>41720</c:v>
                </c:pt>
                <c:pt idx="31">
                  <c:v>41721</c:v>
                </c:pt>
                <c:pt idx="32">
                  <c:v>41722</c:v>
                </c:pt>
                <c:pt idx="33">
                  <c:v>41723</c:v>
                </c:pt>
                <c:pt idx="34">
                  <c:v>41724</c:v>
                </c:pt>
                <c:pt idx="35">
                  <c:v>41725</c:v>
                </c:pt>
                <c:pt idx="36">
                  <c:v>41726</c:v>
                </c:pt>
                <c:pt idx="37">
                  <c:v>41727</c:v>
                </c:pt>
                <c:pt idx="38">
                  <c:v>41728</c:v>
                </c:pt>
                <c:pt idx="39">
                  <c:v>41729</c:v>
                </c:pt>
                <c:pt idx="40">
                  <c:v>41730</c:v>
                </c:pt>
                <c:pt idx="41">
                  <c:v>41731</c:v>
                </c:pt>
                <c:pt idx="42">
                  <c:v>41732</c:v>
                </c:pt>
                <c:pt idx="43">
                  <c:v>41733</c:v>
                </c:pt>
                <c:pt idx="44">
                  <c:v>41734</c:v>
                </c:pt>
                <c:pt idx="45">
                  <c:v>41735</c:v>
                </c:pt>
                <c:pt idx="46">
                  <c:v>41736</c:v>
                </c:pt>
                <c:pt idx="47">
                  <c:v>41737</c:v>
                </c:pt>
                <c:pt idx="48">
                  <c:v>41738</c:v>
                </c:pt>
              </c:numCache>
            </c:numRef>
          </c:cat>
          <c:val>
            <c:numRef>
              <c:f>Sheet1!$C$2:$C$50</c:f>
              <c:numCache>
                <c:formatCode>General</c:formatCode>
                <c:ptCount val="49"/>
                <c:pt idx="0">
                  <c:v>0</c:v>
                </c:pt>
                <c:pt idx="1">
                  <c:v>0</c:v>
                </c:pt>
                <c:pt idx="2">
                  <c:v>1</c:v>
                </c:pt>
                <c:pt idx="3">
                  <c:v>0</c:v>
                </c:pt>
                <c:pt idx="4">
                  <c:v>0</c:v>
                </c:pt>
                <c:pt idx="5">
                  <c:v>0</c:v>
                </c:pt>
                <c:pt idx="6">
                  <c:v>0</c:v>
                </c:pt>
                <c:pt idx="7">
                  <c:v>0</c:v>
                </c:pt>
                <c:pt idx="8">
                  <c:v>0</c:v>
                </c:pt>
                <c:pt idx="9">
                  <c:v>0</c:v>
                </c:pt>
                <c:pt idx="10">
                  <c:v>0</c:v>
                </c:pt>
                <c:pt idx="11">
                  <c:v>0</c:v>
                </c:pt>
                <c:pt idx="12">
                  <c:v>0</c:v>
                </c:pt>
                <c:pt idx="13">
                  <c:v>0</c:v>
                </c:pt>
                <c:pt idx="14">
                  <c:v>1</c:v>
                </c:pt>
                <c:pt idx="15">
                  <c:v>4</c:v>
                </c:pt>
                <c:pt idx="16">
                  <c:v>11</c:v>
                </c:pt>
                <c:pt idx="17">
                  <c:v>14</c:v>
                </c:pt>
                <c:pt idx="18">
                  <c:v>15</c:v>
                </c:pt>
                <c:pt idx="19">
                  <c:v>3</c:v>
                </c:pt>
                <c:pt idx="20">
                  <c:v>3</c:v>
                </c:pt>
                <c:pt idx="21">
                  <c:v>3</c:v>
                </c:pt>
                <c:pt idx="22">
                  <c:v>2</c:v>
                </c:pt>
                <c:pt idx="23">
                  <c:v>18</c:v>
                </c:pt>
                <c:pt idx="24">
                  <c:v>23</c:v>
                </c:pt>
                <c:pt idx="25">
                  <c:v>27</c:v>
                </c:pt>
                <c:pt idx="26">
                  <c:v>32</c:v>
                </c:pt>
                <c:pt idx="27">
                  <c:v>19</c:v>
                </c:pt>
                <c:pt idx="28">
                  <c:v>12</c:v>
                </c:pt>
                <c:pt idx="29">
                  <c:v>8</c:v>
                </c:pt>
                <c:pt idx="30">
                  <c:v>3</c:v>
                </c:pt>
                <c:pt idx="31">
                  <c:v>5</c:v>
                </c:pt>
                <c:pt idx="32">
                  <c:v>2</c:v>
                </c:pt>
                <c:pt idx="33">
                  <c:v>6</c:v>
                </c:pt>
                <c:pt idx="34">
                  <c:v>8</c:v>
                </c:pt>
                <c:pt idx="35">
                  <c:v>8</c:v>
                </c:pt>
                <c:pt idx="36">
                  <c:v>12</c:v>
                </c:pt>
                <c:pt idx="37">
                  <c:v>3</c:v>
                </c:pt>
                <c:pt idx="38">
                  <c:v>9</c:v>
                </c:pt>
                <c:pt idx="39">
                  <c:v>10</c:v>
                </c:pt>
                <c:pt idx="40">
                  <c:v>0</c:v>
                </c:pt>
                <c:pt idx="41">
                  <c:v>0</c:v>
                </c:pt>
                <c:pt idx="42">
                  <c:v>1</c:v>
                </c:pt>
                <c:pt idx="43">
                  <c:v>1</c:v>
                </c:pt>
                <c:pt idx="44">
                  <c:v>0</c:v>
                </c:pt>
                <c:pt idx="45">
                  <c:v>0</c:v>
                </c:pt>
                <c:pt idx="46">
                  <c:v>0</c:v>
                </c:pt>
                <c:pt idx="47">
                  <c:v>0</c:v>
                </c:pt>
                <c:pt idx="48">
                  <c:v>0</c:v>
                </c:pt>
              </c:numCache>
            </c:numRef>
          </c:val>
          <c:extLst>
            <c:ext xmlns:c16="http://schemas.microsoft.com/office/drawing/2014/chart" uri="{C3380CC4-5D6E-409C-BE32-E72D297353CC}">
              <c16:uniqueId val="{00000001-F77F-F947-8599-E6BE7C3602C7}"/>
            </c:ext>
          </c:extLst>
        </c:ser>
        <c:ser>
          <c:idx val="2"/>
          <c:order val="2"/>
          <c:tx>
            <c:strRef>
              <c:f>Sheet1!$D$1</c:f>
              <c:strCache>
                <c:ptCount val="1"/>
                <c:pt idx="0">
                  <c:v>Series 3</c:v>
                </c:pt>
              </c:strCache>
            </c:strRef>
          </c:tx>
          <c:spPr>
            <a:solidFill>
              <a:srgbClr val="3D6C9D">
                <a:alpha val="60000"/>
              </a:srgbClr>
            </a:solidFill>
            <a:ln>
              <a:noFill/>
            </a:ln>
            <a:effectLst/>
          </c:spPr>
          <c:invertIfNegative val="0"/>
          <c:cat>
            <c:numRef>
              <c:f>Sheet1!$A$2:$A$50</c:f>
              <c:numCache>
                <c:formatCode>d\-mmm\-yy</c:formatCode>
                <c:ptCount val="49"/>
                <c:pt idx="0">
                  <c:v>41690</c:v>
                </c:pt>
                <c:pt idx="1">
                  <c:v>41691</c:v>
                </c:pt>
                <c:pt idx="2">
                  <c:v>41692</c:v>
                </c:pt>
                <c:pt idx="3">
                  <c:v>41693</c:v>
                </c:pt>
                <c:pt idx="4">
                  <c:v>41694</c:v>
                </c:pt>
                <c:pt idx="5">
                  <c:v>41695</c:v>
                </c:pt>
                <c:pt idx="6">
                  <c:v>41696</c:v>
                </c:pt>
                <c:pt idx="7">
                  <c:v>41697</c:v>
                </c:pt>
                <c:pt idx="8">
                  <c:v>41698</c:v>
                </c:pt>
                <c:pt idx="9">
                  <c:v>41699</c:v>
                </c:pt>
                <c:pt idx="10">
                  <c:v>41700</c:v>
                </c:pt>
                <c:pt idx="11">
                  <c:v>41701</c:v>
                </c:pt>
                <c:pt idx="12">
                  <c:v>41702</c:v>
                </c:pt>
                <c:pt idx="13">
                  <c:v>41703</c:v>
                </c:pt>
                <c:pt idx="14">
                  <c:v>41704</c:v>
                </c:pt>
                <c:pt idx="15">
                  <c:v>41705</c:v>
                </c:pt>
                <c:pt idx="16">
                  <c:v>41706</c:v>
                </c:pt>
                <c:pt idx="17">
                  <c:v>41707</c:v>
                </c:pt>
                <c:pt idx="18">
                  <c:v>41708</c:v>
                </c:pt>
                <c:pt idx="19">
                  <c:v>41709</c:v>
                </c:pt>
                <c:pt idx="20">
                  <c:v>41710</c:v>
                </c:pt>
                <c:pt idx="21">
                  <c:v>41711</c:v>
                </c:pt>
                <c:pt idx="22">
                  <c:v>41712</c:v>
                </c:pt>
                <c:pt idx="23">
                  <c:v>41713</c:v>
                </c:pt>
                <c:pt idx="24">
                  <c:v>41714</c:v>
                </c:pt>
                <c:pt idx="25">
                  <c:v>41715</c:v>
                </c:pt>
                <c:pt idx="26">
                  <c:v>41716</c:v>
                </c:pt>
                <c:pt idx="27">
                  <c:v>41717</c:v>
                </c:pt>
                <c:pt idx="28">
                  <c:v>41718</c:v>
                </c:pt>
                <c:pt idx="29">
                  <c:v>41719</c:v>
                </c:pt>
                <c:pt idx="30">
                  <c:v>41720</c:v>
                </c:pt>
                <c:pt idx="31">
                  <c:v>41721</c:v>
                </c:pt>
                <c:pt idx="32">
                  <c:v>41722</c:v>
                </c:pt>
                <c:pt idx="33">
                  <c:v>41723</c:v>
                </c:pt>
                <c:pt idx="34">
                  <c:v>41724</c:v>
                </c:pt>
                <c:pt idx="35">
                  <c:v>41725</c:v>
                </c:pt>
                <c:pt idx="36">
                  <c:v>41726</c:v>
                </c:pt>
                <c:pt idx="37">
                  <c:v>41727</c:v>
                </c:pt>
                <c:pt idx="38">
                  <c:v>41728</c:v>
                </c:pt>
                <c:pt idx="39">
                  <c:v>41729</c:v>
                </c:pt>
                <c:pt idx="40">
                  <c:v>41730</c:v>
                </c:pt>
                <c:pt idx="41">
                  <c:v>41731</c:v>
                </c:pt>
                <c:pt idx="42">
                  <c:v>41732</c:v>
                </c:pt>
                <c:pt idx="43">
                  <c:v>41733</c:v>
                </c:pt>
                <c:pt idx="44">
                  <c:v>41734</c:v>
                </c:pt>
                <c:pt idx="45">
                  <c:v>41735</c:v>
                </c:pt>
                <c:pt idx="46">
                  <c:v>41736</c:v>
                </c:pt>
                <c:pt idx="47">
                  <c:v>41737</c:v>
                </c:pt>
                <c:pt idx="48">
                  <c:v>41738</c:v>
                </c:pt>
              </c:numCache>
            </c:numRef>
          </c:cat>
          <c:val>
            <c:numRef>
              <c:f>Sheet1!$D$2:$D$50</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pt idx="21">
                  <c:v>0</c:v>
                </c:pt>
                <c:pt idx="22">
                  <c:v>0</c:v>
                </c:pt>
                <c:pt idx="23">
                  <c:v>5</c:v>
                </c:pt>
                <c:pt idx="24">
                  <c:v>9</c:v>
                </c:pt>
                <c:pt idx="25">
                  <c:v>3</c:v>
                </c:pt>
                <c:pt idx="26">
                  <c:v>9</c:v>
                </c:pt>
                <c:pt idx="27">
                  <c:v>15</c:v>
                </c:pt>
                <c:pt idx="28">
                  <c:v>9</c:v>
                </c:pt>
                <c:pt idx="29">
                  <c:v>7</c:v>
                </c:pt>
                <c:pt idx="30">
                  <c:v>4</c:v>
                </c:pt>
                <c:pt idx="31">
                  <c:v>10</c:v>
                </c:pt>
                <c:pt idx="32">
                  <c:v>3</c:v>
                </c:pt>
                <c:pt idx="33">
                  <c:v>4</c:v>
                </c:pt>
                <c:pt idx="34">
                  <c:v>6</c:v>
                </c:pt>
                <c:pt idx="35">
                  <c:v>4</c:v>
                </c:pt>
                <c:pt idx="36">
                  <c:v>3</c:v>
                </c:pt>
                <c:pt idx="37">
                  <c:v>2</c:v>
                </c:pt>
                <c:pt idx="38">
                  <c:v>2</c:v>
                </c:pt>
                <c:pt idx="39">
                  <c:v>1</c:v>
                </c:pt>
                <c:pt idx="40">
                  <c:v>1</c:v>
                </c:pt>
                <c:pt idx="41">
                  <c:v>1</c:v>
                </c:pt>
                <c:pt idx="42">
                  <c:v>1</c:v>
                </c:pt>
                <c:pt idx="43">
                  <c:v>1</c:v>
                </c:pt>
                <c:pt idx="44">
                  <c:v>0</c:v>
                </c:pt>
                <c:pt idx="45">
                  <c:v>0</c:v>
                </c:pt>
                <c:pt idx="46">
                  <c:v>0</c:v>
                </c:pt>
                <c:pt idx="47">
                  <c:v>0</c:v>
                </c:pt>
                <c:pt idx="48">
                  <c:v>0</c:v>
                </c:pt>
              </c:numCache>
            </c:numRef>
          </c:val>
          <c:extLst>
            <c:ext xmlns:c16="http://schemas.microsoft.com/office/drawing/2014/chart" uri="{C3380CC4-5D6E-409C-BE32-E72D297353CC}">
              <c16:uniqueId val="{00000002-F77F-F947-8599-E6BE7C3602C7}"/>
            </c:ext>
          </c:extLst>
        </c:ser>
        <c:dLbls>
          <c:showLegendKey val="0"/>
          <c:showVal val="0"/>
          <c:showCatName val="0"/>
          <c:showSerName val="0"/>
          <c:showPercent val="0"/>
          <c:showBubbleSize val="0"/>
        </c:dLbls>
        <c:gapWidth val="50"/>
        <c:overlap val="100"/>
        <c:axId val="319209183"/>
        <c:axId val="321819407"/>
      </c:barChart>
      <c:dateAx>
        <c:axId val="31920918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Date of symptom onset</a:t>
                </a:r>
              </a:p>
            </c:rich>
          </c:tx>
          <c:layout>
            <c:manualLayout>
              <c:xMode val="edge"/>
              <c:yMode val="edge"/>
              <c:x val="0.38313067609975732"/>
              <c:y val="0.944406249999999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1819407"/>
        <c:crosses val="autoZero"/>
        <c:auto val="1"/>
        <c:lblOffset val="100"/>
        <c:baseTimeUnit val="days"/>
      </c:dateAx>
      <c:valAx>
        <c:axId val="321819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0"/>
              <c:y val="0.3285282972440944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9209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Sheet1!$A$2:$A$62</c:f>
              <c:numCache>
                <c:formatCode>General</c:formatCode>
                <c:ptCount val="61"/>
                <c:pt idx="0">
                  <c:v>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31</c:v>
                </c:pt>
                <c:pt idx="18">
                  <c:v>1</c:v>
                </c:pt>
                <c:pt idx="19">
                  <c:v>2</c:v>
                </c:pt>
                <c:pt idx="20">
                  <c:v>3</c:v>
                </c:pt>
                <c:pt idx="21">
                  <c:v>4</c:v>
                </c:pt>
                <c:pt idx="22">
                  <c:v>5</c:v>
                </c:pt>
                <c:pt idx="23">
                  <c:v>6</c:v>
                </c:pt>
                <c:pt idx="24">
                  <c:v>7</c:v>
                </c:pt>
                <c:pt idx="25">
                  <c:v>8</c:v>
                </c:pt>
                <c:pt idx="26">
                  <c:v>9</c:v>
                </c:pt>
                <c:pt idx="27">
                  <c:v>10</c:v>
                </c:pt>
                <c:pt idx="28">
                  <c:v>11</c:v>
                </c:pt>
                <c:pt idx="29">
                  <c:v>12</c:v>
                </c:pt>
                <c:pt idx="30">
                  <c:v>13</c:v>
                </c:pt>
                <c:pt idx="31">
                  <c:v>14</c:v>
                </c:pt>
                <c:pt idx="32">
                  <c:v>15</c:v>
                </c:pt>
                <c:pt idx="33">
                  <c:v>16</c:v>
                </c:pt>
                <c:pt idx="34">
                  <c:v>17</c:v>
                </c:pt>
                <c:pt idx="35">
                  <c:v>18</c:v>
                </c:pt>
                <c:pt idx="36">
                  <c:v>19</c:v>
                </c:pt>
                <c:pt idx="37">
                  <c:v>20</c:v>
                </c:pt>
                <c:pt idx="38">
                  <c:v>21</c:v>
                </c:pt>
                <c:pt idx="39">
                  <c:v>22</c:v>
                </c:pt>
                <c:pt idx="40">
                  <c:v>23</c:v>
                </c:pt>
                <c:pt idx="41">
                  <c:v>24</c:v>
                </c:pt>
                <c:pt idx="42">
                  <c:v>25</c:v>
                </c:pt>
                <c:pt idx="43">
                  <c:v>26</c:v>
                </c:pt>
                <c:pt idx="44">
                  <c:v>27</c:v>
                </c:pt>
                <c:pt idx="45">
                  <c:v>28</c:v>
                </c:pt>
                <c:pt idx="46">
                  <c:v>29</c:v>
                </c:pt>
                <c:pt idx="47">
                  <c:v>30</c:v>
                </c:pt>
                <c:pt idx="48">
                  <c:v>31</c:v>
                </c:pt>
                <c:pt idx="49">
                  <c:v>1</c:v>
                </c:pt>
                <c:pt idx="50">
                  <c:v>2</c:v>
                </c:pt>
                <c:pt idx="51">
                  <c:v>3</c:v>
                </c:pt>
                <c:pt idx="52">
                  <c:v>4</c:v>
                </c:pt>
                <c:pt idx="53">
                  <c:v>5</c:v>
                </c:pt>
                <c:pt idx="54">
                  <c:v>6</c:v>
                </c:pt>
                <c:pt idx="55">
                  <c:v>7</c:v>
                </c:pt>
                <c:pt idx="56">
                  <c:v>8</c:v>
                </c:pt>
                <c:pt idx="57">
                  <c:v>9</c:v>
                </c:pt>
                <c:pt idx="58">
                  <c:v>10</c:v>
                </c:pt>
                <c:pt idx="59">
                  <c:v>11</c:v>
                </c:pt>
                <c:pt idx="60">
                  <c:v>12</c:v>
                </c:pt>
              </c:numCache>
            </c:numRef>
          </c:cat>
          <c:val>
            <c:numRef>
              <c:f>Sheet1!$B$2:$B$62</c:f>
              <c:numCache>
                <c:formatCode>General</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1</c:v>
                </c:pt>
                <c:pt idx="15">
                  <c:v>2</c:v>
                </c:pt>
                <c:pt idx="16">
                  <c:v>2</c:v>
                </c:pt>
                <c:pt idx="17">
                  <c:v>6</c:v>
                </c:pt>
                <c:pt idx="18">
                  <c:v>5</c:v>
                </c:pt>
                <c:pt idx="19">
                  <c:v>8</c:v>
                </c:pt>
                <c:pt idx="20">
                  <c:v>4</c:v>
                </c:pt>
                <c:pt idx="21">
                  <c:v>4</c:v>
                </c:pt>
                <c:pt idx="22">
                  <c:v>2</c:v>
                </c:pt>
                <c:pt idx="23">
                  <c:v>2</c:v>
                </c:pt>
                <c:pt idx="24">
                  <c:v>1</c:v>
                </c:pt>
                <c:pt idx="25">
                  <c:v>4</c:v>
                </c:pt>
                <c:pt idx="26">
                  <c:v>0</c:v>
                </c:pt>
                <c:pt idx="27">
                  <c:v>2</c:v>
                </c:pt>
                <c:pt idx="28">
                  <c:v>2</c:v>
                </c:pt>
                <c:pt idx="29">
                  <c:v>6</c:v>
                </c:pt>
                <c:pt idx="30">
                  <c:v>4</c:v>
                </c:pt>
                <c:pt idx="31">
                  <c:v>3</c:v>
                </c:pt>
                <c:pt idx="32">
                  <c:v>6</c:v>
                </c:pt>
                <c:pt idx="33">
                  <c:v>5</c:v>
                </c:pt>
                <c:pt idx="34">
                  <c:v>0</c:v>
                </c:pt>
                <c:pt idx="35">
                  <c:v>3</c:v>
                </c:pt>
                <c:pt idx="36">
                  <c:v>6</c:v>
                </c:pt>
                <c:pt idx="37">
                  <c:v>3</c:v>
                </c:pt>
                <c:pt idx="38">
                  <c:v>1</c:v>
                </c:pt>
                <c:pt idx="39">
                  <c:v>3</c:v>
                </c:pt>
                <c:pt idx="40">
                  <c:v>2</c:v>
                </c:pt>
                <c:pt idx="41">
                  <c:v>1</c:v>
                </c:pt>
                <c:pt idx="42">
                  <c:v>3</c:v>
                </c:pt>
                <c:pt idx="43">
                  <c:v>5</c:v>
                </c:pt>
                <c:pt idx="44">
                  <c:v>3</c:v>
                </c:pt>
                <c:pt idx="45">
                  <c:v>3</c:v>
                </c:pt>
                <c:pt idx="46">
                  <c:v>0</c:v>
                </c:pt>
                <c:pt idx="47">
                  <c:v>0</c:v>
                </c:pt>
                <c:pt idx="48">
                  <c:v>0</c:v>
                </c:pt>
                <c:pt idx="49">
                  <c:v>3</c:v>
                </c:pt>
                <c:pt idx="50">
                  <c:v>1</c:v>
                </c:pt>
                <c:pt idx="51">
                  <c:v>3</c:v>
                </c:pt>
                <c:pt idx="52">
                  <c:v>1</c:v>
                </c:pt>
                <c:pt idx="53">
                  <c:v>0</c:v>
                </c:pt>
                <c:pt idx="54">
                  <c:v>0</c:v>
                </c:pt>
                <c:pt idx="55">
                  <c:v>1</c:v>
                </c:pt>
                <c:pt idx="56">
                  <c:v>1</c:v>
                </c:pt>
                <c:pt idx="57">
                  <c:v>0</c:v>
                </c:pt>
                <c:pt idx="58">
                  <c:v>0</c:v>
                </c:pt>
                <c:pt idx="59">
                  <c:v>0</c:v>
                </c:pt>
                <c:pt idx="60">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No. of confirmed measles cases</a:t>
                </a:r>
              </a:p>
            </c:rich>
          </c:tx>
          <c:layout>
            <c:manualLayout>
              <c:xMode val="edge"/>
              <c:yMode val="edge"/>
              <c:x val="0"/>
              <c:y val="7.260765357427598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Sheet1!$A$2:$A$17</c:f>
              <c:strCache>
                <c:ptCount val="16"/>
                <c:pt idx="0">
                  <c:v>1st Week May</c:v>
                </c:pt>
                <c:pt idx="1">
                  <c:v>2nd Week May</c:v>
                </c:pt>
                <c:pt idx="2">
                  <c:v>3rd Week May</c:v>
                </c:pt>
                <c:pt idx="3">
                  <c:v>4th Week May</c:v>
                </c:pt>
                <c:pt idx="4">
                  <c:v>1st Week June</c:v>
                </c:pt>
                <c:pt idx="5">
                  <c:v>2nd Week June</c:v>
                </c:pt>
                <c:pt idx="6">
                  <c:v>3rd Week June</c:v>
                </c:pt>
                <c:pt idx="7">
                  <c:v>4th Week June</c:v>
                </c:pt>
                <c:pt idx="8">
                  <c:v>1st Week July</c:v>
                </c:pt>
                <c:pt idx="9">
                  <c:v>2nd Week July</c:v>
                </c:pt>
                <c:pt idx="10">
                  <c:v>3rd Week July</c:v>
                </c:pt>
                <c:pt idx="11">
                  <c:v>4th Week July</c:v>
                </c:pt>
                <c:pt idx="12">
                  <c:v>1st Week August</c:v>
                </c:pt>
                <c:pt idx="13">
                  <c:v>2nd Week August</c:v>
                </c:pt>
                <c:pt idx="14">
                  <c:v>3rd Week August</c:v>
                </c:pt>
                <c:pt idx="15">
                  <c:v>4th Week August</c:v>
                </c:pt>
              </c:strCache>
            </c:strRef>
          </c:cat>
          <c:val>
            <c:numRef>
              <c:f>Sheet1!$B$2:$B$17</c:f>
              <c:numCache>
                <c:formatCode>General</c:formatCode>
                <c:ptCount val="16"/>
                <c:pt idx="0">
                  <c:v>2</c:v>
                </c:pt>
                <c:pt idx="1">
                  <c:v>1</c:v>
                </c:pt>
                <c:pt idx="2">
                  <c:v>3</c:v>
                </c:pt>
                <c:pt idx="3">
                  <c:v>8</c:v>
                </c:pt>
                <c:pt idx="4">
                  <c:v>3</c:v>
                </c:pt>
                <c:pt idx="5">
                  <c:v>8</c:v>
                </c:pt>
                <c:pt idx="6">
                  <c:v>5</c:v>
                </c:pt>
                <c:pt idx="7">
                  <c:v>3</c:v>
                </c:pt>
                <c:pt idx="8">
                  <c:v>1</c:v>
                </c:pt>
                <c:pt idx="9">
                  <c:v>3</c:v>
                </c:pt>
                <c:pt idx="10">
                  <c:v>0</c:v>
                </c:pt>
                <c:pt idx="11">
                  <c:v>1</c:v>
                </c:pt>
                <c:pt idx="12">
                  <c:v>0</c:v>
                </c:pt>
                <c:pt idx="13">
                  <c:v>0</c:v>
                </c:pt>
                <c:pt idx="14">
                  <c:v>0</c:v>
                </c:pt>
                <c:pt idx="15">
                  <c:v>2</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numRef>
              <c:f>Sheet1!$A$2:$A$135</c:f>
              <c:numCache>
                <c:formatCode>General</c:formatCode>
                <c:ptCount val="134"/>
                <c:pt idx="0">
                  <c:v>20</c:v>
                </c:pt>
                <c:pt idx="1">
                  <c:v>21</c:v>
                </c:pt>
                <c:pt idx="2">
                  <c:v>22</c:v>
                </c:pt>
                <c:pt idx="3">
                  <c:v>23</c:v>
                </c:pt>
                <c:pt idx="4">
                  <c:v>24</c:v>
                </c:pt>
                <c:pt idx="5">
                  <c:v>25</c:v>
                </c:pt>
                <c:pt idx="6">
                  <c:v>26</c:v>
                </c:pt>
                <c:pt idx="7">
                  <c:v>27</c:v>
                </c:pt>
                <c:pt idx="8">
                  <c:v>28</c:v>
                </c:pt>
                <c:pt idx="9">
                  <c:v>29</c:v>
                </c:pt>
                <c:pt idx="10">
                  <c:v>30</c:v>
                </c:pt>
                <c:pt idx="11">
                  <c:v>31</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pt idx="42">
                  <c:v>1</c:v>
                </c:pt>
                <c:pt idx="43">
                  <c:v>2</c:v>
                </c:pt>
                <c:pt idx="44">
                  <c:v>3</c:v>
                </c:pt>
                <c:pt idx="45">
                  <c:v>4</c:v>
                </c:pt>
                <c:pt idx="46">
                  <c:v>5</c:v>
                </c:pt>
                <c:pt idx="47">
                  <c:v>6</c:v>
                </c:pt>
                <c:pt idx="48">
                  <c:v>7</c:v>
                </c:pt>
                <c:pt idx="49">
                  <c:v>8</c:v>
                </c:pt>
                <c:pt idx="50">
                  <c:v>9</c:v>
                </c:pt>
                <c:pt idx="51">
                  <c:v>10</c:v>
                </c:pt>
                <c:pt idx="52">
                  <c:v>11</c:v>
                </c:pt>
                <c:pt idx="53">
                  <c:v>12</c:v>
                </c:pt>
                <c:pt idx="54">
                  <c:v>13</c:v>
                </c:pt>
                <c:pt idx="55">
                  <c:v>14</c:v>
                </c:pt>
                <c:pt idx="56">
                  <c:v>15</c:v>
                </c:pt>
                <c:pt idx="57">
                  <c:v>16</c:v>
                </c:pt>
                <c:pt idx="58">
                  <c:v>17</c:v>
                </c:pt>
                <c:pt idx="59">
                  <c:v>18</c:v>
                </c:pt>
                <c:pt idx="60">
                  <c:v>19</c:v>
                </c:pt>
                <c:pt idx="61">
                  <c:v>20</c:v>
                </c:pt>
                <c:pt idx="62">
                  <c:v>21</c:v>
                </c:pt>
                <c:pt idx="63">
                  <c:v>22</c:v>
                </c:pt>
                <c:pt idx="64">
                  <c:v>23</c:v>
                </c:pt>
                <c:pt idx="65">
                  <c:v>24</c:v>
                </c:pt>
                <c:pt idx="66">
                  <c:v>25</c:v>
                </c:pt>
                <c:pt idx="67">
                  <c:v>26</c:v>
                </c:pt>
                <c:pt idx="68">
                  <c:v>27</c:v>
                </c:pt>
                <c:pt idx="69">
                  <c:v>28</c:v>
                </c:pt>
                <c:pt idx="70">
                  <c:v>29</c:v>
                </c:pt>
                <c:pt idx="71">
                  <c:v>30</c:v>
                </c:pt>
                <c:pt idx="72">
                  <c:v>31</c:v>
                </c:pt>
                <c:pt idx="73">
                  <c:v>1</c:v>
                </c:pt>
                <c:pt idx="74">
                  <c:v>2</c:v>
                </c:pt>
                <c:pt idx="75">
                  <c:v>3</c:v>
                </c:pt>
                <c:pt idx="76">
                  <c:v>4</c:v>
                </c:pt>
                <c:pt idx="77">
                  <c:v>5</c:v>
                </c:pt>
                <c:pt idx="78">
                  <c:v>6</c:v>
                </c:pt>
                <c:pt idx="79">
                  <c:v>7</c:v>
                </c:pt>
                <c:pt idx="80">
                  <c:v>8</c:v>
                </c:pt>
                <c:pt idx="81">
                  <c:v>9</c:v>
                </c:pt>
                <c:pt idx="82">
                  <c:v>10</c:v>
                </c:pt>
                <c:pt idx="83">
                  <c:v>11</c:v>
                </c:pt>
                <c:pt idx="84">
                  <c:v>12</c:v>
                </c:pt>
                <c:pt idx="85">
                  <c:v>13</c:v>
                </c:pt>
                <c:pt idx="86">
                  <c:v>14</c:v>
                </c:pt>
                <c:pt idx="87">
                  <c:v>15</c:v>
                </c:pt>
                <c:pt idx="88">
                  <c:v>16</c:v>
                </c:pt>
                <c:pt idx="89">
                  <c:v>17</c:v>
                </c:pt>
                <c:pt idx="90">
                  <c:v>18</c:v>
                </c:pt>
                <c:pt idx="91">
                  <c:v>19</c:v>
                </c:pt>
                <c:pt idx="92">
                  <c:v>20</c:v>
                </c:pt>
                <c:pt idx="93">
                  <c:v>21</c:v>
                </c:pt>
                <c:pt idx="94">
                  <c:v>22</c:v>
                </c:pt>
                <c:pt idx="95">
                  <c:v>23</c:v>
                </c:pt>
                <c:pt idx="96">
                  <c:v>24</c:v>
                </c:pt>
                <c:pt idx="97">
                  <c:v>25</c:v>
                </c:pt>
                <c:pt idx="98">
                  <c:v>26</c:v>
                </c:pt>
                <c:pt idx="99">
                  <c:v>27</c:v>
                </c:pt>
                <c:pt idx="100">
                  <c:v>28</c:v>
                </c:pt>
                <c:pt idx="101">
                  <c:v>29</c:v>
                </c:pt>
                <c:pt idx="102">
                  <c:v>30</c:v>
                </c:pt>
                <c:pt idx="103">
                  <c:v>31</c:v>
                </c:pt>
                <c:pt idx="104">
                  <c:v>1</c:v>
                </c:pt>
                <c:pt idx="105">
                  <c:v>2</c:v>
                </c:pt>
                <c:pt idx="106">
                  <c:v>3</c:v>
                </c:pt>
                <c:pt idx="107">
                  <c:v>4</c:v>
                </c:pt>
                <c:pt idx="108">
                  <c:v>5</c:v>
                </c:pt>
                <c:pt idx="109">
                  <c:v>6</c:v>
                </c:pt>
                <c:pt idx="110">
                  <c:v>7</c:v>
                </c:pt>
                <c:pt idx="111">
                  <c:v>8</c:v>
                </c:pt>
                <c:pt idx="112">
                  <c:v>9</c:v>
                </c:pt>
                <c:pt idx="113">
                  <c:v>10</c:v>
                </c:pt>
                <c:pt idx="114">
                  <c:v>11</c:v>
                </c:pt>
                <c:pt idx="115">
                  <c:v>12</c:v>
                </c:pt>
                <c:pt idx="116">
                  <c:v>13</c:v>
                </c:pt>
                <c:pt idx="117">
                  <c:v>14</c:v>
                </c:pt>
                <c:pt idx="118">
                  <c:v>15</c:v>
                </c:pt>
                <c:pt idx="119">
                  <c:v>16</c:v>
                </c:pt>
                <c:pt idx="120">
                  <c:v>17</c:v>
                </c:pt>
                <c:pt idx="121">
                  <c:v>18</c:v>
                </c:pt>
                <c:pt idx="122">
                  <c:v>19</c:v>
                </c:pt>
                <c:pt idx="123">
                  <c:v>20</c:v>
                </c:pt>
                <c:pt idx="124">
                  <c:v>21</c:v>
                </c:pt>
                <c:pt idx="125">
                  <c:v>22</c:v>
                </c:pt>
                <c:pt idx="126">
                  <c:v>23</c:v>
                </c:pt>
                <c:pt idx="127">
                  <c:v>24</c:v>
                </c:pt>
                <c:pt idx="128">
                  <c:v>25</c:v>
                </c:pt>
                <c:pt idx="129">
                  <c:v>26</c:v>
                </c:pt>
                <c:pt idx="130">
                  <c:v>27</c:v>
                </c:pt>
                <c:pt idx="131">
                  <c:v>28</c:v>
                </c:pt>
                <c:pt idx="132">
                  <c:v>29</c:v>
                </c:pt>
                <c:pt idx="133">
                  <c:v>30</c:v>
                </c:pt>
              </c:numCache>
            </c:numRef>
          </c:cat>
          <c:val>
            <c:numRef>
              <c:f>Sheet1!$B$2:$B$135</c:f>
              <c:numCache>
                <c:formatCode>General</c:formatCode>
                <c:ptCount val="134"/>
                <c:pt idx="0">
                  <c:v>0</c:v>
                </c:pt>
                <c:pt idx="1">
                  <c:v>0</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0</c:v>
                </c:pt>
                <c:pt idx="25">
                  <c:v>0</c:v>
                </c:pt>
                <c:pt idx="26">
                  <c:v>0</c:v>
                </c:pt>
                <c:pt idx="27">
                  <c:v>0</c:v>
                </c:pt>
                <c:pt idx="28">
                  <c:v>0</c:v>
                </c:pt>
                <c:pt idx="29">
                  <c:v>1</c:v>
                </c:pt>
                <c:pt idx="30">
                  <c:v>0</c:v>
                </c:pt>
                <c:pt idx="31">
                  <c:v>2</c:v>
                </c:pt>
                <c:pt idx="32">
                  <c:v>0</c:v>
                </c:pt>
                <c:pt idx="33">
                  <c:v>0</c:v>
                </c:pt>
                <c:pt idx="34">
                  <c:v>2</c:v>
                </c:pt>
                <c:pt idx="35">
                  <c:v>0</c:v>
                </c:pt>
                <c:pt idx="36">
                  <c:v>0</c:v>
                </c:pt>
                <c:pt idx="37">
                  <c:v>0</c:v>
                </c:pt>
                <c:pt idx="38">
                  <c:v>0</c:v>
                </c:pt>
                <c:pt idx="39">
                  <c:v>0</c:v>
                </c:pt>
                <c:pt idx="40">
                  <c:v>0</c:v>
                </c:pt>
                <c:pt idx="41">
                  <c:v>0</c:v>
                </c:pt>
                <c:pt idx="42">
                  <c:v>0</c:v>
                </c:pt>
                <c:pt idx="43">
                  <c:v>0</c:v>
                </c:pt>
                <c:pt idx="44">
                  <c:v>0</c:v>
                </c:pt>
                <c:pt idx="45">
                  <c:v>0</c:v>
                </c:pt>
                <c:pt idx="46">
                  <c:v>0</c:v>
                </c:pt>
                <c:pt idx="47">
                  <c:v>0</c:v>
                </c:pt>
                <c:pt idx="48">
                  <c:v>1</c:v>
                </c:pt>
                <c:pt idx="49">
                  <c:v>1</c:v>
                </c:pt>
                <c:pt idx="50">
                  <c:v>0</c:v>
                </c:pt>
                <c:pt idx="51">
                  <c:v>1</c:v>
                </c:pt>
                <c:pt idx="52">
                  <c:v>3</c:v>
                </c:pt>
                <c:pt idx="53">
                  <c:v>0</c:v>
                </c:pt>
                <c:pt idx="54">
                  <c:v>5</c:v>
                </c:pt>
                <c:pt idx="55">
                  <c:v>1</c:v>
                </c:pt>
                <c:pt idx="56">
                  <c:v>0</c:v>
                </c:pt>
                <c:pt idx="57">
                  <c:v>7</c:v>
                </c:pt>
                <c:pt idx="58">
                  <c:v>3</c:v>
                </c:pt>
                <c:pt idx="59">
                  <c:v>3</c:v>
                </c:pt>
                <c:pt idx="60">
                  <c:v>6</c:v>
                </c:pt>
                <c:pt idx="61">
                  <c:v>2</c:v>
                </c:pt>
                <c:pt idx="62">
                  <c:v>6</c:v>
                </c:pt>
                <c:pt idx="63">
                  <c:v>3</c:v>
                </c:pt>
                <c:pt idx="64">
                  <c:v>2</c:v>
                </c:pt>
                <c:pt idx="65">
                  <c:v>4</c:v>
                </c:pt>
                <c:pt idx="66">
                  <c:v>7</c:v>
                </c:pt>
                <c:pt idx="67">
                  <c:v>5</c:v>
                </c:pt>
                <c:pt idx="68">
                  <c:v>12</c:v>
                </c:pt>
                <c:pt idx="69">
                  <c:v>10</c:v>
                </c:pt>
                <c:pt idx="70">
                  <c:v>15</c:v>
                </c:pt>
                <c:pt idx="71">
                  <c:v>6</c:v>
                </c:pt>
                <c:pt idx="72">
                  <c:v>8</c:v>
                </c:pt>
                <c:pt idx="73">
                  <c:v>4</c:v>
                </c:pt>
                <c:pt idx="74">
                  <c:v>8</c:v>
                </c:pt>
                <c:pt idx="75">
                  <c:v>10</c:v>
                </c:pt>
                <c:pt idx="76">
                  <c:v>11</c:v>
                </c:pt>
                <c:pt idx="77">
                  <c:v>5</c:v>
                </c:pt>
                <c:pt idx="78">
                  <c:v>5</c:v>
                </c:pt>
                <c:pt idx="79">
                  <c:v>5</c:v>
                </c:pt>
                <c:pt idx="80">
                  <c:v>6</c:v>
                </c:pt>
                <c:pt idx="81">
                  <c:v>6</c:v>
                </c:pt>
                <c:pt idx="82">
                  <c:v>7</c:v>
                </c:pt>
                <c:pt idx="83">
                  <c:v>5</c:v>
                </c:pt>
                <c:pt idx="84">
                  <c:v>5</c:v>
                </c:pt>
                <c:pt idx="85">
                  <c:v>3</c:v>
                </c:pt>
                <c:pt idx="86">
                  <c:v>4</c:v>
                </c:pt>
                <c:pt idx="87">
                  <c:v>2</c:v>
                </c:pt>
                <c:pt idx="88">
                  <c:v>2</c:v>
                </c:pt>
                <c:pt idx="89">
                  <c:v>3</c:v>
                </c:pt>
                <c:pt idx="90">
                  <c:v>5</c:v>
                </c:pt>
                <c:pt idx="91">
                  <c:v>4</c:v>
                </c:pt>
                <c:pt idx="92">
                  <c:v>0</c:v>
                </c:pt>
                <c:pt idx="93">
                  <c:v>3</c:v>
                </c:pt>
                <c:pt idx="94">
                  <c:v>4</c:v>
                </c:pt>
                <c:pt idx="95">
                  <c:v>2</c:v>
                </c:pt>
                <c:pt idx="96">
                  <c:v>1</c:v>
                </c:pt>
                <c:pt idx="97">
                  <c:v>2</c:v>
                </c:pt>
                <c:pt idx="98">
                  <c:v>2</c:v>
                </c:pt>
                <c:pt idx="99">
                  <c:v>4</c:v>
                </c:pt>
                <c:pt idx="100">
                  <c:v>2</c:v>
                </c:pt>
                <c:pt idx="101">
                  <c:v>0</c:v>
                </c:pt>
                <c:pt idx="102">
                  <c:v>0</c:v>
                </c:pt>
                <c:pt idx="103">
                  <c:v>2</c:v>
                </c:pt>
                <c:pt idx="104">
                  <c:v>1</c:v>
                </c:pt>
                <c:pt idx="105">
                  <c:v>3</c:v>
                </c:pt>
                <c:pt idx="106">
                  <c:v>0</c:v>
                </c:pt>
                <c:pt idx="107">
                  <c:v>2</c:v>
                </c:pt>
                <c:pt idx="108">
                  <c:v>2</c:v>
                </c:pt>
                <c:pt idx="109">
                  <c:v>1</c:v>
                </c:pt>
                <c:pt idx="110">
                  <c:v>0</c:v>
                </c:pt>
                <c:pt idx="111">
                  <c:v>4</c:v>
                </c:pt>
                <c:pt idx="112">
                  <c:v>3</c:v>
                </c:pt>
                <c:pt idx="113">
                  <c:v>1</c:v>
                </c:pt>
                <c:pt idx="114">
                  <c:v>0</c:v>
                </c:pt>
                <c:pt idx="115">
                  <c:v>4</c:v>
                </c:pt>
                <c:pt idx="116">
                  <c:v>0</c:v>
                </c:pt>
                <c:pt idx="117">
                  <c:v>2</c:v>
                </c:pt>
                <c:pt idx="118">
                  <c:v>2</c:v>
                </c:pt>
                <c:pt idx="119">
                  <c:v>1</c:v>
                </c:pt>
                <c:pt idx="120">
                  <c:v>0</c:v>
                </c:pt>
                <c:pt idx="121">
                  <c:v>0</c:v>
                </c:pt>
                <c:pt idx="122">
                  <c:v>1</c:v>
                </c:pt>
                <c:pt idx="123">
                  <c:v>1</c:v>
                </c:pt>
                <c:pt idx="124">
                  <c:v>0</c:v>
                </c:pt>
                <c:pt idx="125">
                  <c:v>3</c:v>
                </c:pt>
                <c:pt idx="126">
                  <c:v>0</c:v>
                </c:pt>
                <c:pt idx="127">
                  <c:v>0</c:v>
                </c:pt>
                <c:pt idx="128">
                  <c:v>0</c:v>
                </c:pt>
                <c:pt idx="129">
                  <c:v>0</c:v>
                </c:pt>
                <c:pt idx="130">
                  <c:v>1</c:v>
                </c:pt>
                <c:pt idx="131">
                  <c:v>0</c:v>
                </c:pt>
                <c:pt idx="132">
                  <c:v>3</c:v>
                </c:pt>
                <c:pt idx="133">
                  <c:v>0</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0"/>
        <c:lblAlgn val="ctr"/>
        <c:lblOffset val="100"/>
        <c:tickLblSkip val="7"/>
        <c:tickMarkSkip val="7"/>
        <c:noMultiLvlLbl val="0"/>
      </c:catAx>
      <c:valAx>
        <c:axId val="310728111"/>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No. of persons</a:t>
                </a:r>
              </a:p>
            </c:rich>
          </c:tx>
          <c:layout>
            <c:manualLayout>
              <c:xMode val="edge"/>
              <c:yMode val="edge"/>
              <c:x val="0"/>
              <c:y val="0.2803577144521189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cat>
            <c:strRef>
              <c:f>Sheet1!$A$2:$A$25</c:f>
              <c:strCache>
                <c:ptCount val="24"/>
                <c:pt idx="0">
                  <c:v>Jun 26</c:v>
                </c:pt>
                <c:pt idx="1">
                  <c:v>Jun 27</c:v>
                </c:pt>
                <c:pt idx="2">
                  <c:v>Jun 28</c:v>
                </c:pt>
                <c:pt idx="3">
                  <c:v>Jun 29</c:v>
                </c:pt>
                <c:pt idx="4">
                  <c:v>Jun 30</c:v>
                </c:pt>
                <c:pt idx="5">
                  <c:v>Jul 1</c:v>
                </c:pt>
                <c:pt idx="6">
                  <c:v>Jul 2</c:v>
                </c:pt>
                <c:pt idx="7">
                  <c:v>Jul 3</c:v>
                </c:pt>
                <c:pt idx="8">
                  <c:v>Jul 4</c:v>
                </c:pt>
                <c:pt idx="9">
                  <c:v>Jul 5</c:v>
                </c:pt>
                <c:pt idx="10">
                  <c:v>Jul 6</c:v>
                </c:pt>
                <c:pt idx="11">
                  <c:v>Jul 7</c:v>
                </c:pt>
                <c:pt idx="12">
                  <c:v>Jul 8</c:v>
                </c:pt>
                <c:pt idx="13">
                  <c:v>Jul 9</c:v>
                </c:pt>
                <c:pt idx="14">
                  <c:v>Jul 10</c:v>
                </c:pt>
                <c:pt idx="15">
                  <c:v>Jul 11</c:v>
                </c:pt>
                <c:pt idx="16">
                  <c:v>Jul 12</c:v>
                </c:pt>
                <c:pt idx="17">
                  <c:v>Jul 13</c:v>
                </c:pt>
                <c:pt idx="18">
                  <c:v>Jul 14</c:v>
                </c:pt>
                <c:pt idx="19">
                  <c:v>Jul 15</c:v>
                </c:pt>
                <c:pt idx="20">
                  <c:v>Jul 16</c:v>
                </c:pt>
                <c:pt idx="21">
                  <c:v>Jul 17</c:v>
                </c:pt>
                <c:pt idx="22">
                  <c:v>Jul 18</c:v>
                </c:pt>
                <c:pt idx="23">
                  <c:v>Jul 19</c:v>
                </c:pt>
              </c:strCache>
            </c:strRef>
          </c:cat>
          <c:val>
            <c:numRef>
              <c:f>Sheet1!$B$2:$B$25</c:f>
              <c:numCache>
                <c:formatCode>General</c:formatCode>
                <c:ptCount val="24"/>
                <c:pt idx="0">
                  <c:v>1</c:v>
                </c:pt>
                <c:pt idx="1">
                  <c:v>2</c:v>
                </c:pt>
                <c:pt idx="2">
                  <c:v>2</c:v>
                </c:pt>
                <c:pt idx="3">
                  <c:v>5</c:v>
                </c:pt>
                <c:pt idx="4">
                  <c:v>7</c:v>
                </c:pt>
                <c:pt idx="5">
                  <c:v>9</c:v>
                </c:pt>
                <c:pt idx="6">
                  <c:v>32</c:v>
                </c:pt>
                <c:pt idx="7">
                  <c:v>41</c:v>
                </c:pt>
                <c:pt idx="8">
                  <c:v>48</c:v>
                </c:pt>
                <c:pt idx="9">
                  <c:v>70</c:v>
                </c:pt>
                <c:pt idx="10">
                  <c:v>71</c:v>
                </c:pt>
                <c:pt idx="11">
                  <c:v>48</c:v>
                </c:pt>
                <c:pt idx="12">
                  <c:v>27</c:v>
                </c:pt>
                <c:pt idx="13">
                  <c:v>12</c:v>
                </c:pt>
                <c:pt idx="14">
                  <c:v>9</c:v>
                </c:pt>
                <c:pt idx="15">
                  <c:v>10</c:v>
                </c:pt>
                <c:pt idx="16">
                  <c:v>9</c:v>
                </c:pt>
                <c:pt idx="17">
                  <c:v>7</c:v>
                </c:pt>
                <c:pt idx="18">
                  <c:v>1</c:v>
                </c:pt>
                <c:pt idx="19">
                  <c:v>1</c:v>
                </c:pt>
                <c:pt idx="20">
                  <c:v>3</c:v>
                </c:pt>
                <c:pt idx="21">
                  <c:v>3</c:v>
                </c:pt>
                <c:pt idx="22">
                  <c:v>2</c:v>
                </c:pt>
                <c:pt idx="23">
                  <c:v>1</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catAx>
        <c:axId val="31042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Algn val="ctr"/>
        <c:lblOffset val="100"/>
        <c:noMultiLvlLbl val="0"/>
      </c:catAx>
      <c:valAx>
        <c:axId val="310728111"/>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3.0810704851885421E-3"/>
              <c:y val="0.2807681905010352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D6C9D"/>
            </a:solidFill>
            <a:ln>
              <a:noFill/>
            </a:ln>
            <a:effectLst/>
          </c:spPr>
          <c:invertIfNegative val="0"/>
          <c:dPt>
            <c:idx val="8"/>
            <c:invertIfNegative val="0"/>
            <c:bubble3D val="0"/>
            <c:spPr>
              <a:solidFill>
                <a:srgbClr val="ED7D31"/>
              </a:solidFill>
              <a:ln>
                <a:noFill/>
              </a:ln>
              <a:effectLst/>
            </c:spPr>
            <c:extLst>
              <c:ext xmlns:c16="http://schemas.microsoft.com/office/drawing/2014/chart" uri="{C3380CC4-5D6E-409C-BE32-E72D297353CC}">
                <c16:uniqueId val="{00000001-82D1-9045-9427-F23F9C85B377}"/>
              </c:ext>
            </c:extLst>
          </c:dPt>
          <c:dPt>
            <c:idx val="10"/>
            <c:invertIfNegative val="0"/>
            <c:bubble3D val="0"/>
            <c:spPr>
              <a:solidFill>
                <a:srgbClr val="ED7D31"/>
              </a:solidFill>
              <a:ln>
                <a:noFill/>
              </a:ln>
              <a:effectLst/>
            </c:spPr>
            <c:extLst>
              <c:ext xmlns:c16="http://schemas.microsoft.com/office/drawing/2014/chart" uri="{C3380CC4-5D6E-409C-BE32-E72D297353CC}">
                <c16:uniqueId val="{00000002-82D1-9045-9427-F23F9C85B377}"/>
              </c:ext>
            </c:extLst>
          </c:dPt>
          <c:dPt>
            <c:idx val="14"/>
            <c:invertIfNegative val="0"/>
            <c:bubble3D val="0"/>
            <c:spPr>
              <a:solidFill>
                <a:srgbClr val="ED7D31"/>
              </a:solidFill>
              <a:ln>
                <a:noFill/>
              </a:ln>
              <a:effectLst/>
            </c:spPr>
            <c:extLst>
              <c:ext xmlns:c16="http://schemas.microsoft.com/office/drawing/2014/chart" uri="{C3380CC4-5D6E-409C-BE32-E72D297353CC}">
                <c16:uniqueId val="{00000003-82D1-9045-9427-F23F9C85B377}"/>
              </c:ext>
            </c:extLst>
          </c:dPt>
          <c:cat>
            <c:numRef>
              <c:f>Sheet1!$A$2:$A$29</c:f>
              <c:numCache>
                <c:formatCode>m/d/yy</c:formatCode>
                <c:ptCount val="28"/>
                <c:pt idx="0">
                  <c:v>41501</c:v>
                </c:pt>
                <c:pt idx="1">
                  <c:v>41502</c:v>
                </c:pt>
                <c:pt idx="2">
                  <c:v>41503</c:v>
                </c:pt>
                <c:pt idx="3">
                  <c:v>41504</c:v>
                </c:pt>
                <c:pt idx="4">
                  <c:v>41505</c:v>
                </c:pt>
                <c:pt idx="5">
                  <c:v>41506</c:v>
                </c:pt>
                <c:pt idx="6">
                  <c:v>41507</c:v>
                </c:pt>
                <c:pt idx="7">
                  <c:v>41508</c:v>
                </c:pt>
                <c:pt idx="8">
                  <c:v>41509</c:v>
                </c:pt>
                <c:pt idx="9">
                  <c:v>41510</c:v>
                </c:pt>
                <c:pt idx="10">
                  <c:v>41511</c:v>
                </c:pt>
                <c:pt idx="11">
                  <c:v>41512</c:v>
                </c:pt>
                <c:pt idx="12">
                  <c:v>41513</c:v>
                </c:pt>
                <c:pt idx="13">
                  <c:v>41514</c:v>
                </c:pt>
                <c:pt idx="14">
                  <c:v>41515</c:v>
                </c:pt>
                <c:pt idx="15">
                  <c:v>41516</c:v>
                </c:pt>
                <c:pt idx="16">
                  <c:v>41517</c:v>
                </c:pt>
                <c:pt idx="17">
                  <c:v>41518</c:v>
                </c:pt>
                <c:pt idx="18">
                  <c:v>41519</c:v>
                </c:pt>
                <c:pt idx="19">
                  <c:v>41520</c:v>
                </c:pt>
                <c:pt idx="20">
                  <c:v>41521</c:v>
                </c:pt>
                <c:pt idx="21">
                  <c:v>41522</c:v>
                </c:pt>
                <c:pt idx="22">
                  <c:v>41523</c:v>
                </c:pt>
                <c:pt idx="23">
                  <c:v>41524</c:v>
                </c:pt>
                <c:pt idx="24">
                  <c:v>41525</c:v>
                </c:pt>
                <c:pt idx="25">
                  <c:v>41526</c:v>
                </c:pt>
                <c:pt idx="26">
                  <c:v>41527</c:v>
                </c:pt>
                <c:pt idx="27">
                  <c:v>41528</c:v>
                </c:pt>
              </c:numCache>
            </c:numRef>
          </c:cat>
          <c:val>
            <c:numRef>
              <c:f>Sheet1!$B$2:$B$29</c:f>
              <c:numCache>
                <c:formatCode>General</c:formatCode>
                <c:ptCount val="28"/>
                <c:pt idx="0">
                  <c:v>1</c:v>
                </c:pt>
                <c:pt idx="1">
                  <c:v>8</c:v>
                </c:pt>
                <c:pt idx="2">
                  <c:v>9</c:v>
                </c:pt>
                <c:pt idx="3">
                  <c:v>14</c:v>
                </c:pt>
                <c:pt idx="4">
                  <c:v>4</c:v>
                </c:pt>
                <c:pt idx="5">
                  <c:v>5</c:v>
                </c:pt>
                <c:pt idx="6">
                  <c:v>4</c:v>
                </c:pt>
                <c:pt idx="7">
                  <c:v>31</c:v>
                </c:pt>
                <c:pt idx="8">
                  <c:v>36</c:v>
                </c:pt>
                <c:pt idx="9">
                  <c:v>17</c:v>
                </c:pt>
                <c:pt idx="10">
                  <c:v>17</c:v>
                </c:pt>
                <c:pt idx="11">
                  <c:v>9</c:v>
                </c:pt>
                <c:pt idx="12">
                  <c:v>6</c:v>
                </c:pt>
                <c:pt idx="13">
                  <c:v>9</c:v>
                </c:pt>
                <c:pt idx="14">
                  <c:v>12</c:v>
                </c:pt>
                <c:pt idx="15">
                  <c:v>8</c:v>
                </c:pt>
                <c:pt idx="16">
                  <c:v>1</c:v>
                </c:pt>
                <c:pt idx="17">
                  <c:v>3</c:v>
                </c:pt>
                <c:pt idx="18">
                  <c:v>3</c:v>
                </c:pt>
                <c:pt idx="19">
                  <c:v>1</c:v>
                </c:pt>
                <c:pt idx="20">
                  <c:v>1</c:v>
                </c:pt>
                <c:pt idx="21">
                  <c:v>2</c:v>
                </c:pt>
                <c:pt idx="22">
                  <c:v>3</c:v>
                </c:pt>
                <c:pt idx="23">
                  <c:v>3</c:v>
                </c:pt>
                <c:pt idx="24">
                  <c:v>3</c:v>
                </c:pt>
                <c:pt idx="25">
                  <c:v>3</c:v>
                </c:pt>
                <c:pt idx="26">
                  <c:v>2</c:v>
                </c:pt>
                <c:pt idx="27">
                  <c:v>1</c:v>
                </c:pt>
              </c:numCache>
            </c:numRef>
          </c:val>
          <c:extLst>
            <c:ext xmlns:c16="http://schemas.microsoft.com/office/drawing/2014/chart" uri="{C3380CC4-5D6E-409C-BE32-E72D297353CC}">
              <c16:uniqueId val="{00000000-6ADE-AA4E-A4E3-C44ADB1EE7DC}"/>
            </c:ext>
          </c:extLst>
        </c:ser>
        <c:dLbls>
          <c:showLegendKey val="0"/>
          <c:showVal val="0"/>
          <c:showCatName val="0"/>
          <c:showSerName val="0"/>
          <c:showPercent val="0"/>
          <c:showBubbleSize val="0"/>
        </c:dLbls>
        <c:gapWidth val="50"/>
        <c:axId val="310423823"/>
        <c:axId val="310728111"/>
      </c:barChart>
      <c:dateAx>
        <c:axId val="310423823"/>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Date of onset</a:t>
                </a:r>
              </a:p>
            </c:rich>
          </c:tx>
          <c:layout>
            <c:manualLayout>
              <c:xMode val="edge"/>
              <c:yMode val="edge"/>
              <c:x val="0.43582651777898967"/>
              <c:y val="0.9434565314920023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728111"/>
        <c:crosses val="autoZero"/>
        <c:auto val="1"/>
        <c:lblOffset val="100"/>
        <c:baseTimeUnit val="days"/>
        <c:majorUnit val="1"/>
        <c:majorTimeUnit val="days"/>
      </c:dateAx>
      <c:valAx>
        <c:axId val="310728111"/>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200" b="0" i="0">
                    <a:latin typeface="Arial" panose="020B0604020202020204" pitchFamily="34" charset="0"/>
                    <a:cs typeface="Arial" panose="020B0604020202020204" pitchFamily="34" charset="0"/>
                  </a:rPr>
                  <a:t>Number of cases</a:t>
                </a:r>
              </a:p>
            </c:rich>
          </c:tx>
          <c:layout>
            <c:manualLayout>
              <c:xMode val="edge"/>
              <c:yMode val="edge"/>
              <c:x val="3.0810704851885421E-3"/>
              <c:y val="0.2807681905010352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042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any investigation, you must gather the following types of information on all affected persons: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Identifying information: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may include name, address, and telephone number. It allows you and other investigators to contact patients for additional questions and to notify them of laboratory results and the outcome of the investigation.  Addresses can also make it possible to locate the geographical extent of the problem on a map.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Demographic information: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This may include age, sex, and occupation, and provides details you may need to characterize the population at risk.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Information about clinical presentation: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including date of onset, whether person was hospitalized or died.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Risk factor information: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for example, exposure to food and water sources (in an investigation related to hepatitis A, for example).</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515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0899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used to seeing these kinds of curves, which are used in disease surveillance systems.</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757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777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215038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3891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65161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80409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is.paho.org/phip/viz/ed_flu.as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scielo.org.ar/scielo.php?script=sci_arttext&amp;pid=S0325-75412008000400003&amp;lng=e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doi.org/10.1157/13115108"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lo.sa.cr/scielo.php?script=sci_arttext&amp;pid=S1409-14292007000100005&amp;lng=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researchgate.net/publication/280724584_Large_Measles_Outbreak_in_a_Religious_Community_in_British_Columbia"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pubmed.ncbi.nlm.nih.gov/2569532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cielo.isciii.es/scielo.php?script=sci_arttext&amp;pid=S0365-66912007000200004&amp;lng=e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pubmed.ncbi.nlm.nih.gov/25695319/"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s://pubmed.ncbi.nlm.nih.gov/12967487/"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s://doi.org/10.4103/0970-0218.164408"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iris.paho.org/handle/10665.2/17271"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8"/>
            <a:ext cx="7035801"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Epidemic Curves</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5EC718-78D6-E444-807D-AFB48D91A312}"/>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Epidemic curve analysis</a:t>
            </a:r>
          </a:p>
        </p:txBody>
      </p:sp>
      <p:sp>
        <p:nvSpPr>
          <p:cNvPr id="12" name="TextBox 11">
            <a:extLst>
              <a:ext uri="{FF2B5EF4-FFF2-40B4-BE49-F238E27FC236}">
                <a16:creationId xmlns:a16="http://schemas.microsoft.com/office/drawing/2014/main" id="{3E3F1FC5-BEE5-A549-9173-6B9178C77044}"/>
              </a:ext>
            </a:extLst>
          </p:cNvPr>
          <p:cNvSpPr txBox="1"/>
          <p:nvPr/>
        </p:nvSpPr>
        <p:spPr>
          <a:xfrm>
            <a:off x="431800" y="6073973"/>
            <a:ext cx="8243888" cy="307777"/>
          </a:xfrm>
          <a:prstGeom prst="rect">
            <a:avLst/>
          </a:prstGeom>
          <a:noFill/>
        </p:spPr>
        <p:txBody>
          <a:bodyPr wrap="square" lIns="0" tIns="0" rIns="0" bIns="0" rtlCol="0">
            <a:spAutoFit/>
          </a:bodyPr>
          <a:lstStyle/>
          <a:p>
            <a:r>
              <a:rPr lang="en-GB" sz="1000" dirty="0">
                <a:solidFill>
                  <a:schemeClr val="tx1"/>
                </a:solidFill>
              </a:rPr>
              <a:t>Source: Pan American Health Organization Regional Observatory- PHIP - Epidemic diseases - Flu. Washington DC: OPS; 2023. [Accessed 11 December 2018]. Available from: </a:t>
            </a:r>
            <a:r>
              <a:rPr lang="en-GB" sz="1000" dirty="0">
                <a:solidFill>
                  <a:srgbClr val="3D6C9D"/>
                </a:solidFill>
                <a:hlinkClick r:id="rId3">
                  <a:extLst>
                    <a:ext uri="{A12FA001-AC4F-418D-AE19-62706E023703}">
                      <ahyp:hlinkClr xmlns:ahyp="http://schemas.microsoft.com/office/drawing/2018/hyperlinkcolor" val="tx"/>
                    </a:ext>
                  </a:extLst>
                </a:hlinkClick>
              </a:rPr>
              <a:t>http://ais.paho.org/phip/viz/ed_flu.asp</a:t>
            </a:r>
            <a:endParaRPr lang="en-GB" sz="1000" dirty="0">
              <a:solidFill>
                <a:srgbClr val="3D6C9D"/>
              </a:solidFill>
            </a:endParaRPr>
          </a:p>
        </p:txBody>
      </p:sp>
      <p:pic>
        <p:nvPicPr>
          <p:cNvPr id="14" name="Imagen 2" descr="Imagen que contiene captura de pantalla&#10;&#10;Descripción generada automáticamente">
            <a:extLst>
              <a:ext uri="{FF2B5EF4-FFF2-40B4-BE49-F238E27FC236}">
                <a16:creationId xmlns:a16="http://schemas.microsoft.com/office/drawing/2014/main" id="{C92B3502-7D3F-294F-9DDF-9BFA08F8DFC3}"/>
              </a:ext>
            </a:extLst>
          </p:cNvPr>
          <p:cNvPicPr>
            <a:picLocks noChangeAspect="1"/>
          </p:cNvPicPr>
          <p:nvPr/>
        </p:nvPicPr>
        <p:blipFill rotWithShape="1">
          <a:blip r:embed="rId4">
            <a:extLst>
              <a:ext uri="{28A0092B-C50C-407E-A947-70E740481C1C}">
                <a14:useLocalDpi xmlns:a14="http://schemas.microsoft.com/office/drawing/2010/main" val="0"/>
              </a:ext>
            </a:extLst>
          </a:blip>
          <a:srcRect t="27590" r="22438" b="13583"/>
          <a:stretch/>
        </p:blipFill>
        <p:spPr>
          <a:xfrm>
            <a:off x="431800" y="2396910"/>
            <a:ext cx="8243888" cy="3515413"/>
          </a:xfrm>
          <a:prstGeom prst="rect">
            <a:avLst/>
          </a:prstGeom>
          <a:ln w="19050">
            <a:solidFill>
              <a:schemeClr val="bg1"/>
            </a:solidFill>
          </a:ln>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D6E6A2FF-632E-7A47-9DAE-0E60A8F411CD}"/>
              </a:ext>
            </a:extLst>
          </p:cNvPr>
          <p:cNvSpPr txBox="1"/>
          <p:nvPr/>
        </p:nvSpPr>
        <p:spPr>
          <a:xfrm>
            <a:off x="431800" y="1903856"/>
            <a:ext cx="6829612" cy="246221"/>
          </a:xfrm>
          <a:prstGeom prst="rect">
            <a:avLst/>
          </a:prstGeom>
          <a:noFill/>
        </p:spPr>
        <p:txBody>
          <a:bodyPr wrap="square" lIns="0" tIns="0" rIns="0" bIns="0" rtlCol="0">
            <a:spAutoFit/>
          </a:bodyPr>
          <a:lstStyle/>
          <a:p>
            <a:r>
              <a:rPr lang="en-GB" sz="1600" b="1" dirty="0" err="1">
                <a:solidFill>
                  <a:schemeClr val="tx1"/>
                </a:solidFill>
              </a:rPr>
              <a:t>Uruguay: Distribution of influenza virus, 2018</a:t>
            </a:r>
          </a:p>
        </p:txBody>
      </p:sp>
    </p:spTree>
    <p:extLst>
      <p:ext uri="{BB962C8B-B14F-4D97-AF65-F5344CB8AC3E}">
        <p14:creationId xmlns:p14="http://schemas.microsoft.com/office/powerpoint/2010/main" val="198982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224283"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Epidemic curve of an outbreak</a:t>
            </a:r>
          </a:p>
        </p:txBody>
      </p:sp>
      <p:sp>
        <p:nvSpPr>
          <p:cNvPr id="5" name="Graphic 3">
            <a:extLst>
              <a:ext uri="{FF2B5EF4-FFF2-40B4-BE49-F238E27FC236}">
                <a16:creationId xmlns:a16="http://schemas.microsoft.com/office/drawing/2014/main" id="{1CE1992D-6D4A-4049-8B7F-F00FB2C66DD4}"/>
              </a:ext>
            </a:extLst>
          </p:cNvPr>
          <p:cNvSpPr>
            <a:spLocks noChangeAspect="1"/>
          </p:cNvSpPr>
          <p:nvPr/>
        </p:nvSpPr>
        <p:spPr>
          <a:xfrm>
            <a:off x="6996404" y="1764647"/>
            <a:ext cx="1440000" cy="1379720"/>
          </a:xfrm>
          <a:custGeom>
            <a:avLst/>
            <a:gdLst>
              <a:gd name="connsiteX0" fmla="*/ 0 w 161925"/>
              <a:gd name="connsiteY0" fmla="*/ 155148 h 155147"/>
              <a:gd name="connsiteX1" fmla="*/ 0 w 161925"/>
              <a:gd name="connsiteY1" fmla="*/ 142875 h 155147"/>
              <a:gd name="connsiteX2" fmla="*/ 9525 w 161925"/>
              <a:gd name="connsiteY2" fmla="*/ 133350 h 155147"/>
              <a:gd name="connsiteX3" fmla="*/ 9525 w 161925"/>
              <a:gd name="connsiteY3" fmla="*/ 155148 h 155147"/>
              <a:gd name="connsiteX4" fmla="*/ 0 w 161925"/>
              <a:gd name="connsiteY4" fmla="*/ 155148 h 155147"/>
              <a:gd name="connsiteX5" fmla="*/ 38100 w 161925"/>
              <a:gd name="connsiteY5" fmla="*/ 155148 h 155147"/>
              <a:gd name="connsiteX6" fmla="*/ 38100 w 161925"/>
              <a:gd name="connsiteY6" fmla="*/ 104775 h 155147"/>
              <a:gd name="connsiteX7" fmla="*/ 47625 w 161925"/>
              <a:gd name="connsiteY7" fmla="*/ 95250 h 155147"/>
              <a:gd name="connsiteX8" fmla="*/ 47625 w 161925"/>
              <a:gd name="connsiteY8" fmla="*/ 155148 h 155147"/>
              <a:gd name="connsiteX9" fmla="*/ 38100 w 161925"/>
              <a:gd name="connsiteY9" fmla="*/ 155148 h 155147"/>
              <a:gd name="connsiteX10" fmla="*/ 76200 w 161925"/>
              <a:gd name="connsiteY10" fmla="*/ 155148 h 155147"/>
              <a:gd name="connsiteX11" fmla="*/ 76200 w 161925"/>
              <a:gd name="connsiteY11" fmla="*/ 95250 h 155147"/>
              <a:gd name="connsiteX12" fmla="*/ 85725 w 161925"/>
              <a:gd name="connsiteY12" fmla="*/ 105013 h 155147"/>
              <a:gd name="connsiteX13" fmla="*/ 85725 w 161925"/>
              <a:gd name="connsiteY13" fmla="*/ 155148 h 155147"/>
              <a:gd name="connsiteX14" fmla="*/ 76200 w 161925"/>
              <a:gd name="connsiteY14" fmla="*/ 155148 h 155147"/>
              <a:gd name="connsiteX15" fmla="*/ 114300 w 161925"/>
              <a:gd name="connsiteY15" fmla="*/ 155148 h 155147"/>
              <a:gd name="connsiteX16" fmla="*/ 114300 w 161925"/>
              <a:gd name="connsiteY16" fmla="*/ 105013 h 155147"/>
              <a:gd name="connsiteX17" fmla="*/ 123825 w 161925"/>
              <a:gd name="connsiteY17" fmla="*/ 95488 h 155147"/>
              <a:gd name="connsiteX18" fmla="*/ 123825 w 161925"/>
              <a:gd name="connsiteY18" fmla="*/ 155148 h 155147"/>
              <a:gd name="connsiteX19" fmla="*/ 114300 w 161925"/>
              <a:gd name="connsiteY19" fmla="*/ 155148 h 155147"/>
              <a:gd name="connsiteX20" fmla="*/ 152400 w 161925"/>
              <a:gd name="connsiteY20" fmla="*/ 155148 h 155147"/>
              <a:gd name="connsiteX21" fmla="*/ 152400 w 161925"/>
              <a:gd name="connsiteY21" fmla="*/ 66675 h 155147"/>
              <a:gd name="connsiteX22" fmla="*/ 161925 w 161925"/>
              <a:gd name="connsiteY22" fmla="*/ 57150 h 155147"/>
              <a:gd name="connsiteX23" fmla="*/ 161925 w 161925"/>
              <a:gd name="connsiteY23" fmla="*/ 155148 h 155147"/>
              <a:gd name="connsiteX24" fmla="*/ 152400 w 161925"/>
              <a:gd name="connsiteY24" fmla="*/ 155148 h 155147"/>
              <a:gd name="connsiteX25" fmla="*/ 0 w 161925"/>
              <a:gd name="connsiteY25" fmla="*/ 99079 h 155147"/>
              <a:gd name="connsiteX26" fmla="*/ 0 w 161925"/>
              <a:gd name="connsiteY26" fmla="*/ 85725 h 155147"/>
              <a:gd name="connsiteX27" fmla="*/ 61913 w 161925"/>
              <a:gd name="connsiteY27" fmla="*/ 23813 h 155147"/>
              <a:gd name="connsiteX28" fmla="*/ 100013 w 161925"/>
              <a:gd name="connsiteY28" fmla="*/ 61913 h 155147"/>
              <a:gd name="connsiteX29" fmla="*/ 161925 w 161925"/>
              <a:gd name="connsiteY29" fmla="*/ 0 h 155147"/>
              <a:gd name="connsiteX30" fmla="*/ 161925 w 161925"/>
              <a:gd name="connsiteY30" fmla="*/ 13354 h 155147"/>
              <a:gd name="connsiteX31" fmla="*/ 100013 w 161925"/>
              <a:gd name="connsiteY31" fmla="*/ 75266 h 155147"/>
              <a:gd name="connsiteX32" fmla="*/ 61913 w 161925"/>
              <a:gd name="connsiteY32" fmla="*/ 37166 h 155147"/>
              <a:gd name="connsiteX33" fmla="*/ 0 w 161925"/>
              <a:gd name="connsiteY33" fmla="*/ 99079 h 15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925" h="155147">
                <a:moveTo>
                  <a:pt x="0" y="155148"/>
                </a:moveTo>
                <a:lnTo>
                  <a:pt x="0" y="142875"/>
                </a:lnTo>
                <a:lnTo>
                  <a:pt x="9525" y="133350"/>
                </a:lnTo>
                <a:lnTo>
                  <a:pt x="9525" y="155148"/>
                </a:lnTo>
                <a:lnTo>
                  <a:pt x="0" y="155148"/>
                </a:lnTo>
                <a:close/>
                <a:moveTo>
                  <a:pt x="38100" y="155148"/>
                </a:moveTo>
                <a:lnTo>
                  <a:pt x="38100" y="104775"/>
                </a:lnTo>
                <a:lnTo>
                  <a:pt x="47625" y="95250"/>
                </a:lnTo>
                <a:lnTo>
                  <a:pt x="47625" y="155148"/>
                </a:lnTo>
                <a:lnTo>
                  <a:pt x="38100" y="155148"/>
                </a:lnTo>
                <a:close/>
                <a:moveTo>
                  <a:pt x="76200" y="155148"/>
                </a:moveTo>
                <a:lnTo>
                  <a:pt x="76200" y="95250"/>
                </a:lnTo>
                <a:lnTo>
                  <a:pt x="85725" y="105013"/>
                </a:lnTo>
                <a:lnTo>
                  <a:pt x="85725" y="155148"/>
                </a:lnTo>
                <a:lnTo>
                  <a:pt x="76200" y="155148"/>
                </a:lnTo>
                <a:close/>
                <a:moveTo>
                  <a:pt x="114300" y="155148"/>
                </a:moveTo>
                <a:lnTo>
                  <a:pt x="114300" y="105013"/>
                </a:lnTo>
                <a:lnTo>
                  <a:pt x="123825" y="95488"/>
                </a:lnTo>
                <a:lnTo>
                  <a:pt x="123825" y="155148"/>
                </a:lnTo>
                <a:lnTo>
                  <a:pt x="114300" y="155148"/>
                </a:lnTo>
                <a:close/>
                <a:moveTo>
                  <a:pt x="152400" y="155148"/>
                </a:moveTo>
                <a:lnTo>
                  <a:pt x="152400" y="66675"/>
                </a:lnTo>
                <a:lnTo>
                  <a:pt x="161925" y="57150"/>
                </a:lnTo>
                <a:lnTo>
                  <a:pt x="161925" y="155148"/>
                </a:lnTo>
                <a:lnTo>
                  <a:pt x="152400" y="155148"/>
                </a:lnTo>
                <a:close/>
                <a:moveTo>
                  <a:pt x="0" y="99079"/>
                </a:moveTo>
                <a:lnTo>
                  <a:pt x="0" y="85725"/>
                </a:lnTo>
                <a:lnTo>
                  <a:pt x="61913" y="23813"/>
                </a:lnTo>
                <a:lnTo>
                  <a:pt x="100013" y="61913"/>
                </a:lnTo>
                <a:lnTo>
                  <a:pt x="161925" y="0"/>
                </a:lnTo>
                <a:lnTo>
                  <a:pt x="161925" y="13354"/>
                </a:lnTo>
                <a:lnTo>
                  <a:pt x="100013" y="75266"/>
                </a:lnTo>
                <a:lnTo>
                  <a:pt x="61913" y="37166"/>
                </a:lnTo>
                <a:lnTo>
                  <a:pt x="0" y="99079"/>
                </a:lnTo>
                <a:close/>
              </a:path>
            </a:pathLst>
          </a:custGeom>
          <a:solidFill>
            <a:schemeClr val="bg1"/>
          </a:solidFill>
          <a:ln w="238" cap="flat">
            <a:noFill/>
            <a:prstDash val="solid"/>
            <a:miter/>
          </a:ln>
        </p:spPr>
        <p:txBody>
          <a:bodyPr rtlCol="0" anchor="ctr"/>
          <a:lstStyle/>
          <a:p>
            <a:endParaRPr lang="en-RO"/>
          </a:p>
        </p:txBody>
      </p:sp>
      <p:sp>
        <p:nvSpPr>
          <p:cNvPr id="16" name="TextBox 15">
            <a:extLst>
              <a:ext uri="{FF2B5EF4-FFF2-40B4-BE49-F238E27FC236}">
                <a16:creationId xmlns:a16="http://schemas.microsoft.com/office/drawing/2014/main" id="{46784D06-6672-7E46-A611-904B8E7B49D3}"/>
              </a:ext>
            </a:extLst>
          </p:cNvPr>
          <p:cNvSpPr txBox="1"/>
          <p:nvPr/>
        </p:nvSpPr>
        <p:spPr>
          <a:xfrm>
            <a:off x="431799" y="1364566"/>
            <a:ext cx="4844394"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A graph demonstrating the number of cases per time unit during the period in which the outbreak takes place</a:t>
            </a:r>
          </a:p>
          <a:p>
            <a:pPr marL="285750" indent="-285750">
              <a:spcAft>
                <a:spcPts val="800"/>
              </a:spcAft>
              <a:buFont typeface="Arial" panose="020B0604020202020204" pitchFamily="34" charset="0"/>
              <a:buChar char="•"/>
            </a:pPr>
            <a:r>
              <a:rPr lang="en-GB" sz="1600" dirty="0" err="1">
                <a:solidFill>
                  <a:schemeClr val="tx1"/>
                </a:solidFill>
              </a:rPr>
              <a:t>The interval used is defined based on the incubation period of the suspected agent(s), THIS IS NOT FIXED OR PREDEFINED!</a:t>
            </a:r>
          </a:p>
          <a:p>
            <a:pPr marL="285750" indent="-285750">
              <a:spcAft>
                <a:spcPts val="800"/>
              </a:spcAft>
              <a:buFont typeface="Arial" panose="020B0604020202020204" pitchFamily="34" charset="0"/>
              <a:buChar char="•"/>
            </a:pPr>
            <a:r>
              <a:rPr lang="en-GB" sz="1600" dirty="0" err="1">
                <a:solidFill>
                  <a:schemeClr val="tx1"/>
                </a:solidFill>
              </a:rPr>
              <a:t>Suggests a </a:t>
            </a:r>
            <a:r>
              <a:rPr lang="en-GB" sz="1600" b="1" dirty="0" err="1">
                <a:solidFill>
                  <a:schemeClr val="tx1"/>
                </a:solidFill>
              </a:rPr>
              <a:t>mode or method </a:t>
            </a:r>
            <a:r>
              <a:rPr lang="en-GB" sz="1600" dirty="0" err="1">
                <a:solidFill>
                  <a:schemeClr val="tx1"/>
                </a:solidFill>
              </a:rPr>
              <a:t>of transmission: a common point source, a common continuous source, or person-to-person transmission </a:t>
            </a:r>
          </a:p>
          <a:p>
            <a:pPr marL="285750" indent="-285750">
              <a:spcAft>
                <a:spcPts val="800"/>
              </a:spcAft>
              <a:buFont typeface="Arial" panose="020B0604020202020204" pitchFamily="34" charset="0"/>
              <a:buChar char="•"/>
            </a:pPr>
            <a:r>
              <a:rPr lang="en-GB" sz="1600" dirty="0" err="1">
                <a:solidFill>
                  <a:schemeClr val="tx1"/>
                </a:solidFill>
              </a:rPr>
              <a:t>May indicate the incubation period, the likely moment of exposure, and the efficacy of control measures</a:t>
            </a:r>
          </a:p>
        </p:txBody>
      </p:sp>
    </p:spTree>
    <p:extLst>
      <p:ext uri="{BB962C8B-B14F-4D97-AF65-F5344CB8AC3E}">
        <p14:creationId xmlns:p14="http://schemas.microsoft.com/office/powerpoint/2010/main" val="1583417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498260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Mode or method of transmission</a:t>
            </a:r>
          </a:p>
        </p:txBody>
      </p:sp>
      <p:sp>
        <p:nvSpPr>
          <p:cNvPr id="13" name="Graphic 7">
            <a:extLst>
              <a:ext uri="{FF2B5EF4-FFF2-40B4-BE49-F238E27FC236}">
                <a16:creationId xmlns:a16="http://schemas.microsoft.com/office/drawing/2014/main" id="{40517C4D-C50B-C147-98A1-88466A023A1F}"/>
              </a:ext>
            </a:extLst>
          </p:cNvPr>
          <p:cNvSpPr>
            <a:spLocks noChangeAspect="1"/>
          </p:cNvSpPr>
          <p:nvPr/>
        </p:nvSpPr>
        <p:spPr>
          <a:xfrm>
            <a:off x="7159163" y="1548486"/>
            <a:ext cx="1329233" cy="1440000"/>
          </a:xfrm>
          <a:custGeom>
            <a:avLst/>
            <a:gdLst>
              <a:gd name="connsiteX0" fmla="*/ 74368 w 158261"/>
              <a:gd name="connsiteY0" fmla="*/ 171450 h 171450"/>
              <a:gd name="connsiteX1" fmla="*/ 74368 w 158261"/>
              <a:gd name="connsiteY1" fmla="*/ 136097 h 171450"/>
              <a:gd name="connsiteX2" fmla="*/ 70686 w 158261"/>
              <a:gd name="connsiteY2" fmla="*/ 115600 h 171450"/>
              <a:gd name="connsiteX3" fmla="*/ 59605 w 158261"/>
              <a:gd name="connsiteY3" fmla="*/ 101698 h 171450"/>
              <a:gd name="connsiteX4" fmla="*/ 66400 w 158261"/>
              <a:gd name="connsiteY4" fmla="*/ 94902 h 171450"/>
              <a:gd name="connsiteX5" fmla="*/ 73068 w 158261"/>
              <a:gd name="connsiteY5" fmla="*/ 102330 h 171450"/>
              <a:gd name="connsiteX6" fmla="*/ 79131 w 158261"/>
              <a:gd name="connsiteY6" fmla="*/ 111754 h 171450"/>
              <a:gd name="connsiteX7" fmla="*/ 86467 w 158261"/>
              <a:gd name="connsiteY7" fmla="*/ 100663 h 171450"/>
              <a:gd name="connsiteX8" fmla="*/ 96056 w 158261"/>
              <a:gd name="connsiteY8" fmla="*/ 90945 h 171450"/>
              <a:gd name="connsiteX9" fmla="*/ 115051 w 158261"/>
              <a:gd name="connsiteY9" fmla="*/ 64880 h 171450"/>
              <a:gd name="connsiteX10" fmla="*/ 121810 w 158261"/>
              <a:gd name="connsiteY10" fmla="*/ 18482 h 171450"/>
              <a:gd name="connsiteX11" fmla="*/ 102046 w 158261"/>
              <a:gd name="connsiteY11" fmla="*/ 38246 h 171450"/>
              <a:gd name="connsiteX12" fmla="*/ 95250 w 158261"/>
              <a:gd name="connsiteY12" fmla="*/ 31506 h 171450"/>
              <a:gd name="connsiteX13" fmla="*/ 126756 w 158261"/>
              <a:gd name="connsiteY13" fmla="*/ 0 h 171450"/>
              <a:gd name="connsiteX14" fmla="*/ 158262 w 158261"/>
              <a:gd name="connsiteY14" fmla="*/ 31506 h 171450"/>
              <a:gd name="connsiteX15" fmla="*/ 151521 w 158261"/>
              <a:gd name="connsiteY15" fmla="*/ 38246 h 171450"/>
              <a:gd name="connsiteX16" fmla="*/ 131335 w 158261"/>
              <a:gd name="connsiteY16" fmla="*/ 18116 h 171450"/>
              <a:gd name="connsiteX17" fmla="*/ 123880 w 158261"/>
              <a:gd name="connsiteY17" fmla="*/ 67857 h 171450"/>
              <a:gd name="connsiteX18" fmla="*/ 102687 w 158261"/>
              <a:gd name="connsiteY18" fmla="*/ 97906 h 171450"/>
              <a:gd name="connsiteX19" fmla="*/ 89205 w 158261"/>
              <a:gd name="connsiteY19" fmla="*/ 112734 h 171450"/>
              <a:gd name="connsiteX20" fmla="*/ 83893 w 158261"/>
              <a:gd name="connsiteY20" fmla="*/ 136097 h 171450"/>
              <a:gd name="connsiteX21" fmla="*/ 83893 w 158261"/>
              <a:gd name="connsiteY21" fmla="*/ 171450 h 171450"/>
              <a:gd name="connsiteX22" fmla="*/ 74368 w 158261"/>
              <a:gd name="connsiteY22" fmla="*/ 171450 h 171450"/>
              <a:gd name="connsiteX23" fmla="*/ 29198 w 158261"/>
              <a:gd name="connsiteY23" fmla="*/ 48742 h 171450"/>
              <a:gd name="connsiteX24" fmla="*/ 27522 w 158261"/>
              <a:gd name="connsiteY24" fmla="*/ 35151 h 171450"/>
              <a:gd name="connsiteX25" fmla="*/ 26926 w 158261"/>
              <a:gd name="connsiteY25" fmla="*/ 18116 h 171450"/>
              <a:gd name="connsiteX26" fmla="*/ 6741 w 158261"/>
              <a:gd name="connsiteY26" fmla="*/ 38246 h 171450"/>
              <a:gd name="connsiteX27" fmla="*/ 0 w 158261"/>
              <a:gd name="connsiteY27" fmla="*/ 31506 h 171450"/>
              <a:gd name="connsiteX28" fmla="*/ 31506 w 158261"/>
              <a:gd name="connsiteY28" fmla="*/ 0 h 171450"/>
              <a:gd name="connsiteX29" fmla="*/ 63012 w 158261"/>
              <a:gd name="connsiteY29" fmla="*/ 31506 h 171450"/>
              <a:gd name="connsiteX30" fmla="*/ 56216 w 158261"/>
              <a:gd name="connsiteY30" fmla="*/ 38246 h 171450"/>
              <a:gd name="connsiteX31" fmla="*/ 36451 w 158261"/>
              <a:gd name="connsiteY31" fmla="*/ 18537 h 171450"/>
              <a:gd name="connsiteX32" fmla="*/ 36836 w 158261"/>
              <a:gd name="connsiteY32" fmla="*/ 34079 h 171450"/>
              <a:gd name="connsiteX33" fmla="*/ 38430 w 158261"/>
              <a:gd name="connsiteY33" fmla="*/ 46599 h 171450"/>
              <a:gd name="connsiteX34" fmla="*/ 29198 w 158261"/>
              <a:gd name="connsiteY34" fmla="*/ 48742 h 171450"/>
              <a:gd name="connsiteX35" fmla="*/ 46929 w 158261"/>
              <a:gd name="connsiteY35" fmla="*/ 89004 h 171450"/>
              <a:gd name="connsiteX36" fmla="*/ 39410 w 158261"/>
              <a:gd name="connsiteY36" fmla="*/ 78160 h 171450"/>
              <a:gd name="connsiteX37" fmla="*/ 33686 w 158261"/>
              <a:gd name="connsiteY37" fmla="*/ 66034 h 171450"/>
              <a:gd name="connsiteX38" fmla="*/ 42862 w 158261"/>
              <a:gd name="connsiteY38" fmla="*/ 63707 h 171450"/>
              <a:gd name="connsiteX39" fmla="*/ 47332 w 158261"/>
              <a:gd name="connsiteY39" fmla="*/ 73287 h 171450"/>
              <a:gd name="connsiteX40" fmla="*/ 53725 w 158261"/>
              <a:gd name="connsiteY40" fmla="*/ 82208 h 171450"/>
              <a:gd name="connsiteX41" fmla="*/ 46929 w 158261"/>
              <a:gd name="connsiteY41" fmla="*/ 890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261" h="17145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chemeClr val="bg1"/>
          </a:solidFill>
          <a:ln w="238" cap="flat">
            <a:noFill/>
            <a:prstDash val="solid"/>
            <a:miter/>
          </a:ln>
        </p:spPr>
        <p:txBody>
          <a:bodyPr rtlCol="0" anchor="ctr"/>
          <a:lstStyle/>
          <a:p>
            <a:endParaRPr lang="en-RO"/>
          </a:p>
        </p:txBody>
      </p:sp>
      <p:sp>
        <p:nvSpPr>
          <p:cNvPr id="14" name="TextBox 13">
            <a:extLst>
              <a:ext uri="{FF2B5EF4-FFF2-40B4-BE49-F238E27FC236}">
                <a16:creationId xmlns:a16="http://schemas.microsoft.com/office/drawing/2014/main" id="{991A71F7-9104-ED4A-872F-C4ED2A0674A8}"/>
              </a:ext>
            </a:extLst>
          </p:cNvPr>
          <p:cNvSpPr txBox="1"/>
          <p:nvPr/>
        </p:nvSpPr>
        <p:spPr>
          <a:xfrm>
            <a:off x="431799" y="1364566"/>
            <a:ext cx="4402960"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If the interval is well determined, the shape of the curve will make inferences as to the outbreak’s mode of transmission:</a:t>
            </a:r>
          </a:p>
          <a:p>
            <a:pPr marL="311150">
              <a:spcAft>
                <a:spcPts val="800"/>
              </a:spcAft>
            </a:pPr>
            <a:r>
              <a:rPr lang="en-GB" sz="1600" dirty="0" err="1">
                <a:solidFill>
                  <a:schemeClr val="tx1"/>
                </a:solidFill>
              </a:rPr>
              <a:t>– Common point source</a:t>
            </a:r>
          </a:p>
          <a:p>
            <a:pPr marL="311150">
              <a:spcAft>
                <a:spcPts val="800"/>
              </a:spcAft>
            </a:pPr>
            <a:r>
              <a:rPr lang="en-GB" sz="1600" dirty="0" err="1">
                <a:solidFill>
                  <a:schemeClr val="tx1"/>
                </a:solidFill>
              </a:rPr>
              <a:t>– Person-to-person transmission</a:t>
            </a:r>
          </a:p>
          <a:p>
            <a:pPr marL="311150">
              <a:spcAft>
                <a:spcPts val="800"/>
              </a:spcAft>
            </a:pPr>
            <a:r>
              <a:rPr lang="en-GB" sz="1600" dirty="0" err="1">
                <a:solidFill>
                  <a:schemeClr val="tx1"/>
                </a:solidFill>
              </a:rPr>
              <a:t>– Common continuous source</a:t>
            </a:r>
          </a:p>
        </p:txBody>
      </p:sp>
    </p:spTree>
    <p:extLst>
      <p:ext uri="{BB962C8B-B14F-4D97-AF65-F5344CB8AC3E}">
        <p14:creationId xmlns:p14="http://schemas.microsoft.com/office/powerpoint/2010/main" val="144901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5EAA25-7FCF-9940-95CC-ABA94C6D81B1}"/>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Common point source</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111883"/>
            <a:ext cx="8243888" cy="461665"/>
          </a:xfrm>
          <a:prstGeom prst="rect">
            <a:avLst/>
          </a:prstGeom>
          <a:noFill/>
        </p:spPr>
        <p:txBody>
          <a:bodyPr wrap="square" lIns="0" tIns="0" rIns="0" bIns="0" rtlCol="0">
            <a:spAutoFit/>
          </a:bodyPr>
          <a:lstStyle/>
          <a:p>
            <a:r>
              <a:rPr lang="en-GB" sz="1000" dirty="0">
                <a:solidFill>
                  <a:schemeClr val="tx1"/>
                </a:solidFill>
              </a:rPr>
              <a:t>López C., Feltri A., Leotta G., González G., Manfredi E., Gottardi G. et al . Brote de enfermedad alimentaria en la localidad de El Huecú, provincia de Neuquén. Rev. argent. microbiol.  [Internet]. 2008  Dec [cited  2018  Dec  11] ;  40( 4 ): 198-203. Available in Spanish from: </a:t>
            </a:r>
            <a:r>
              <a:rPr lang="en-GB" sz="1000" dirty="0">
                <a:solidFill>
                  <a:srgbClr val="3D6C9D"/>
                </a:solidFill>
                <a:hlinkClick r:id="rId2">
                  <a:extLst>
                    <a:ext uri="{A12FA001-AC4F-418D-AE19-62706E023703}">
                      <ahyp:hlinkClr xmlns:ahyp="http://schemas.microsoft.com/office/drawing/2018/hyperlinkcolor" val="tx"/>
                    </a:ext>
                  </a:extLst>
                </a:hlinkClick>
              </a:rPr>
              <a:t>http://www.scielo.org.ar/scielo.php?script=sci_arttext&amp;pid=S0325-75412008000400003&amp;lng=es</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3334237504"/>
              </p:ext>
            </p:extLst>
          </p:nvPr>
        </p:nvGraphicFramePr>
        <p:xfrm>
          <a:off x="431800" y="1862841"/>
          <a:ext cx="8243888"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81F125BF-8253-1145-BD03-B6C387261D3D}"/>
              </a:ext>
            </a:extLst>
          </p:cNvPr>
          <p:cNvCxnSpPr>
            <a:cxnSpLocks/>
          </p:cNvCxnSpPr>
          <p:nvPr/>
        </p:nvCxnSpPr>
        <p:spPr>
          <a:xfrm>
            <a:off x="1705727" y="4016789"/>
            <a:ext cx="0" cy="726518"/>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8A8BC213-44C1-F347-821E-AC0C4A01237A}"/>
              </a:ext>
            </a:extLst>
          </p:cNvPr>
          <p:cNvSpPr/>
          <p:nvPr/>
        </p:nvSpPr>
        <p:spPr>
          <a:xfrm>
            <a:off x="1226192" y="3271711"/>
            <a:ext cx="959070" cy="748834"/>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Lunch</a:t>
            </a:r>
          </a:p>
          <a:p>
            <a:pPr algn="ctr"/>
            <a:r>
              <a:rPr lang="en-RO" sz="1200">
                <a:latin typeface="Arial" panose="020B0604020202020204" pitchFamily="34" charset="0"/>
                <a:cs typeface="Arial" panose="020B0604020202020204" pitchFamily="34" charset="0"/>
              </a:rPr>
              <a:t>Started</a:t>
            </a:r>
          </a:p>
        </p:txBody>
      </p:sp>
    </p:spTree>
    <p:extLst>
      <p:ext uri="{BB962C8B-B14F-4D97-AF65-F5344CB8AC3E}">
        <p14:creationId xmlns:p14="http://schemas.microsoft.com/office/powerpoint/2010/main" val="306612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Common point source</a:t>
            </a:r>
          </a:p>
        </p:txBody>
      </p:sp>
      <p:sp>
        <p:nvSpPr>
          <p:cNvPr id="16" name="TextBox 15">
            <a:extLst>
              <a:ext uri="{FF2B5EF4-FFF2-40B4-BE49-F238E27FC236}">
                <a16:creationId xmlns:a16="http://schemas.microsoft.com/office/drawing/2014/main" id="{E0DAAB4A-328B-CD4C-A032-F504C3D5A500}"/>
              </a:ext>
            </a:extLst>
          </p:cNvPr>
          <p:cNvSpPr txBox="1"/>
          <p:nvPr/>
        </p:nvSpPr>
        <p:spPr>
          <a:xfrm>
            <a:off x="431799" y="872124"/>
            <a:ext cx="4402960"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Shared vehicle (water, food, etc.) to which people are exposed for a unique, short, well-defined period 	</a:t>
            </a:r>
          </a:p>
          <a:p>
            <a:pPr marL="285750" indent="-285750">
              <a:spcAft>
                <a:spcPts val="800"/>
              </a:spcAft>
              <a:buFont typeface="Arial" panose="020B0604020202020204" pitchFamily="34" charset="0"/>
              <a:buChar char="•"/>
            </a:pPr>
            <a:r>
              <a:rPr lang="en-GB" sz="1600" dirty="0" err="1">
                <a:solidFill>
                  <a:schemeClr val="tx1"/>
                </a:solidFill>
              </a:rPr>
              <a:t>Cases present as a group, usually over a brief period 	</a:t>
            </a:r>
          </a:p>
          <a:p>
            <a:pPr marL="285750" indent="-285750">
              <a:spcAft>
                <a:spcPts val="800"/>
              </a:spcAft>
              <a:buFont typeface="Arial" panose="020B0604020202020204" pitchFamily="34" charset="0"/>
              <a:buChar char="•"/>
            </a:pPr>
            <a:r>
              <a:rPr lang="en-GB" sz="1600" dirty="0" err="1">
                <a:solidFill>
                  <a:schemeClr val="tx1"/>
                </a:solidFill>
              </a:rPr>
              <a:t>Abrupt onset with gradual decrease	</a:t>
            </a:r>
          </a:p>
          <a:p>
            <a:pPr marL="285750" indent="-285750">
              <a:spcAft>
                <a:spcPts val="800"/>
              </a:spcAft>
              <a:buFont typeface="Arial" panose="020B0604020202020204" pitchFamily="34" charset="0"/>
              <a:buChar char="•"/>
            </a:pPr>
            <a:r>
              <a:rPr lang="en-GB" sz="1600" dirty="0" err="1">
                <a:solidFill>
                  <a:schemeClr val="tx1"/>
                </a:solidFill>
              </a:rPr>
              <a:t>A single peak</a:t>
            </a:r>
          </a:p>
        </p:txBody>
      </p:sp>
      <p:sp>
        <p:nvSpPr>
          <p:cNvPr id="5" name="Graphic 3">
            <a:extLst>
              <a:ext uri="{FF2B5EF4-FFF2-40B4-BE49-F238E27FC236}">
                <a16:creationId xmlns:a16="http://schemas.microsoft.com/office/drawing/2014/main" id="{ADB34624-15A0-914D-8031-2BE94F4C8342}"/>
              </a:ext>
            </a:extLst>
          </p:cNvPr>
          <p:cNvSpPr>
            <a:spLocks noChangeAspect="1"/>
          </p:cNvSpPr>
          <p:nvPr/>
        </p:nvSpPr>
        <p:spPr>
          <a:xfrm>
            <a:off x="7030866" y="1989000"/>
            <a:ext cx="1440000" cy="14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90488 w 171450"/>
              <a:gd name="connsiteY9" fmla="*/ 0 h 171450"/>
              <a:gd name="connsiteX10" fmla="*/ 90488 w 171450"/>
              <a:gd name="connsiteY10" fmla="*/ 77537 h 171450"/>
              <a:gd name="connsiteX11" fmla="*/ 94096 w 171450"/>
              <a:gd name="connsiteY11" fmla="*/ 81076 h 171450"/>
              <a:gd name="connsiteX12" fmla="*/ 95250 w 171450"/>
              <a:gd name="connsiteY12" fmla="*/ 85747 h 171450"/>
              <a:gd name="connsiteX13" fmla="*/ 92402 w 171450"/>
              <a:gd name="connsiteY13" fmla="*/ 92402 h 171450"/>
              <a:gd name="connsiteX14" fmla="*/ 85725 w 171450"/>
              <a:gd name="connsiteY14" fmla="*/ 95250 h 171450"/>
              <a:gd name="connsiteX15" fmla="*/ 79048 w 171450"/>
              <a:gd name="connsiteY15" fmla="*/ 92402 h 171450"/>
              <a:gd name="connsiteX16" fmla="*/ 76200 w 171450"/>
              <a:gd name="connsiteY16" fmla="*/ 85769 h 171450"/>
              <a:gd name="connsiteX17" fmla="*/ 77354 w 171450"/>
              <a:gd name="connsiteY17" fmla="*/ 81067 h 171450"/>
              <a:gd name="connsiteX18" fmla="*/ 80963 w 171450"/>
              <a:gd name="connsiteY18" fmla="*/ 77537 h 171450"/>
              <a:gd name="connsiteX19" fmla="*/ 80963 w 171450"/>
              <a:gd name="connsiteY19" fmla="*/ 48083 h 171450"/>
              <a:gd name="connsiteX20" fmla="*/ 57187 w 171450"/>
              <a:gd name="connsiteY20" fmla="*/ 60438 h 171450"/>
              <a:gd name="connsiteX21" fmla="*/ 47625 w 171450"/>
              <a:gd name="connsiteY21" fmla="*/ 85725 h 171450"/>
              <a:gd name="connsiteX22" fmla="*/ 58817 w 171450"/>
              <a:gd name="connsiteY22" fmla="*/ 112633 h 171450"/>
              <a:gd name="connsiteX23" fmla="*/ 85725 w 171450"/>
              <a:gd name="connsiteY23" fmla="*/ 123825 h 171450"/>
              <a:gd name="connsiteX24" fmla="*/ 112633 w 171450"/>
              <a:gd name="connsiteY24" fmla="*/ 112633 h 171450"/>
              <a:gd name="connsiteX25" fmla="*/ 123825 w 171450"/>
              <a:gd name="connsiteY25" fmla="*/ 85725 h 171450"/>
              <a:gd name="connsiteX26" fmla="*/ 120372 w 171450"/>
              <a:gd name="connsiteY26" fmla="*/ 69890 h 171450"/>
              <a:gd name="connsiteX27" fmla="*/ 110966 w 171450"/>
              <a:gd name="connsiteY27" fmla="*/ 57150 h 171450"/>
              <a:gd name="connsiteX28" fmla="*/ 117762 w 171450"/>
              <a:gd name="connsiteY28" fmla="*/ 50354 h 171450"/>
              <a:gd name="connsiteX29" fmla="*/ 129174 w 171450"/>
              <a:gd name="connsiteY29" fmla="*/ 66028 h 171450"/>
              <a:gd name="connsiteX30" fmla="*/ 133350 w 171450"/>
              <a:gd name="connsiteY30" fmla="*/ 85725 h 171450"/>
              <a:gd name="connsiteX31" fmla="*/ 119472 w 171450"/>
              <a:gd name="connsiteY31" fmla="*/ 119459 h 171450"/>
              <a:gd name="connsiteX32" fmla="*/ 85768 w 171450"/>
              <a:gd name="connsiteY32" fmla="*/ 133350 h 171450"/>
              <a:gd name="connsiteX33" fmla="*/ 52021 w 171450"/>
              <a:gd name="connsiteY33" fmla="*/ 119459 h 171450"/>
              <a:gd name="connsiteX34" fmla="*/ 38100 w 171450"/>
              <a:gd name="connsiteY34" fmla="*/ 85725 h 171450"/>
              <a:gd name="connsiteX35" fmla="*/ 50483 w 171450"/>
              <a:gd name="connsiteY35" fmla="*/ 53587 h 171450"/>
              <a:gd name="connsiteX36" fmla="*/ 80963 w 171450"/>
              <a:gd name="connsiteY36" fmla="*/ 38448 h 171450"/>
              <a:gd name="connsiteX37" fmla="*/ 80963 w 171450"/>
              <a:gd name="connsiteY37" fmla="*/ 9635 h 171450"/>
              <a:gd name="connsiteX38" fmla="*/ 30251 w 171450"/>
              <a:gd name="connsiteY38" fmla="*/ 33264 h 171450"/>
              <a:gd name="connsiteX39" fmla="*/ 9525 w 171450"/>
              <a:gd name="connsiteY39" fmla="*/ 85725 h 171450"/>
              <a:gd name="connsiteX40" fmla="*/ 31671 w 171450"/>
              <a:gd name="connsiteY40" fmla="*/ 139779 h 171450"/>
              <a:gd name="connsiteX41" fmla="*/ 85725 w 171450"/>
              <a:gd name="connsiteY41" fmla="*/ 161925 h 171450"/>
              <a:gd name="connsiteX42" fmla="*/ 139779 w 171450"/>
              <a:gd name="connsiteY42" fmla="*/ 139779 h 171450"/>
              <a:gd name="connsiteX43" fmla="*/ 161925 w 171450"/>
              <a:gd name="connsiteY43" fmla="*/ 85725 h 171450"/>
              <a:gd name="connsiteX44" fmla="*/ 155496 w 171450"/>
              <a:gd name="connsiteY44" fmla="*/ 55007 h 171450"/>
              <a:gd name="connsiteX45" fmla="*/ 137874 w 171450"/>
              <a:gd name="connsiteY45" fmla="*/ 30242 h 171450"/>
              <a:gd name="connsiteX46" fmla="*/ 144670 w 171450"/>
              <a:gd name="connsiteY46" fmla="*/ 23446 h 171450"/>
              <a:gd name="connsiteX47" fmla="*/ 164297 w 171450"/>
              <a:gd name="connsiteY47" fmla="*/ 51242 h 171450"/>
              <a:gd name="connsiteX48" fmla="*/ 171450 w 171450"/>
              <a:gd name="connsiteY48" fmla="*/ 85670 h 171450"/>
              <a:gd name="connsiteX49" fmla="*/ 164702 w 171450"/>
              <a:gd name="connsiteY49" fmla="*/ 119128 h 171450"/>
              <a:gd name="connsiteX50" fmla="*/ 146385 w 171450"/>
              <a:gd name="connsiteY50" fmla="*/ 146361 h 171450"/>
              <a:gd name="connsiteX51" fmla="*/ 119177 w 171450"/>
              <a:gd name="connsiteY51" fmla="*/ 164695 h 171450"/>
              <a:gd name="connsiteX52" fmla="*/ 85757 w 171450"/>
              <a:gd name="connsiteY52"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lnTo>
                  <a:pt x="90488" y="0"/>
                </a:lnTo>
                <a:lnTo>
                  <a:pt x="90488" y="77537"/>
                </a:lnTo>
                <a:cubicBezTo>
                  <a:pt x="92124" y="78551"/>
                  <a:pt x="93327" y="79730"/>
                  <a:pt x="94096" y="81076"/>
                </a:cubicBezTo>
                <a:cubicBezTo>
                  <a:pt x="94865" y="82422"/>
                  <a:pt x="95250" y="83979"/>
                  <a:pt x="95250" y="85747"/>
                </a:cubicBezTo>
                <a:cubicBezTo>
                  <a:pt x="95250" y="88285"/>
                  <a:pt x="94301" y="90503"/>
                  <a:pt x="92402" y="92402"/>
                </a:cubicBezTo>
                <a:cubicBezTo>
                  <a:pt x="90503" y="94301"/>
                  <a:pt x="88277" y="95250"/>
                  <a:pt x="85725" y="95250"/>
                </a:cubicBezTo>
                <a:cubicBezTo>
                  <a:pt x="83173" y="95250"/>
                  <a:pt x="80947" y="94301"/>
                  <a:pt x="79048" y="92402"/>
                </a:cubicBezTo>
                <a:cubicBezTo>
                  <a:pt x="77149" y="90503"/>
                  <a:pt x="76200" y="88292"/>
                  <a:pt x="76200" y="85769"/>
                </a:cubicBezTo>
                <a:cubicBezTo>
                  <a:pt x="76200" y="84010"/>
                  <a:pt x="76585" y="82443"/>
                  <a:pt x="77354" y="81067"/>
                </a:cubicBezTo>
                <a:cubicBezTo>
                  <a:pt x="78123" y="79691"/>
                  <a:pt x="79326" y="78514"/>
                  <a:pt x="80963" y="77537"/>
                </a:cubicBezTo>
                <a:lnTo>
                  <a:pt x="80963" y="48083"/>
                </a:lnTo>
                <a:cubicBezTo>
                  <a:pt x="71486" y="49206"/>
                  <a:pt x="63561" y="53325"/>
                  <a:pt x="57187" y="60438"/>
                </a:cubicBezTo>
                <a:cubicBezTo>
                  <a:pt x="50812" y="67551"/>
                  <a:pt x="47625" y="75980"/>
                  <a:pt x="47625" y="85725"/>
                </a:cubicBezTo>
                <a:cubicBezTo>
                  <a:pt x="47625" y="96203"/>
                  <a:pt x="51356" y="105172"/>
                  <a:pt x="58817" y="112633"/>
                </a:cubicBezTo>
                <a:cubicBezTo>
                  <a:pt x="66278" y="120094"/>
                  <a:pt x="75248" y="123825"/>
                  <a:pt x="85725" y="123825"/>
                </a:cubicBezTo>
                <a:cubicBezTo>
                  <a:pt x="96203" y="123825"/>
                  <a:pt x="105172" y="120094"/>
                  <a:pt x="112633" y="112633"/>
                </a:cubicBezTo>
                <a:cubicBezTo>
                  <a:pt x="120094" y="105172"/>
                  <a:pt x="123825" y="96203"/>
                  <a:pt x="123825" y="85725"/>
                </a:cubicBezTo>
                <a:cubicBezTo>
                  <a:pt x="123825" y="80010"/>
                  <a:pt x="122674" y="74732"/>
                  <a:pt x="120372" y="69890"/>
                </a:cubicBezTo>
                <a:cubicBezTo>
                  <a:pt x="118070" y="65048"/>
                  <a:pt x="114935" y="60801"/>
                  <a:pt x="110966" y="57150"/>
                </a:cubicBezTo>
                <a:lnTo>
                  <a:pt x="117762" y="50354"/>
                </a:lnTo>
                <a:cubicBezTo>
                  <a:pt x="122586" y="54738"/>
                  <a:pt x="126389" y="59963"/>
                  <a:pt x="129174" y="66028"/>
                </a:cubicBezTo>
                <a:cubicBezTo>
                  <a:pt x="131958" y="72094"/>
                  <a:pt x="133350" y="78660"/>
                  <a:pt x="133350" y="85725"/>
                </a:cubicBezTo>
                <a:cubicBezTo>
                  <a:pt x="133350" y="98954"/>
                  <a:pt x="128724" y="110199"/>
                  <a:pt x="119472" y="119459"/>
                </a:cubicBezTo>
                <a:cubicBezTo>
                  <a:pt x="110220" y="128720"/>
                  <a:pt x="98985" y="133350"/>
                  <a:pt x="85768" y="133350"/>
                </a:cubicBezTo>
                <a:cubicBezTo>
                  <a:pt x="72551" y="133350"/>
                  <a:pt x="61302" y="128720"/>
                  <a:pt x="52021" y="119459"/>
                </a:cubicBezTo>
                <a:cubicBezTo>
                  <a:pt x="42740" y="110199"/>
                  <a:pt x="38100" y="98954"/>
                  <a:pt x="38100" y="85725"/>
                </a:cubicBezTo>
                <a:cubicBezTo>
                  <a:pt x="38100" y="73269"/>
                  <a:pt x="42228" y="62557"/>
                  <a:pt x="50483" y="53587"/>
                </a:cubicBezTo>
                <a:cubicBezTo>
                  <a:pt x="58737" y="44618"/>
                  <a:pt x="68898" y="39571"/>
                  <a:pt x="80963" y="38448"/>
                </a:cubicBezTo>
                <a:lnTo>
                  <a:pt x="80963" y="9635"/>
                </a:lnTo>
                <a:cubicBezTo>
                  <a:pt x="60972" y="10795"/>
                  <a:pt x="44068" y="18671"/>
                  <a:pt x="30251" y="33264"/>
                </a:cubicBezTo>
                <a:cubicBezTo>
                  <a:pt x="16434" y="47857"/>
                  <a:pt x="9525" y="65344"/>
                  <a:pt x="9525" y="85725"/>
                </a:cubicBezTo>
                <a:cubicBezTo>
                  <a:pt x="9525" y="106998"/>
                  <a:pt x="16907" y="125016"/>
                  <a:pt x="31671" y="139779"/>
                </a:cubicBezTo>
                <a:cubicBezTo>
                  <a:pt x="46434" y="154543"/>
                  <a:pt x="64452" y="161925"/>
                  <a:pt x="85725" y="161925"/>
                </a:cubicBezTo>
                <a:cubicBezTo>
                  <a:pt x="106997" y="161925"/>
                  <a:pt x="125016" y="154543"/>
                  <a:pt x="139779" y="139779"/>
                </a:cubicBezTo>
                <a:cubicBezTo>
                  <a:pt x="154543" y="125016"/>
                  <a:pt x="161925" y="106998"/>
                  <a:pt x="161925" y="85725"/>
                </a:cubicBezTo>
                <a:cubicBezTo>
                  <a:pt x="161925" y="74771"/>
                  <a:pt x="159782" y="64532"/>
                  <a:pt x="155496" y="55007"/>
                </a:cubicBezTo>
                <a:cubicBezTo>
                  <a:pt x="151209" y="45482"/>
                  <a:pt x="145336" y="37227"/>
                  <a:pt x="137874" y="30242"/>
                </a:cubicBezTo>
                <a:lnTo>
                  <a:pt x="144670" y="23446"/>
                </a:lnTo>
                <a:cubicBezTo>
                  <a:pt x="152986" y="31323"/>
                  <a:pt x="159529" y="40588"/>
                  <a:pt x="164297" y="51242"/>
                </a:cubicBezTo>
                <a:cubicBezTo>
                  <a:pt x="169066" y="61896"/>
                  <a:pt x="171450" y="73372"/>
                  <a:pt x="171450" y="85670"/>
                </a:cubicBezTo>
                <a:cubicBezTo>
                  <a:pt x="171450" y="97540"/>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42951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FB349A1-FB66-FF49-A0AC-5E6EE2133068}"/>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Shigella outbreak at a fair, 2005</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346623"/>
            <a:ext cx="8243888" cy="307777"/>
          </a:xfrm>
          <a:prstGeom prst="rect">
            <a:avLst/>
          </a:prstGeom>
          <a:noFill/>
        </p:spPr>
        <p:txBody>
          <a:bodyPr wrap="square" lIns="0" tIns="0" rIns="0" bIns="0" rtlCol="0">
            <a:spAutoFit/>
          </a:bodyPr>
          <a:lstStyle/>
          <a:p>
            <a:r>
              <a:rPr lang="en-GB" sz="1000" dirty="0">
                <a:solidFill>
                  <a:schemeClr val="tx1"/>
                </a:solidFill>
              </a:rPr>
              <a:t>Castell Monsalve, J., Gutiérrez Ávila, G., Rodolfo Saavedra, R., &amp; Santos Azorín, A. (2008). Brote de shigellosis con 146 casos relacionado con una feria. </a:t>
            </a:r>
            <a:r>
              <a:rPr lang="en-GB" sz="1000" i="1" dirty="0">
                <a:solidFill>
                  <a:schemeClr val="tx1"/>
                </a:solidFill>
              </a:rPr>
              <a:t>Gaceta Sanitaria,</a:t>
            </a:r>
            <a:r>
              <a:rPr lang="en-GB" sz="1000" dirty="0">
                <a:solidFill>
                  <a:schemeClr val="tx1"/>
                </a:solidFill>
              </a:rPr>
              <a:t> 22(1), 35–39. Available in Spanish from: </a:t>
            </a:r>
            <a:r>
              <a:rPr lang="en-GB" sz="1000" dirty="0">
                <a:solidFill>
                  <a:srgbClr val="3D6C9D"/>
                </a:solidFill>
                <a:hlinkClick r:id="rId2">
                  <a:extLst>
                    <a:ext uri="{A12FA001-AC4F-418D-AE19-62706E023703}">
                      <ahyp:hlinkClr xmlns:ahyp="http://schemas.microsoft.com/office/drawing/2018/hyperlinkcolor" val="tx"/>
                    </a:ext>
                  </a:extLst>
                </a:hlinkClick>
              </a:rPr>
              <a:t>https://doi.org/10.1157/13115108</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3340082534"/>
              </p:ext>
            </p:extLst>
          </p:nvPr>
        </p:nvGraphicFramePr>
        <p:xfrm>
          <a:off x="431800" y="2511630"/>
          <a:ext cx="8243888" cy="3412587"/>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81F125BF-8253-1145-BD03-B6C387261D3D}"/>
              </a:ext>
            </a:extLst>
          </p:cNvPr>
          <p:cNvCxnSpPr>
            <a:cxnSpLocks/>
          </p:cNvCxnSpPr>
          <p:nvPr/>
        </p:nvCxnSpPr>
        <p:spPr>
          <a:xfrm>
            <a:off x="4802623" y="2511630"/>
            <a:ext cx="0" cy="234403"/>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318ABD-0F46-A645-94D1-AE2211E4A9B3}"/>
              </a:ext>
            </a:extLst>
          </p:cNvPr>
          <p:cNvSpPr txBox="1"/>
          <p:nvPr/>
        </p:nvSpPr>
        <p:spPr>
          <a:xfrm>
            <a:off x="1106488" y="6035847"/>
            <a:ext cx="1662545"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August</a:t>
            </a:r>
            <a:endParaRPr lang="en-GB" sz="1200" dirty="0">
              <a:solidFill>
                <a:schemeClr val="tx1">
                  <a:lumMod val="65000"/>
                  <a:lumOff val="35000"/>
                </a:schemeClr>
              </a:solidFill>
            </a:endParaRPr>
          </a:p>
        </p:txBody>
      </p:sp>
      <p:cxnSp>
        <p:nvCxnSpPr>
          <p:cNvPr id="4" name="Straight Connector 3">
            <a:extLst>
              <a:ext uri="{FF2B5EF4-FFF2-40B4-BE49-F238E27FC236}">
                <a16:creationId xmlns:a16="http://schemas.microsoft.com/office/drawing/2014/main" id="{A17706F6-6F82-7945-94A0-59B905C5F88C}"/>
              </a:ext>
            </a:extLst>
          </p:cNvPr>
          <p:cNvCxnSpPr>
            <a:cxnSpLocks/>
          </p:cNvCxnSpPr>
          <p:nvPr/>
        </p:nvCxnSpPr>
        <p:spPr>
          <a:xfrm>
            <a:off x="1106488" y="5924217"/>
            <a:ext cx="743029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8F7D7A-2471-0141-B4AD-38F828972337}"/>
              </a:ext>
            </a:extLst>
          </p:cNvPr>
          <p:cNvCxnSpPr>
            <a:cxnSpLocks/>
          </p:cNvCxnSpPr>
          <p:nvPr/>
        </p:nvCxnSpPr>
        <p:spPr>
          <a:xfrm flipV="1">
            <a:off x="1106488" y="5739043"/>
            <a:ext cx="0" cy="1851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C79C42-42B9-5B42-BB5F-5227A1DD2526}"/>
              </a:ext>
            </a:extLst>
          </p:cNvPr>
          <p:cNvCxnSpPr>
            <a:cxnSpLocks/>
          </p:cNvCxnSpPr>
          <p:nvPr/>
        </p:nvCxnSpPr>
        <p:spPr>
          <a:xfrm flipV="1">
            <a:off x="2769033" y="5739043"/>
            <a:ext cx="0" cy="1851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8CDBD3-CC63-EA49-AF57-ABBABF389E02}"/>
              </a:ext>
            </a:extLst>
          </p:cNvPr>
          <p:cNvCxnSpPr>
            <a:cxnSpLocks/>
          </p:cNvCxnSpPr>
          <p:nvPr/>
        </p:nvCxnSpPr>
        <p:spPr>
          <a:xfrm flipV="1">
            <a:off x="8536787" y="5739043"/>
            <a:ext cx="0" cy="18517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FF9D55-AAAC-C449-96AC-2A1D57E69703}"/>
              </a:ext>
            </a:extLst>
          </p:cNvPr>
          <p:cNvSpPr txBox="1"/>
          <p:nvPr/>
        </p:nvSpPr>
        <p:spPr>
          <a:xfrm>
            <a:off x="2769033" y="6035847"/>
            <a:ext cx="5767753"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September</a:t>
            </a:r>
            <a:endParaRPr lang="en-GB" sz="1200" dirty="0">
              <a:solidFill>
                <a:schemeClr val="tx1">
                  <a:lumMod val="65000"/>
                  <a:lumOff val="35000"/>
                </a:schemeClr>
              </a:solidFill>
            </a:endParaRPr>
          </a:p>
        </p:txBody>
      </p:sp>
      <p:cxnSp>
        <p:nvCxnSpPr>
          <p:cNvPr id="25" name="Straight Arrow Connector 24">
            <a:extLst>
              <a:ext uri="{FF2B5EF4-FFF2-40B4-BE49-F238E27FC236}">
                <a16:creationId xmlns:a16="http://schemas.microsoft.com/office/drawing/2014/main" id="{6D3AA07E-C0E2-2A44-BE97-B22D30489826}"/>
              </a:ext>
            </a:extLst>
          </p:cNvPr>
          <p:cNvCxnSpPr>
            <a:cxnSpLocks/>
          </p:cNvCxnSpPr>
          <p:nvPr/>
        </p:nvCxnSpPr>
        <p:spPr>
          <a:xfrm>
            <a:off x="5628011" y="3486775"/>
            <a:ext cx="0" cy="499615"/>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E30158D-63B0-844C-B3F1-3C5C6B0E9F78}"/>
              </a:ext>
            </a:extLst>
          </p:cNvPr>
          <p:cNvCxnSpPr>
            <a:cxnSpLocks/>
          </p:cNvCxnSpPr>
          <p:nvPr/>
        </p:nvCxnSpPr>
        <p:spPr>
          <a:xfrm>
            <a:off x="2336259" y="2953044"/>
            <a:ext cx="0" cy="2624661"/>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FD81D2-7FFE-C942-AFBE-2AF7423EF5E4}"/>
              </a:ext>
            </a:extLst>
          </p:cNvPr>
          <p:cNvCxnSpPr>
            <a:cxnSpLocks/>
          </p:cNvCxnSpPr>
          <p:nvPr/>
        </p:nvCxnSpPr>
        <p:spPr>
          <a:xfrm flipH="1">
            <a:off x="2336260" y="2953044"/>
            <a:ext cx="2466363" cy="0"/>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8A8BC213-44C1-F347-821E-AC0C4A01237A}"/>
              </a:ext>
            </a:extLst>
          </p:cNvPr>
          <p:cNvSpPr/>
          <p:nvPr/>
        </p:nvSpPr>
        <p:spPr>
          <a:xfrm>
            <a:off x="4240229" y="1780093"/>
            <a:ext cx="1124788" cy="748834"/>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Outbreak notification</a:t>
            </a:r>
          </a:p>
        </p:txBody>
      </p:sp>
      <p:sp>
        <p:nvSpPr>
          <p:cNvPr id="23" name="Rounded Rectangle 22">
            <a:extLst>
              <a:ext uri="{FF2B5EF4-FFF2-40B4-BE49-F238E27FC236}">
                <a16:creationId xmlns:a16="http://schemas.microsoft.com/office/drawing/2014/main" id="{2C3D0520-B729-9144-A0FA-75581164C299}"/>
              </a:ext>
            </a:extLst>
          </p:cNvPr>
          <p:cNvSpPr/>
          <p:nvPr/>
        </p:nvSpPr>
        <p:spPr>
          <a:xfrm>
            <a:off x="2487037" y="3125179"/>
            <a:ext cx="1124788" cy="748834"/>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Average incubation period</a:t>
            </a:r>
          </a:p>
        </p:txBody>
      </p:sp>
      <p:sp>
        <p:nvSpPr>
          <p:cNvPr id="24" name="Rounded Rectangle 23">
            <a:extLst>
              <a:ext uri="{FF2B5EF4-FFF2-40B4-BE49-F238E27FC236}">
                <a16:creationId xmlns:a16="http://schemas.microsoft.com/office/drawing/2014/main" id="{90A17268-7970-A849-B910-D038457BA628}"/>
              </a:ext>
            </a:extLst>
          </p:cNvPr>
          <p:cNvSpPr/>
          <p:nvPr/>
        </p:nvSpPr>
        <p:spPr>
          <a:xfrm>
            <a:off x="5257700" y="2737941"/>
            <a:ext cx="1304935" cy="748834"/>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Precautionary closure of beach bars</a:t>
            </a:r>
          </a:p>
        </p:txBody>
      </p:sp>
    </p:spTree>
    <p:extLst>
      <p:ext uri="{BB962C8B-B14F-4D97-AF65-F5344CB8AC3E}">
        <p14:creationId xmlns:p14="http://schemas.microsoft.com/office/powerpoint/2010/main" val="305538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E24E53-77D1-E149-AC41-1DD18AFDC859}"/>
              </a:ext>
            </a:extLst>
          </p:cNvPr>
          <p:cNvSpPr/>
          <p:nvPr/>
        </p:nvSpPr>
        <p:spPr>
          <a:xfrm>
            <a:off x="1" y="2183978"/>
            <a:ext cx="9144000" cy="467402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Outbreak of diarrhea at a company, 2003</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19029"/>
            <a:ext cx="8243888" cy="461665"/>
          </a:xfrm>
          <a:prstGeom prst="rect">
            <a:avLst/>
          </a:prstGeom>
          <a:noFill/>
        </p:spPr>
        <p:txBody>
          <a:bodyPr wrap="square" lIns="0" tIns="0" rIns="0" bIns="0" rtlCol="0">
            <a:spAutoFit/>
          </a:bodyPr>
          <a:lstStyle/>
          <a:p>
            <a:r>
              <a:rPr lang="en-GB" sz="1000" dirty="0">
                <a:solidFill>
                  <a:schemeClr val="tx1"/>
                </a:solidFill>
              </a:rPr>
              <a:t>Espinoza Aguirre A, Ramírez Fernández H, Wasserman Teitelbaum H. Brote de diarrea debido a intoxicación por alimentos en una empresa X. San José, Costa Rica, del 8 al 9 de julio 2003. Rev. costarric. salud pública  [Internet]. 2007  July [cited  2018  Dec  11] ;  16( 30 ): 32-38. Available in Spanish from: </a:t>
            </a:r>
            <a:r>
              <a:rPr lang="en-GB" sz="1000" dirty="0">
                <a:solidFill>
                  <a:srgbClr val="3D6C9D"/>
                </a:solidFill>
                <a:hlinkClick r:id="rId3">
                  <a:extLst>
                    <a:ext uri="{A12FA001-AC4F-418D-AE19-62706E023703}">
                      <ahyp:hlinkClr xmlns:ahyp="http://schemas.microsoft.com/office/drawing/2018/hyperlinkcolor" val="tx"/>
                    </a:ext>
                  </a:extLst>
                </a:hlinkClick>
              </a:rPr>
              <a:t>http://www.scielo.sa.cr/scielo.php?script=sci_arttext&amp;pid=S1409-14292007000100005&amp;lng=en</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2754079744"/>
              </p:ext>
            </p:extLst>
          </p:nvPr>
        </p:nvGraphicFramePr>
        <p:xfrm>
          <a:off x="431800" y="2375475"/>
          <a:ext cx="8243888" cy="36297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FA3A5FF-4C0C-CC44-ABE9-BEFC61344563}"/>
              </a:ext>
            </a:extLst>
          </p:cNvPr>
          <p:cNvSpPr txBox="1"/>
          <p:nvPr/>
        </p:nvSpPr>
        <p:spPr>
          <a:xfrm>
            <a:off x="776794" y="5835853"/>
            <a:ext cx="1447062" cy="138499"/>
          </a:xfrm>
          <a:prstGeom prst="rect">
            <a:avLst/>
          </a:prstGeom>
          <a:noFill/>
        </p:spPr>
        <p:txBody>
          <a:bodyPr wrap="square" lIns="0" tIns="0" rIns="0" bIns="0" rtlCol="0">
            <a:spAutoFit/>
          </a:bodyPr>
          <a:lstStyle/>
          <a:p>
            <a:r>
              <a:rPr lang="en-GB" sz="900" dirty="0" err="1">
                <a:solidFill>
                  <a:schemeClr val="tx1">
                    <a:lumMod val="65000"/>
                    <a:lumOff val="35000"/>
                  </a:schemeClr>
                </a:solidFill>
              </a:rPr>
              <a:t>Source: Company X</a:t>
            </a:r>
            <a:endParaRPr lang="en-GB" sz="900" dirty="0">
              <a:solidFill>
                <a:schemeClr val="tx1">
                  <a:lumMod val="65000"/>
                  <a:lumOff val="35000"/>
                </a:schemeClr>
              </a:solidFill>
            </a:endParaRPr>
          </a:p>
        </p:txBody>
      </p:sp>
      <p:sp>
        <p:nvSpPr>
          <p:cNvPr id="10" name="TextBox 9">
            <a:extLst>
              <a:ext uri="{FF2B5EF4-FFF2-40B4-BE49-F238E27FC236}">
                <a16:creationId xmlns:a16="http://schemas.microsoft.com/office/drawing/2014/main" id="{A1BCEEF2-DDCE-B344-9CBB-75FF75EA845E}"/>
              </a:ext>
            </a:extLst>
          </p:cNvPr>
          <p:cNvSpPr txBox="1"/>
          <p:nvPr/>
        </p:nvSpPr>
        <p:spPr>
          <a:xfrm>
            <a:off x="7576206" y="3770426"/>
            <a:ext cx="831419" cy="184666"/>
          </a:xfrm>
          <a:prstGeom prst="rect">
            <a:avLst/>
          </a:prstGeom>
          <a:noFill/>
        </p:spPr>
        <p:txBody>
          <a:bodyPr wrap="square" lIns="0" tIns="0" rIns="0" bIns="0" rtlCol="0">
            <a:spAutoFit/>
          </a:bodyPr>
          <a:lstStyle/>
          <a:p>
            <a:r>
              <a:rPr lang="en-GB" sz="1200" b="1" dirty="0" err="1">
                <a:solidFill>
                  <a:schemeClr val="tx1">
                    <a:lumMod val="85000"/>
                    <a:lumOff val="15000"/>
                  </a:schemeClr>
                </a:solidFill>
              </a:rPr>
              <a:t>Frequency</a:t>
            </a:r>
            <a:endParaRPr lang="en-GB" sz="1200" b="1" dirty="0">
              <a:solidFill>
                <a:schemeClr val="tx1">
                  <a:lumMod val="85000"/>
                  <a:lumOff val="15000"/>
                </a:schemeClr>
              </a:solidFill>
            </a:endParaRPr>
          </a:p>
        </p:txBody>
      </p:sp>
      <p:sp>
        <p:nvSpPr>
          <p:cNvPr id="3" name="Rectangle 2">
            <a:extLst>
              <a:ext uri="{FF2B5EF4-FFF2-40B4-BE49-F238E27FC236}">
                <a16:creationId xmlns:a16="http://schemas.microsoft.com/office/drawing/2014/main" id="{7118D706-84F5-AA48-986F-21044FAE046D}"/>
              </a:ext>
            </a:extLst>
          </p:cNvPr>
          <p:cNvSpPr>
            <a:spLocks noChangeAspect="1"/>
          </p:cNvSpPr>
          <p:nvPr/>
        </p:nvSpPr>
        <p:spPr>
          <a:xfrm>
            <a:off x="7310825" y="3794805"/>
            <a:ext cx="144000" cy="144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TextBox 10">
            <a:extLst>
              <a:ext uri="{FF2B5EF4-FFF2-40B4-BE49-F238E27FC236}">
                <a16:creationId xmlns:a16="http://schemas.microsoft.com/office/drawing/2014/main" id="{46A9091E-354F-E245-968A-5CB6365C6D72}"/>
              </a:ext>
            </a:extLst>
          </p:cNvPr>
          <p:cNvSpPr txBox="1"/>
          <p:nvPr/>
        </p:nvSpPr>
        <p:spPr>
          <a:xfrm>
            <a:off x="431800" y="1681939"/>
            <a:ext cx="7672511" cy="184666"/>
          </a:xfrm>
          <a:prstGeom prst="rect">
            <a:avLst/>
          </a:prstGeom>
          <a:noFill/>
        </p:spPr>
        <p:txBody>
          <a:bodyPr wrap="square" lIns="0" tIns="0" rIns="0" bIns="0" rtlCol="0">
            <a:spAutoFit/>
          </a:bodyPr>
          <a:lstStyle/>
          <a:p>
            <a:r>
              <a:rPr lang="en-GB" sz="1200" b="1" dirty="0" err="1">
                <a:solidFill>
                  <a:schemeClr val="tx1"/>
                </a:solidFill>
              </a:rPr>
              <a:t>Figure 1 – Epidemic curve according to date of onset of symptoms. Company X. 8–9 July 2003.</a:t>
            </a:r>
          </a:p>
        </p:txBody>
      </p:sp>
      <p:cxnSp>
        <p:nvCxnSpPr>
          <p:cNvPr id="12" name="Straight Arrow Connector 11">
            <a:extLst>
              <a:ext uri="{FF2B5EF4-FFF2-40B4-BE49-F238E27FC236}">
                <a16:creationId xmlns:a16="http://schemas.microsoft.com/office/drawing/2014/main" id="{6F6717DD-5A9D-4B41-96CE-12CF2E41B0A0}"/>
              </a:ext>
            </a:extLst>
          </p:cNvPr>
          <p:cNvCxnSpPr>
            <a:cxnSpLocks/>
          </p:cNvCxnSpPr>
          <p:nvPr/>
        </p:nvCxnSpPr>
        <p:spPr>
          <a:xfrm>
            <a:off x="1500326" y="4341503"/>
            <a:ext cx="2127694"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08C74A-F219-054C-A9C8-EA163B3EF826}"/>
              </a:ext>
            </a:extLst>
          </p:cNvPr>
          <p:cNvSpPr txBox="1"/>
          <p:nvPr/>
        </p:nvSpPr>
        <p:spPr>
          <a:xfrm>
            <a:off x="1500326" y="3992172"/>
            <a:ext cx="1447061" cy="246221"/>
          </a:xfrm>
          <a:prstGeom prst="rect">
            <a:avLst/>
          </a:prstGeom>
          <a:noFill/>
        </p:spPr>
        <p:txBody>
          <a:bodyPr wrap="square" lIns="0" tIns="0" rIns="0" bIns="0" rtlCol="0">
            <a:spAutoFit/>
          </a:bodyPr>
          <a:lstStyle/>
          <a:p>
            <a:r>
              <a:rPr lang="en-GB" sz="1600" b="1" dirty="0" err="1">
                <a:solidFill>
                  <a:srgbClr val="ED7D31"/>
                </a:solidFill>
              </a:rPr>
              <a:t>07/08/2003</a:t>
            </a:r>
          </a:p>
        </p:txBody>
      </p:sp>
      <p:cxnSp>
        <p:nvCxnSpPr>
          <p:cNvPr id="15" name="Straight Arrow Connector 14">
            <a:extLst>
              <a:ext uri="{FF2B5EF4-FFF2-40B4-BE49-F238E27FC236}">
                <a16:creationId xmlns:a16="http://schemas.microsoft.com/office/drawing/2014/main" id="{BF930CF6-9A2F-3248-90BE-22A97C7B5E7B}"/>
              </a:ext>
            </a:extLst>
          </p:cNvPr>
          <p:cNvCxnSpPr>
            <a:cxnSpLocks/>
          </p:cNvCxnSpPr>
          <p:nvPr/>
        </p:nvCxnSpPr>
        <p:spPr>
          <a:xfrm>
            <a:off x="5211192" y="3125262"/>
            <a:ext cx="2243633"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9616C4-796A-2547-B84F-690DF5138F04}"/>
              </a:ext>
            </a:extLst>
          </p:cNvPr>
          <p:cNvSpPr txBox="1"/>
          <p:nvPr/>
        </p:nvSpPr>
        <p:spPr>
          <a:xfrm>
            <a:off x="5211192" y="2775931"/>
            <a:ext cx="1447061" cy="246221"/>
          </a:xfrm>
          <a:prstGeom prst="rect">
            <a:avLst/>
          </a:prstGeom>
          <a:noFill/>
        </p:spPr>
        <p:txBody>
          <a:bodyPr wrap="square" lIns="0" tIns="0" rIns="0" bIns="0" rtlCol="0">
            <a:spAutoFit/>
          </a:bodyPr>
          <a:lstStyle/>
          <a:p>
            <a:r>
              <a:rPr lang="en-GB" sz="1600" b="1" dirty="0" err="1">
                <a:solidFill>
                  <a:srgbClr val="ED7D31"/>
                </a:solidFill>
              </a:rPr>
              <a:t>07/09/2003</a:t>
            </a:r>
          </a:p>
        </p:txBody>
      </p:sp>
    </p:spTree>
    <p:extLst>
      <p:ext uri="{BB962C8B-B14F-4D97-AF65-F5344CB8AC3E}">
        <p14:creationId xmlns:p14="http://schemas.microsoft.com/office/powerpoint/2010/main" val="39954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072A8FD-FEC3-7843-AB52-C7D5D7E85B93}"/>
              </a:ext>
            </a:extLst>
          </p:cNvPr>
          <p:cNvSpPr/>
          <p:nvPr/>
        </p:nvSpPr>
        <p:spPr>
          <a:xfrm>
            <a:off x="1" y="1677798"/>
            <a:ext cx="9144000" cy="518020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Person-to-person transmission</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381750"/>
            <a:ext cx="8243888" cy="307777"/>
          </a:xfrm>
          <a:prstGeom prst="rect">
            <a:avLst/>
          </a:prstGeom>
          <a:noFill/>
        </p:spPr>
        <p:txBody>
          <a:bodyPr wrap="square" lIns="0" tIns="0" rIns="0" bIns="0" rtlCol="0">
            <a:spAutoFit/>
          </a:bodyPr>
          <a:lstStyle/>
          <a:p>
            <a:r>
              <a:rPr lang="en-GB" sz="1000" dirty="0">
                <a:solidFill>
                  <a:schemeClr val="tx1"/>
                </a:solidFill>
              </a:rPr>
              <a:t>Van Buynder PG (2014) Large Measles Outbreak in a Religious Community in British Columbia. J Vaccines Vaccin 5:246. Available from: </a:t>
            </a:r>
            <a:r>
              <a:rPr lang="en-GB" sz="1000" dirty="0">
                <a:solidFill>
                  <a:srgbClr val="3D6C9D"/>
                </a:solidFill>
                <a:hlinkClick r:id="rId2">
                  <a:extLst>
                    <a:ext uri="{A12FA001-AC4F-418D-AE19-62706E023703}">
                      <ahyp:hlinkClr xmlns:ahyp="http://schemas.microsoft.com/office/drawing/2018/hyperlinkcolor" val="tx"/>
                    </a:ext>
                  </a:extLst>
                </a:hlinkClick>
              </a:rPr>
              <a:t>https://www.researchgate.net/publication/280724584_Large_Measles_Outbreak_in_a_Religious_Community_in_British_Columbia</a:t>
            </a:r>
            <a:endParaRPr lang="en-GB" sz="1000" dirty="0">
              <a:solidFill>
                <a:srgbClr val="3D6C9D"/>
              </a:solidFill>
            </a:endParaRPr>
          </a:p>
        </p:txBody>
      </p:sp>
      <p:sp>
        <p:nvSpPr>
          <p:cNvPr id="11" name="TextBox 10">
            <a:extLst>
              <a:ext uri="{FF2B5EF4-FFF2-40B4-BE49-F238E27FC236}">
                <a16:creationId xmlns:a16="http://schemas.microsoft.com/office/drawing/2014/main" id="{46A9091E-354F-E245-968A-5CB6365C6D72}"/>
              </a:ext>
            </a:extLst>
          </p:cNvPr>
          <p:cNvSpPr txBox="1"/>
          <p:nvPr/>
        </p:nvSpPr>
        <p:spPr>
          <a:xfrm>
            <a:off x="431799" y="1318313"/>
            <a:ext cx="7494159" cy="184666"/>
          </a:xfrm>
          <a:prstGeom prst="rect">
            <a:avLst/>
          </a:prstGeom>
          <a:noFill/>
        </p:spPr>
        <p:txBody>
          <a:bodyPr wrap="square" lIns="0" tIns="0" rIns="0" bIns="0" rtlCol="0">
            <a:spAutoFit/>
          </a:bodyPr>
          <a:lstStyle/>
          <a:p>
            <a:r>
              <a:rPr lang="en-GB" sz="1200" b="1" dirty="0" err="1">
                <a:solidFill>
                  <a:schemeClr val="tx1"/>
                </a:solidFill>
              </a:rPr>
              <a:t>Epidemic curve of reported measles cases by date of symptom onset</a:t>
            </a:r>
          </a:p>
        </p:txBody>
      </p:sp>
      <p:graphicFrame>
        <p:nvGraphicFramePr>
          <p:cNvPr id="4" name="Chart 3">
            <a:extLst>
              <a:ext uri="{FF2B5EF4-FFF2-40B4-BE49-F238E27FC236}">
                <a16:creationId xmlns:a16="http://schemas.microsoft.com/office/drawing/2014/main" id="{44F8A29B-FEDC-2449-9DF8-26B482BDA8B4}"/>
              </a:ext>
            </a:extLst>
          </p:cNvPr>
          <p:cNvGraphicFramePr/>
          <p:nvPr>
            <p:extLst>
              <p:ext uri="{D42A27DB-BD31-4B8C-83A1-F6EECF244321}">
                <p14:modId xmlns:p14="http://schemas.microsoft.com/office/powerpoint/2010/main" val="3905372800"/>
              </p:ext>
            </p:extLst>
          </p:nvPr>
        </p:nvGraphicFramePr>
        <p:xfrm>
          <a:off x="431799" y="1795607"/>
          <a:ext cx="8243887" cy="393052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C7A29F58-4117-3840-A57E-E06005FC89CD}"/>
              </a:ext>
            </a:extLst>
          </p:cNvPr>
          <p:cNvSpPr txBox="1"/>
          <p:nvPr/>
        </p:nvSpPr>
        <p:spPr>
          <a:xfrm>
            <a:off x="431799" y="5843945"/>
            <a:ext cx="8243887" cy="369332"/>
          </a:xfrm>
          <a:prstGeom prst="rect">
            <a:avLst/>
          </a:prstGeom>
          <a:noFill/>
        </p:spPr>
        <p:txBody>
          <a:bodyPr wrap="square" lIns="0" tIns="0" rIns="0" bIns="0" rtlCol="0">
            <a:spAutoFit/>
          </a:bodyPr>
          <a:lstStyle/>
          <a:p>
            <a:r>
              <a:rPr lang="en-GB" sz="1200" dirty="0" err="1">
                <a:solidFill>
                  <a:schemeClr val="tx1"/>
                </a:solidFill>
              </a:rPr>
              <a:t>* Three cases without symptom onset dates are not incorporated into epi-curve. Onset date based on rash or, if unavailable, prodrome onset date. Data as of April 10, 2014.</a:t>
            </a:r>
          </a:p>
        </p:txBody>
      </p:sp>
      <p:sp>
        <p:nvSpPr>
          <p:cNvPr id="18" name="Rounded Rectangle 17">
            <a:extLst>
              <a:ext uri="{FF2B5EF4-FFF2-40B4-BE49-F238E27FC236}">
                <a16:creationId xmlns:a16="http://schemas.microsoft.com/office/drawing/2014/main" id="{42449FD2-870B-2346-B564-530FA633B8EF}"/>
              </a:ext>
            </a:extLst>
          </p:cNvPr>
          <p:cNvSpPr/>
          <p:nvPr/>
        </p:nvSpPr>
        <p:spPr>
          <a:xfrm>
            <a:off x="6585039" y="1883705"/>
            <a:ext cx="1966661" cy="1150270"/>
          </a:xfrm>
          <a:prstGeom prst="roundRect">
            <a:avLst>
              <a:gd name="adj" fmla="val 5502"/>
            </a:avLst>
          </a:prstGeom>
          <a:solidFill>
            <a:schemeClr val="bg1">
              <a:lumMod val="95000"/>
            </a:schemeClr>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Box 18">
            <a:extLst>
              <a:ext uri="{FF2B5EF4-FFF2-40B4-BE49-F238E27FC236}">
                <a16:creationId xmlns:a16="http://schemas.microsoft.com/office/drawing/2014/main" id="{F7977985-C6F8-2549-AEB2-61355A81A390}"/>
              </a:ext>
            </a:extLst>
          </p:cNvPr>
          <p:cNvSpPr txBox="1"/>
          <p:nvPr/>
        </p:nvSpPr>
        <p:spPr>
          <a:xfrm>
            <a:off x="6885025" y="1993349"/>
            <a:ext cx="1588091" cy="153888"/>
          </a:xfrm>
          <a:prstGeom prst="rect">
            <a:avLst/>
          </a:prstGeom>
          <a:noFill/>
        </p:spPr>
        <p:txBody>
          <a:bodyPr wrap="square" lIns="0" tIns="0" rIns="0" bIns="0" rtlCol="0">
            <a:spAutoFit/>
          </a:bodyPr>
          <a:lstStyle/>
          <a:p>
            <a:r>
              <a:rPr lang="en-GB" sz="1000" dirty="0" err="1">
                <a:solidFill>
                  <a:schemeClr val="tx1"/>
                </a:solidFill>
              </a:rPr>
              <a:t>Epi-linked to Other NAR</a:t>
            </a:r>
          </a:p>
        </p:txBody>
      </p:sp>
      <p:sp>
        <p:nvSpPr>
          <p:cNvPr id="20" name="TextBox 19">
            <a:extLst>
              <a:ext uri="{FF2B5EF4-FFF2-40B4-BE49-F238E27FC236}">
                <a16:creationId xmlns:a16="http://schemas.microsoft.com/office/drawing/2014/main" id="{B6F77B49-7E05-9B42-B767-959081FFA576}"/>
              </a:ext>
            </a:extLst>
          </p:cNvPr>
          <p:cNvSpPr txBox="1"/>
          <p:nvPr/>
        </p:nvSpPr>
        <p:spPr>
          <a:xfrm>
            <a:off x="6885025" y="2257651"/>
            <a:ext cx="1588091" cy="153888"/>
          </a:xfrm>
          <a:prstGeom prst="rect">
            <a:avLst/>
          </a:prstGeom>
          <a:noFill/>
        </p:spPr>
        <p:txBody>
          <a:bodyPr wrap="square" lIns="0" tIns="0" rIns="0" bIns="0" rtlCol="0">
            <a:spAutoFit/>
          </a:bodyPr>
          <a:lstStyle/>
          <a:p>
            <a:r>
              <a:rPr lang="en-GB" sz="1000" dirty="0" err="1">
                <a:solidFill>
                  <a:schemeClr val="tx1"/>
                </a:solidFill>
              </a:rPr>
              <a:t>Epi-linked to Lab Confirmed</a:t>
            </a:r>
          </a:p>
        </p:txBody>
      </p:sp>
      <p:sp>
        <p:nvSpPr>
          <p:cNvPr id="21" name="TextBox 20">
            <a:extLst>
              <a:ext uri="{FF2B5EF4-FFF2-40B4-BE49-F238E27FC236}">
                <a16:creationId xmlns:a16="http://schemas.microsoft.com/office/drawing/2014/main" id="{1AFF1630-A088-E348-9107-52DD86B229BB}"/>
              </a:ext>
            </a:extLst>
          </p:cNvPr>
          <p:cNvSpPr txBox="1"/>
          <p:nvPr/>
        </p:nvSpPr>
        <p:spPr>
          <a:xfrm>
            <a:off x="6885025" y="2521953"/>
            <a:ext cx="1588091" cy="153888"/>
          </a:xfrm>
          <a:prstGeom prst="rect">
            <a:avLst/>
          </a:prstGeom>
          <a:noFill/>
        </p:spPr>
        <p:txBody>
          <a:bodyPr wrap="square" lIns="0" tIns="0" rIns="0" bIns="0" rtlCol="0">
            <a:spAutoFit/>
          </a:bodyPr>
          <a:lstStyle/>
          <a:p>
            <a:r>
              <a:rPr lang="en-GB" sz="1000" dirty="0" err="1">
                <a:solidFill>
                  <a:schemeClr val="tx1"/>
                </a:solidFill>
              </a:rPr>
              <a:t>Lab Confirmed</a:t>
            </a:r>
          </a:p>
        </p:txBody>
      </p:sp>
      <p:sp>
        <p:nvSpPr>
          <p:cNvPr id="22" name="TextBox 21">
            <a:extLst>
              <a:ext uri="{FF2B5EF4-FFF2-40B4-BE49-F238E27FC236}">
                <a16:creationId xmlns:a16="http://schemas.microsoft.com/office/drawing/2014/main" id="{553203DA-425A-294A-8DAE-596453E4E53D}"/>
              </a:ext>
            </a:extLst>
          </p:cNvPr>
          <p:cNvSpPr txBox="1"/>
          <p:nvPr/>
        </p:nvSpPr>
        <p:spPr>
          <a:xfrm>
            <a:off x="6885025" y="2786254"/>
            <a:ext cx="1588091" cy="153888"/>
          </a:xfrm>
          <a:prstGeom prst="rect">
            <a:avLst/>
          </a:prstGeom>
          <a:noFill/>
        </p:spPr>
        <p:txBody>
          <a:bodyPr wrap="square" lIns="0" tIns="0" rIns="0" bIns="0" rtlCol="0">
            <a:spAutoFit/>
          </a:bodyPr>
          <a:lstStyle/>
          <a:p>
            <a:r>
              <a:rPr lang="en-GB" sz="1000" dirty="0" err="1">
                <a:solidFill>
                  <a:schemeClr val="tx1"/>
                </a:solidFill>
              </a:rPr>
              <a:t>n = 392*</a:t>
            </a:r>
          </a:p>
        </p:txBody>
      </p:sp>
      <p:sp>
        <p:nvSpPr>
          <p:cNvPr id="23" name="Rectangle 22">
            <a:extLst>
              <a:ext uri="{FF2B5EF4-FFF2-40B4-BE49-F238E27FC236}">
                <a16:creationId xmlns:a16="http://schemas.microsoft.com/office/drawing/2014/main" id="{C9AAF4EA-88AB-8F4F-A154-A4C4A886D027}"/>
              </a:ext>
            </a:extLst>
          </p:cNvPr>
          <p:cNvSpPr>
            <a:spLocks noChangeAspect="1"/>
          </p:cNvSpPr>
          <p:nvPr/>
        </p:nvSpPr>
        <p:spPr>
          <a:xfrm>
            <a:off x="6678707" y="1998442"/>
            <a:ext cx="144000" cy="144000"/>
          </a:xfrm>
          <a:prstGeom prst="rect">
            <a:avLst/>
          </a:prstGeom>
          <a:solidFill>
            <a:srgbClr val="81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ectangle 23">
            <a:extLst>
              <a:ext uri="{FF2B5EF4-FFF2-40B4-BE49-F238E27FC236}">
                <a16:creationId xmlns:a16="http://schemas.microsoft.com/office/drawing/2014/main" id="{4FCEDB20-B098-774C-812D-DCD5F06E0370}"/>
              </a:ext>
            </a:extLst>
          </p:cNvPr>
          <p:cNvSpPr>
            <a:spLocks noChangeAspect="1"/>
          </p:cNvSpPr>
          <p:nvPr/>
        </p:nvSpPr>
        <p:spPr>
          <a:xfrm>
            <a:off x="6678707" y="2261913"/>
            <a:ext cx="144000" cy="144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Rectangle 24">
            <a:extLst>
              <a:ext uri="{FF2B5EF4-FFF2-40B4-BE49-F238E27FC236}">
                <a16:creationId xmlns:a16="http://schemas.microsoft.com/office/drawing/2014/main" id="{F5CBE189-7B11-B845-9F12-8D3AF492B156}"/>
              </a:ext>
            </a:extLst>
          </p:cNvPr>
          <p:cNvSpPr>
            <a:spLocks noChangeAspect="1"/>
          </p:cNvSpPr>
          <p:nvPr/>
        </p:nvSpPr>
        <p:spPr>
          <a:xfrm>
            <a:off x="6678707" y="2525384"/>
            <a:ext cx="144000" cy="144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17351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044090"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Person-to-person transmission</a:t>
            </a:r>
          </a:p>
        </p:txBody>
      </p:sp>
      <p:sp>
        <p:nvSpPr>
          <p:cNvPr id="5" name="Graphic 3">
            <a:extLst>
              <a:ext uri="{FF2B5EF4-FFF2-40B4-BE49-F238E27FC236}">
                <a16:creationId xmlns:a16="http://schemas.microsoft.com/office/drawing/2014/main" id="{BA4DABB5-5649-9042-9EBB-B06535AF5113}"/>
              </a:ext>
            </a:extLst>
          </p:cNvPr>
          <p:cNvSpPr>
            <a:spLocks noChangeAspect="1"/>
          </p:cNvSpPr>
          <p:nvPr/>
        </p:nvSpPr>
        <p:spPr>
          <a:xfrm>
            <a:off x="7110014" y="1681201"/>
            <a:ext cx="1440000" cy="1013007"/>
          </a:xfrm>
          <a:custGeom>
            <a:avLst/>
            <a:gdLst>
              <a:gd name="connsiteX0" fmla="*/ 0 w 179143"/>
              <a:gd name="connsiteY0" fmla="*/ 126023 h 126023"/>
              <a:gd name="connsiteX1" fmla="*/ 0 w 179143"/>
              <a:gd name="connsiteY1" fmla="*/ 110344 h 126023"/>
              <a:gd name="connsiteX2" fmla="*/ 3434 w 179143"/>
              <a:gd name="connsiteY2" fmla="*/ 98941 h 126023"/>
              <a:gd name="connsiteX3" fmla="*/ 12665 w 179143"/>
              <a:gd name="connsiteY3" fmla="*/ 91314 h 126023"/>
              <a:gd name="connsiteX4" fmla="*/ 37276 w 179143"/>
              <a:gd name="connsiteY4" fmla="*/ 81906 h 126023"/>
              <a:gd name="connsiteX5" fmla="*/ 66675 w 179143"/>
              <a:gd name="connsiteY5" fmla="*/ 78398 h 126023"/>
              <a:gd name="connsiteX6" fmla="*/ 96074 w 179143"/>
              <a:gd name="connsiteY6" fmla="*/ 81906 h 126023"/>
              <a:gd name="connsiteX7" fmla="*/ 120685 w 179143"/>
              <a:gd name="connsiteY7" fmla="*/ 91314 h 126023"/>
              <a:gd name="connsiteX8" fmla="*/ 129916 w 179143"/>
              <a:gd name="connsiteY8" fmla="*/ 98941 h 126023"/>
              <a:gd name="connsiteX9" fmla="*/ 133350 w 179143"/>
              <a:gd name="connsiteY9" fmla="*/ 110344 h 126023"/>
              <a:gd name="connsiteX10" fmla="*/ 133350 w 179143"/>
              <a:gd name="connsiteY10" fmla="*/ 126023 h 126023"/>
              <a:gd name="connsiteX11" fmla="*/ 0 w 179143"/>
              <a:gd name="connsiteY11" fmla="*/ 126023 h 126023"/>
              <a:gd name="connsiteX12" fmla="*/ 152400 w 179143"/>
              <a:gd name="connsiteY12" fmla="*/ 126023 h 126023"/>
              <a:gd name="connsiteX13" fmla="*/ 152400 w 179143"/>
              <a:gd name="connsiteY13" fmla="*/ 109904 h 126023"/>
              <a:gd name="connsiteX14" fmla="*/ 149049 w 179143"/>
              <a:gd name="connsiteY14" fmla="*/ 94273 h 126023"/>
              <a:gd name="connsiteX15" fmla="*/ 139541 w 179143"/>
              <a:gd name="connsiteY15" fmla="*/ 81659 h 126023"/>
              <a:gd name="connsiteX16" fmla="*/ 153059 w 179143"/>
              <a:gd name="connsiteY16" fmla="*/ 85624 h 126023"/>
              <a:gd name="connsiteX17" fmla="*/ 165918 w 179143"/>
              <a:gd name="connsiteY17" fmla="*/ 91330 h 126023"/>
              <a:gd name="connsiteX18" fmla="*/ 175626 w 179143"/>
              <a:gd name="connsiteY18" fmla="*/ 99300 h 126023"/>
              <a:gd name="connsiteX19" fmla="*/ 179143 w 179143"/>
              <a:gd name="connsiteY19" fmla="*/ 109904 h 126023"/>
              <a:gd name="connsiteX20" fmla="*/ 179143 w 179143"/>
              <a:gd name="connsiteY20" fmla="*/ 126023 h 126023"/>
              <a:gd name="connsiteX21" fmla="*/ 152400 w 179143"/>
              <a:gd name="connsiteY21" fmla="*/ 126023 h 126023"/>
              <a:gd name="connsiteX22" fmla="*/ 66675 w 179143"/>
              <a:gd name="connsiteY22" fmla="*/ 57150 h 126023"/>
              <a:gd name="connsiteX23" fmla="*/ 46494 w 179143"/>
              <a:gd name="connsiteY23" fmla="*/ 48756 h 126023"/>
              <a:gd name="connsiteX24" fmla="*/ 38100 w 179143"/>
              <a:gd name="connsiteY24" fmla="*/ 28575 h 126023"/>
              <a:gd name="connsiteX25" fmla="*/ 46494 w 179143"/>
              <a:gd name="connsiteY25" fmla="*/ 8394 h 126023"/>
              <a:gd name="connsiteX26" fmla="*/ 66675 w 179143"/>
              <a:gd name="connsiteY26" fmla="*/ 0 h 126023"/>
              <a:gd name="connsiteX27" fmla="*/ 86856 w 179143"/>
              <a:gd name="connsiteY27" fmla="*/ 8394 h 126023"/>
              <a:gd name="connsiteX28" fmla="*/ 95250 w 179143"/>
              <a:gd name="connsiteY28" fmla="*/ 28575 h 126023"/>
              <a:gd name="connsiteX29" fmla="*/ 86856 w 179143"/>
              <a:gd name="connsiteY29" fmla="*/ 48756 h 126023"/>
              <a:gd name="connsiteX30" fmla="*/ 66675 w 179143"/>
              <a:gd name="connsiteY30" fmla="*/ 57150 h 126023"/>
              <a:gd name="connsiteX31" fmla="*/ 135915 w 179143"/>
              <a:gd name="connsiteY31" fmla="*/ 28575 h 126023"/>
              <a:gd name="connsiteX32" fmla="*/ 127521 w 179143"/>
              <a:gd name="connsiteY32" fmla="*/ 48756 h 126023"/>
              <a:gd name="connsiteX33" fmla="*/ 107340 w 179143"/>
              <a:gd name="connsiteY33" fmla="*/ 57150 h 126023"/>
              <a:gd name="connsiteX34" fmla="*/ 105801 w 179143"/>
              <a:gd name="connsiteY34" fmla="*/ 57013 h 126023"/>
              <a:gd name="connsiteX35" fmla="*/ 104262 w 179143"/>
              <a:gd name="connsiteY35" fmla="*/ 56711 h 126023"/>
              <a:gd name="connsiteX36" fmla="*/ 111701 w 179143"/>
              <a:gd name="connsiteY36" fmla="*/ 43558 h 126023"/>
              <a:gd name="connsiteX37" fmla="*/ 114300 w 179143"/>
              <a:gd name="connsiteY37" fmla="*/ 28552 h 126023"/>
              <a:gd name="connsiteX38" fmla="*/ 111580 w 179143"/>
              <a:gd name="connsiteY38" fmla="*/ 13683 h 126023"/>
              <a:gd name="connsiteX39" fmla="*/ 104262 w 179143"/>
              <a:gd name="connsiteY39" fmla="*/ 440 h 126023"/>
              <a:gd name="connsiteX40" fmla="*/ 105801 w 179143"/>
              <a:gd name="connsiteY40" fmla="*/ 82 h 126023"/>
              <a:gd name="connsiteX41" fmla="*/ 107340 w 179143"/>
              <a:gd name="connsiteY41" fmla="*/ 0 h 126023"/>
              <a:gd name="connsiteX42" fmla="*/ 127521 w 179143"/>
              <a:gd name="connsiteY42" fmla="*/ 8394 h 126023"/>
              <a:gd name="connsiteX43" fmla="*/ 135915 w 179143"/>
              <a:gd name="connsiteY43" fmla="*/ 28575 h 126023"/>
              <a:gd name="connsiteX44" fmla="*/ 9525 w 179143"/>
              <a:gd name="connsiteY44" fmla="*/ 116498 h 126023"/>
              <a:gd name="connsiteX45" fmla="*/ 123825 w 179143"/>
              <a:gd name="connsiteY45" fmla="*/ 116498 h 126023"/>
              <a:gd name="connsiteX46" fmla="*/ 123825 w 179143"/>
              <a:gd name="connsiteY46" fmla="*/ 110344 h 126023"/>
              <a:gd name="connsiteX47" fmla="*/ 122149 w 179143"/>
              <a:gd name="connsiteY47" fmla="*/ 104482 h 126023"/>
              <a:gd name="connsiteX48" fmla="*/ 116132 w 179143"/>
              <a:gd name="connsiteY48" fmla="*/ 99683 h 126023"/>
              <a:gd name="connsiteX49" fmla="*/ 93656 w 179143"/>
              <a:gd name="connsiteY49" fmla="*/ 90955 h 126023"/>
              <a:gd name="connsiteX50" fmla="*/ 66675 w 179143"/>
              <a:gd name="connsiteY50" fmla="*/ 87923 h 126023"/>
              <a:gd name="connsiteX51" fmla="*/ 39694 w 179143"/>
              <a:gd name="connsiteY51" fmla="*/ 90955 h 126023"/>
              <a:gd name="connsiteX52" fmla="*/ 17218 w 179143"/>
              <a:gd name="connsiteY52" fmla="*/ 99683 h 126023"/>
              <a:gd name="connsiteX53" fmla="*/ 11201 w 179143"/>
              <a:gd name="connsiteY53" fmla="*/ 104482 h 126023"/>
              <a:gd name="connsiteX54" fmla="*/ 9525 w 179143"/>
              <a:gd name="connsiteY54" fmla="*/ 110344 h 126023"/>
              <a:gd name="connsiteX55" fmla="*/ 9525 w 179143"/>
              <a:gd name="connsiteY55" fmla="*/ 116498 h 126023"/>
              <a:gd name="connsiteX56" fmla="*/ 66675 w 179143"/>
              <a:gd name="connsiteY56" fmla="*/ 47625 h 126023"/>
              <a:gd name="connsiteX57" fmla="*/ 80129 w 179143"/>
              <a:gd name="connsiteY57" fmla="*/ 42029 h 126023"/>
              <a:gd name="connsiteX58" fmla="*/ 85725 w 179143"/>
              <a:gd name="connsiteY58" fmla="*/ 28575 h 126023"/>
              <a:gd name="connsiteX59" fmla="*/ 80129 w 179143"/>
              <a:gd name="connsiteY59" fmla="*/ 15121 h 126023"/>
              <a:gd name="connsiteX60" fmla="*/ 66675 w 179143"/>
              <a:gd name="connsiteY60" fmla="*/ 9525 h 126023"/>
              <a:gd name="connsiteX61" fmla="*/ 53221 w 179143"/>
              <a:gd name="connsiteY61" fmla="*/ 15121 h 126023"/>
              <a:gd name="connsiteX62" fmla="*/ 47625 w 179143"/>
              <a:gd name="connsiteY62" fmla="*/ 28575 h 126023"/>
              <a:gd name="connsiteX63" fmla="*/ 53221 w 179143"/>
              <a:gd name="connsiteY63" fmla="*/ 42029 h 126023"/>
              <a:gd name="connsiteX64" fmla="*/ 66675 w 179143"/>
              <a:gd name="connsiteY64"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9143" h="126023">
                <a:moveTo>
                  <a:pt x="0" y="126023"/>
                </a:moveTo>
                <a:lnTo>
                  <a:pt x="0" y="110344"/>
                </a:lnTo>
                <a:cubicBezTo>
                  <a:pt x="0" y="105923"/>
                  <a:pt x="1145" y="102122"/>
                  <a:pt x="3434" y="98941"/>
                </a:cubicBezTo>
                <a:cubicBezTo>
                  <a:pt x="5724" y="95760"/>
                  <a:pt x="8801" y="93218"/>
                  <a:pt x="12665" y="91314"/>
                </a:cubicBezTo>
                <a:cubicBezTo>
                  <a:pt x="20927" y="87381"/>
                  <a:pt x="29131" y="84245"/>
                  <a:pt x="37276" y="81906"/>
                </a:cubicBezTo>
                <a:cubicBezTo>
                  <a:pt x="45421" y="79567"/>
                  <a:pt x="55221" y="78398"/>
                  <a:pt x="66675" y="78398"/>
                </a:cubicBezTo>
                <a:cubicBezTo>
                  <a:pt x="78129" y="78398"/>
                  <a:pt x="87929" y="79567"/>
                  <a:pt x="96074" y="81906"/>
                </a:cubicBezTo>
                <a:cubicBezTo>
                  <a:pt x="104219" y="84245"/>
                  <a:pt x="112423" y="87381"/>
                  <a:pt x="120685" y="91314"/>
                </a:cubicBezTo>
                <a:cubicBezTo>
                  <a:pt x="124549" y="93218"/>
                  <a:pt x="127626" y="95760"/>
                  <a:pt x="129916" y="98941"/>
                </a:cubicBezTo>
                <a:cubicBezTo>
                  <a:pt x="132205" y="102122"/>
                  <a:pt x="133350" y="105923"/>
                  <a:pt x="133350" y="110344"/>
                </a:cubicBezTo>
                <a:lnTo>
                  <a:pt x="133350" y="126023"/>
                </a:lnTo>
                <a:lnTo>
                  <a:pt x="0" y="126023"/>
                </a:lnTo>
                <a:close/>
                <a:moveTo>
                  <a:pt x="152400" y="126023"/>
                </a:moveTo>
                <a:lnTo>
                  <a:pt x="152400" y="109904"/>
                </a:lnTo>
                <a:cubicBezTo>
                  <a:pt x="152400" y="104384"/>
                  <a:pt x="151283" y="99174"/>
                  <a:pt x="149049" y="94273"/>
                </a:cubicBezTo>
                <a:cubicBezTo>
                  <a:pt x="146814" y="89373"/>
                  <a:pt x="143645" y="85168"/>
                  <a:pt x="139541" y="81659"/>
                </a:cubicBezTo>
                <a:cubicBezTo>
                  <a:pt x="144218" y="82611"/>
                  <a:pt x="148724" y="83933"/>
                  <a:pt x="153059" y="85624"/>
                </a:cubicBezTo>
                <a:cubicBezTo>
                  <a:pt x="157395" y="87316"/>
                  <a:pt x="161681" y="89218"/>
                  <a:pt x="165918" y="91330"/>
                </a:cubicBezTo>
                <a:cubicBezTo>
                  <a:pt x="170046" y="93406"/>
                  <a:pt x="173282" y="96063"/>
                  <a:pt x="175626" y="99300"/>
                </a:cubicBezTo>
                <a:cubicBezTo>
                  <a:pt x="177971" y="102537"/>
                  <a:pt x="179143" y="106072"/>
                  <a:pt x="179143" y="109904"/>
                </a:cubicBezTo>
                <a:lnTo>
                  <a:pt x="179143" y="126023"/>
                </a:lnTo>
                <a:lnTo>
                  <a:pt x="152400" y="126023"/>
                </a:lnTo>
                <a:close/>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135915" y="28575"/>
                </a:moveTo>
                <a:cubicBezTo>
                  <a:pt x="135915" y="36433"/>
                  <a:pt x="133117" y="43160"/>
                  <a:pt x="127521" y="48756"/>
                </a:cubicBezTo>
                <a:cubicBezTo>
                  <a:pt x="121925" y="54352"/>
                  <a:pt x="115198" y="57150"/>
                  <a:pt x="107340" y="57150"/>
                </a:cubicBezTo>
                <a:cubicBezTo>
                  <a:pt x="106937" y="57150"/>
                  <a:pt x="106424" y="57104"/>
                  <a:pt x="105801" y="57013"/>
                </a:cubicBezTo>
                <a:cubicBezTo>
                  <a:pt x="105178" y="56921"/>
                  <a:pt x="104665" y="56821"/>
                  <a:pt x="104262" y="56711"/>
                </a:cubicBezTo>
                <a:cubicBezTo>
                  <a:pt x="107489" y="52759"/>
                  <a:pt x="109968" y="48374"/>
                  <a:pt x="111701" y="43558"/>
                </a:cubicBezTo>
                <a:cubicBezTo>
                  <a:pt x="113434" y="38741"/>
                  <a:pt x="114300" y="33740"/>
                  <a:pt x="114300" y="28552"/>
                </a:cubicBezTo>
                <a:cubicBezTo>
                  <a:pt x="114300" y="23365"/>
                  <a:pt x="113393" y="18409"/>
                  <a:pt x="111580" y="13683"/>
                </a:cubicBezTo>
                <a:cubicBezTo>
                  <a:pt x="109767" y="8957"/>
                  <a:pt x="107327" y="4543"/>
                  <a:pt x="104262" y="440"/>
                </a:cubicBezTo>
                <a:cubicBezTo>
                  <a:pt x="104775" y="257"/>
                  <a:pt x="105288" y="137"/>
                  <a:pt x="105801" y="82"/>
                </a:cubicBezTo>
                <a:cubicBezTo>
                  <a:pt x="106314" y="27"/>
                  <a:pt x="106827" y="0"/>
                  <a:pt x="107340" y="0"/>
                </a:cubicBezTo>
                <a:cubicBezTo>
                  <a:pt x="115198" y="0"/>
                  <a:pt x="121925" y="2798"/>
                  <a:pt x="127521" y="8394"/>
                </a:cubicBezTo>
                <a:cubicBezTo>
                  <a:pt x="133117" y="13990"/>
                  <a:pt x="135915" y="20717"/>
                  <a:pt x="135915" y="28575"/>
                </a:cubicBezTo>
                <a:close/>
                <a:moveTo>
                  <a:pt x="9525" y="116498"/>
                </a:moveTo>
                <a:lnTo>
                  <a:pt x="123825" y="116498"/>
                </a:lnTo>
                <a:lnTo>
                  <a:pt x="123825" y="110344"/>
                </a:lnTo>
                <a:cubicBezTo>
                  <a:pt x="123825" y="108109"/>
                  <a:pt x="123266" y="106155"/>
                  <a:pt x="122149" y="104482"/>
                </a:cubicBezTo>
                <a:cubicBezTo>
                  <a:pt x="121032" y="102809"/>
                  <a:pt x="119026" y="101209"/>
                  <a:pt x="116132" y="99683"/>
                </a:cubicBezTo>
                <a:cubicBezTo>
                  <a:pt x="109025" y="95885"/>
                  <a:pt x="101533" y="92976"/>
                  <a:pt x="93656" y="90955"/>
                </a:cubicBezTo>
                <a:cubicBezTo>
                  <a:pt x="85780" y="88934"/>
                  <a:pt x="76786" y="87923"/>
                  <a:pt x="66675" y="87923"/>
                </a:cubicBezTo>
                <a:cubicBezTo>
                  <a:pt x="56564" y="87923"/>
                  <a:pt x="47570" y="88934"/>
                  <a:pt x="39694" y="90955"/>
                </a:cubicBezTo>
                <a:cubicBezTo>
                  <a:pt x="31817" y="92976"/>
                  <a:pt x="24325" y="95885"/>
                  <a:pt x="17218" y="99683"/>
                </a:cubicBezTo>
                <a:cubicBezTo>
                  <a:pt x="14324" y="101209"/>
                  <a:pt x="12318" y="102809"/>
                  <a:pt x="11201" y="104482"/>
                </a:cubicBezTo>
                <a:cubicBezTo>
                  <a:pt x="10084" y="106155"/>
                  <a:pt x="9525" y="108109"/>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17" name="TextBox 16">
            <a:extLst>
              <a:ext uri="{FF2B5EF4-FFF2-40B4-BE49-F238E27FC236}">
                <a16:creationId xmlns:a16="http://schemas.microsoft.com/office/drawing/2014/main" id="{CC391871-0FDE-7D49-84C2-CAA76A2C548A}"/>
              </a:ext>
            </a:extLst>
          </p:cNvPr>
          <p:cNvSpPr txBox="1"/>
          <p:nvPr/>
        </p:nvSpPr>
        <p:spPr>
          <a:xfrm>
            <a:off x="431799" y="1364566"/>
            <a:ext cx="4402960"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Clustered cases </a:t>
            </a:r>
          </a:p>
          <a:p>
            <a:pPr marL="285750" indent="-285750">
              <a:spcAft>
                <a:spcPts val="800"/>
              </a:spcAft>
              <a:buFont typeface="Arial" panose="020B0604020202020204" pitchFamily="34" charset="0"/>
              <a:buChar char="•"/>
            </a:pPr>
            <a:r>
              <a:rPr lang="en-GB" sz="1600" dirty="0" err="1">
                <a:solidFill>
                  <a:schemeClr val="tx1"/>
                </a:solidFill>
              </a:rPr>
              <a:t>Several peaks suggest secondary transmission </a:t>
            </a:r>
          </a:p>
          <a:p>
            <a:pPr marL="285750" indent="-285750">
              <a:spcAft>
                <a:spcPts val="800"/>
              </a:spcAft>
              <a:buFont typeface="Arial" panose="020B0604020202020204" pitchFamily="34" charset="0"/>
              <a:buChar char="•"/>
            </a:pPr>
            <a:r>
              <a:rPr lang="en-GB" sz="1600" dirty="0" err="1">
                <a:solidFill>
                  <a:schemeClr val="tx1"/>
                </a:solidFill>
              </a:rPr>
              <a:t>Time between peaks is approximately equal to the incubation period, particularly at the beginning of the outbreak</a:t>
            </a:r>
          </a:p>
        </p:txBody>
      </p:sp>
    </p:spTree>
    <p:extLst>
      <p:ext uri="{BB962C8B-B14F-4D97-AF65-F5344CB8AC3E}">
        <p14:creationId xmlns:p14="http://schemas.microsoft.com/office/powerpoint/2010/main" val="303881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BA114AD-A0CC-9049-A0C8-DC86B31FE556}"/>
              </a:ext>
            </a:extLst>
          </p:cNvPr>
          <p:cNvSpPr/>
          <p:nvPr/>
        </p:nvSpPr>
        <p:spPr>
          <a:xfrm>
            <a:off x="1" y="1301025"/>
            <a:ext cx="9144000" cy="5556975"/>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Measles in California, 2014-2015</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381750"/>
            <a:ext cx="8243888" cy="307777"/>
          </a:xfrm>
          <a:prstGeom prst="rect">
            <a:avLst/>
          </a:prstGeom>
          <a:noFill/>
        </p:spPr>
        <p:txBody>
          <a:bodyPr wrap="square" lIns="0" tIns="0" rIns="0" bIns="0" rtlCol="0">
            <a:spAutoFit/>
          </a:bodyPr>
          <a:lstStyle/>
          <a:p>
            <a:r>
              <a:rPr lang="en-GB" sz="1000" dirty="0">
                <a:solidFill>
                  <a:schemeClr val="tx1"/>
                </a:solidFill>
              </a:rPr>
              <a:t>Zipprich, J., Winter, K., Hacker, J., Xia, D., Watt, J., &amp; Harriman, K. (2015). Measles outbreak--California, December 2014-February 2015. </a:t>
            </a:r>
            <a:r>
              <a:rPr lang="en-GB" sz="1000" i="1" dirty="0">
                <a:solidFill>
                  <a:schemeClr val="tx1"/>
                </a:solidFill>
              </a:rPr>
              <a:t>MMWR. Morbidity and Mortality Weekly Report, 64(6)</a:t>
            </a:r>
            <a:r>
              <a:rPr lang="en-GB" sz="1000" dirty="0">
                <a:solidFill>
                  <a:schemeClr val="tx1"/>
                </a:solidFill>
              </a:rPr>
              <a:t>, 153–154. Available from: </a:t>
            </a:r>
            <a:r>
              <a:rPr lang="en-GB" sz="1000" dirty="0">
                <a:solidFill>
                  <a:srgbClr val="3D6C9D"/>
                </a:solidFill>
                <a:hlinkClick r:id="rId2">
                  <a:extLst>
                    <a:ext uri="{A12FA001-AC4F-418D-AE19-62706E023703}">
                      <ahyp:hlinkClr xmlns:ahyp="http://schemas.microsoft.com/office/drawing/2018/hyperlinkcolor" val="tx"/>
                    </a:ext>
                  </a:extLst>
                </a:hlinkClick>
              </a:rPr>
              <a:t>https://pubmed.ncbi.nlm.nih.gov/25695321/</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3077119959"/>
              </p:ext>
            </p:extLst>
          </p:nvPr>
        </p:nvGraphicFramePr>
        <p:xfrm>
          <a:off x="431800" y="1589407"/>
          <a:ext cx="8243888" cy="38903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6318ABD-0F46-A645-94D1-AE2211E4A9B3}"/>
              </a:ext>
            </a:extLst>
          </p:cNvPr>
          <p:cNvSpPr txBox="1"/>
          <p:nvPr/>
        </p:nvSpPr>
        <p:spPr>
          <a:xfrm>
            <a:off x="1026020" y="5584427"/>
            <a:ext cx="2169084"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December 2014</a:t>
            </a:r>
            <a:endParaRPr lang="en-GB" sz="1200" dirty="0">
              <a:solidFill>
                <a:schemeClr val="tx1">
                  <a:lumMod val="65000"/>
                  <a:lumOff val="35000"/>
                </a:schemeClr>
              </a:solidFill>
            </a:endParaRPr>
          </a:p>
        </p:txBody>
      </p:sp>
      <p:cxnSp>
        <p:nvCxnSpPr>
          <p:cNvPr id="4" name="Straight Connector 3">
            <a:extLst>
              <a:ext uri="{FF2B5EF4-FFF2-40B4-BE49-F238E27FC236}">
                <a16:creationId xmlns:a16="http://schemas.microsoft.com/office/drawing/2014/main" id="{A17706F6-6F82-7945-94A0-59B905C5F88C}"/>
              </a:ext>
            </a:extLst>
          </p:cNvPr>
          <p:cNvCxnSpPr>
            <a:cxnSpLocks/>
          </p:cNvCxnSpPr>
          <p:nvPr/>
        </p:nvCxnSpPr>
        <p:spPr>
          <a:xfrm>
            <a:off x="1026020" y="5522804"/>
            <a:ext cx="75158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8F7D7A-2471-0141-B4AD-38F828972337}"/>
              </a:ext>
            </a:extLst>
          </p:cNvPr>
          <p:cNvCxnSpPr>
            <a:cxnSpLocks/>
          </p:cNvCxnSpPr>
          <p:nvPr/>
        </p:nvCxnSpPr>
        <p:spPr>
          <a:xfrm flipV="1">
            <a:off x="1026020" y="5451934"/>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C79C42-42B9-5B42-BB5F-5227A1DD2526}"/>
              </a:ext>
            </a:extLst>
          </p:cNvPr>
          <p:cNvCxnSpPr>
            <a:cxnSpLocks/>
          </p:cNvCxnSpPr>
          <p:nvPr/>
        </p:nvCxnSpPr>
        <p:spPr>
          <a:xfrm flipV="1">
            <a:off x="3195104" y="5451934"/>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8CDBD3-CC63-EA49-AF57-ABBABF389E02}"/>
              </a:ext>
            </a:extLst>
          </p:cNvPr>
          <p:cNvCxnSpPr>
            <a:cxnSpLocks/>
          </p:cNvCxnSpPr>
          <p:nvPr/>
        </p:nvCxnSpPr>
        <p:spPr>
          <a:xfrm flipV="1">
            <a:off x="8541838" y="5451934"/>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FF9D55-AAAC-C449-96AC-2A1D57E69703}"/>
              </a:ext>
            </a:extLst>
          </p:cNvPr>
          <p:cNvSpPr txBox="1"/>
          <p:nvPr/>
        </p:nvSpPr>
        <p:spPr>
          <a:xfrm>
            <a:off x="3195104" y="5584427"/>
            <a:ext cx="3914158"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January 2015</a:t>
            </a:r>
            <a:endParaRPr lang="en-GB" sz="1200" dirty="0">
              <a:solidFill>
                <a:schemeClr val="tx1">
                  <a:lumMod val="65000"/>
                  <a:lumOff val="35000"/>
                </a:schemeClr>
              </a:solidFill>
            </a:endParaRPr>
          </a:p>
        </p:txBody>
      </p:sp>
      <p:cxnSp>
        <p:nvCxnSpPr>
          <p:cNvPr id="18" name="Straight Connector 17">
            <a:extLst>
              <a:ext uri="{FF2B5EF4-FFF2-40B4-BE49-F238E27FC236}">
                <a16:creationId xmlns:a16="http://schemas.microsoft.com/office/drawing/2014/main" id="{3B8BF1AD-0661-6B4B-9CC6-E536BA6E7802}"/>
              </a:ext>
            </a:extLst>
          </p:cNvPr>
          <p:cNvCxnSpPr>
            <a:cxnSpLocks/>
          </p:cNvCxnSpPr>
          <p:nvPr/>
        </p:nvCxnSpPr>
        <p:spPr>
          <a:xfrm flipV="1">
            <a:off x="7109262" y="5451934"/>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A454FF9-78F0-5F41-8FCB-2801AE98F586}"/>
              </a:ext>
            </a:extLst>
          </p:cNvPr>
          <p:cNvSpPr txBox="1"/>
          <p:nvPr/>
        </p:nvSpPr>
        <p:spPr>
          <a:xfrm>
            <a:off x="7109262" y="5584427"/>
            <a:ext cx="1432575"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February 2015</a:t>
            </a:r>
            <a:endParaRPr lang="en-GB" sz="1200" dirty="0">
              <a:solidFill>
                <a:schemeClr val="tx1">
                  <a:lumMod val="65000"/>
                  <a:lumOff val="35000"/>
                </a:schemeClr>
              </a:solidFill>
            </a:endParaRPr>
          </a:p>
        </p:txBody>
      </p:sp>
      <p:sp>
        <p:nvSpPr>
          <p:cNvPr id="21" name="TextBox 20">
            <a:extLst>
              <a:ext uri="{FF2B5EF4-FFF2-40B4-BE49-F238E27FC236}">
                <a16:creationId xmlns:a16="http://schemas.microsoft.com/office/drawing/2014/main" id="{4CBD95BE-0A45-D046-BC90-AE4D1FF25C52}"/>
              </a:ext>
            </a:extLst>
          </p:cNvPr>
          <p:cNvSpPr txBox="1"/>
          <p:nvPr/>
        </p:nvSpPr>
        <p:spPr>
          <a:xfrm>
            <a:off x="1026019" y="5908702"/>
            <a:ext cx="751580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Date of rash onset</a:t>
            </a:r>
            <a:endParaRPr lang="en-GB" sz="1200" dirty="0">
              <a:solidFill>
                <a:schemeClr val="tx1">
                  <a:lumMod val="65000"/>
                  <a:lumOff val="35000"/>
                </a:schemeClr>
              </a:solidFill>
            </a:endParaRPr>
          </a:p>
        </p:txBody>
      </p:sp>
      <p:cxnSp>
        <p:nvCxnSpPr>
          <p:cNvPr id="29" name="Straight Arrow Connector 28">
            <a:extLst>
              <a:ext uri="{FF2B5EF4-FFF2-40B4-BE49-F238E27FC236}">
                <a16:creationId xmlns:a16="http://schemas.microsoft.com/office/drawing/2014/main" id="{B3A4F33C-62FB-A645-8AD6-19D2BBAF3F46}"/>
              </a:ext>
            </a:extLst>
          </p:cNvPr>
          <p:cNvCxnSpPr>
            <a:cxnSpLocks/>
          </p:cNvCxnSpPr>
          <p:nvPr/>
        </p:nvCxnSpPr>
        <p:spPr>
          <a:xfrm>
            <a:off x="1345007" y="4923084"/>
            <a:ext cx="0" cy="214494"/>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AE5BA59-A6BA-AA4B-AB3D-2B987FD2AF8B}"/>
              </a:ext>
            </a:extLst>
          </p:cNvPr>
          <p:cNvCxnSpPr>
            <a:cxnSpLocks/>
          </p:cNvCxnSpPr>
          <p:nvPr/>
        </p:nvCxnSpPr>
        <p:spPr>
          <a:xfrm>
            <a:off x="1947485" y="4923084"/>
            <a:ext cx="0" cy="214494"/>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ECAE475-FC72-B346-9E4A-63446B07020B}"/>
              </a:ext>
            </a:extLst>
          </p:cNvPr>
          <p:cNvCxnSpPr>
            <a:cxnSpLocks/>
          </p:cNvCxnSpPr>
          <p:nvPr/>
        </p:nvCxnSpPr>
        <p:spPr>
          <a:xfrm>
            <a:off x="1345007" y="4923084"/>
            <a:ext cx="602478" cy="0"/>
          </a:xfrm>
          <a:prstGeom prst="straightConnector1">
            <a:avLst/>
          </a:prstGeom>
          <a:ln w="19050" cap="rnd">
            <a:solidFill>
              <a:srgbClr val="ED7D3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59DBBBB-A67A-E746-BCF6-30A019A94CFE}"/>
              </a:ext>
            </a:extLst>
          </p:cNvPr>
          <p:cNvCxnSpPr>
            <a:cxnSpLocks/>
          </p:cNvCxnSpPr>
          <p:nvPr/>
        </p:nvCxnSpPr>
        <p:spPr>
          <a:xfrm>
            <a:off x="1646246" y="4629646"/>
            <a:ext cx="0" cy="293438"/>
          </a:xfrm>
          <a:prstGeom prst="straightConnector1">
            <a:avLst/>
          </a:prstGeom>
          <a:ln w="19050" cap="rnd">
            <a:solidFill>
              <a:srgbClr val="ED7D3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E1933C89-8254-B44F-85B2-F933A4D6505B}"/>
              </a:ext>
            </a:extLst>
          </p:cNvPr>
          <p:cNvSpPr/>
          <p:nvPr/>
        </p:nvSpPr>
        <p:spPr>
          <a:xfrm>
            <a:off x="1026019" y="3912842"/>
            <a:ext cx="1451064" cy="748834"/>
          </a:xfrm>
          <a:prstGeom prst="roundRect">
            <a:avLst>
              <a:gd name="adj" fmla="val 9713"/>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Exposure at Disney theme park</a:t>
            </a:r>
          </a:p>
        </p:txBody>
      </p:sp>
    </p:spTree>
    <p:extLst>
      <p:ext uri="{BB962C8B-B14F-4D97-AF65-F5344CB8AC3E}">
        <p14:creationId xmlns:p14="http://schemas.microsoft.com/office/powerpoint/2010/main" val="160558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3" y="2416241"/>
            <a:ext cx="7160945"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Present a descriptive epidemiological analysis</a:t>
            </a:r>
            <a:endParaRPr lang="en-GB" sz="2400" b="1" dirty="0">
              <a:solidFill>
                <a:srgbClr val="3D6C9D"/>
              </a:solidFill>
              <a:latin typeface="Arial" panose="020B0604020202020204" pitchFamily="34" charset="0"/>
              <a:cs typeface="Arial" panose="020B0604020202020204" pitchFamily="34" charset="0"/>
            </a:endParaRP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384907"/>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5" name="TextBox 4">
            <a:extLst>
              <a:ext uri="{FF2B5EF4-FFF2-40B4-BE49-F238E27FC236}">
                <a16:creationId xmlns:a16="http://schemas.microsoft.com/office/drawing/2014/main" id="{88C9CD9D-425C-3441-BD98-9C45BD09F567}"/>
              </a:ext>
            </a:extLst>
          </p:cNvPr>
          <p:cNvSpPr txBox="1"/>
          <p:nvPr/>
        </p:nvSpPr>
        <p:spPr>
          <a:xfrm>
            <a:off x="1089203" y="3653401"/>
            <a:ext cx="7586485" cy="369332"/>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Describe the procedure to create an outbreak curve</a:t>
            </a:r>
            <a:endParaRPr lang="en-GB" sz="2400" b="1" dirty="0">
              <a:solidFill>
                <a:srgbClr val="3D6C9D"/>
              </a:solidFill>
              <a:latin typeface="Arial" panose="020B0604020202020204" pitchFamily="34" charset="0"/>
              <a:cs typeface="Arial" panose="020B0604020202020204" pitchFamily="34" charset="0"/>
            </a:endParaRPr>
          </a:p>
        </p:txBody>
      </p:sp>
      <p:sp>
        <p:nvSpPr>
          <p:cNvPr id="6" name="Graphic 8">
            <a:extLst>
              <a:ext uri="{FF2B5EF4-FFF2-40B4-BE49-F238E27FC236}">
                <a16:creationId xmlns:a16="http://schemas.microsoft.com/office/drawing/2014/main" id="{8631CA8A-D6EB-DF4F-B7F0-5B1CA5EA6856}"/>
              </a:ext>
            </a:extLst>
          </p:cNvPr>
          <p:cNvSpPr>
            <a:spLocks noChangeAspect="1"/>
          </p:cNvSpPr>
          <p:nvPr/>
        </p:nvSpPr>
        <p:spPr>
          <a:xfrm>
            <a:off x="431800" y="3623668"/>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6072E052-A3A3-1B42-8BA1-F7D74078A3D2}"/>
              </a:ext>
            </a:extLst>
          </p:cNvPr>
          <p:cNvSpPr txBox="1"/>
          <p:nvPr/>
        </p:nvSpPr>
        <p:spPr>
          <a:xfrm>
            <a:off x="1089203" y="4777740"/>
            <a:ext cx="7160945"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Analyze the curve and assess hypotheses about the outbreak</a:t>
            </a:r>
            <a:endParaRPr lang="en-GB" sz="2400" b="1" dirty="0">
              <a:solidFill>
                <a:srgbClr val="3D6C9D"/>
              </a:solidFill>
              <a:latin typeface="Arial" panose="020B0604020202020204" pitchFamily="34" charset="0"/>
              <a:cs typeface="Arial" panose="020B0604020202020204" pitchFamily="34" charset="0"/>
            </a:endParaRPr>
          </a:p>
        </p:txBody>
      </p:sp>
      <p:sp>
        <p:nvSpPr>
          <p:cNvPr id="8" name="Graphic 8">
            <a:extLst>
              <a:ext uri="{FF2B5EF4-FFF2-40B4-BE49-F238E27FC236}">
                <a16:creationId xmlns:a16="http://schemas.microsoft.com/office/drawing/2014/main" id="{7E4C4E08-7D33-8D43-9090-BD4EC0D4E2A0}"/>
              </a:ext>
            </a:extLst>
          </p:cNvPr>
          <p:cNvSpPr>
            <a:spLocks noChangeAspect="1"/>
          </p:cNvSpPr>
          <p:nvPr/>
        </p:nvSpPr>
        <p:spPr>
          <a:xfrm>
            <a:off x="431800" y="4931072"/>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FF69A-BBE8-F343-8128-9F5012E42EA1}"/>
              </a:ext>
            </a:extLst>
          </p:cNvPr>
          <p:cNvSpPr/>
          <p:nvPr/>
        </p:nvSpPr>
        <p:spPr>
          <a:xfrm>
            <a:off x="1" y="2196662"/>
            <a:ext cx="9144000" cy="4661338"/>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Nosocomial outbreak of keratoconjunctivitis, 2002</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23098"/>
            <a:ext cx="8243888" cy="461665"/>
          </a:xfrm>
          <a:prstGeom prst="rect">
            <a:avLst/>
          </a:prstGeom>
          <a:noFill/>
        </p:spPr>
        <p:txBody>
          <a:bodyPr wrap="square" lIns="0" tIns="0" rIns="0" bIns="0" rtlCol="0">
            <a:spAutoFit/>
          </a:bodyPr>
          <a:lstStyle/>
          <a:p>
            <a:r>
              <a:rPr lang="en-GB" sz="1000" dirty="0">
                <a:solidFill>
                  <a:schemeClr val="tx1"/>
                </a:solidFill>
              </a:rPr>
              <a:t>Asencio-Durán M., Romero-Martín R., García-Martínez J.R., Peralta-Calvo J.M., Pérez-Blanco V., García-Caballero J. et al . Brote nosocomial de queratoconjuntivitis epidémica en una Unidad de Cuidados Intensivos Neonatal. Arch Soc Esp Oftalmol  [Internet]. 2007  Feb [cited  2018  Dec  11] ;  82( 2 ): 73-80. Available in Spanish from: </a:t>
            </a:r>
            <a:r>
              <a:rPr lang="en-GB" sz="1000" dirty="0">
                <a:solidFill>
                  <a:srgbClr val="3D6C9D"/>
                </a:solidFill>
                <a:hlinkClick r:id="rId2">
                  <a:extLst>
                    <a:ext uri="{A12FA001-AC4F-418D-AE19-62706E023703}">
                      <ahyp:hlinkClr xmlns:ahyp="http://schemas.microsoft.com/office/drawing/2018/hyperlinkcolor" val="tx"/>
                    </a:ext>
                  </a:extLst>
                </a:hlinkClick>
              </a:rPr>
              <a:t>http://scielo.isciii.es/scielo.php?script=sci_arttext&amp;pid=S0365-66912007000200004&amp;lng=es</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419787251"/>
              </p:ext>
            </p:extLst>
          </p:nvPr>
        </p:nvGraphicFramePr>
        <p:xfrm>
          <a:off x="431800" y="2438887"/>
          <a:ext cx="8243888" cy="354198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CE664362-5025-F843-9C4E-E592F360A28F}"/>
              </a:ext>
            </a:extLst>
          </p:cNvPr>
          <p:cNvSpPr txBox="1"/>
          <p:nvPr/>
        </p:nvSpPr>
        <p:spPr>
          <a:xfrm>
            <a:off x="431800" y="1735734"/>
            <a:ext cx="8243887" cy="184666"/>
          </a:xfrm>
          <a:prstGeom prst="rect">
            <a:avLst/>
          </a:prstGeom>
          <a:noFill/>
        </p:spPr>
        <p:txBody>
          <a:bodyPr wrap="square" lIns="0" tIns="0" rIns="0" bIns="0" rtlCol="0">
            <a:spAutoFit/>
          </a:bodyPr>
          <a:lstStyle/>
          <a:p>
            <a:r>
              <a:rPr lang="en-GB" sz="1200" b="1" dirty="0" err="1">
                <a:solidFill>
                  <a:schemeClr val="tx1"/>
                </a:solidFill>
              </a:rPr>
              <a:t>Epidemiological curve of nosocomial conjunctivitis outbreak</a:t>
            </a:r>
          </a:p>
        </p:txBody>
      </p:sp>
    </p:spTree>
    <p:extLst>
      <p:ext uri="{BB962C8B-B14F-4D97-AF65-F5344CB8AC3E}">
        <p14:creationId xmlns:p14="http://schemas.microsoft.com/office/powerpoint/2010/main" val="15392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DD6F28-2B61-B14B-B966-68D78DB4356F}"/>
              </a:ext>
            </a:extLst>
          </p:cNvPr>
          <p:cNvSpPr/>
          <p:nvPr/>
        </p:nvSpPr>
        <p:spPr>
          <a:xfrm>
            <a:off x="1" y="1765194"/>
            <a:ext cx="9144000" cy="509280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Common continuous source</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05747"/>
            <a:ext cx="8243888" cy="461665"/>
          </a:xfrm>
          <a:prstGeom prst="rect">
            <a:avLst/>
          </a:prstGeom>
          <a:noFill/>
        </p:spPr>
        <p:txBody>
          <a:bodyPr wrap="square" lIns="0" tIns="0" rIns="0" bIns="0" rtlCol="0">
            <a:spAutoFit/>
          </a:bodyPr>
          <a:lstStyle/>
          <a:p>
            <a:r>
              <a:rPr lang="en-GB" sz="1000" dirty="0">
                <a:solidFill>
                  <a:schemeClr val="tx1"/>
                </a:solidFill>
              </a:rPr>
              <a:t>Angelo, K. M., Chu, A., Anand, M., Nguyen, T.-A., Bottichio, L., Wise, M., … Fatica, M. (2015). Outbreak of Salmonella Newport infections linked to cucumbers--United States, 2014. </a:t>
            </a:r>
            <a:r>
              <a:rPr lang="en-GB" sz="1000" i="1" dirty="0">
                <a:solidFill>
                  <a:schemeClr val="tx1"/>
                </a:solidFill>
              </a:rPr>
              <a:t>MMWR. Morbidity and Mortality Weekly Report, 64(6)</a:t>
            </a:r>
            <a:r>
              <a:rPr lang="en-GB" sz="1000" dirty="0">
                <a:solidFill>
                  <a:schemeClr val="tx1"/>
                </a:solidFill>
              </a:rPr>
              <a:t>, 144–147. Available from: </a:t>
            </a:r>
            <a:r>
              <a:rPr lang="en-GB" sz="1000" dirty="0">
                <a:solidFill>
                  <a:srgbClr val="3D6C9D"/>
                </a:solidFill>
                <a:hlinkClick r:id="rId2">
                  <a:extLst>
                    <a:ext uri="{A12FA001-AC4F-418D-AE19-62706E023703}">
                      <ahyp:hlinkClr xmlns:ahyp="http://schemas.microsoft.com/office/drawing/2018/hyperlinkcolor" val="tx"/>
                    </a:ext>
                  </a:extLst>
                </a:hlinkClick>
              </a:rPr>
              <a:t>https://pubmed.ncbi.nlm.nih.gov/25695319/</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1659498965"/>
              </p:ext>
            </p:extLst>
          </p:nvPr>
        </p:nvGraphicFramePr>
        <p:xfrm>
          <a:off x="431800" y="2008830"/>
          <a:ext cx="8243888" cy="33927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6318ABD-0F46-A645-94D1-AE2211E4A9B3}"/>
              </a:ext>
            </a:extLst>
          </p:cNvPr>
          <p:cNvSpPr txBox="1"/>
          <p:nvPr/>
        </p:nvSpPr>
        <p:spPr>
          <a:xfrm>
            <a:off x="1026020" y="5506218"/>
            <a:ext cx="72736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May</a:t>
            </a:r>
            <a:endParaRPr lang="en-GB" sz="1200" dirty="0">
              <a:solidFill>
                <a:schemeClr val="tx1">
                  <a:lumMod val="65000"/>
                  <a:lumOff val="35000"/>
                </a:schemeClr>
              </a:solidFill>
            </a:endParaRPr>
          </a:p>
        </p:txBody>
      </p:sp>
      <p:cxnSp>
        <p:nvCxnSpPr>
          <p:cNvPr id="4" name="Straight Connector 3">
            <a:extLst>
              <a:ext uri="{FF2B5EF4-FFF2-40B4-BE49-F238E27FC236}">
                <a16:creationId xmlns:a16="http://schemas.microsoft.com/office/drawing/2014/main" id="{A17706F6-6F82-7945-94A0-59B905C5F88C}"/>
              </a:ext>
            </a:extLst>
          </p:cNvPr>
          <p:cNvCxnSpPr>
            <a:cxnSpLocks/>
          </p:cNvCxnSpPr>
          <p:nvPr/>
        </p:nvCxnSpPr>
        <p:spPr>
          <a:xfrm>
            <a:off x="1026020" y="5444595"/>
            <a:ext cx="75158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8F7D7A-2471-0141-B4AD-38F828972337}"/>
              </a:ext>
            </a:extLst>
          </p:cNvPr>
          <p:cNvCxnSpPr>
            <a:cxnSpLocks/>
          </p:cNvCxnSpPr>
          <p:nvPr/>
        </p:nvCxnSpPr>
        <p:spPr>
          <a:xfrm flipV="1">
            <a:off x="1026020"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C79C42-42B9-5B42-BB5F-5227A1DD2526}"/>
              </a:ext>
            </a:extLst>
          </p:cNvPr>
          <p:cNvCxnSpPr>
            <a:cxnSpLocks/>
          </p:cNvCxnSpPr>
          <p:nvPr/>
        </p:nvCxnSpPr>
        <p:spPr>
          <a:xfrm flipV="1">
            <a:off x="1753381"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8CDBD3-CC63-EA49-AF57-ABBABF389E02}"/>
              </a:ext>
            </a:extLst>
          </p:cNvPr>
          <p:cNvCxnSpPr>
            <a:cxnSpLocks/>
          </p:cNvCxnSpPr>
          <p:nvPr/>
        </p:nvCxnSpPr>
        <p:spPr>
          <a:xfrm flipV="1">
            <a:off x="8541838"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FF9D55-AAAC-C449-96AC-2A1D57E69703}"/>
              </a:ext>
            </a:extLst>
          </p:cNvPr>
          <p:cNvSpPr txBox="1"/>
          <p:nvPr/>
        </p:nvSpPr>
        <p:spPr>
          <a:xfrm>
            <a:off x="3401817" y="5506218"/>
            <a:ext cx="1744830"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Jul</a:t>
            </a:r>
            <a:endParaRPr lang="en-GB" sz="1200" dirty="0">
              <a:solidFill>
                <a:schemeClr val="tx1">
                  <a:lumMod val="65000"/>
                  <a:lumOff val="35000"/>
                </a:schemeClr>
              </a:solidFill>
            </a:endParaRPr>
          </a:p>
        </p:txBody>
      </p:sp>
      <p:cxnSp>
        <p:nvCxnSpPr>
          <p:cNvPr id="18" name="Straight Connector 17">
            <a:extLst>
              <a:ext uri="{FF2B5EF4-FFF2-40B4-BE49-F238E27FC236}">
                <a16:creationId xmlns:a16="http://schemas.microsoft.com/office/drawing/2014/main" id="{3B8BF1AD-0661-6B4B-9CC6-E536BA6E7802}"/>
              </a:ext>
            </a:extLst>
          </p:cNvPr>
          <p:cNvCxnSpPr>
            <a:cxnSpLocks/>
          </p:cNvCxnSpPr>
          <p:nvPr/>
        </p:nvCxnSpPr>
        <p:spPr>
          <a:xfrm flipV="1">
            <a:off x="6765721"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A454FF9-78F0-5F41-8FCB-2801AE98F586}"/>
              </a:ext>
            </a:extLst>
          </p:cNvPr>
          <p:cNvSpPr txBox="1"/>
          <p:nvPr/>
        </p:nvSpPr>
        <p:spPr>
          <a:xfrm>
            <a:off x="6765722" y="5506218"/>
            <a:ext cx="1776116"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Sep</a:t>
            </a:r>
            <a:endParaRPr lang="en-GB" sz="1200" dirty="0">
              <a:solidFill>
                <a:schemeClr val="tx1">
                  <a:lumMod val="65000"/>
                  <a:lumOff val="35000"/>
                </a:schemeClr>
              </a:solidFill>
            </a:endParaRPr>
          </a:p>
        </p:txBody>
      </p:sp>
      <p:sp>
        <p:nvSpPr>
          <p:cNvPr id="21" name="TextBox 20">
            <a:extLst>
              <a:ext uri="{FF2B5EF4-FFF2-40B4-BE49-F238E27FC236}">
                <a16:creationId xmlns:a16="http://schemas.microsoft.com/office/drawing/2014/main" id="{4CBD95BE-0A45-D046-BC90-AE4D1FF25C52}"/>
              </a:ext>
            </a:extLst>
          </p:cNvPr>
          <p:cNvSpPr txBox="1"/>
          <p:nvPr/>
        </p:nvSpPr>
        <p:spPr>
          <a:xfrm>
            <a:off x="1026019" y="5830493"/>
            <a:ext cx="751580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Estimated date of illness onset</a:t>
            </a:r>
            <a:endParaRPr lang="en-GB" sz="1200" dirty="0">
              <a:solidFill>
                <a:schemeClr val="tx1">
                  <a:lumMod val="65000"/>
                  <a:lumOff val="35000"/>
                </a:schemeClr>
              </a:solidFill>
            </a:endParaRPr>
          </a:p>
        </p:txBody>
      </p:sp>
      <p:sp>
        <p:nvSpPr>
          <p:cNvPr id="22" name="TextBox 21">
            <a:extLst>
              <a:ext uri="{FF2B5EF4-FFF2-40B4-BE49-F238E27FC236}">
                <a16:creationId xmlns:a16="http://schemas.microsoft.com/office/drawing/2014/main" id="{A61E7ED0-F769-9846-A4DD-8FC47D1D5D3D}"/>
              </a:ext>
            </a:extLst>
          </p:cNvPr>
          <p:cNvSpPr txBox="1"/>
          <p:nvPr/>
        </p:nvSpPr>
        <p:spPr>
          <a:xfrm>
            <a:off x="431800" y="1300264"/>
            <a:ext cx="8243887" cy="184666"/>
          </a:xfrm>
          <a:prstGeom prst="rect">
            <a:avLst/>
          </a:prstGeom>
          <a:noFill/>
        </p:spPr>
        <p:txBody>
          <a:bodyPr wrap="square" lIns="0" tIns="0" rIns="0" bIns="0" rtlCol="0">
            <a:spAutoFit/>
          </a:bodyPr>
          <a:lstStyle/>
          <a:p>
            <a:r>
              <a:rPr lang="en-GB" sz="1200" b="1" dirty="0" err="1">
                <a:solidFill>
                  <a:schemeClr val="tx1"/>
                </a:solidFill>
              </a:rPr>
              <a:t>Salmonella Newport related to cucumbers</a:t>
            </a:r>
          </a:p>
        </p:txBody>
      </p:sp>
      <p:cxnSp>
        <p:nvCxnSpPr>
          <p:cNvPr id="23" name="Straight Connector 22">
            <a:extLst>
              <a:ext uri="{FF2B5EF4-FFF2-40B4-BE49-F238E27FC236}">
                <a16:creationId xmlns:a16="http://schemas.microsoft.com/office/drawing/2014/main" id="{D5263D22-E971-604E-86CF-180F72D76421}"/>
              </a:ext>
            </a:extLst>
          </p:cNvPr>
          <p:cNvCxnSpPr>
            <a:cxnSpLocks/>
          </p:cNvCxnSpPr>
          <p:nvPr/>
        </p:nvCxnSpPr>
        <p:spPr>
          <a:xfrm flipV="1">
            <a:off x="3401818"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B0B9CCB-0342-AA48-BD44-A7A44B19CDB0}"/>
              </a:ext>
            </a:extLst>
          </p:cNvPr>
          <p:cNvSpPr txBox="1"/>
          <p:nvPr/>
        </p:nvSpPr>
        <p:spPr>
          <a:xfrm>
            <a:off x="1753380" y="5506218"/>
            <a:ext cx="1648437"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Jun</a:t>
            </a:r>
            <a:endParaRPr lang="en-GB" sz="1200" dirty="0">
              <a:solidFill>
                <a:schemeClr val="tx1">
                  <a:lumMod val="65000"/>
                  <a:lumOff val="35000"/>
                </a:schemeClr>
              </a:solidFill>
            </a:endParaRPr>
          </a:p>
        </p:txBody>
      </p:sp>
      <p:cxnSp>
        <p:nvCxnSpPr>
          <p:cNvPr id="25" name="Straight Connector 24">
            <a:extLst>
              <a:ext uri="{FF2B5EF4-FFF2-40B4-BE49-F238E27FC236}">
                <a16:creationId xmlns:a16="http://schemas.microsoft.com/office/drawing/2014/main" id="{99EF9367-CBBD-A646-8AED-E0A12E9BA4C5}"/>
              </a:ext>
            </a:extLst>
          </p:cNvPr>
          <p:cNvCxnSpPr>
            <a:cxnSpLocks/>
          </p:cNvCxnSpPr>
          <p:nvPr/>
        </p:nvCxnSpPr>
        <p:spPr>
          <a:xfrm flipV="1">
            <a:off x="5146646" y="537372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477B799-6409-CC43-8E75-3A6996D1ACF0}"/>
              </a:ext>
            </a:extLst>
          </p:cNvPr>
          <p:cNvSpPr txBox="1"/>
          <p:nvPr/>
        </p:nvSpPr>
        <p:spPr>
          <a:xfrm>
            <a:off x="5146645" y="5506218"/>
            <a:ext cx="1619075"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Aug</a:t>
            </a:r>
            <a:endParaRPr lang="en-GB" sz="1200" dirty="0">
              <a:solidFill>
                <a:schemeClr val="tx1">
                  <a:lumMod val="65000"/>
                  <a:lumOff val="35000"/>
                </a:schemeClr>
              </a:solidFill>
            </a:endParaRPr>
          </a:p>
        </p:txBody>
      </p:sp>
    </p:spTree>
    <p:extLst>
      <p:ext uri="{BB962C8B-B14F-4D97-AF65-F5344CB8AC3E}">
        <p14:creationId xmlns:p14="http://schemas.microsoft.com/office/powerpoint/2010/main" val="341025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76027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Common continuous source (intermittent)</a:t>
            </a:r>
          </a:p>
        </p:txBody>
      </p:sp>
      <p:sp>
        <p:nvSpPr>
          <p:cNvPr id="15" name="TextBox 14">
            <a:extLst>
              <a:ext uri="{FF2B5EF4-FFF2-40B4-BE49-F238E27FC236}">
                <a16:creationId xmlns:a16="http://schemas.microsoft.com/office/drawing/2014/main" id="{38E68978-B646-DA41-BEA5-8C7E7E05E60B}"/>
              </a:ext>
            </a:extLst>
          </p:cNvPr>
          <p:cNvSpPr txBox="1"/>
          <p:nvPr/>
        </p:nvSpPr>
        <p:spPr>
          <a:xfrm>
            <a:off x="431799" y="1364566"/>
            <a:ext cx="4402960"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Individual or clustered cases </a:t>
            </a:r>
          </a:p>
          <a:p>
            <a:pPr marL="285750" indent="-285750">
              <a:spcAft>
                <a:spcPts val="800"/>
              </a:spcAft>
              <a:buFont typeface="Arial" panose="020B0604020202020204" pitchFamily="34" charset="0"/>
              <a:buChar char="•"/>
            </a:pPr>
            <a:r>
              <a:rPr lang="en-GB" sz="1600" dirty="0" err="1">
                <a:solidFill>
                  <a:schemeClr val="tx1"/>
                </a:solidFill>
              </a:rPr>
              <a:t>Outbreak duration is relatively long</a:t>
            </a:r>
          </a:p>
          <a:p>
            <a:pPr marL="285750" indent="-285750">
              <a:spcAft>
                <a:spcPts val="800"/>
              </a:spcAft>
              <a:buFont typeface="Arial" panose="020B0604020202020204" pitchFamily="34" charset="0"/>
              <a:buChar char="•"/>
            </a:pPr>
            <a:r>
              <a:rPr lang="en-GB" sz="1600" dirty="0" err="1">
                <a:solidFill>
                  <a:schemeClr val="tx1"/>
                </a:solidFill>
              </a:rPr>
              <a:t>Sometimes there is no clearly defined peak, or there are several peaks </a:t>
            </a:r>
          </a:p>
          <a:p>
            <a:pPr marL="285750" indent="-285750">
              <a:spcAft>
                <a:spcPts val="800"/>
              </a:spcAft>
              <a:buFont typeface="Arial" panose="020B0604020202020204" pitchFamily="34" charset="0"/>
              <a:buChar char="•"/>
            </a:pPr>
            <a:r>
              <a:rPr lang="en-GB" sz="1600" dirty="0" err="1">
                <a:solidFill>
                  <a:schemeClr val="tx1"/>
                </a:solidFill>
              </a:rPr>
              <a:t>The period between peaks is not necessarily related to the incubation period</a:t>
            </a:r>
          </a:p>
        </p:txBody>
      </p:sp>
      <p:sp>
        <p:nvSpPr>
          <p:cNvPr id="16" name="Graphic 3">
            <a:extLst>
              <a:ext uri="{FF2B5EF4-FFF2-40B4-BE49-F238E27FC236}">
                <a16:creationId xmlns:a16="http://schemas.microsoft.com/office/drawing/2014/main" id="{12CAF26D-51E8-A04C-B5B4-0BBF5D04A0FD}"/>
              </a:ext>
            </a:extLst>
          </p:cNvPr>
          <p:cNvSpPr>
            <a:spLocks noChangeAspect="1"/>
          </p:cNvSpPr>
          <p:nvPr/>
        </p:nvSpPr>
        <p:spPr>
          <a:xfrm>
            <a:off x="7030866" y="1989000"/>
            <a:ext cx="1440000" cy="14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90488 w 171450"/>
              <a:gd name="connsiteY9" fmla="*/ 0 h 171450"/>
              <a:gd name="connsiteX10" fmla="*/ 90488 w 171450"/>
              <a:gd name="connsiteY10" fmla="*/ 77537 h 171450"/>
              <a:gd name="connsiteX11" fmla="*/ 94096 w 171450"/>
              <a:gd name="connsiteY11" fmla="*/ 81076 h 171450"/>
              <a:gd name="connsiteX12" fmla="*/ 95250 w 171450"/>
              <a:gd name="connsiteY12" fmla="*/ 85747 h 171450"/>
              <a:gd name="connsiteX13" fmla="*/ 92402 w 171450"/>
              <a:gd name="connsiteY13" fmla="*/ 92402 h 171450"/>
              <a:gd name="connsiteX14" fmla="*/ 85725 w 171450"/>
              <a:gd name="connsiteY14" fmla="*/ 95250 h 171450"/>
              <a:gd name="connsiteX15" fmla="*/ 79048 w 171450"/>
              <a:gd name="connsiteY15" fmla="*/ 92402 h 171450"/>
              <a:gd name="connsiteX16" fmla="*/ 76200 w 171450"/>
              <a:gd name="connsiteY16" fmla="*/ 85769 h 171450"/>
              <a:gd name="connsiteX17" fmla="*/ 77354 w 171450"/>
              <a:gd name="connsiteY17" fmla="*/ 81067 h 171450"/>
              <a:gd name="connsiteX18" fmla="*/ 80963 w 171450"/>
              <a:gd name="connsiteY18" fmla="*/ 77537 h 171450"/>
              <a:gd name="connsiteX19" fmla="*/ 80963 w 171450"/>
              <a:gd name="connsiteY19" fmla="*/ 48083 h 171450"/>
              <a:gd name="connsiteX20" fmla="*/ 57187 w 171450"/>
              <a:gd name="connsiteY20" fmla="*/ 60438 h 171450"/>
              <a:gd name="connsiteX21" fmla="*/ 47625 w 171450"/>
              <a:gd name="connsiteY21" fmla="*/ 85725 h 171450"/>
              <a:gd name="connsiteX22" fmla="*/ 58817 w 171450"/>
              <a:gd name="connsiteY22" fmla="*/ 112633 h 171450"/>
              <a:gd name="connsiteX23" fmla="*/ 85725 w 171450"/>
              <a:gd name="connsiteY23" fmla="*/ 123825 h 171450"/>
              <a:gd name="connsiteX24" fmla="*/ 112633 w 171450"/>
              <a:gd name="connsiteY24" fmla="*/ 112633 h 171450"/>
              <a:gd name="connsiteX25" fmla="*/ 123825 w 171450"/>
              <a:gd name="connsiteY25" fmla="*/ 85725 h 171450"/>
              <a:gd name="connsiteX26" fmla="*/ 120372 w 171450"/>
              <a:gd name="connsiteY26" fmla="*/ 69890 h 171450"/>
              <a:gd name="connsiteX27" fmla="*/ 110966 w 171450"/>
              <a:gd name="connsiteY27" fmla="*/ 57150 h 171450"/>
              <a:gd name="connsiteX28" fmla="*/ 117762 w 171450"/>
              <a:gd name="connsiteY28" fmla="*/ 50354 h 171450"/>
              <a:gd name="connsiteX29" fmla="*/ 129174 w 171450"/>
              <a:gd name="connsiteY29" fmla="*/ 66028 h 171450"/>
              <a:gd name="connsiteX30" fmla="*/ 133350 w 171450"/>
              <a:gd name="connsiteY30" fmla="*/ 85725 h 171450"/>
              <a:gd name="connsiteX31" fmla="*/ 119472 w 171450"/>
              <a:gd name="connsiteY31" fmla="*/ 119459 h 171450"/>
              <a:gd name="connsiteX32" fmla="*/ 85768 w 171450"/>
              <a:gd name="connsiteY32" fmla="*/ 133350 h 171450"/>
              <a:gd name="connsiteX33" fmla="*/ 52021 w 171450"/>
              <a:gd name="connsiteY33" fmla="*/ 119459 h 171450"/>
              <a:gd name="connsiteX34" fmla="*/ 38100 w 171450"/>
              <a:gd name="connsiteY34" fmla="*/ 85725 h 171450"/>
              <a:gd name="connsiteX35" fmla="*/ 50483 w 171450"/>
              <a:gd name="connsiteY35" fmla="*/ 53587 h 171450"/>
              <a:gd name="connsiteX36" fmla="*/ 80963 w 171450"/>
              <a:gd name="connsiteY36" fmla="*/ 38448 h 171450"/>
              <a:gd name="connsiteX37" fmla="*/ 80963 w 171450"/>
              <a:gd name="connsiteY37" fmla="*/ 9635 h 171450"/>
              <a:gd name="connsiteX38" fmla="*/ 30251 w 171450"/>
              <a:gd name="connsiteY38" fmla="*/ 33264 h 171450"/>
              <a:gd name="connsiteX39" fmla="*/ 9525 w 171450"/>
              <a:gd name="connsiteY39" fmla="*/ 85725 h 171450"/>
              <a:gd name="connsiteX40" fmla="*/ 31671 w 171450"/>
              <a:gd name="connsiteY40" fmla="*/ 139779 h 171450"/>
              <a:gd name="connsiteX41" fmla="*/ 85725 w 171450"/>
              <a:gd name="connsiteY41" fmla="*/ 161925 h 171450"/>
              <a:gd name="connsiteX42" fmla="*/ 139779 w 171450"/>
              <a:gd name="connsiteY42" fmla="*/ 139779 h 171450"/>
              <a:gd name="connsiteX43" fmla="*/ 161925 w 171450"/>
              <a:gd name="connsiteY43" fmla="*/ 85725 h 171450"/>
              <a:gd name="connsiteX44" fmla="*/ 155496 w 171450"/>
              <a:gd name="connsiteY44" fmla="*/ 55007 h 171450"/>
              <a:gd name="connsiteX45" fmla="*/ 137874 w 171450"/>
              <a:gd name="connsiteY45" fmla="*/ 30242 h 171450"/>
              <a:gd name="connsiteX46" fmla="*/ 144670 w 171450"/>
              <a:gd name="connsiteY46" fmla="*/ 23446 h 171450"/>
              <a:gd name="connsiteX47" fmla="*/ 164297 w 171450"/>
              <a:gd name="connsiteY47" fmla="*/ 51242 h 171450"/>
              <a:gd name="connsiteX48" fmla="*/ 171450 w 171450"/>
              <a:gd name="connsiteY48" fmla="*/ 85670 h 171450"/>
              <a:gd name="connsiteX49" fmla="*/ 164702 w 171450"/>
              <a:gd name="connsiteY49" fmla="*/ 119128 h 171450"/>
              <a:gd name="connsiteX50" fmla="*/ 146385 w 171450"/>
              <a:gd name="connsiteY50" fmla="*/ 146361 h 171450"/>
              <a:gd name="connsiteX51" fmla="*/ 119177 w 171450"/>
              <a:gd name="connsiteY51" fmla="*/ 164695 h 171450"/>
              <a:gd name="connsiteX52" fmla="*/ 85757 w 171450"/>
              <a:gd name="connsiteY52"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lnTo>
                  <a:pt x="90488" y="0"/>
                </a:lnTo>
                <a:lnTo>
                  <a:pt x="90488" y="77537"/>
                </a:lnTo>
                <a:cubicBezTo>
                  <a:pt x="92124" y="78551"/>
                  <a:pt x="93327" y="79730"/>
                  <a:pt x="94096" y="81076"/>
                </a:cubicBezTo>
                <a:cubicBezTo>
                  <a:pt x="94865" y="82422"/>
                  <a:pt x="95250" y="83979"/>
                  <a:pt x="95250" y="85747"/>
                </a:cubicBezTo>
                <a:cubicBezTo>
                  <a:pt x="95250" y="88285"/>
                  <a:pt x="94301" y="90503"/>
                  <a:pt x="92402" y="92402"/>
                </a:cubicBezTo>
                <a:cubicBezTo>
                  <a:pt x="90503" y="94301"/>
                  <a:pt x="88277" y="95250"/>
                  <a:pt x="85725" y="95250"/>
                </a:cubicBezTo>
                <a:cubicBezTo>
                  <a:pt x="83173" y="95250"/>
                  <a:pt x="80947" y="94301"/>
                  <a:pt x="79048" y="92402"/>
                </a:cubicBezTo>
                <a:cubicBezTo>
                  <a:pt x="77149" y="90503"/>
                  <a:pt x="76200" y="88292"/>
                  <a:pt x="76200" y="85769"/>
                </a:cubicBezTo>
                <a:cubicBezTo>
                  <a:pt x="76200" y="84010"/>
                  <a:pt x="76585" y="82443"/>
                  <a:pt x="77354" y="81067"/>
                </a:cubicBezTo>
                <a:cubicBezTo>
                  <a:pt x="78123" y="79691"/>
                  <a:pt x="79326" y="78514"/>
                  <a:pt x="80963" y="77537"/>
                </a:cubicBezTo>
                <a:lnTo>
                  <a:pt x="80963" y="48083"/>
                </a:lnTo>
                <a:cubicBezTo>
                  <a:pt x="71486" y="49206"/>
                  <a:pt x="63561" y="53325"/>
                  <a:pt x="57187" y="60438"/>
                </a:cubicBezTo>
                <a:cubicBezTo>
                  <a:pt x="50812" y="67551"/>
                  <a:pt x="47625" y="75980"/>
                  <a:pt x="47625" y="85725"/>
                </a:cubicBezTo>
                <a:cubicBezTo>
                  <a:pt x="47625" y="96203"/>
                  <a:pt x="51356" y="105172"/>
                  <a:pt x="58817" y="112633"/>
                </a:cubicBezTo>
                <a:cubicBezTo>
                  <a:pt x="66278" y="120094"/>
                  <a:pt x="75248" y="123825"/>
                  <a:pt x="85725" y="123825"/>
                </a:cubicBezTo>
                <a:cubicBezTo>
                  <a:pt x="96203" y="123825"/>
                  <a:pt x="105172" y="120094"/>
                  <a:pt x="112633" y="112633"/>
                </a:cubicBezTo>
                <a:cubicBezTo>
                  <a:pt x="120094" y="105172"/>
                  <a:pt x="123825" y="96203"/>
                  <a:pt x="123825" y="85725"/>
                </a:cubicBezTo>
                <a:cubicBezTo>
                  <a:pt x="123825" y="80010"/>
                  <a:pt x="122674" y="74732"/>
                  <a:pt x="120372" y="69890"/>
                </a:cubicBezTo>
                <a:cubicBezTo>
                  <a:pt x="118070" y="65048"/>
                  <a:pt x="114935" y="60801"/>
                  <a:pt x="110966" y="57150"/>
                </a:cubicBezTo>
                <a:lnTo>
                  <a:pt x="117762" y="50354"/>
                </a:lnTo>
                <a:cubicBezTo>
                  <a:pt x="122586" y="54738"/>
                  <a:pt x="126389" y="59963"/>
                  <a:pt x="129174" y="66028"/>
                </a:cubicBezTo>
                <a:cubicBezTo>
                  <a:pt x="131958" y="72094"/>
                  <a:pt x="133350" y="78660"/>
                  <a:pt x="133350" y="85725"/>
                </a:cubicBezTo>
                <a:cubicBezTo>
                  <a:pt x="133350" y="98954"/>
                  <a:pt x="128724" y="110199"/>
                  <a:pt x="119472" y="119459"/>
                </a:cubicBezTo>
                <a:cubicBezTo>
                  <a:pt x="110220" y="128720"/>
                  <a:pt x="98985" y="133350"/>
                  <a:pt x="85768" y="133350"/>
                </a:cubicBezTo>
                <a:cubicBezTo>
                  <a:pt x="72551" y="133350"/>
                  <a:pt x="61302" y="128720"/>
                  <a:pt x="52021" y="119459"/>
                </a:cubicBezTo>
                <a:cubicBezTo>
                  <a:pt x="42740" y="110199"/>
                  <a:pt x="38100" y="98954"/>
                  <a:pt x="38100" y="85725"/>
                </a:cubicBezTo>
                <a:cubicBezTo>
                  <a:pt x="38100" y="73269"/>
                  <a:pt x="42228" y="62557"/>
                  <a:pt x="50483" y="53587"/>
                </a:cubicBezTo>
                <a:cubicBezTo>
                  <a:pt x="58737" y="44618"/>
                  <a:pt x="68898" y="39571"/>
                  <a:pt x="80963" y="38448"/>
                </a:cubicBezTo>
                <a:lnTo>
                  <a:pt x="80963" y="9635"/>
                </a:lnTo>
                <a:cubicBezTo>
                  <a:pt x="60972" y="10795"/>
                  <a:pt x="44068" y="18671"/>
                  <a:pt x="30251" y="33264"/>
                </a:cubicBezTo>
                <a:cubicBezTo>
                  <a:pt x="16434" y="47857"/>
                  <a:pt x="9525" y="65344"/>
                  <a:pt x="9525" y="85725"/>
                </a:cubicBezTo>
                <a:cubicBezTo>
                  <a:pt x="9525" y="106998"/>
                  <a:pt x="16907" y="125016"/>
                  <a:pt x="31671" y="139779"/>
                </a:cubicBezTo>
                <a:cubicBezTo>
                  <a:pt x="46434" y="154543"/>
                  <a:pt x="64452" y="161925"/>
                  <a:pt x="85725" y="161925"/>
                </a:cubicBezTo>
                <a:cubicBezTo>
                  <a:pt x="106997" y="161925"/>
                  <a:pt x="125016" y="154543"/>
                  <a:pt x="139779" y="139779"/>
                </a:cubicBezTo>
                <a:cubicBezTo>
                  <a:pt x="154543" y="125016"/>
                  <a:pt x="161925" y="106998"/>
                  <a:pt x="161925" y="85725"/>
                </a:cubicBezTo>
                <a:cubicBezTo>
                  <a:pt x="161925" y="74771"/>
                  <a:pt x="159782" y="64532"/>
                  <a:pt x="155496" y="55007"/>
                </a:cubicBezTo>
                <a:cubicBezTo>
                  <a:pt x="151209" y="45482"/>
                  <a:pt x="145336" y="37227"/>
                  <a:pt x="137874" y="30242"/>
                </a:cubicBezTo>
                <a:lnTo>
                  <a:pt x="144670" y="23446"/>
                </a:lnTo>
                <a:cubicBezTo>
                  <a:pt x="152986" y="31323"/>
                  <a:pt x="159529" y="40588"/>
                  <a:pt x="164297" y="51242"/>
                </a:cubicBezTo>
                <a:cubicBezTo>
                  <a:pt x="169066" y="61896"/>
                  <a:pt x="171450" y="73372"/>
                  <a:pt x="171450" y="85670"/>
                </a:cubicBezTo>
                <a:cubicBezTo>
                  <a:pt x="171450" y="97540"/>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82308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F2C67B-8956-3240-85E0-16F3A10DDB37}"/>
              </a:ext>
            </a:extLst>
          </p:cNvPr>
          <p:cNvSpPr/>
          <p:nvPr/>
        </p:nvSpPr>
        <p:spPr>
          <a:xfrm>
            <a:off x="1" y="1709530"/>
            <a:ext cx="9144000" cy="514847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Legionnaires’ disease in Murcia, Spain</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15956"/>
            <a:ext cx="8243888" cy="461665"/>
          </a:xfrm>
          <a:prstGeom prst="rect">
            <a:avLst/>
          </a:prstGeom>
          <a:noFill/>
        </p:spPr>
        <p:txBody>
          <a:bodyPr wrap="square" lIns="0" tIns="0" rIns="0" bIns="0" rtlCol="0">
            <a:spAutoFit/>
          </a:bodyPr>
          <a:lstStyle/>
          <a:p>
            <a:r>
              <a:rPr lang="en-GB" sz="1000" dirty="0">
                <a:solidFill>
                  <a:schemeClr val="tx1"/>
                </a:solidFill>
              </a:rPr>
              <a:t>García-Fulgueiras A, Navarro C, Fenoll D, García J, González-Diego P, Jiménez-Buñuales T, Rodriguez M, Lopez R, Pacheco F, Ruiz J, Segovia M, Balandrón B, Pelaz C. Brote de enfermedad de legionelosis en Murcia, España. </a:t>
            </a:r>
            <a:r>
              <a:rPr lang="en-GB" sz="1000" i="1" dirty="0">
                <a:solidFill>
                  <a:schemeClr val="tx1"/>
                </a:solidFill>
              </a:rPr>
              <a:t>Emerging Infectious Diseases.</a:t>
            </a:r>
            <a:r>
              <a:rPr lang="en-GB" sz="1000" dirty="0">
                <a:solidFill>
                  <a:schemeClr val="tx1"/>
                </a:solidFill>
              </a:rPr>
              <a:t> 2003; 9(8), 915. Disponible en inglés en: </a:t>
            </a:r>
            <a:r>
              <a:rPr lang="en-GB" sz="1000" dirty="0">
                <a:solidFill>
                  <a:srgbClr val="3D6C9D"/>
                </a:solidFill>
                <a:hlinkClick r:id="rId2">
                  <a:extLst>
                    <a:ext uri="{A12FA001-AC4F-418D-AE19-62706E023703}">
                      <ahyp:hlinkClr xmlns:ahyp="http://schemas.microsoft.com/office/drawing/2018/hyperlinkcolor" val="tx"/>
                    </a:ext>
                  </a:extLst>
                </a:hlinkClick>
              </a:rPr>
              <a:t>https://pubmed.ncbi.nlm.nih.gov/12967487/</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4234433735"/>
              </p:ext>
            </p:extLst>
          </p:nvPr>
        </p:nvGraphicFramePr>
        <p:xfrm>
          <a:off x="431800" y="1935431"/>
          <a:ext cx="8243888" cy="4108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663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34BA6E-88E8-FF42-9BE4-CF09A8C2EBFB}"/>
              </a:ext>
            </a:extLst>
          </p:cNvPr>
          <p:cNvSpPr/>
          <p:nvPr/>
        </p:nvSpPr>
        <p:spPr>
          <a:xfrm>
            <a:off x="1" y="1240221"/>
            <a:ext cx="9144000" cy="561777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Cholera in India</a:t>
            </a:r>
          </a:p>
        </p:txBody>
      </p:sp>
      <p:sp>
        <p:nvSpPr>
          <p:cNvPr id="13" name="TextBox 12">
            <a:extLst>
              <a:ext uri="{FF2B5EF4-FFF2-40B4-BE49-F238E27FC236}">
                <a16:creationId xmlns:a16="http://schemas.microsoft.com/office/drawing/2014/main" id="{4D22FA75-0A1A-4F49-BE2E-34D8D2B07318}"/>
              </a:ext>
            </a:extLst>
          </p:cNvPr>
          <p:cNvSpPr txBox="1"/>
          <p:nvPr/>
        </p:nvSpPr>
        <p:spPr>
          <a:xfrm>
            <a:off x="431800" y="6208870"/>
            <a:ext cx="8243888" cy="307777"/>
          </a:xfrm>
          <a:prstGeom prst="rect">
            <a:avLst/>
          </a:prstGeom>
          <a:noFill/>
        </p:spPr>
        <p:txBody>
          <a:bodyPr wrap="square" lIns="0" tIns="0" rIns="0" bIns="0" rtlCol="0">
            <a:spAutoFit/>
          </a:bodyPr>
          <a:lstStyle/>
          <a:p>
            <a:r>
              <a:rPr lang="en-GB" sz="1000" dirty="0">
                <a:solidFill>
                  <a:schemeClr val="tx1"/>
                </a:solidFill>
              </a:rPr>
              <a:t>Murhekar, M., Allam, R., Uthappa, C., Nalini, C., Udaragudi, P., &amp; Tadi, G. (2015). An outbreak of cholera due to contaminated water, Medak District, Andhra Pradesh, India, 2013. </a:t>
            </a:r>
            <a:r>
              <a:rPr lang="en-GB" sz="1000" i="1" dirty="0">
                <a:solidFill>
                  <a:schemeClr val="tx1"/>
                </a:solidFill>
              </a:rPr>
              <a:t>Indian Journal of Community Medicine, 40(4)</a:t>
            </a:r>
            <a:r>
              <a:rPr lang="en-GB" sz="1000" dirty="0">
                <a:solidFill>
                  <a:schemeClr val="tx1"/>
                </a:solidFill>
              </a:rPr>
              <a:t>, 283. Available from: </a:t>
            </a:r>
            <a:r>
              <a:rPr lang="en-GB" sz="1000" dirty="0">
                <a:solidFill>
                  <a:srgbClr val="3D6C9D"/>
                </a:solidFill>
                <a:hlinkClick r:id="rId2">
                  <a:extLst>
                    <a:ext uri="{A12FA001-AC4F-418D-AE19-62706E023703}">
                      <ahyp:hlinkClr xmlns:ahyp="http://schemas.microsoft.com/office/drawing/2018/hyperlinkcolor" val="tx"/>
                    </a:ext>
                  </a:extLst>
                </a:hlinkClick>
              </a:rPr>
              <a:t>https://doi.org/10.4103/0970-0218.164408</a:t>
            </a:r>
            <a:endParaRPr lang="en-GB" sz="1000" dirty="0">
              <a:solidFill>
                <a:srgbClr val="3D6C9D"/>
              </a:solidFill>
            </a:endParaRPr>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2342504396"/>
              </p:ext>
            </p:extLst>
          </p:nvPr>
        </p:nvGraphicFramePr>
        <p:xfrm>
          <a:off x="431800" y="1899174"/>
          <a:ext cx="8243888" cy="410804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03184F91-0924-4F4E-8130-43C6B7EF112E}"/>
              </a:ext>
            </a:extLst>
          </p:cNvPr>
          <p:cNvCxnSpPr>
            <a:cxnSpLocks/>
            <a:stCxn id="5" idx="2"/>
          </p:cNvCxnSpPr>
          <p:nvPr/>
        </p:nvCxnSpPr>
        <p:spPr>
          <a:xfrm>
            <a:off x="3357572" y="1983079"/>
            <a:ext cx="0" cy="356916"/>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BB1D191-4362-524F-A402-0324209C07FC}"/>
              </a:ext>
            </a:extLst>
          </p:cNvPr>
          <p:cNvCxnSpPr>
            <a:cxnSpLocks/>
          </p:cNvCxnSpPr>
          <p:nvPr/>
        </p:nvCxnSpPr>
        <p:spPr>
          <a:xfrm>
            <a:off x="3893622" y="2988583"/>
            <a:ext cx="0" cy="697096"/>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0512E1C-AEE5-8B4E-B600-E9B74EAB8554}"/>
              </a:ext>
            </a:extLst>
          </p:cNvPr>
          <p:cNvCxnSpPr>
            <a:cxnSpLocks/>
          </p:cNvCxnSpPr>
          <p:nvPr/>
        </p:nvCxnSpPr>
        <p:spPr>
          <a:xfrm>
            <a:off x="4956705" y="3685679"/>
            <a:ext cx="0" cy="356916"/>
          </a:xfrm>
          <a:prstGeom prst="straightConnector1">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1A6B4EB-BCB6-E94E-84F7-4672FE6E1D9E}"/>
              </a:ext>
            </a:extLst>
          </p:cNvPr>
          <p:cNvSpPr/>
          <p:nvPr/>
        </p:nvSpPr>
        <p:spPr>
          <a:xfrm>
            <a:off x="2614791" y="1457960"/>
            <a:ext cx="1485562" cy="525119"/>
          </a:xfrm>
          <a:prstGeom prst="roundRect">
            <a:avLst>
              <a:gd name="adj" fmla="val 2081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Distribution of chlorine tablets</a:t>
            </a:r>
          </a:p>
        </p:txBody>
      </p:sp>
      <p:sp>
        <p:nvSpPr>
          <p:cNvPr id="8" name="Rounded Rectangle 7">
            <a:extLst>
              <a:ext uri="{FF2B5EF4-FFF2-40B4-BE49-F238E27FC236}">
                <a16:creationId xmlns:a16="http://schemas.microsoft.com/office/drawing/2014/main" id="{DB4FAE67-07D1-EE4D-827F-BC1AE28FCECE}"/>
              </a:ext>
            </a:extLst>
          </p:cNvPr>
          <p:cNvSpPr/>
          <p:nvPr/>
        </p:nvSpPr>
        <p:spPr>
          <a:xfrm>
            <a:off x="3532554" y="2497773"/>
            <a:ext cx="1485562" cy="525119"/>
          </a:xfrm>
          <a:prstGeom prst="roundRect">
            <a:avLst>
              <a:gd name="adj" fmla="val 2081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Chlorination of tube wells</a:t>
            </a:r>
          </a:p>
        </p:txBody>
      </p:sp>
      <p:sp>
        <p:nvSpPr>
          <p:cNvPr id="11" name="Rounded Rectangle 10">
            <a:extLst>
              <a:ext uri="{FF2B5EF4-FFF2-40B4-BE49-F238E27FC236}">
                <a16:creationId xmlns:a16="http://schemas.microsoft.com/office/drawing/2014/main" id="{8719FCE1-9F64-D34B-A66A-5B8F2F0F48E2}"/>
              </a:ext>
            </a:extLst>
          </p:cNvPr>
          <p:cNvSpPr/>
          <p:nvPr/>
        </p:nvSpPr>
        <p:spPr>
          <a:xfrm>
            <a:off x="4187243" y="3200867"/>
            <a:ext cx="1538924" cy="525119"/>
          </a:xfrm>
          <a:prstGeom prst="roundRect">
            <a:avLst>
              <a:gd name="adj" fmla="val 20816"/>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Cessation of water supply</a:t>
            </a:r>
          </a:p>
        </p:txBody>
      </p:sp>
    </p:spTree>
    <p:extLst>
      <p:ext uri="{BB962C8B-B14F-4D97-AF65-F5344CB8AC3E}">
        <p14:creationId xmlns:p14="http://schemas.microsoft.com/office/powerpoint/2010/main" val="402749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73A6499-077E-D04F-9C5D-9139A4340CAD}"/>
              </a:ext>
            </a:extLst>
          </p:cNvPr>
          <p:cNvSpPr/>
          <p:nvPr/>
        </p:nvSpPr>
        <p:spPr>
          <a:xfrm>
            <a:off x="1" y="1324303"/>
            <a:ext cx="9144000" cy="553369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6" name="Chart 5">
            <a:extLst>
              <a:ext uri="{FF2B5EF4-FFF2-40B4-BE49-F238E27FC236}">
                <a16:creationId xmlns:a16="http://schemas.microsoft.com/office/drawing/2014/main" id="{FDEC69EE-2573-074E-90A3-3B6B48523828}"/>
              </a:ext>
            </a:extLst>
          </p:cNvPr>
          <p:cNvGraphicFramePr/>
          <p:nvPr>
            <p:extLst>
              <p:ext uri="{D42A27DB-BD31-4B8C-83A1-F6EECF244321}">
                <p14:modId xmlns:p14="http://schemas.microsoft.com/office/powerpoint/2010/main" val="3736254120"/>
              </p:ext>
            </p:extLst>
          </p:nvPr>
        </p:nvGraphicFramePr>
        <p:xfrm>
          <a:off x="431800" y="1660056"/>
          <a:ext cx="8243888" cy="357802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F36CFBB-B87A-FB43-ADC7-963536A0C243}"/>
              </a:ext>
            </a:extLst>
          </p:cNvPr>
          <p:cNvSpPr txBox="1"/>
          <p:nvPr/>
        </p:nvSpPr>
        <p:spPr>
          <a:xfrm>
            <a:off x="431800" y="465594"/>
            <a:ext cx="7489687" cy="492443"/>
          </a:xfrm>
          <a:prstGeom prst="rect">
            <a:avLst/>
          </a:prstGeom>
          <a:noFill/>
        </p:spPr>
        <p:txBody>
          <a:bodyPr wrap="square" lIns="0" tIns="0" rIns="0" bIns="0" rtlCol="0">
            <a:spAutoFit/>
          </a:bodyPr>
          <a:lstStyle/>
          <a:p>
            <a:r>
              <a:rPr lang="en-GB" sz="1600" b="1" dirty="0" err="1">
                <a:solidFill>
                  <a:schemeClr val="tx1"/>
                </a:solidFill>
              </a:rPr>
              <a:t>Figure 1. </a:t>
            </a:r>
            <a:r>
              <a:rPr lang="en-GB" sz="1600" dirty="0" err="1">
                <a:solidFill>
                  <a:schemeClr val="tx1"/>
                </a:solidFill>
              </a:rPr>
              <a:t>Distribution of confirmed human cases of yellow fever, according to epidemiological week (SE) of occurence. Brazil, 2016–2019.</a:t>
            </a:r>
            <a:endParaRPr lang="en-GB" sz="1600" b="1" dirty="0" err="1">
              <a:solidFill>
                <a:schemeClr val="tx1"/>
              </a:solidFill>
            </a:endParaRPr>
          </a:p>
        </p:txBody>
      </p:sp>
      <p:sp>
        <p:nvSpPr>
          <p:cNvPr id="14" name="TextBox 13">
            <a:extLst>
              <a:ext uri="{FF2B5EF4-FFF2-40B4-BE49-F238E27FC236}">
                <a16:creationId xmlns:a16="http://schemas.microsoft.com/office/drawing/2014/main" id="{97131F7C-1471-134D-9DDB-FD9813C25671}"/>
              </a:ext>
            </a:extLst>
          </p:cNvPr>
          <p:cNvSpPr txBox="1"/>
          <p:nvPr/>
        </p:nvSpPr>
        <p:spPr>
          <a:xfrm>
            <a:off x="431800" y="6023074"/>
            <a:ext cx="8110019" cy="369332"/>
          </a:xfrm>
          <a:prstGeom prst="rect">
            <a:avLst/>
          </a:prstGeom>
          <a:noFill/>
        </p:spPr>
        <p:txBody>
          <a:bodyPr wrap="square" lIns="0" tIns="0" rIns="0" bIns="0" rtlCol="0">
            <a:spAutoFit/>
          </a:bodyPr>
          <a:lstStyle/>
          <a:p>
            <a:r>
              <a:rPr lang="en-GB" sz="1200" b="1" dirty="0" err="1">
                <a:solidFill>
                  <a:schemeClr val="tx1"/>
                </a:solidFill>
              </a:rPr>
              <a:t>Source: </a:t>
            </a:r>
            <a:r>
              <a:rPr lang="en-GB" sz="1200" dirty="0" err="1">
                <a:solidFill>
                  <a:schemeClr val="tx1"/>
                </a:solidFill>
              </a:rPr>
              <a:t>Data published by the Ministry of Health of Brazil (2016–2018, until EW 50) and the Secretary of Health of the states of São Paulo and Paraná (EW 51 of 2018 to EW 9 of 2019) and reproduced by PAHO/WHO.</a:t>
            </a:r>
            <a:endParaRPr lang="en-GB" sz="1200" b="1" dirty="0" err="1">
              <a:solidFill>
                <a:schemeClr val="tx1"/>
              </a:solidFill>
            </a:endParaRPr>
          </a:p>
        </p:txBody>
      </p:sp>
      <p:sp>
        <p:nvSpPr>
          <p:cNvPr id="15" name="TextBox 14">
            <a:extLst>
              <a:ext uri="{FF2B5EF4-FFF2-40B4-BE49-F238E27FC236}">
                <a16:creationId xmlns:a16="http://schemas.microsoft.com/office/drawing/2014/main" id="{DEF95D03-24AF-404D-B763-6C4078BA6EA8}"/>
              </a:ext>
            </a:extLst>
          </p:cNvPr>
          <p:cNvSpPr txBox="1"/>
          <p:nvPr/>
        </p:nvSpPr>
        <p:spPr>
          <a:xfrm>
            <a:off x="1195122" y="5318328"/>
            <a:ext cx="2333866" cy="153888"/>
          </a:xfrm>
          <a:prstGeom prst="rect">
            <a:avLst/>
          </a:prstGeom>
          <a:noFill/>
        </p:spPr>
        <p:txBody>
          <a:bodyPr wrap="square" lIns="0" tIns="0" rIns="0" bIns="0" rtlCol="0">
            <a:spAutoFit/>
          </a:bodyPr>
          <a:lstStyle/>
          <a:p>
            <a:pPr algn="ctr"/>
            <a:r>
              <a:rPr lang="en-GB" sz="1000" dirty="0" err="1">
                <a:solidFill>
                  <a:schemeClr val="tx1">
                    <a:lumMod val="65000"/>
                    <a:lumOff val="35000"/>
                  </a:schemeClr>
                </a:solidFill>
              </a:rPr>
              <a:t>2016</a:t>
            </a:r>
            <a:endParaRPr lang="en-GB" sz="1000" dirty="0">
              <a:solidFill>
                <a:schemeClr val="tx1">
                  <a:lumMod val="65000"/>
                  <a:lumOff val="35000"/>
                </a:schemeClr>
              </a:solidFill>
            </a:endParaRPr>
          </a:p>
        </p:txBody>
      </p:sp>
      <p:cxnSp>
        <p:nvCxnSpPr>
          <p:cNvPr id="16" name="Straight Connector 15">
            <a:extLst>
              <a:ext uri="{FF2B5EF4-FFF2-40B4-BE49-F238E27FC236}">
                <a16:creationId xmlns:a16="http://schemas.microsoft.com/office/drawing/2014/main" id="{5A1357E8-E185-F34A-AE06-39414FAF76D2}"/>
              </a:ext>
            </a:extLst>
          </p:cNvPr>
          <p:cNvCxnSpPr>
            <a:cxnSpLocks/>
          </p:cNvCxnSpPr>
          <p:nvPr/>
        </p:nvCxnSpPr>
        <p:spPr>
          <a:xfrm>
            <a:off x="1195122" y="5256705"/>
            <a:ext cx="734671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22DCD41-0D1B-444D-BA56-4DDEFF192C2C}"/>
              </a:ext>
            </a:extLst>
          </p:cNvPr>
          <p:cNvCxnSpPr>
            <a:cxnSpLocks/>
          </p:cNvCxnSpPr>
          <p:nvPr/>
        </p:nvCxnSpPr>
        <p:spPr>
          <a:xfrm flipV="1">
            <a:off x="1195122"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81BEA0-13B2-7045-95CA-4E28294F4006}"/>
              </a:ext>
            </a:extLst>
          </p:cNvPr>
          <p:cNvSpPr txBox="1"/>
          <p:nvPr/>
        </p:nvSpPr>
        <p:spPr>
          <a:xfrm>
            <a:off x="1026019" y="5562356"/>
            <a:ext cx="7515801" cy="184666"/>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Epidemiological weeks</a:t>
            </a:r>
            <a:endParaRPr lang="en-GB" sz="1200" dirty="0">
              <a:solidFill>
                <a:schemeClr val="tx1">
                  <a:lumMod val="65000"/>
                  <a:lumOff val="35000"/>
                </a:schemeClr>
              </a:solidFill>
            </a:endParaRPr>
          </a:p>
        </p:txBody>
      </p:sp>
      <p:cxnSp>
        <p:nvCxnSpPr>
          <p:cNvPr id="19" name="Straight Connector 18">
            <a:extLst>
              <a:ext uri="{FF2B5EF4-FFF2-40B4-BE49-F238E27FC236}">
                <a16:creationId xmlns:a16="http://schemas.microsoft.com/office/drawing/2014/main" id="{0235CEA7-8BEA-6344-BBC8-1E048433F0FF}"/>
              </a:ext>
            </a:extLst>
          </p:cNvPr>
          <p:cNvCxnSpPr>
            <a:cxnSpLocks/>
          </p:cNvCxnSpPr>
          <p:nvPr/>
        </p:nvCxnSpPr>
        <p:spPr>
          <a:xfrm flipV="1">
            <a:off x="3528988"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D545FC-9B13-2D47-8970-50878D3B829D}"/>
              </a:ext>
            </a:extLst>
          </p:cNvPr>
          <p:cNvCxnSpPr>
            <a:cxnSpLocks/>
          </p:cNvCxnSpPr>
          <p:nvPr/>
        </p:nvCxnSpPr>
        <p:spPr>
          <a:xfrm flipV="1">
            <a:off x="5859552"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DC3E32-58F9-BB49-B554-7104C909E96F}"/>
              </a:ext>
            </a:extLst>
          </p:cNvPr>
          <p:cNvSpPr txBox="1"/>
          <p:nvPr/>
        </p:nvSpPr>
        <p:spPr>
          <a:xfrm>
            <a:off x="3525685" y="5318328"/>
            <a:ext cx="2333866" cy="153888"/>
          </a:xfrm>
          <a:prstGeom prst="rect">
            <a:avLst/>
          </a:prstGeom>
          <a:noFill/>
        </p:spPr>
        <p:txBody>
          <a:bodyPr wrap="square" lIns="0" tIns="0" rIns="0" bIns="0" rtlCol="0">
            <a:spAutoFit/>
          </a:bodyPr>
          <a:lstStyle/>
          <a:p>
            <a:pPr algn="ctr"/>
            <a:r>
              <a:rPr lang="en-GB" sz="1000" dirty="0" err="1">
                <a:solidFill>
                  <a:schemeClr val="tx1">
                    <a:lumMod val="65000"/>
                    <a:lumOff val="35000"/>
                  </a:schemeClr>
                </a:solidFill>
              </a:rPr>
              <a:t>2017</a:t>
            </a:r>
            <a:endParaRPr lang="en-GB" sz="1000" dirty="0">
              <a:solidFill>
                <a:schemeClr val="tx1">
                  <a:lumMod val="65000"/>
                  <a:lumOff val="35000"/>
                </a:schemeClr>
              </a:solidFill>
            </a:endParaRPr>
          </a:p>
        </p:txBody>
      </p:sp>
      <p:cxnSp>
        <p:nvCxnSpPr>
          <p:cNvPr id="22" name="Straight Connector 21">
            <a:extLst>
              <a:ext uri="{FF2B5EF4-FFF2-40B4-BE49-F238E27FC236}">
                <a16:creationId xmlns:a16="http://schemas.microsoft.com/office/drawing/2014/main" id="{2992397F-E9CE-3349-B78D-24F1E39BDBBA}"/>
              </a:ext>
            </a:extLst>
          </p:cNvPr>
          <p:cNvCxnSpPr>
            <a:cxnSpLocks/>
          </p:cNvCxnSpPr>
          <p:nvPr/>
        </p:nvCxnSpPr>
        <p:spPr>
          <a:xfrm flipV="1">
            <a:off x="8226429"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7B6DD17-FEDB-DD41-A06A-D192C1B52608}"/>
              </a:ext>
            </a:extLst>
          </p:cNvPr>
          <p:cNvSpPr txBox="1"/>
          <p:nvPr/>
        </p:nvSpPr>
        <p:spPr>
          <a:xfrm>
            <a:off x="5859551" y="5318328"/>
            <a:ext cx="2366878" cy="153888"/>
          </a:xfrm>
          <a:prstGeom prst="rect">
            <a:avLst/>
          </a:prstGeom>
          <a:noFill/>
        </p:spPr>
        <p:txBody>
          <a:bodyPr wrap="square" lIns="0" tIns="0" rIns="0" bIns="0" rtlCol="0">
            <a:spAutoFit/>
          </a:bodyPr>
          <a:lstStyle/>
          <a:p>
            <a:pPr algn="ctr"/>
            <a:r>
              <a:rPr lang="en-GB" sz="1000" dirty="0" err="1">
                <a:solidFill>
                  <a:schemeClr val="tx1">
                    <a:lumMod val="65000"/>
                    <a:lumOff val="35000"/>
                  </a:schemeClr>
                </a:solidFill>
              </a:rPr>
              <a:t>2018</a:t>
            </a:r>
            <a:endParaRPr lang="en-GB" sz="1000" dirty="0">
              <a:solidFill>
                <a:schemeClr val="tx1">
                  <a:lumMod val="65000"/>
                  <a:lumOff val="35000"/>
                </a:schemeClr>
              </a:solidFill>
            </a:endParaRPr>
          </a:p>
        </p:txBody>
      </p:sp>
      <p:cxnSp>
        <p:nvCxnSpPr>
          <p:cNvPr id="24" name="Straight Connector 23">
            <a:extLst>
              <a:ext uri="{FF2B5EF4-FFF2-40B4-BE49-F238E27FC236}">
                <a16:creationId xmlns:a16="http://schemas.microsoft.com/office/drawing/2014/main" id="{017743C6-8943-FB49-A13A-39A5FC5BFC80}"/>
              </a:ext>
            </a:extLst>
          </p:cNvPr>
          <p:cNvCxnSpPr>
            <a:cxnSpLocks/>
          </p:cNvCxnSpPr>
          <p:nvPr/>
        </p:nvCxnSpPr>
        <p:spPr>
          <a:xfrm flipV="1">
            <a:off x="8543333" y="5185835"/>
            <a:ext cx="0" cy="708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4E143CC-420B-6D43-9634-F208768C19A3}"/>
              </a:ext>
            </a:extLst>
          </p:cNvPr>
          <p:cNvSpPr txBox="1"/>
          <p:nvPr/>
        </p:nvSpPr>
        <p:spPr>
          <a:xfrm>
            <a:off x="8226428" y="5318328"/>
            <a:ext cx="315391" cy="153888"/>
          </a:xfrm>
          <a:prstGeom prst="rect">
            <a:avLst/>
          </a:prstGeom>
          <a:noFill/>
        </p:spPr>
        <p:txBody>
          <a:bodyPr wrap="square" lIns="0" tIns="0" rIns="0" bIns="0" rtlCol="0">
            <a:spAutoFit/>
          </a:bodyPr>
          <a:lstStyle/>
          <a:p>
            <a:pPr algn="ctr"/>
            <a:r>
              <a:rPr lang="en-GB" sz="1000" dirty="0" err="1">
                <a:solidFill>
                  <a:schemeClr val="tx1">
                    <a:lumMod val="65000"/>
                    <a:lumOff val="35000"/>
                  </a:schemeClr>
                </a:solidFill>
              </a:rPr>
              <a:t>2019</a:t>
            </a:r>
            <a:endParaRPr lang="en-GB" sz="1000" dirty="0">
              <a:solidFill>
                <a:schemeClr val="tx1">
                  <a:lumMod val="65000"/>
                  <a:lumOff val="35000"/>
                </a:schemeClr>
              </a:solidFill>
            </a:endParaRPr>
          </a:p>
        </p:txBody>
      </p:sp>
    </p:spTree>
    <p:extLst>
      <p:ext uri="{BB962C8B-B14F-4D97-AF65-F5344CB8AC3E}">
        <p14:creationId xmlns:p14="http://schemas.microsoft.com/office/powerpoint/2010/main" val="2585412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5B072C-9C1F-AF4F-95D1-3EE824AF538E}"/>
              </a:ext>
            </a:extLst>
          </p:cNvPr>
          <p:cNvSpPr/>
          <p:nvPr/>
        </p:nvSpPr>
        <p:spPr>
          <a:xfrm>
            <a:off x="1" y="1324303"/>
            <a:ext cx="9144000" cy="553369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TextBox 11">
            <a:extLst>
              <a:ext uri="{FF2B5EF4-FFF2-40B4-BE49-F238E27FC236}">
                <a16:creationId xmlns:a16="http://schemas.microsoft.com/office/drawing/2014/main" id="{4F36CFBB-B87A-FB43-ADC7-963536A0C243}"/>
              </a:ext>
            </a:extLst>
          </p:cNvPr>
          <p:cNvSpPr txBox="1"/>
          <p:nvPr/>
        </p:nvSpPr>
        <p:spPr>
          <a:xfrm>
            <a:off x="431800" y="465594"/>
            <a:ext cx="7608957" cy="492443"/>
          </a:xfrm>
          <a:prstGeom prst="rect">
            <a:avLst/>
          </a:prstGeom>
          <a:noFill/>
        </p:spPr>
        <p:txBody>
          <a:bodyPr wrap="square" lIns="0" tIns="0" rIns="0" bIns="0" rtlCol="0">
            <a:spAutoFit/>
          </a:bodyPr>
          <a:lstStyle/>
          <a:p>
            <a:r>
              <a:rPr lang="en-GB" sz="1600" b="1" dirty="0" err="1">
                <a:solidFill>
                  <a:schemeClr val="tx1"/>
                </a:solidFill>
              </a:rPr>
              <a:t>Figure 1. </a:t>
            </a:r>
            <a:r>
              <a:rPr lang="en-GB" sz="1600" dirty="0" err="1">
                <a:solidFill>
                  <a:schemeClr val="tx1"/>
                </a:solidFill>
              </a:rPr>
              <a:t>Distribution of suspected cases per day in Haiti from September 29, 2022 to February 24, 2023.</a:t>
            </a:r>
            <a:endParaRPr lang="en-GB" sz="1600" b="1" dirty="0" err="1">
              <a:solidFill>
                <a:schemeClr val="tx1"/>
              </a:solidFill>
            </a:endParaRPr>
          </a:p>
        </p:txBody>
      </p:sp>
      <p:sp>
        <p:nvSpPr>
          <p:cNvPr id="14" name="TextBox 13">
            <a:extLst>
              <a:ext uri="{FF2B5EF4-FFF2-40B4-BE49-F238E27FC236}">
                <a16:creationId xmlns:a16="http://schemas.microsoft.com/office/drawing/2014/main" id="{97131F7C-1471-134D-9DDB-FD9813C25671}"/>
              </a:ext>
            </a:extLst>
          </p:cNvPr>
          <p:cNvSpPr txBox="1"/>
          <p:nvPr/>
        </p:nvSpPr>
        <p:spPr>
          <a:xfrm>
            <a:off x="431800" y="6280559"/>
            <a:ext cx="7787290" cy="184666"/>
          </a:xfrm>
          <a:prstGeom prst="rect">
            <a:avLst/>
          </a:prstGeom>
          <a:noFill/>
        </p:spPr>
        <p:txBody>
          <a:bodyPr wrap="square" lIns="0" tIns="0" rIns="0" bIns="0" rtlCol="0">
            <a:spAutoFit/>
          </a:bodyPr>
          <a:lstStyle/>
          <a:p>
            <a:r>
              <a:rPr lang="en-GB" sz="1200" b="1" dirty="0" err="1">
                <a:solidFill>
                  <a:schemeClr val="tx1"/>
                </a:solidFill>
              </a:rPr>
              <a:t>Source: </a:t>
            </a:r>
            <a:r>
              <a:rPr lang="en-GB" sz="1200" dirty="0" err="1">
                <a:solidFill>
                  <a:schemeClr val="tx1"/>
                </a:solidFill>
              </a:rPr>
              <a:t>Ministère de la Santé Publique et de la Population (MSPP) de Haiti. Data reproduced by PAHO/WHO.</a:t>
            </a:r>
            <a:endParaRPr lang="en-GB" sz="1200" b="1" dirty="0" err="1">
              <a:solidFill>
                <a:schemeClr val="tx1"/>
              </a:solidFill>
            </a:endParaRPr>
          </a:p>
        </p:txBody>
      </p:sp>
      <p:sp>
        <p:nvSpPr>
          <p:cNvPr id="18" name="TextBox 17">
            <a:extLst>
              <a:ext uri="{FF2B5EF4-FFF2-40B4-BE49-F238E27FC236}">
                <a16:creationId xmlns:a16="http://schemas.microsoft.com/office/drawing/2014/main" id="{DC81BEA0-13B2-7045-95CA-4E28294F4006}"/>
              </a:ext>
            </a:extLst>
          </p:cNvPr>
          <p:cNvSpPr txBox="1"/>
          <p:nvPr/>
        </p:nvSpPr>
        <p:spPr>
          <a:xfrm>
            <a:off x="431801" y="5758812"/>
            <a:ext cx="8243886" cy="183852"/>
          </a:xfrm>
          <a:prstGeom prst="rect">
            <a:avLst/>
          </a:prstGeom>
          <a:noFill/>
        </p:spPr>
        <p:txBody>
          <a:bodyPr wrap="square" lIns="0" tIns="0" rIns="0" bIns="0" rtlCol="0">
            <a:spAutoFit/>
          </a:bodyPr>
          <a:lstStyle/>
          <a:p>
            <a:pPr algn="ctr"/>
            <a:r>
              <a:rPr lang="en-GB" sz="1200" dirty="0" err="1">
                <a:solidFill>
                  <a:schemeClr val="tx1">
                    <a:lumMod val="65000"/>
                    <a:lumOff val="35000"/>
                  </a:schemeClr>
                </a:solidFill>
              </a:rPr>
              <a:t>Date of notification</a:t>
            </a:r>
            <a:endParaRPr lang="en-GB" sz="1200" dirty="0">
              <a:solidFill>
                <a:schemeClr val="tx1">
                  <a:lumMod val="65000"/>
                  <a:lumOff val="35000"/>
                </a:schemeClr>
              </a:solidFill>
            </a:endParaRPr>
          </a:p>
        </p:txBody>
      </p:sp>
      <p:graphicFrame>
        <p:nvGraphicFramePr>
          <p:cNvPr id="4" name="Chart 3">
            <a:extLst>
              <a:ext uri="{FF2B5EF4-FFF2-40B4-BE49-F238E27FC236}">
                <a16:creationId xmlns:a16="http://schemas.microsoft.com/office/drawing/2014/main" id="{4ECD7307-2927-2748-BA4B-067BC1F0FF3D}"/>
              </a:ext>
            </a:extLst>
          </p:cNvPr>
          <p:cNvGraphicFramePr/>
          <p:nvPr>
            <p:extLst>
              <p:ext uri="{D42A27DB-BD31-4B8C-83A1-F6EECF244321}">
                <p14:modId xmlns:p14="http://schemas.microsoft.com/office/powerpoint/2010/main" val="467105747"/>
              </p:ext>
            </p:extLst>
          </p:nvPr>
        </p:nvGraphicFramePr>
        <p:xfrm>
          <a:off x="431800" y="1597181"/>
          <a:ext cx="8243888" cy="4034334"/>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E3EEE990-9A51-BE46-B1EA-4DBF1EBF5463}"/>
              </a:ext>
            </a:extLst>
          </p:cNvPr>
          <p:cNvSpPr txBox="1"/>
          <p:nvPr/>
        </p:nvSpPr>
        <p:spPr>
          <a:xfrm>
            <a:off x="1893238" y="5788776"/>
            <a:ext cx="718740" cy="153888"/>
          </a:xfrm>
          <a:prstGeom prst="rect">
            <a:avLst/>
          </a:prstGeom>
          <a:noFill/>
        </p:spPr>
        <p:txBody>
          <a:bodyPr wrap="square" lIns="0" tIns="0" rIns="0" bIns="0" rtlCol="0">
            <a:spAutoFit/>
          </a:bodyPr>
          <a:lstStyle/>
          <a:p>
            <a:r>
              <a:rPr lang="en-GB" sz="1000" dirty="0" err="1">
                <a:solidFill>
                  <a:schemeClr val="tx1"/>
                </a:solidFill>
              </a:rPr>
              <a:t>Suspicious</a:t>
            </a:r>
          </a:p>
        </p:txBody>
      </p:sp>
      <p:sp>
        <p:nvSpPr>
          <p:cNvPr id="27" name="Rectangle 26">
            <a:extLst>
              <a:ext uri="{FF2B5EF4-FFF2-40B4-BE49-F238E27FC236}">
                <a16:creationId xmlns:a16="http://schemas.microsoft.com/office/drawing/2014/main" id="{42C01931-BDEA-9946-B735-D55E059A7F9A}"/>
              </a:ext>
            </a:extLst>
          </p:cNvPr>
          <p:cNvSpPr>
            <a:spLocks noChangeAspect="1"/>
          </p:cNvSpPr>
          <p:nvPr/>
        </p:nvSpPr>
        <p:spPr>
          <a:xfrm>
            <a:off x="1686919" y="5793038"/>
            <a:ext cx="144000" cy="144000"/>
          </a:xfrm>
          <a:prstGeom prst="rect">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7" name="Straight Connector 6">
            <a:extLst>
              <a:ext uri="{FF2B5EF4-FFF2-40B4-BE49-F238E27FC236}">
                <a16:creationId xmlns:a16="http://schemas.microsoft.com/office/drawing/2014/main" id="{701FED8F-C31E-C64C-AE56-22F033FA7619}"/>
              </a:ext>
            </a:extLst>
          </p:cNvPr>
          <p:cNvCxnSpPr>
            <a:cxnSpLocks/>
          </p:cNvCxnSpPr>
          <p:nvPr/>
        </p:nvCxnSpPr>
        <p:spPr>
          <a:xfrm>
            <a:off x="474133" y="5865038"/>
            <a:ext cx="216000" cy="0"/>
          </a:xfrm>
          <a:prstGeom prst="line">
            <a:avLst/>
          </a:prstGeom>
          <a:ln w="25400" cap="rnd">
            <a:solidFill>
              <a:srgbClr val="ED7D3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35B0043-705D-CE4D-8E0E-D4F0045028F1}"/>
              </a:ext>
            </a:extLst>
          </p:cNvPr>
          <p:cNvSpPr txBox="1"/>
          <p:nvPr/>
        </p:nvSpPr>
        <p:spPr>
          <a:xfrm>
            <a:off x="773518" y="5788776"/>
            <a:ext cx="830016" cy="153888"/>
          </a:xfrm>
          <a:prstGeom prst="rect">
            <a:avLst/>
          </a:prstGeom>
          <a:noFill/>
        </p:spPr>
        <p:txBody>
          <a:bodyPr wrap="square" lIns="0" tIns="0" rIns="0" bIns="0" rtlCol="0">
            <a:spAutoFit/>
          </a:bodyPr>
          <a:lstStyle/>
          <a:p>
            <a:r>
              <a:rPr lang="en-GB" sz="1000" dirty="0" err="1">
                <a:solidFill>
                  <a:schemeClr val="tx1"/>
                </a:solidFill>
              </a:rPr>
              <a:t>Cumulative</a:t>
            </a:r>
          </a:p>
        </p:txBody>
      </p:sp>
    </p:spTree>
    <p:extLst>
      <p:ext uri="{BB962C8B-B14F-4D97-AF65-F5344CB8AC3E}">
        <p14:creationId xmlns:p14="http://schemas.microsoft.com/office/powerpoint/2010/main" val="2112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5128172"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How to create an epidemic curve</a:t>
            </a:r>
          </a:p>
        </p:txBody>
      </p:sp>
      <p:sp>
        <p:nvSpPr>
          <p:cNvPr id="20" name="Graphic 19">
            <a:extLst>
              <a:ext uri="{FF2B5EF4-FFF2-40B4-BE49-F238E27FC236}">
                <a16:creationId xmlns:a16="http://schemas.microsoft.com/office/drawing/2014/main" id="{3A0A7317-2730-C744-8106-36BB1B07237D}"/>
              </a:ext>
            </a:extLst>
          </p:cNvPr>
          <p:cNvSpPr>
            <a:spLocks noChangeAspect="1"/>
          </p:cNvSpPr>
          <p:nvPr/>
        </p:nvSpPr>
        <p:spPr>
          <a:xfrm>
            <a:off x="7040199" y="1463331"/>
            <a:ext cx="1441729" cy="1440000"/>
          </a:xfrm>
          <a:custGeom>
            <a:avLst/>
            <a:gdLst>
              <a:gd name="connsiteX0" fmla="*/ 76566 w 152400"/>
              <a:gd name="connsiteY0" fmla="*/ 152217 h 152216"/>
              <a:gd name="connsiteX1" fmla="*/ 17695 w 152400"/>
              <a:gd name="connsiteY1" fmla="*/ 95250 h 152216"/>
              <a:gd name="connsiteX2" fmla="*/ 0 w 152400"/>
              <a:gd name="connsiteY2" fmla="*/ 107889 h 152216"/>
              <a:gd name="connsiteX3" fmla="*/ 0 w 152400"/>
              <a:gd name="connsiteY3" fmla="*/ 96276 h 152216"/>
              <a:gd name="connsiteX4" fmla="*/ 18500 w 152400"/>
              <a:gd name="connsiteY4" fmla="*/ 82941 h 152216"/>
              <a:gd name="connsiteX5" fmla="*/ 77024 w 152400"/>
              <a:gd name="connsiteY5" fmla="*/ 139798 h 152216"/>
              <a:gd name="connsiteX6" fmla="*/ 118806 w 152400"/>
              <a:gd name="connsiteY6" fmla="*/ 106240 h 152216"/>
              <a:gd name="connsiteX7" fmla="*/ 152400 w 152400"/>
              <a:gd name="connsiteY7" fmla="*/ 106240 h 152216"/>
              <a:gd name="connsiteX8" fmla="*/ 152400 w 152400"/>
              <a:gd name="connsiteY8" fmla="*/ 115765 h 152216"/>
              <a:gd name="connsiteX9" fmla="*/ 122176 w 152400"/>
              <a:gd name="connsiteY9" fmla="*/ 115765 h 152216"/>
              <a:gd name="connsiteX10" fmla="*/ 76566 w 152400"/>
              <a:gd name="connsiteY10" fmla="*/ 152217 h 152216"/>
              <a:gd name="connsiteX11" fmla="*/ 76750 w 152400"/>
              <a:gd name="connsiteY11" fmla="*/ 66675 h 152216"/>
              <a:gd name="connsiteX12" fmla="*/ 35078 w 152400"/>
              <a:gd name="connsiteY12" fmla="*/ 25003 h 152216"/>
              <a:gd name="connsiteX13" fmla="*/ 0 w 152400"/>
              <a:gd name="connsiteY13" fmla="*/ 50556 h 152216"/>
              <a:gd name="connsiteX14" fmla="*/ 0 w 152400"/>
              <a:gd name="connsiteY14" fmla="*/ 38888 h 152216"/>
              <a:gd name="connsiteX15" fmla="*/ 35884 w 152400"/>
              <a:gd name="connsiteY15" fmla="*/ 12456 h 152216"/>
              <a:gd name="connsiteX16" fmla="*/ 77555 w 152400"/>
              <a:gd name="connsiteY16" fmla="*/ 54128 h 152216"/>
              <a:gd name="connsiteX17" fmla="*/ 152400 w 152400"/>
              <a:gd name="connsiteY17" fmla="*/ 0 h 152216"/>
              <a:gd name="connsiteX18" fmla="*/ 152400 w 152400"/>
              <a:gd name="connsiteY18" fmla="*/ 11851 h 152216"/>
              <a:gd name="connsiteX19" fmla="*/ 76750 w 152400"/>
              <a:gd name="connsiteY19" fmla="*/ 66675 h 15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2400" h="152216">
                <a:moveTo>
                  <a:pt x="76566" y="152217"/>
                </a:moveTo>
                <a:lnTo>
                  <a:pt x="17695" y="95250"/>
                </a:lnTo>
                <a:lnTo>
                  <a:pt x="0" y="107889"/>
                </a:lnTo>
                <a:lnTo>
                  <a:pt x="0" y="96276"/>
                </a:lnTo>
                <a:lnTo>
                  <a:pt x="18500" y="82941"/>
                </a:lnTo>
                <a:lnTo>
                  <a:pt x="77024" y="139798"/>
                </a:lnTo>
                <a:lnTo>
                  <a:pt x="118806" y="106240"/>
                </a:lnTo>
                <a:lnTo>
                  <a:pt x="152400" y="106240"/>
                </a:lnTo>
                <a:lnTo>
                  <a:pt x="152400" y="115765"/>
                </a:lnTo>
                <a:lnTo>
                  <a:pt x="122176" y="115765"/>
                </a:lnTo>
                <a:lnTo>
                  <a:pt x="76566" y="152217"/>
                </a:lnTo>
                <a:close/>
                <a:moveTo>
                  <a:pt x="76750" y="66675"/>
                </a:moveTo>
                <a:lnTo>
                  <a:pt x="35078" y="25003"/>
                </a:lnTo>
                <a:lnTo>
                  <a:pt x="0" y="50556"/>
                </a:lnTo>
                <a:lnTo>
                  <a:pt x="0" y="38888"/>
                </a:lnTo>
                <a:lnTo>
                  <a:pt x="35884" y="12456"/>
                </a:lnTo>
                <a:lnTo>
                  <a:pt x="77555" y="54128"/>
                </a:lnTo>
                <a:lnTo>
                  <a:pt x="152400" y="0"/>
                </a:lnTo>
                <a:lnTo>
                  <a:pt x="152400" y="11851"/>
                </a:lnTo>
                <a:lnTo>
                  <a:pt x="76750" y="66675"/>
                </a:lnTo>
                <a:close/>
              </a:path>
            </a:pathLst>
          </a:custGeom>
          <a:solidFill>
            <a:schemeClr val="bg1"/>
          </a:solidFill>
          <a:ln w="238" cap="flat">
            <a:noFill/>
            <a:prstDash val="solid"/>
            <a:miter/>
          </a:ln>
        </p:spPr>
        <p:txBody>
          <a:bodyPr rtlCol="0" anchor="ctr"/>
          <a:lstStyle/>
          <a:p>
            <a:endParaRPr lang="en-RO"/>
          </a:p>
        </p:txBody>
      </p:sp>
      <p:sp>
        <p:nvSpPr>
          <p:cNvPr id="15" name="TextBox 14">
            <a:extLst>
              <a:ext uri="{FF2B5EF4-FFF2-40B4-BE49-F238E27FC236}">
                <a16:creationId xmlns:a16="http://schemas.microsoft.com/office/drawing/2014/main" id="{8D763D1C-973D-3945-9506-83C451FEC4FD}"/>
              </a:ext>
            </a:extLst>
          </p:cNvPr>
          <p:cNvSpPr txBox="1"/>
          <p:nvPr/>
        </p:nvSpPr>
        <p:spPr>
          <a:xfrm>
            <a:off x="431799" y="1364566"/>
            <a:ext cx="4402960" cy="50171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Suggest how the epidemic curve should look based on available clinical-epidemiological evidence</a:t>
            </a:r>
          </a:p>
          <a:p>
            <a:pPr marL="285750" indent="-285750">
              <a:spcAft>
                <a:spcPts val="800"/>
              </a:spcAft>
              <a:buFont typeface="Arial" panose="020B0604020202020204" pitchFamily="34" charset="0"/>
              <a:buChar char="•"/>
            </a:pPr>
            <a:r>
              <a:rPr lang="en-GB" sz="1600" dirty="0" err="1">
                <a:solidFill>
                  <a:schemeClr val="tx1"/>
                </a:solidFill>
              </a:rPr>
              <a:t>List etiologic agents that are potentially involved and their average incubation periods </a:t>
            </a:r>
          </a:p>
          <a:p>
            <a:pPr marL="285750" indent="-285750">
              <a:spcAft>
                <a:spcPts val="800"/>
              </a:spcAft>
              <a:buFont typeface="Arial" panose="020B0604020202020204" pitchFamily="34" charset="0"/>
              <a:buChar char="•"/>
            </a:pPr>
            <a:r>
              <a:rPr lang="en-GB" sz="1600" dirty="0" err="1">
                <a:solidFill>
                  <a:schemeClr val="tx1"/>
                </a:solidFill>
              </a:rPr>
              <a:t>Assess various intervals for the X axis with approximately 1/3 of the incubation periods </a:t>
            </a:r>
          </a:p>
          <a:p>
            <a:pPr marL="285750" indent="-285750">
              <a:spcAft>
                <a:spcPts val="800"/>
              </a:spcAft>
              <a:buFont typeface="Arial" panose="020B0604020202020204" pitchFamily="34" charset="0"/>
              <a:buChar char="•"/>
            </a:pPr>
            <a:r>
              <a:rPr lang="en-GB" sz="1600" dirty="0" err="1">
                <a:solidFill>
                  <a:schemeClr val="tx1"/>
                </a:solidFill>
              </a:rPr>
              <a:t>Prepare all necessary curves and select the one compatible with the mode of transmission suggested in the initial hypothesis</a:t>
            </a:r>
          </a:p>
        </p:txBody>
      </p:sp>
    </p:spTree>
    <p:extLst>
      <p:ext uri="{BB962C8B-B14F-4D97-AF65-F5344CB8AC3E}">
        <p14:creationId xmlns:p14="http://schemas.microsoft.com/office/powerpoint/2010/main" val="195294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11DB1-100B-3F43-A2B7-4C6BDB4B3560}"/>
              </a:ext>
            </a:extLst>
          </p:cNvPr>
          <p:cNvSpPr/>
          <p:nvPr/>
        </p:nvSpPr>
        <p:spPr>
          <a:xfrm>
            <a:off x="1" y="1828800"/>
            <a:ext cx="9144000" cy="50292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6"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Unspecified gastroenteritis in City X</a:t>
            </a:r>
          </a:p>
        </p:txBody>
      </p:sp>
      <p:graphicFrame>
        <p:nvGraphicFramePr>
          <p:cNvPr id="15" name="Table 3">
            <a:extLst>
              <a:ext uri="{FF2B5EF4-FFF2-40B4-BE49-F238E27FC236}">
                <a16:creationId xmlns:a16="http://schemas.microsoft.com/office/drawing/2014/main" id="{C4AA22EC-2DD0-AE46-907A-930771973DDB}"/>
              </a:ext>
            </a:extLst>
          </p:cNvPr>
          <p:cNvGraphicFramePr>
            <a:graphicFrameLocks noGrp="1"/>
          </p:cNvGraphicFramePr>
          <p:nvPr>
            <p:extLst>
              <p:ext uri="{D42A27DB-BD31-4B8C-83A1-F6EECF244321}">
                <p14:modId xmlns:p14="http://schemas.microsoft.com/office/powerpoint/2010/main" val="3474472441"/>
              </p:ext>
            </p:extLst>
          </p:nvPr>
        </p:nvGraphicFramePr>
        <p:xfrm>
          <a:off x="429700" y="2431410"/>
          <a:ext cx="8245986"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gridCol w="1374331">
                  <a:extLst>
                    <a:ext uri="{9D8B030D-6E8A-4147-A177-3AD203B41FA5}">
                      <a16:colId xmlns:a16="http://schemas.microsoft.com/office/drawing/2014/main" val="1746359052"/>
                    </a:ext>
                  </a:extLst>
                </a:gridCol>
                <a:gridCol w="1374331">
                  <a:extLst>
                    <a:ext uri="{9D8B030D-6E8A-4147-A177-3AD203B41FA5}">
                      <a16:colId xmlns:a16="http://schemas.microsoft.com/office/drawing/2014/main" val="2002867619"/>
                    </a:ext>
                  </a:extLst>
                </a:gridCol>
                <a:gridCol w="1374331">
                  <a:extLst>
                    <a:ext uri="{9D8B030D-6E8A-4147-A177-3AD203B41FA5}">
                      <a16:colId xmlns:a16="http://schemas.microsoft.com/office/drawing/2014/main" val="3277238574"/>
                    </a:ext>
                  </a:extLst>
                </a:gridCol>
                <a:gridCol w="1374331">
                  <a:extLst>
                    <a:ext uri="{9D8B030D-6E8A-4147-A177-3AD203B41FA5}">
                      <a16:colId xmlns:a16="http://schemas.microsoft.com/office/drawing/2014/main" val="165651106"/>
                    </a:ext>
                  </a:extLst>
                </a:gridCol>
              </a:tblGrid>
              <a:tr h="612112">
                <a:tc>
                  <a:txBody>
                    <a:bodyPr/>
                    <a:lstStyle/>
                    <a:p>
                      <a:pPr algn="ctr"/>
                      <a:r>
                        <a:rPr lang="en-RO" sz="1200" b="1" i="0" dirty="0">
                          <a:latin typeface="Arial" panose="020B0604020202020204" pitchFamily="34" charset="0"/>
                          <a:cs typeface="Arial" panose="020B0604020202020204" pitchFamily="34" charset="0"/>
                        </a:rPr>
                        <a:t>Date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Date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Date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extLst>
                  <a:ext uri="{0D108BD9-81ED-4DB2-BD59-A6C34878D82A}">
                    <a16:rowId xmlns:a16="http://schemas.microsoft.com/office/drawing/2014/main" val="2718933762"/>
                  </a:ext>
                </a:extLst>
              </a:tr>
              <a:tr h="306056">
                <a:tc>
                  <a:txBody>
                    <a:bodyPr/>
                    <a:lstStyle/>
                    <a:p>
                      <a:pPr algn="ctr"/>
                      <a:r>
                        <a:rPr lang="en-RO" sz="1200" b="0" i="0" dirty="0">
                          <a:latin typeface="Arial" panose="020B0604020202020204" pitchFamily="34" charset="0"/>
                          <a:cs typeface="Arial" panose="020B0604020202020204" pitchFamily="34" charset="0"/>
                        </a:rPr>
                        <a:t>1-Feb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16-Mar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6-Feb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17-Mar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10-Feb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19-Mar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4-Mar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20-Mar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306056">
                <a:tc>
                  <a:txBody>
                    <a:bodyPr/>
                    <a:lstStyle/>
                    <a:p>
                      <a:pPr algn="ctr"/>
                      <a:r>
                        <a:rPr lang="en-RO" sz="1200" b="0" i="0" dirty="0">
                          <a:latin typeface="Arial" panose="020B0604020202020204" pitchFamily="34" charset="0"/>
                          <a:cs typeface="Arial" panose="020B0604020202020204" pitchFamily="34" charset="0"/>
                        </a:rPr>
                        <a:t>9-Mar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21-Mar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ctr"/>
                      <a:r>
                        <a:rPr lang="en-RO" sz="1200" b="0" i="0" dirty="0">
                          <a:latin typeface="Arial" panose="020B0604020202020204" pitchFamily="34" charset="0"/>
                          <a:cs typeface="Arial" panose="020B0604020202020204" pitchFamily="34" charset="0"/>
                        </a:rPr>
                        <a:t>10-Mar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22-Mar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10-Apr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306056">
                <a:tc>
                  <a:txBody>
                    <a:bodyPr/>
                    <a:lstStyle/>
                    <a:p>
                      <a:pPr algn="ctr"/>
                      <a:r>
                        <a:rPr lang="en-RO" sz="1200" b="0" i="0" dirty="0">
                          <a:latin typeface="Arial" panose="020B0604020202020204" pitchFamily="34" charset="0"/>
                          <a:cs typeface="Arial" panose="020B0604020202020204" pitchFamily="34" charset="0"/>
                        </a:rPr>
                        <a:t>13-Mar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13-Apr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r h="306056">
                <a:tc>
                  <a:txBody>
                    <a:bodyPr/>
                    <a:lstStyle/>
                    <a:p>
                      <a:pPr algn="ctr"/>
                      <a:r>
                        <a:rPr lang="en-RO" sz="1200" b="0" i="0" dirty="0">
                          <a:latin typeface="Arial" panose="020B0604020202020204" pitchFamily="34" charset="0"/>
                          <a:cs typeface="Arial" panose="020B0604020202020204" pitchFamily="34" charset="0"/>
                        </a:rPr>
                        <a:t>15-Mar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5161717"/>
                  </a:ext>
                </a:extLst>
              </a:tr>
            </a:tbl>
          </a:graphicData>
        </a:graphic>
      </p:graphicFrame>
      <p:sp>
        <p:nvSpPr>
          <p:cNvPr id="16" name="TextBox 15">
            <a:extLst>
              <a:ext uri="{FF2B5EF4-FFF2-40B4-BE49-F238E27FC236}">
                <a16:creationId xmlns:a16="http://schemas.microsoft.com/office/drawing/2014/main" id="{513DB4EA-C0A3-E440-8620-A1AA0681AAF4}"/>
              </a:ext>
            </a:extLst>
          </p:cNvPr>
          <p:cNvSpPr txBox="1"/>
          <p:nvPr/>
        </p:nvSpPr>
        <p:spPr>
          <a:xfrm>
            <a:off x="431800" y="5851436"/>
            <a:ext cx="6174887" cy="246221"/>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26 cases between February-April 2004, over a period of 73 days</a:t>
            </a:r>
          </a:p>
        </p:txBody>
      </p:sp>
    </p:spTree>
    <p:extLst>
      <p:ext uri="{BB962C8B-B14F-4D97-AF65-F5344CB8AC3E}">
        <p14:creationId xmlns:p14="http://schemas.microsoft.com/office/powerpoint/2010/main" val="181429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Building the curve</a:t>
            </a:r>
          </a:p>
        </p:txBody>
      </p:sp>
      <p:sp>
        <p:nvSpPr>
          <p:cNvPr id="17" name="Graphic 4">
            <a:extLst>
              <a:ext uri="{FF2B5EF4-FFF2-40B4-BE49-F238E27FC236}">
                <a16:creationId xmlns:a16="http://schemas.microsoft.com/office/drawing/2014/main" id="{A5D0F525-9A22-B24C-BDC4-7E807AB8D15B}"/>
              </a:ext>
            </a:extLst>
          </p:cNvPr>
          <p:cNvSpPr>
            <a:spLocks noChangeAspect="1"/>
          </p:cNvSpPr>
          <p:nvPr/>
        </p:nvSpPr>
        <p:spPr>
          <a:xfrm>
            <a:off x="7016552" y="1770889"/>
            <a:ext cx="1440000" cy="1280000"/>
          </a:xfrm>
          <a:custGeom>
            <a:avLst/>
            <a:gdLst>
              <a:gd name="connsiteX0" fmla="*/ 0 w 171450"/>
              <a:gd name="connsiteY0" fmla="*/ 152400 h 152400"/>
              <a:gd name="connsiteX1" fmla="*/ 0 w 171450"/>
              <a:gd name="connsiteY1" fmla="*/ 142875 h 152400"/>
              <a:gd name="connsiteX2" fmla="*/ 171450 w 171450"/>
              <a:gd name="connsiteY2" fmla="*/ 142875 h 152400"/>
              <a:gd name="connsiteX3" fmla="*/ 171450 w 171450"/>
              <a:gd name="connsiteY3" fmla="*/ 152400 h 152400"/>
              <a:gd name="connsiteX4" fmla="*/ 0 w 171450"/>
              <a:gd name="connsiteY4" fmla="*/ 152400 h 152400"/>
              <a:gd name="connsiteX5" fmla="*/ 9525 w 171450"/>
              <a:gd name="connsiteY5" fmla="*/ 126023 h 152400"/>
              <a:gd name="connsiteX6" fmla="*/ 9525 w 171450"/>
              <a:gd name="connsiteY6" fmla="*/ 76200 h 152400"/>
              <a:gd name="connsiteX7" fmla="*/ 28575 w 171450"/>
              <a:gd name="connsiteY7" fmla="*/ 76200 h 152400"/>
              <a:gd name="connsiteX8" fmla="*/ 28575 w 171450"/>
              <a:gd name="connsiteY8" fmla="*/ 126023 h 152400"/>
              <a:gd name="connsiteX9" fmla="*/ 9525 w 171450"/>
              <a:gd name="connsiteY9" fmla="*/ 126023 h 152400"/>
              <a:gd name="connsiteX10" fmla="*/ 53853 w 171450"/>
              <a:gd name="connsiteY10" fmla="*/ 126023 h 152400"/>
              <a:gd name="connsiteX11" fmla="*/ 53853 w 171450"/>
              <a:gd name="connsiteY11" fmla="*/ 28575 h 152400"/>
              <a:gd name="connsiteX12" fmla="*/ 72903 w 171450"/>
              <a:gd name="connsiteY12" fmla="*/ 28575 h 152400"/>
              <a:gd name="connsiteX13" fmla="*/ 72903 w 171450"/>
              <a:gd name="connsiteY13" fmla="*/ 126023 h 152400"/>
              <a:gd name="connsiteX14" fmla="*/ 53853 w 171450"/>
              <a:gd name="connsiteY14" fmla="*/ 126023 h 152400"/>
              <a:gd name="connsiteX15" fmla="*/ 98364 w 171450"/>
              <a:gd name="connsiteY15" fmla="*/ 126023 h 152400"/>
              <a:gd name="connsiteX16" fmla="*/ 98364 w 171450"/>
              <a:gd name="connsiteY16" fmla="*/ 57150 h 152400"/>
              <a:gd name="connsiteX17" fmla="*/ 117414 w 171450"/>
              <a:gd name="connsiteY17" fmla="*/ 57150 h 152400"/>
              <a:gd name="connsiteX18" fmla="*/ 117414 w 171450"/>
              <a:gd name="connsiteY18" fmla="*/ 126023 h 152400"/>
              <a:gd name="connsiteX19" fmla="*/ 98364 w 171450"/>
              <a:gd name="connsiteY19" fmla="*/ 126023 h 152400"/>
              <a:gd name="connsiteX20" fmla="*/ 142875 w 171450"/>
              <a:gd name="connsiteY20" fmla="*/ 126023 h 152400"/>
              <a:gd name="connsiteX21" fmla="*/ 142875 w 171450"/>
              <a:gd name="connsiteY21" fmla="*/ 0 h 152400"/>
              <a:gd name="connsiteX22" fmla="*/ 161925 w 171450"/>
              <a:gd name="connsiteY22" fmla="*/ 0 h 152400"/>
              <a:gd name="connsiteX23" fmla="*/ 161925 w 171450"/>
              <a:gd name="connsiteY23" fmla="*/ 126023 h 152400"/>
              <a:gd name="connsiteX24" fmla="*/ 142875 w 171450"/>
              <a:gd name="connsiteY24" fmla="*/ 12602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450" h="152400">
                <a:moveTo>
                  <a:pt x="0" y="152400"/>
                </a:moveTo>
                <a:lnTo>
                  <a:pt x="0" y="142875"/>
                </a:lnTo>
                <a:lnTo>
                  <a:pt x="171450" y="142875"/>
                </a:lnTo>
                <a:lnTo>
                  <a:pt x="171450" y="152400"/>
                </a:lnTo>
                <a:lnTo>
                  <a:pt x="0" y="152400"/>
                </a:lnTo>
                <a:close/>
                <a:moveTo>
                  <a:pt x="9525" y="126023"/>
                </a:moveTo>
                <a:lnTo>
                  <a:pt x="9525" y="76200"/>
                </a:lnTo>
                <a:lnTo>
                  <a:pt x="28575" y="76200"/>
                </a:lnTo>
                <a:lnTo>
                  <a:pt x="28575" y="126023"/>
                </a:lnTo>
                <a:lnTo>
                  <a:pt x="9525" y="126023"/>
                </a:lnTo>
                <a:close/>
                <a:moveTo>
                  <a:pt x="53853" y="126023"/>
                </a:moveTo>
                <a:lnTo>
                  <a:pt x="53853" y="28575"/>
                </a:lnTo>
                <a:lnTo>
                  <a:pt x="72903" y="28575"/>
                </a:lnTo>
                <a:lnTo>
                  <a:pt x="72903" y="126023"/>
                </a:lnTo>
                <a:lnTo>
                  <a:pt x="53853" y="126023"/>
                </a:lnTo>
                <a:close/>
                <a:moveTo>
                  <a:pt x="98364" y="126023"/>
                </a:moveTo>
                <a:lnTo>
                  <a:pt x="98364" y="57150"/>
                </a:lnTo>
                <a:lnTo>
                  <a:pt x="117414" y="57150"/>
                </a:lnTo>
                <a:lnTo>
                  <a:pt x="117414" y="126023"/>
                </a:lnTo>
                <a:lnTo>
                  <a:pt x="98364" y="126023"/>
                </a:lnTo>
                <a:close/>
                <a:moveTo>
                  <a:pt x="142875" y="126023"/>
                </a:moveTo>
                <a:lnTo>
                  <a:pt x="142875" y="0"/>
                </a:lnTo>
                <a:lnTo>
                  <a:pt x="161925" y="0"/>
                </a:lnTo>
                <a:lnTo>
                  <a:pt x="161925" y="126023"/>
                </a:lnTo>
                <a:lnTo>
                  <a:pt x="142875" y="126023"/>
                </a:lnTo>
                <a:close/>
              </a:path>
            </a:pathLst>
          </a:custGeom>
          <a:solidFill>
            <a:schemeClr val="bg1"/>
          </a:solidFill>
          <a:ln w="238" cap="flat">
            <a:noFill/>
            <a:prstDash val="solid"/>
            <a:miter/>
          </a:ln>
        </p:spPr>
        <p:txBody>
          <a:bodyPr rtlCol="0" anchor="ctr"/>
          <a:lstStyle/>
          <a:p>
            <a:endParaRPr lang="en-RO"/>
          </a:p>
        </p:txBody>
      </p:sp>
      <p:sp>
        <p:nvSpPr>
          <p:cNvPr id="19" name="TextBox 18">
            <a:extLst>
              <a:ext uri="{FF2B5EF4-FFF2-40B4-BE49-F238E27FC236}">
                <a16:creationId xmlns:a16="http://schemas.microsoft.com/office/drawing/2014/main" id="{46A4EE3D-34E6-AB40-955D-C12AB6C3DA3E}"/>
              </a:ext>
            </a:extLst>
          </p:cNvPr>
          <p:cNvSpPr txBox="1"/>
          <p:nvPr/>
        </p:nvSpPr>
        <p:spPr>
          <a:xfrm>
            <a:off x="431798" y="872124"/>
            <a:ext cx="4507949"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If person-to-person transmission is suspected, the curve should show clusters of cases </a:t>
            </a:r>
          </a:p>
          <a:p>
            <a:pPr marL="285750" indent="-285750">
              <a:spcAft>
                <a:spcPts val="800"/>
              </a:spcAft>
              <a:buFont typeface="Arial" panose="020B0604020202020204" pitchFamily="34" charset="0"/>
              <a:buChar char="•"/>
            </a:pPr>
            <a:r>
              <a:rPr lang="en-GB" sz="1600" dirty="0" err="1">
                <a:solidFill>
                  <a:schemeClr val="tx1"/>
                </a:solidFill>
              </a:rPr>
              <a:t>Possibly viral hepatitis A, incubation period: 15-50 days based on inoculum</a:t>
            </a:r>
          </a:p>
          <a:p>
            <a:pPr marL="285750" indent="-285750">
              <a:spcAft>
                <a:spcPts val="800"/>
              </a:spcAft>
              <a:buFont typeface="Arial" panose="020B0604020202020204" pitchFamily="34" charset="0"/>
              <a:buChar char="•"/>
            </a:pPr>
            <a:r>
              <a:rPr lang="en-GB" sz="1600" dirty="0" err="1">
                <a:solidFill>
                  <a:schemeClr val="tx1"/>
                </a:solidFill>
              </a:rPr>
              <a:t>Average incubation period: 28-30 days </a:t>
            </a:r>
          </a:p>
          <a:p>
            <a:pPr marL="285750" indent="-285750">
              <a:spcAft>
                <a:spcPts val="800"/>
              </a:spcAft>
              <a:buFont typeface="Arial" panose="020B0604020202020204" pitchFamily="34" charset="0"/>
              <a:buChar char="•"/>
            </a:pPr>
            <a:r>
              <a:rPr lang="en-GB" sz="1600" dirty="0" err="1">
                <a:solidFill>
                  <a:schemeClr val="tx1"/>
                </a:solidFill>
              </a:rPr>
              <a:t>A curve is created with an interval of 1/3 the incubation period, approximately 10 days</a:t>
            </a:r>
          </a:p>
        </p:txBody>
      </p:sp>
    </p:spTree>
    <p:extLst>
      <p:ext uri="{BB962C8B-B14F-4D97-AF65-F5344CB8AC3E}">
        <p14:creationId xmlns:p14="http://schemas.microsoft.com/office/powerpoint/2010/main" val="27073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EBBCC917-5471-714E-A4F4-92F558D04EFB}"/>
              </a:ext>
            </a:extLst>
          </p:cNvPr>
          <p:cNvSpPr/>
          <p:nvPr/>
        </p:nvSpPr>
        <p:spPr>
          <a:xfrm>
            <a:off x="5096385" y="2458269"/>
            <a:ext cx="3579303" cy="2496190"/>
          </a:xfrm>
          <a:prstGeom prst="roundRect">
            <a:avLst>
              <a:gd name="adj" fmla="val 7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25265293-31D3-164A-A308-62EFFBED6C5F}"/>
              </a:ext>
            </a:extLst>
          </p:cNvPr>
          <p:cNvSpPr/>
          <p:nvPr/>
        </p:nvSpPr>
        <p:spPr>
          <a:xfrm>
            <a:off x="860417" y="2462592"/>
            <a:ext cx="3579303" cy="1424139"/>
          </a:xfrm>
          <a:prstGeom prst="roundRect">
            <a:avLst>
              <a:gd name="adj" fmla="val 12749"/>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2FA45363-9374-0848-BEF5-36BF6EE07B4B}"/>
              </a:ext>
            </a:extLst>
          </p:cNvPr>
          <p:cNvSpPr/>
          <p:nvPr/>
        </p:nvSpPr>
        <p:spPr>
          <a:xfrm>
            <a:off x="860417" y="430645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689800"/>
            <a:ext cx="2755118" cy="984885"/>
          </a:xfrm>
          <a:prstGeom prst="rect">
            <a:avLst/>
          </a:prstGeom>
          <a:noFill/>
        </p:spPr>
        <p:txBody>
          <a:bodyPr wrap="square" lIns="0" tIns="0" rIns="0" bIns="0" rtlCol="0">
            <a:spAutoFit/>
          </a:bodyPr>
          <a:lstStyle/>
          <a:p>
            <a:r>
              <a:rPr lang="en-GB" sz="1600" dirty="0">
                <a:solidFill>
                  <a:schemeClr val="tx1"/>
                </a:solidFill>
              </a:rPr>
              <a:t>Descriptive epidemiology</a:t>
            </a:r>
          </a:p>
          <a:p>
            <a:endParaRPr lang="en-GB" sz="1600" dirty="0">
              <a:solidFill>
                <a:schemeClr val="tx1"/>
              </a:solidFill>
            </a:endParaRPr>
          </a:p>
          <a:p>
            <a:pPr marL="180975" indent="-180975"/>
            <a:r>
              <a:rPr lang="en-GB" sz="1600" dirty="0">
                <a:solidFill>
                  <a:schemeClr val="tx1"/>
                </a:solidFill>
              </a:rPr>
              <a:t>– Attack rate</a:t>
            </a:r>
          </a:p>
          <a:p>
            <a:pPr marL="180975" indent="-180975"/>
            <a:r>
              <a:rPr lang="en-GB" sz="1600" dirty="0" err="1">
                <a:solidFill>
                  <a:schemeClr val="tx1"/>
                </a:solidFill>
              </a:rPr>
              <a:t>– Confusing concepts</a:t>
            </a:r>
            <a:endParaRPr lang="en-GB" sz="16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32875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BD5A4F8F-74EC-2441-A70A-615394A4B0BE}"/>
              </a:ext>
            </a:extLst>
          </p:cNvPr>
          <p:cNvSpPr>
            <a:spLocks noChangeAspect="1"/>
          </p:cNvSpPr>
          <p:nvPr/>
        </p:nvSpPr>
        <p:spPr>
          <a:xfrm>
            <a:off x="429701" y="4203130"/>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689800"/>
            <a:ext cx="2666982" cy="1723549"/>
          </a:xfrm>
          <a:prstGeom prst="rect">
            <a:avLst/>
          </a:prstGeom>
          <a:noFill/>
        </p:spPr>
        <p:txBody>
          <a:bodyPr wrap="square" lIns="0" tIns="0" rIns="0" bIns="0" rtlCol="0">
            <a:spAutoFit/>
          </a:bodyPr>
          <a:lstStyle/>
          <a:p>
            <a:r>
              <a:rPr lang="en-GB" sz="1600" dirty="0" err="1">
                <a:solidFill>
                  <a:schemeClr val="tx1"/>
                </a:solidFill>
              </a:rPr>
              <a:t>Epidemic curve analysis</a:t>
            </a:r>
            <a:endParaRPr lang="en-GB" sz="1600" dirty="0">
              <a:solidFill>
                <a:schemeClr val="tx1"/>
              </a:solidFill>
            </a:endParaRPr>
          </a:p>
          <a:p>
            <a:endParaRPr lang="en-GB" sz="1600" dirty="0">
              <a:solidFill>
                <a:schemeClr val="tx1"/>
              </a:solidFill>
            </a:endParaRPr>
          </a:p>
          <a:p>
            <a:pPr marL="180975" indent="-180975"/>
            <a:r>
              <a:rPr lang="en-GB" sz="1600" dirty="0">
                <a:solidFill>
                  <a:schemeClr val="tx1"/>
                </a:solidFill>
              </a:rPr>
              <a:t>– Mode or method of transmission</a:t>
            </a:r>
          </a:p>
          <a:p>
            <a:pPr marL="180975" indent="-180975"/>
            <a:r>
              <a:rPr lang="en-GB" sz="1600" dirty="0">
                <a:solidFill>
                  <a:schemeClr val="tx1"/>
                </a:solidFill>
              </a:rPr>
              <a:t>– How to build an epidemic curve </a:t>
            </a:r>
          </a:p>
          <a:p>
            <a:pPr marL="180975" indent="-180975"/>
            <a:r>
              <a:rPr lang="en-GB" sz="1600" dirty="0">
                <a:solidFill>
                  <a:schemeClr val="tx1"/>
                </a:solidFill>
              </a:rPr>
              <a:t>– Interpreting curves</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328753"/>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5FBC78B7-0E75-B94C-B7A0-EB401B73D1A6}"/>
              </a:ext>
            </a:extLst>
          </p:cNvPr>
          <p:cNvSpPr txBox="1"/>
          <p:nvPr/>
        </p:nvSpPr>
        <p:spPr>
          <a:xfrm>
            <a:off x="1436512" y="4386449"/>
            <a:ext cx="2755118" cy="492443"/>
          </a:xfrm>
          <a:prstGeom prst="rect">
            <a:avLst/>
          </a:prstGeom>
          <a:noFill/>
        </p:spPr>
        <p:txBody>
          <a:bodyPr wrap="square" lIns="0" tIns="0" rIns="0" bIns="0" rtlCol="0">
            <a:spAutoFit/>
          </a:bodyPr>
          <a:lstStyle/>
          <a:p>
            <a:r>
              <a:rPr lang="en-GB" sz="1600" dirty="0" err="1">
                <a:solidFill>
                  <a:schemeClr val="tx1"/>
                </a:solidFill>
              </a:rPr>
              <a:t>Building an epidemic curve in Excel</a:t>
            </a:r>
            <a:endParaRPr lang="en-GB" sz="1600" dirty="0">
              <a:solidFill>
                <a:schemeClr val="tx1"/>
              </a:solidFill>
            </a:endParaRPr>
          </a:p>
        </p:txBody>
      </p:sp>
      <p:sp>
        <p:nvSpPr>
          <p:cNvPr id="5" name="Graphic 3">
            <a:extLst>
              <a:ext uri="{FF2B5EF4-FFF2-40B4-BE49-F238E27FC236}">
                <a16:creationId xmlns:a16="http://schemas.microsoft.com/office/drawing/2014/main" id="{22FCE603-FE8E-CB44-8FD9-8CC7510962CA}"/>
              </a:ext>
            </a:extLst>
          </p:cNvPr>
          <p:cNvSpPr>
            <a:spLocks noChangeAspect="1"/>
          </p:cNvSpPr>
          <p:nvPr/>
        </p:nvSpPr>
        <p:spPr>
          <a:xfrm>
            <a:off x="667217" y="2593269"/>
            <a:ext cx="432000" cy="378000"/>
          </a:xfrm>
          <a:custGeom>
            <a:avLst/>
            <a:gdLst>
              <a:gd name="connsiteX0" fmla="*/ 0 w 152400"/>
              <a:gd name="connsiteY0" fmla="*/ 85725 h 133350"/>
              <a:gd name="connsiteX1" fmla="*/ 0 w 152400"/>
              <a:gd name="connsiteY1" fmla="*/ 76200 h 133350"/>
              <a:gd name="connsiteX2" fmla="*/ 66675 w 152400"/>
              <a:gd name="connsiteY2" fmla="*/ 76200 h 133350"/>
              <a:gd name="connsiteX3" fmla="*/ 66675 w 152400"/>
              <a:gd name="connsiteY3" fmla="*/ 85725 h 133350"/>
              <a:gd name="connsiteX4" fmla="*/ 0 w 152400"/>
              <a:gd name="connsiteY4" fmla="*/ 85725 h 133350"/>
              <a:gd name="connsiteX5" fmla="*/ 0 w 152400"/>
              <a:gd name="connsiteY5" fmla="*/ 47625 h 133350"/>
              <a:gd name="connsiteX6" fmla="*/ 0 w 152400"/>
              <a:gd name="connsiteY6" fmla="*/ 38100 h 133350"/>
              <a:gd name="connsiteX7" fmla="*/ 104775 w 152400"/>
              <a:gd name="connsiteY7" fmla="*/ 38100 h 133350"/>
              <a:gd name="connsiteX8" fmla="*/ 104775 w 152400"/>
              <a:gd name="connsiteY8" fmla="*/ 47625 h 133350"/>
              <a:gd name="connsiteX9" fmla="*/ 0 w 152400"/>
              <a:gd name="connsiteY9" fmla="*/ 47625 h 133350"/>
              <a:gd name="connsiteX10" fmla="*/ 0 w 152400"/>
              <a:gd name="connsiteY10" fmla="*/ 9525 h 133350"/>
              <a:gd name="connsiteX11" fmla="*/ 0 w 152400"/>
              <a:gd name="connsiteY11" fmla="*/ 0 h 133350"/>
              <a:gd name="connsiteX12" fmla="*/ 104775 w 152400"/>
              <a:gd name="connsiteY12" fmla="*/ 0 h 133350"/>
              <a:gd name="connsiteX13" fmla="*/ 104775 w 152400"/>
              <a:gd name="connsiteY13" fmla="*/ 9525 h 133350"/>
              <a:gd name="connsiteX14" fmla="*/ 0 w 152400"/>
              <a:gd name="connsiteY14" fmla="*/ 9525 h 133350"/>
              <a:gd name="connsiteX15" fmla="*/ 78398 w 152400"/>
              <a:gd name="connsiteY15" fmla="*/ 133350 h 133350"/>
              <a:gd name="connsiteX16" fmla="*/ 78398 w 152400"/>
              <a:gd name="connsiteY16" fmla="*/ 112303 h 133350"/>
              <a:gd name="connsiteX17" fmla="*/ 129192 w 152400"/>
              <a:gd name="connsiteY17" fmla="*/ 61748 h 133350"/>
              <a:gd name="connsiteX18" fmla="*/ 132102 w 152400"/>
              <a:gd name="connsiteY18" fmla="*/ 59843 h 133350"/>
              <a:gd name="connsiteX19" fmla="*/ 135102 w 152400"/>
              <a:gd name="connsiteY19" fmla="*/ 59348 h 133350"/>
              <a:gd name="connsiteX20" fmla="*/ 138318 w 152400"/>
              <a:gd name="connsiteY20" fmla="*/ 59962 h 133350"/>
              <a:gd name="connsiteX21" fmla="*/ 141190 w 152400"/>
              <a:gd name="connsiteY21" fmla="*/ 61802 h 133350"/>
              <a:gd name="connsiteX22" fmla="*/ 150000 w 152400"/>
              <a:gd name="connsiteY22" fmla="*/ 70796 h 133350"/>
              <a:gd name="connsiteX23" fmla="*/ 151786 w 152400"/>
              <a:gd name="connsiteY23" fmla="*/ 73727 h 133350"/>
              <a:gd name="connsiteX24" fmla="*/ 152400 w 152400"/>
              <a:gd name="connsiteY24" fmla="*/ 76768 h 133350"/>
              <a:gd name="connsiteX25" fmla="*/ 151814 w 152400"/>
              <a:gd name="connsiteY25" fmla="*/ 79836 h 133350"/>
              <a:gd name="connsiteX26" fmla="*/ 150000 w 152400"/>
              <a:gd name="connsiteY26" fmla="*/ 82794 h 133350"/>
              <a:gd name="connsiteX27" fmla="*/ 99445 w 152400"/>
              <a:gd name="connsiteY27" fmla="*/ 133350 h 133350"/>
              <a:gd name="connsiteX28" fmla="*/ 78398 w 152400"/>
              <a:gd name="connsiteY28" fmla="*/ 133350 h 133350"/>
              <a:gd name="connsiteX29" fmla="*/ 143974 w 152400"/>
              <a:gd name="connsiteY29" fmla="*/ 76768 h 133350"/>
              <a:gd name="connsiteX30" fmla="*/ 135163 w 152400"/>
              <a:gd name="connsiteY30" fmla="*/ 67774 h 133350"/>
              <a:gd name="connsiteX31" fmla="*/ 143974 w 152400"/>
              <a:gd name="connsiteY31" fmla="*/ 76768 h 133350"/>
              <a:gd name="connsiteX32" fmla="*/ 86824 w 152400"/>
              <a:gd name="connsiteY32" fmla="*/ 124924 h 133350"/>
              <a:gd name="connsiteX33" fmla="*/ 95873 w 152400"/>
              <a:gd name="connsiteY33" fmla="*/ 124924 h 133350"/>
              <a:gd name="connsiteX34" fmla="*/ 128899 w 152400"/>
              <a:gd name="connsiteY34" fmla="*/ 91843 h 133350"/>
              <a:gd name="connsiteX35" fmla="*/ 124429 w 152400"/>
              <a:gd name="connsiteY35" fmla="*/ 87319 h 133350"/>
              <a:gd name="connsiteX36" fmla="*/ 120088 w 152400"/>
              <a:gd name="connsiteY36" fmla="*/ 82666 h 133350"/>
              <a:gd name="connsiteX37" fmla="*/ 86824 w 152400"/>
              <a:gd name="connsiteY37" fmla="*/ 115875 h 133350"/>
              <a:gd name="connsiteX38" fmla="*/ 86824 w 152400"/>
              <a:gd name="connsiteY38" fmla="*/ 124924 h 133350"/>
              <a:gd name="connsiteX39" fmla="*/ 124429 w 152400"/>
              <a:gd name="connsiteY39" fmla="*/ 87319 h 133350"/>
              <a:gd name="connsiteX40" fmla="*/ 120088 w 152400"/>
              <a:gd name="connsiteY40" fmla="*/ 82666 h 133350"/>
              <a:gd name="connsiteX41" fmla="*/ 128899 w 152400"/>
              <a:gd name="connsiteY41" fmla="*/ 91843 h 133350"/>
              <a:gd name="connsiteX42" fmla="*/ 124429 w 152400"/>
              <a:gd name="connsiteY42" fmla="*/ 8731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2400" h="133350">
                <a:moveTo>
                  <a:pt x="0" y="85725"/>
                </a:moveTo>
                <a:lnTo>
                  <a:pt x="0" y="76200"/>
                </a:lnTo>
                <a:lnTo>
                  <a:pt x="66675" y="76200"/>
                </a:lnTo>
                <a:lnTo>
                  <a:pt x="66675" y="85725"/>
                </a:lnTo>
                <a:lnTo>
                  <a:pt x="0" y="85725"/>
                </a:lnTo>
                <a:close/>
                <a:moveTo>
                  <a:pt x="0" y="47625"/>
                </a:moveTo>
                <a:lnTo>
                  <a:pt x="0" y="38100"/>
                </a:lnTo>
                <a:lnTo>
                  <a:pt x="104775" y="38100"/>
                </a:lnTo>
                <a:lnTo>
                  <a:pt x="104775" y="47625"/>
                </a:lnTo>
                <a:lnTo>
                  <a:pt x="0" y="47625"/>
                </a:lnTo>
                <a:close/>
                <a:moveTo>
                  <a:pt x="0" y="9525"/>
                </a:moveTo>
                <a:lnTo>
                  <a:pt x="0" y="0"/>
                </a:lnTo>
                <a:lnTo>
                  <a:pt x="104775" y="0"/>
                </a:lnTo>
                <a:lnTo>
                  <a:pt x="104775" y="9525"/>
                </a:lnTo>
                <a:lnTo>
                  <a:pt x="0" y="9525"/>
                </a:lnTo>
                <a:close/>
                <a:moveTo>
                  <a:pt x="78398" y="133350"/>
                </a:moveTo>
                <a:lnTo>
                  <a:pt x="78398" y="112303"/>
                </a:lnTo>
                <a:lnTo>
                  <a:pt x="129192" y="61748"/>
                </a:lnTo>
                <a:cubicBezTo>
                  <a:pt x="130132" y="60807"/>
                  <a:pt x="131102" y="60172"/>
                  <a:pt x="132102" y="59843"/>
                </a:cubicBezTo>
                <a:cubicBezTo>
                  <a:pt x="133102" y="59513"/>
                  <a:pt x="134102" y="59348"/>
                  <a:pt x="135102" y="59348"/>
                </a:cubicBezTo>
                <a:cubicBezTo>
                  <a:pt x="136193" y="59348"/>
                  <a:pt x="137265" y="59553"/>
                  <a:pt x="138318" y="59962"/>
                </a:cubicBezTo>
                <a:cubicBezTo>
                  <a:pt x="139371" y="60371"/>
                  <a:pt x="140328" y="60984"/>
                  <a:pt x="141190" y="61802"/>
                </a:cubicBezTo>
                <a:lnTo>
                  <a:pt x="150000" y="70796"/>
                </a:lnTo>
                <a:cubicBezTo>
                  <a:pt x="150782" y="71737"/>
                  <a:pt x="151377" y="72714"/>
                  <a:pt x="151786" y="73727"/>
                </a:cubicBezTo>
                <a:cubicBezTo>
                  <a:pt x="152195" y="74741"/>
                  <a:pt x="152400" y="75754"/>
                  <a:pt x="152400" y="76768"/>
                </a:cubicBezTo>
                <a:cubicBezTo>
                  <a:pt x="152400" y="77781"/>
                  <a:pt x="152205" y="78804"/>
                  <a:pt x="151814" y="79836"/>
                </a:cubicBezTo>
                <a:cubicBezTo>
                  <a:pt x="151423" y="80868"/>
                  <a:pt x="150819" y="81854"/>
                  <a:pt x="150000" y="82794"/>
                </a:cubicBezTo>
                <a:lnTo>
                  <a:pt x="99445" y="133350"/>
                </a:lnTo>
                <a:lnTo>
                  <a:pt x="78398" y="133350"/>
                </a:lnTo>
                <a:close/>
                <a:moveTo>
                  <a:pt x="143974" y="76768"/>
                </a:moveTo>
                <a:lnTo>
                  <a:pt x="135163" y="67774"/>
                </a:lnTo>
                <a:lnTo>
                  <a:pt x="143974" y="76768"/>
                </a:lnTo>
                <a:close/>
                <a:moveTo>
                  <a:pt x="86824" y="124924"/>
                </a:moveTo>
                <a:lnTo>
                  <a:pt x="95873" y="124924"/>
                </a:lnTo>
                <a:lnTo>
                  <a:pt x="128899" y="91843"/>
                </a:lnTo>
                <a:lnTo>
                  <a:pt x="124429" y="87319"/>
                </a:lnTo>
                <a:lnTo>
                  <a:pt x="120088" y="82666"/>
                </a:lnTo>
                <a:lnTo>
                  <a:pt x="86824" y="115875"/>
                </a:lnTo>
                <a:lnTo>
                  <a:pt x="86824" y="124924"/>
                </a:lnTo>
                <a:close/>
                <a:moveTo>
                  <a:pt x="124429" y="87319"/>
                </a:moveTo>
                <a:lnTo>
                  <a:pt x="120088" y="82666"/>
                </a:lnTo>
                <a:lnTo>
                  <a:pt x="128899" y="91843"/>
                </a:lnTo>
                <a:lnTo>
                  <a:pt x="124429" y="87319"/>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9F5E667D-A6A0-6147-BD84-DF114E4818BC}"/>
              </a:ext>
            </a:extLst>
          </p:cNvPr>
          <p:cNvSpPr>
            <a:spLocks noChangeAspect="1"/>
          </p:cNvSpPr>
          <p:nvPr/>
        </p:nvSpPr>
        <p:spPr>
          <a:xfrm>
            <a:off x="4900953" y="2562753"/>
            <a:ext cx="396000" cy="396000"/>
          </a:xfrm>
          <a:custGeom>
            <a:avLst/>
            <a:gdLst>
              <a:gd name="connsiteX0" fmla="*/ 0 w 133350"/>
              <a:gd name="connsiteY0" fmla="*/ 133350 h 133350"/>
              <a:gd name="connsiteX1" fmla="*/ 0 w 133350"/>
              <a:gd name="connsiteY1" fmla="*/ 78032 h 133350"/>
              <a:gd name="connsiteX2" fmla="*/ 28575 w 133350"/>
              <a:gd name="connsiteY2" fmla="*/ 78032 h 133350"/>
              <a:gd name="connsiteX3" fmla="*/ 28575 w 133350"/>
              <a:gd name="connsiteY3" fmla="*/ 133350 h 133350"/>
              <a:gd name="connsiteX4" fmla="*/ 0 w 133350"/>
              <a:gd name="connsiteY4" fmla="*/ 133350 h 133350"/>
              <a:gd name="connsiteX5" fmla="*/ 52388 w 133350"/>
              <a:gd name="connsiteY5" fmla="*/ 133350 h 133350"/>
              <a:gd name="connsiteX6" fmla="*/ 52388 w 133350"/>
              <a:gd name="connsiteY6" fmla="*/ 0 h 133350"/>
              <a:gd name="connsiteX7" fmla="*/ 80963 w 133350"/>
              <a:gd name="connsiteY7" fmla="*/ 0 h 133350"/>
              <a:gd name="connsiteX8" fmla="*/ 80963 w 133350"/>
              <a:gd name="connsiteY8" fmla="*/ 133350 h 133350"/>
              <a:gd name="connsiteX9" fmla="*/ 52388 w 133350"/>
              <a:gd name="connsiteY9" fmla="*/ 133350 h 133350"/>
              <a:gd name="connsiteX10" fmla="*/ 104775 w 133350"/>
              <a:gd name="connsiteY10" fmla="*/ 133350 h 133350"/>
              <a:gd name="connsiteX11" fmla="*/ 104775 w 133350"/>
              <a:gd name="connsiteY11" fmla="*/ 45793 h 133350"/>
              <a:gd name="connsiteX12" fmla="*/ 133350 w 133350"/>
              <a:gd name="connsiteY12" fmla="*/ 45793 h 133350"/>
              <a:gd name="connsiteX13" fmla="*/ 133350 w 133350"/>
              <a:gd name="connsiteY13" fmla="*/ 133350 h 133350"/>
              <a:gd name="connsiteX14" fmla="*/ 104775 w 133350"/>
              <a:gd name="connsiteY14"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350" h="133350">
                <a:moveTo>
                  <a:pt x="0" y="133350"/>
                </a:moveTo>
                <a:lnTo>
                  <a:pt x="0" y="78032"/>
                </a:lnTo>
                <a:lnTo>
                  <a:pt x="28575" y="78032"/>
                </a:lnTo>
                <a:lnTo>
                  <a:pt x="28575" y="133350"/>
                </a:lnTo>
                <a:lnTo>
                  <a:pt x="0" y="133350"/>
                </a:lnTo>
                <a:close/>
                <a:moveTo>
                  <a:pt x="52388" y="133350"/>
                </a:moveTo>
                <a:lnTo>
                  <a:pt x="52388" y="0"/>
                </a:lnTo>
                <a:lnTo>
                  <a:pt x="80963" y="0"/>
                </a:lnTo>
                <a:lnTo>
                  <a:pt x="80963" y="133350"/>
                </a:lnTo>
                <a:lnTo>
                  <a:pt x="52388" y="133350"/>
                </a:lnTo>
                <a:close/>
                <a:moveTo>
                  <a:pt x="104775" y="133350"/>
                </a:moveTo>
                <a:lnTo>
                  <a:pt x="104775" y="45793"/>
                </a:lnTo>
                <a:lnTo>
                  <a:pt x="133350" y="45793"/>
                </a:lnTo>
                <a:lnTo>
                  <a:pt x="133350" y="133350"/>
                </a:lnTo>
                <a:lnTo>
                  <a:pt x="104775" y="133350"/>
                </a:lnTo>
                <a:close/>
              </a:path>
            </a:pathLst>
          </a:custGeom>
          <a:solidFill>
            <a:schemeClr val="bg1"/>
          </a:solidFill>
          <a:ln w="238" cap="flat">
            <a:noFill/>
            <a:prstDash val="solid"/>
            <a:miter/>
          </a:ln>
        </p:spPr>
        <p:txBody>
          <a:bodyPr rtlCol="0" anchor="ctr"/>
          <a:lstStyle/>
          <a:p>
            <a:endParaRPr lang="en-RO"/>
          </a:p>
        </p:txBody>
      </p:sp>
      <p:sp>
        <p:nvSpPr>
          <p:cNvPr id="20" name="Graphic 15">
            <a:extLst>
              <a:ext uri="{FF2B5EF4-FFF2-40B4-BE49-F238E27FC236}">
                <a16:creationId xmlns:a16="http://schemas.microsoft.com/office/drawing/2014/main" id="{916FCF6D-3C35-EE47-B6BE-D53C508231C6}"/>
              </a:ext>
            </a:extLst>
          </p:cNvPr>
          <p:cNvSpPr>
            <a:spLocks noChangeAspect="1"/>
          </p:cNvSpPr>
          <p:nvPr/>
        </p:nvSpPr>
        <p:spPr>
          <a:xfrm>
            <a:off x="656459" y="4441312"/>
            <a:ext cx="432000" cy="387636"/>
          </a:xfrm>
          <a:custGeom>
            <a:avLst/>
            <a:gdLst>
              <a:gd name="connsiteX0" fmla="*/ 41910 w 183722"/>
              <a:gd name="connsiteY0" fmla="*/ 164856 h 164855"/>
              <a:gd name="connsiteX1" fmla="*/ 35169 w 183722"/>
              <a:gd name="connsiteY1" fmla="*/ 158115 h 164855"/>
              <a:gd name="connsiteX2" fmla="*/ 94298 w 183722"/>
              <a:gd name="connsiteY2" fmla="*/ 98932 h 164855"/>
              <a:gd name="connsiteX3" fmla="*/ 127635 w 183722"/>
              <a:gd name="connsiteY3" fmla="*/ 132269 h 164855"/>
              <a:gd name="connsiteX4" fmla="*/ 176927 w 183722"/>
              <a:gd name="connsiteY4" fmla="*/ 82977 h 164855"/>
              <a:gd name="connsiteX5" fmla="*/ 183723 w 183722"/>
              <a:gd name="connsiteY5" fmla="*/ 89773 h 164855"/>
              <a:gd name="connsiteX6" fmla="*/ 127635 w 183722"/>
              <a:gd name="connsiteY6" fmla="*/ 145806 h 164855"/>
              <a:gd name="connsiteX7" fmla="*/ 94298 w 183722"/>
              <a:gd name="connsiteY7" fmla="*/ 112468 h 164855"/>
              <a:gd name="connsiteX8" fmla="*/ 41910 w 183722"/>
              <a:gd name="connsiteY8" fmla="*/ 164856 h 164855"/>
              <a:gd name="connsiteX9" fmla="*/ 15386 w 183722"/>
              <a:gd name="connsiteY9" fmla="*/ 152400 h 164855"/>
              <a:gd name="connsiteX10" fmla="*/ 4405 w 183722"/>
              <a:gd name="connsiteY10" fmla="*/ 147995 h 164855"/>
              <a:gd name="connsiteX11" fmla="*/ 0 w 183722"/>
              <a:gd name="connsiteY11" fmla="*/ 137014 h 164855"/>
              <a:gd name="connsiteX12" fmla="*/ 0 w 183722"/>
              <a:gd name="connsiteY12" fmla="*/ 15386 h 164855"/>
              <a:gd name="connsiteX13" fmla="*/ 4405 w 183722"/>
              <a:gd name="connsiteY13" fmla="*/ 4405 h 164855"/>
              <a:gd name="connsiteX14" fmla="*/ 15386 w 183722"/>
              <a:gd name="connsiteY14" fmla="*/ 0 h 164855"/>
              <a:gd name="connsiteX15" fmla="*/ 137014 w 183722"/>
              <a:gd name="connsiteY15" fmla="*/ 0 h 164855"/>
              <a:gd name="connsiteX16" fmla="*/ 147995 w 183722"/>
              <a:gd name="connsiteY16" fmla="*/ 4405 h 164855"/>
              <a:gd name="connsiteX17" fmla="*/ 152400 w 183722"/>
              <a:gd name="connsiteY17" fmla="*/ 15386 h 164855"/>
              <a:gd name="connsiteX18" fmla="*/ 152400 w 183722"/>
              <a:gd name="connsiteY18" fmla="*/ 55391 h 164855"/>
              <a:gd name="connsiteX19" fmla="*/ 9525 w 183722"/>
              <a:gd name="connsiteY19" fmla="*/ 55391 h 164855"/>
              <a:gd name="connsiteX20" fmla="*/ 9525 w 183722"/>
              <a:gd name="connsiteY20" fmla="*/ 137014 h 164855"/>
              <a:gd name="connsiteX21" fmla="*/ 11357 w 183722"/>
              <a:gd name="connsiteY21" fmla="*/ 141043 h 164855"/>
              <a:gd name="connsiteX22" fmla="*/ 15386 w 183722"/>
              <a:gd name="connsiteY22" fmla="*/ 142875 h 164855"/>
              <a:gd name="connsiteX23" fmla="*/ 15386 w 183722"/>
              <a:gd name="connsiteY23" fmla="*/ 152400 h 164855"/>
              <a:gd name="connsiteX24" fmla="*/ 9525 w 183722"/>
              <a:gd name="connsiteY24" fmla="*/ 45866 h 164855"/>
              <a:gd name="connsiteX25" fmla="*/ 142875 w 183722"/>
              <a:gd name="connsiteY25" fmla="*/ 45866 h 164855"/>
              <a:gd name="connsiteX26" fmla="*/ 142875 w 183722"/>
              <a:gd name="connsiteY26" fmla="*/ 15386 h 164855"/>
              <a:gd name="connsiteX27" fmla="*/ 141043 w 183722"/>
              <a:gd name="connsiteY27" fmla="*/ 11357 h 164855"/>
              <a:gd name="connsiteX28" fmla="*/ 137014 w 183722"/>
              <a:gd name="connsiteY28" fmla="*/ 9525 h 164855"/>
              <a:gd name="connsiteX29" fmla="*/ 15386 w 183722"/>
              <a:gd name="connsiteY29" fmla="*/ 9525 h 164855"/>
              <a:gd name="connsiteX30" fmla="*/ 11357 w 183722"/>
              <a:gd name="connsiteY30" fmla="*/ 11357 h 164855"/>
              <a:gd name="connsiteX31" fmla="*/ 9525 w 183722"/>
              <a:gd name="connsiteY31" fmla="*/ 15386 h 164855"/>
              <a:gd name="connsiteX32" fmla="*/ 9525 w 183722"/>
              <a:gd name="connsiteY32" fmla="*/ 45866 h 164855"/>
              <a:gd name="connsiteX33" fmla="*/ 9525 w 183722"/>
              <a:gd name="connsiteY33" fmla="*/ 45866 h 164855"/>
              <a:gd name="connsiteX34" fmla="*/ 9525 w 183722"/>
              <a:gd name="connsiteY34" fmla="*/ 9525 h 164855"/>
              <a:gd name="connsiteX35" fmla="*/ 9525 w 183722"/>
              <a:gd name="connsiteY35" fmla="*/ 45866 h 16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722" h="164855">
                <a:moveTo>
                  <a:pt x="41910" y="164856"/>
                </a:moveTo>
                <a:lnTo>
                  <a:pt x="35169" y="158115"/>
                </a:lnTo>
                <a:lnTo>
                  <a:pt x="94298" y="98932"/>
                </a:lnTo>
                <a:lnTo>
                  <a:pt x="127635" y="132269"/>
                </a:lnTo>
                <a:lnTo>
                  <a:pt x="176927" y="82977"/>
                </a:lnTo>
                <a:lnTo>
                  <a:pt x="183723" y="89773"/>
                </a:lnTo>
                <a:lnTo>
                  <a:pt x="127635" y="145806"/>
                </a:lnTo>
                <a:lnTo>
                  <a:pt x="94298" y="112468"/>
                </a:lnTo>
                <a:lnTo>
                  <a:pt x="41910" y="164856"/>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55391"/>
                </a:lnTo>
                <a:lnTo>
                  <a:pt x="9525" y="55391"/>
                </a:lnTo>
                <a:lnTo>
                  <a:pt x="9525" y="137014"/>
                </a:lnTo>
                <a:cubicBezTo>
                  <a:pt x="9525" y="138479"/>
                  <a:pt x="10136" y="139822"/>
                  <a:pt x="11357" y="141043"/>
                </a:cubicBezTo>
                <a:cubicBezTo>
                  <a:pt x="12578" y="142264"/>
                  <a:pt x="13921" y="142875"/>
                  <a:pt x="15386" y="142875"/>
                </a:cubicBezTo>
                <a:lnTo>
                  <a:pt x="15386" y="152400"/>
                </a:lnTo>
                <a:close/>
                <a:moveTo>
                  <a:pt x="9525" y="45866"/>
                </a:moveTo>
                <a:lnTo>
                  <a:pt x="142875" y="45866"/>
                </a:ln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45866"/>
                </a:lnTo>
                <a:close/>
                <a:moveTo>
                  <a:pt x="9525" y="45866"/>
                </a:moveTo>
                <a:lnTo>
                  <a:pt x="9525" y="9525"/>
                </a:lnTo>
                <a:lnTo>
                  <a:pt x="9525" y="45866"/>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FE602A-C04E-AF44-9665-349BAAC34E6D}"/>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4923112"/>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10-day curve</a:t>
            </a:r>
          </a:p>
        </p:txBody>
      </p:sp>
      <p:graphicFrame>
        <p:nvGraphicFramePr>
          <p:cNvPr id="20" name="Table 3">
            <a:extLst>
              <a:ext uri="{FF2B5EF4-FFF2-40B4-BE49-F238E27FC236}">
                <a16:creationId xmlns:a16="http://schemas.microsoft.com/office/drawing/2014/main" id="{DB9130FF-33D8-024F-B27F-AA736A242729}"/>
              </a:ext>
            </a:extLst>
          </p:cNvPr>
          <p:cNvGraphicFramePr>
            <a:graphicFrameLocks noGrp="1"/>
          </p:cNvGraphicFramePr>
          <p:nvPr>
            <p:extLst>
              <p:ext uri="{D42A27DB-BD31-4B8C-83A1-F6EECF244321}">
                <p14:modId xmlns:p14="http://schemas.microsoft.com/office/powerpoint/2010/main" val="2114166940"/>
              </p:ext>
            </p:extLst>
          </p:nvPr>
        </p:nvGraphicFramePr>
        <p:xfrm>
          <a:off x="5927026" y="1412577"/>
          <a:ext cx="2748662" cy="306056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tblGrid>
              <a:tr h="612112">
                <a:tc>
                  <a:txBody>
                    <a:bodyPr/>
                    <a:lstStyle/>
                    <a:p>
                      <a:pPr algn="ctr"/>
                      <a:r>
                        <a:rPr lang="en-RO" sz="1200" b="1" i="0" dirty="0">
                          <a:latin typeface="Arial" panose="020B0604020202020204" pitchFamily="34" charset="0"/>
                          <a:cs typeface="Arial" panose="020B0604020202020204" pitchFamily="34" charset="0"/>
                        </a:rPr>
                        <a:t>Period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06056">
                <a:tc>
                  <a:txBody>
                    <a:bodyPr/>
                    <a:lstStyle/>
                    <a:p>
                      <a:pPr algn="ctr"/>
                      <a:r>
                        <a:rPr lang="en-RO" sz="1200" b="0" i="0" dirty="0">
                          <a:latin typeface="Arial" panose="020B0604020202020204" pitchFamily="34" charset="0"/>
                          <a:cs typeface="Arial" panose="020B0604020202020204" pitchFamily="34" charset="0"/>
                        </a:rPr>
                        <a:t>1–10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11–20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21 Feb – 1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2–11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306056">
                <a:tc>
                  <a:txBody>
                    <a:bodyPr/>
                    <a:lstStyle/>
                    <a:p>
                      <a:pPr algn="ctr"/>
                      <a:r>
                        <a:rPr lang="en-RO" sz="1200" b="0" i="0" dirty="0">
                          <a:latin typeface="Arial" panose="020B0604020202020204" pitchFamily="34" charset="0"/>
                          <a:cs typeface="Arial" panose="020B0604020202020204" pitchFamily="34" charset="0"/>
                        </a:rPr>
                        <a:t>12–21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ctr"/>
                      <a:r>
                        <a:rPr lang="en-RO" sz="1200" b="0" i="0" dirty="0">
                          <a:latin typeface="Arial" panose="020B0604020202020204" pitchFamily="34" charset="0"/>
                          <a:cs typeface="Arial" panose="020B0604020202020204" pitchFamily="34" charset="0"/>
                        </a:rPr>
                        <a:t>22–31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306056">
                <a:tc>
                  <a:txBody>
                    <a:bodyPr/>
                    <a:lstStyle/>
                    <a:p>
                      <a:pPr algn="ctr"/>
                      <a:r>
                        <a:rPr lang="en-RO" sz="1200" b="0" i="0" dirty="0">
                          <a:latin typeface="Arial" panose="020B0604020202020204" pitchFamily="34" charset="0"/>
                          <a:cs typeface="Arial" panose="020B0604020202020204" pitchFamily="34" charset="0"/>
                        </a:rPr>
                        <a:t>1–10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r h="306056">
                <a:tc>
                  <a:txBody>
                    <a:bodyPr/>
                    <a:lstStyle/>
                    <a:p>
                      <a:pPr algn="ctr"/>
                      <a:r>
                        <a:rPr lang="en-RO" sz="1200" b="0" i="0" dirty="0">
                          <a:latin typeface="Arial" panose="020B0604020202020204" pitchFamily="34" charset="0"/>
                          <a:cs typeface="Arial" panose="020B0604020202020204" pitchFamily="34" charset="0"/>
                        </a:rPr>
                        <a:t>11–20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5161717"/>
                  </a:ext>
                </a:extLst>
              </a:tr>
            </a:tbl>
          </a:graphicData>
        </a:graphic>
      </p:graphicFrame>
      <p:graphicFrame>
        <p:nvGraphicFramePr>
          <p:cNvPr id="21" name="Chart 20">
            <a:extLst>
              <a:ext uri="{FF2B5EF4-FFF2-40B4-BE49-F238E27FC236}">
                <a16:creationId xmlns:a16="http://schemas.microsoft.com/office/drawing/2014/main" id="{961E3BE6-2730-4742-B5EA-F9DF08F588CF}"/>
              </a:ext>
            </a:extLst>
          </p:cNvPr>
          <p:cNvGraphicFramePr/>
          <p:nvPr>
            <p:extLst>
              <p:ext uri="{D42A27DB-BD31-4B8C-83A1-F6EECF244321}">
                <p14:modId xmlns:p14="http://schemas.microsoft.com/office/powerpoint/2010/main" val="22220141"/>
              </p:ext>
            </p:extLst>
          </p:nvPr>
        </p:nvGraphicFramePr>
        <p:xfrm>
          <a:off x="431800" y="1412578"/>
          <a:ext cx="5075621" cy="5173138"/>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Arrow Connector 21">
            <a:extLst>
              <a:ext uri="{FF2B5EF4-FFF2-40B4-BE49-F238E27FC236}">
                <a16:creationId xmlns:a16="http://schemas.microsoft.com/office/drawing/2014/main" id="{4A63033D-C9B6-3C43-9703-43A6208EEA01}"/>
              </a:ext>
            </a:extLst>
          </p:cNvPr>
          <p:cNvCxnSpPr>
            <a:cxnSpLocks/>
          </p:cNvCxnSpPr>
          <p:nvPr/>
        </p:nvCxnSpPr>
        <p:spPr>
          <a:xfrm>
            <a:off x="1027361" y="4043498"/>
            <a:ext cx="2304418"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120D15-79B9-044C-A17F-E5D8ABFF6922}"/>
              </a:ext>
            </a:extLst>
          </p:cNvPr>
          <p:cNvSpPr txBox="1"/>
          <p:nvPr/>
        </p:nvSpPr>
        <p:spPr>
          <a:xfrm>
            <a:off x="1027361" y="3725697"/>
            <a:ext cx="1447061" cy="246221"/>
          </a:xfrm>
          <a:prstGeom prst="rect">
            <a:avLst/>
          </a:prstGeom>
          <a:noFill/>
        </p:spPr>
        <p:txBody>
          <a:bodyPr wrap="square" lIns="0" tIns="0" rIns="0" bIns="0" rtlCol="0">
            <a:spAutoFit/>
          </a:bodyPr>
          <a:lstStyle/>
          <a:p>
            <a:r>
              <a:rPr lang="en-GB" sz="1600" b="1" dirty="0" err="1">
                <a:solidFill>
                  <a:srgbClr val="ED7D31"/>
                </a:solidFill>
              </a:rPr>
              <a:t>40 days</a:t>
            </a:r>
          </a:p>
        </p:txBody>
      </p:sp>
      <p:cxnSp>
        <p:nvCxnSpPr>
          <p:cNvPr id="25" name="Straight Arrow Connector 24">
            <a:extLst>
              <a:ext uri="{FF2B5EF4-FFF2-40B4-BE49-F238E27FC236}">
                <a16:creationId xmlns:a16="http://schemas.microsoft.com/office/drawing/2014/main" id="{7B3CFF8B-E906-2243-92C9-E338F6A9FBEA}"/>
              </a:ext>
            </a:extLst>
          </p:cNvPr>
          <p:cNvCxnSpPr>
            <a:cxnSpLocks/>
          </p:cNvCxnSpPr>
          <p:nvPr/>
        </p:nvCxnSpPr>
        <p:spPr>
          <a:xfrm>
            <a:off x="3331779" y="1972960"/>
            <a:ext cx="1166649"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5E290D9-2412-9747-B427-E6F8E5DAAEBC}"/>
              </a:ext>
            </a:extLst>
          </p:cNvPr>
          <p:cNvSpPr txBox="1"/>
          <p:nvPr/>
        </p:nvSpPr>
        <p:spPr>
          <a:xfrm>
            <a:off x="3617443" y="1655159"/>
            <a:ext cx="1447061" cy="246221"/>
          </a:xfrm>
          <a:prstGeom prst="rect">
            <a:avLst/>
          </a:prstGeom>
          <a:noFill/>
        </p:spPr>
        <p:txBody>
          <a:bodyPr wrap="square" lIns="0" tIns="0" rIns="0" bIns="0" rtlCol="0">
            <a:spAutoFit/>
          </a:bodyPr>
          <a:lstStyle/>
          <a:p>
            <a:r>
              <a:rPr lang="en-GB" sz="1600" b="1" dirty="0" err="1">
                <a:solidFill>
                  <a:srgbClr val="ED7D31"/>
                </a:solidFill>
              </a:rPr>
              <a:t>20 days</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156933" y="5130320"/>
            <a:ext cx="2251572" cy="129266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Clustered cases </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Possible person to person transmission</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Average IP: 20-40 days, compatible with HVA</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Cases highly clustered</a:t>
            </a:r>
          </a:p>
        </p:txBody>
      </p:sp>
    </p:spTree>
    <p:extLst>
      <p:ext uri="{BB962C8B-B14F-4D97-AF65-F5344CB8AC3E}">
        <p14:creationId xmlns:p14="http://schemas.microsoft.com/office/powerpoint/2010/main" val="1785553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D1FA0C-795B-AA42-947C-DC46A066D0AB}"/>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7-day curve</a:t>
            </a:r>
          </a:p>
        </p:txBody>
      </p:sp>
      <p:sp>
        <p:nvSpPr>
          <p:cNvPr id="18" name="Rounded Rectangle 17">
            <a:extLst>
              <a:ext uri="{FF2B5EF4-FFF2-40B4-BE49-F238E27FC236}">
                <a16:creationId xmlns:a16="http://schemas.microsoft.com/office/drawing/2014/main" id="{E10A1FC7-60A6-D743-8243-6BF2AD236E6C}"/>
              </a:ext>
            </a:extLst>
          </p:cNvPr>
          <p:cNvSpPr/>
          <p:nvPr/>
        </p:nvSpPr>
        <p:spPr>
          <a:xfrm>
            <a:off x="5927026" y="4925083"/>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Box 18">
            <a:extLst>
              <a:ext uri="{FF2B5EF4-FFF2-40B4-BE49-F238E27FC236}">
                <a16:creationId xmlns:a16="http://schemas.microsoft.com/office/drawing/2014/main" id="{F24315B2-C548-5742-84A2-64DFA721D70A}"/>
              </a:ext>
            </a:extLst>
          </p:cNvPr>
          <p:cNvSpPr txBox="1"/>
          <p:nvPr/>
        </p:nvSpPr>
        <p:spPr>
          <a:xfrm>
            <a:off x="6156932" y="5132291"/>
            <a:ext cx="2459121" cy="1292662"/>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Similar to the previous curve, but</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Slow motion, cases are less clustered </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Average IP: approximately 21-42 days</a:t>
            </a:r>
          </a:p>
        </p:txBody>
      </p:sp>
      <p:graphicFrame>
        <p:nvGraphicFramePr>
          <p:cNvPr id="20" name="Table 3">
            <a:extLst>
              <a:ext uri="{FF2B5EF4-FFF2-40B4-BE49-F238E27FC236}">
                <a16:creationId xmlns:a16="http://schemas.microsoft.com/office/drawing/2014/main" id="{DB9130FF-33D8-024F-B27F-AA736A242729}"/>
              </a:ext>
            </a:extLst>
          </p:cNvPr>
          <p:cNvGraphicFramePr>
            <a:graphicFrameLocks noGrp="1"/>
          </p:cNvGraphicFramePr>
          <p:nvPr>
            <p:extLst>
              <p:ext uri="{D42A27DB-BD31-4B8C-83A1-F6EECF244321}">
                <p14:modId xmlns:p14="http://schemas.microsoft.com/office/powerpoint/2010/main" val="2968767613"/>
              </p:ext>
            </p:extLst>
          </p:nvPr>
        </p:nvGraphicFramePr>
        <p:xfrm>
          <a:off x="5927026" y="1414548"/>
          <a:ext cx="2748662" cy="329184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tblGrid>
              <a:tr h="204958">
                <a:tc>
                  <a:txBody>
                    <a:bodyPr/>
                    <a:lstStyle/>
                    <a:p>
                      <a:pPr algn="ctr"/>
                      <a:r>
                        <a:rPr lang="en-RO" sz="1200" b="1" i="0" dirty="0">
                          <a:latin typeface="Arial" panose="020B0604020202020204" pitchFamily="34" charset="0"/>
                          <a:cs typeface="Arial" panose="020B0604020202020204" pitchFamily="34" charset="0"/>
                        </a:rPr>
                        <a:t>Period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C"/>
                    </a:solidFill>
                  </a:tcPr>
                </a:tc>
                <a:extLst>
                  <a:ext uri="{0D108BD9-81ED-4DB2-BD59-A6C34878D82A}">
                    <a16:rowId xmlns:a16="http://schemas.microsoft.com/office/drawing/2014/main" val="2718933762"/>
                  </a:ext>
                </a:extLst>
              </a:tr>
              <a:tr h="204958">
                <a:tc>
                  <a:txBody>
                    <a:bodyPr/>
                    <a:lstStyle/>
                    <a:p>
                      <a:pPr algn="ctr"/>
                      <a:r>
                        <a:rPr lang="en-RO" sz="1200" b="0" i="0" dirty="0">
                          <a:latin typeface="Arial" panose="020B0604020202020204" pitchFamily="34" charset="0"/>
                          <a:cs typeface="Arial" panose="020B0604020202020204" pitchFamily="34" charset="0"/>
                        </a:rPr>
                        <a:t>1–7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204958">
                <a:tc>
                  <a:txBody>
                    <a:bodyPr/>
                    <a:lstStyle/>
                    <a:p>
                      <a:pPr algn="ctr"/>
                      <a:r>
                        <a:rPr lang="en-RO" sz="1200" b="0" i="0" dirty="0">
                          <a:latin typeface="Arial" panose="020B0604020202020204" pitchFamily="34" charset="0"/>
                          <a:cs typeface="Arial" panose="020B0604020202020204" pitchFamily="34" charset="0"/>
                        </a:rPr>
                        <a:t>8–14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204958">
                <a:tc>
                  <a:txBody>
                    <a:bodyPr/>
                    <a:lstStyle/>
                    <a:p>
                      <a:pPr algn="ctr"/>
                      <a:r>
                        <a:rPr lang="en-RO" sz="1200" b="0" i="0" dirty="0">
                          <a:latin typeface="Arial" panose="020B0604020202020204" pitchFamily="34" charset="0"/>
                          <a:cs typeface="Arial" panose="020B0604020202020204" pitchFamily="34" charset="0"/>
                        </a:rPr>
                        <a:t>15–21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204958">
                <a:tc>
                  <a:txBody>
                    <a:bodyPr/>
                    <a:lstStyle/>
                    <a:p>
                      <a:pPr algn="ctr"/>
                      <a:r>
                        <a:rPr lang="en-RO" sz="1200" b="0" i="0" dirty="0">
                          <a:latin typeface="Arial" panose="020B0604020202020204" pitchFamily="34" charset="0"/>
                          <a:cs typeface="Arial" panose="020B0604020202020204" pitchFamily="34" charset="0"/>
                        </a:rPr>
                        <a:t>22–28 Feb</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04958">
                <a:tc>
                  <a:txBody>
                    <a:bodyPr/>
                    <a:lstStyle/>
                    <a:p>
                      <a:pPr algn="ctr"/>
                      <a:r>
                        <a:rPr lang="en-RO" sz="1200" b="0" i="0" dirty="0">
                          <a:latin typeface="Arial" panose="020B0604020202020204" pitchFamily="34" charset="0"/>
                          <a:cs typeface="Arial" panose="020B0604020202020204" pitchFamily="34" charset="0"/>
                        </a:rPr>
                        <a:t>29 Feb – 6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204958">
                <a:tc>
                  <a:txBody>
                    <a:bodyPr/>
                    <a:lstStyle/>
                    <a:p>
                      <a:pPr algn="ctr"/>
                      <a:r>
                        <a:rPr lang="en-RO" sz="1200" b="0" i="0" dirty="0">
                          <a:latin typeface="Arial" panose="020B0604020202020204" pitchFamily="34" charset="0"/>
                          <a:cs typeface="Arial" panose="020B0604020202020204" pitchFamily="34" charset="0"/>
                        </a:rPr>
                        <a:t>7–13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204958">
                <a:tc>
                  <a:txBody>
                    <a:bodyPr/>
                    <a:lstStyle/>
                    <a:p>
                      <a:pPr algn="ctr"/>
                      <a:r>
                        <a:rPr lang="en-RO" sz="1200" b="0" i="0" dirty="0">
                          <a:latin typeface="Arial" panose="020B0604020202020204" pitchFamily="34" charset="0"/>
                          <a:cs typeface="Arial" panose="020B0604020202020204" pitchFamily="34" charset="0"/>
                        </a:rPr>
                        <a:t>14–20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r h="204958">
                <a:tc>
                  <a:txBody>
                    <a:bodyPr/>
                    <a:lstStyle/>
                    <a:p>
                      <a:pPr algn="ctr"/>
                      <a:r>
                        <a:rPr lang="en-RO" sz="1200" b="0" i="0" dirty="0">
                          <a:latin typeface="Arial" panose="020B0604020202020204" pitchFamily="34" charset="0"/>
                          <a:cs typeface="Arial" panose="020B0604020202020204" pitchFamily="34" charset="0"/>
                        </a:rPr>
                        <a:t>21–27 Mar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5161717"/>
                  </a:ext>
                </a:extLst>
              </a:tr>
              <a:tr h="204958">
                <a:tc>
                  <a:txBody>
                    <a:bodyPr/>
                    <a:lstStyle/>
                    <a:p>
                      <a:pPr algn="ctr"/>
                      <a:r>
                        <a:rPr lang="en-RO" sz="1200" b="0" i="0" dirty="0">
                          <a:latin typeface="Arial" panose="020B0604020202020204" pitchFamily="34" charset="0"/>
                          <a:cs typeface="Arial" panose="020B0604020202020204" pitchFamily="34" charset="0"/>
                        </a:rPr>
                        <a:t>28 Mar – 3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9399598"/>
                  </a:ext>
                </a:extLst>
              </a:tr>
              <a:tr h="204958">
                <a:tc>
                  <a:txBody>
                    <a:bodyPr/>
                    <a:lstStyle/>
                    <a:p>
                      <a:pPr algn="ctr"/>
                      <a:r>
                        <a:rPr lang="en-RO" sz="1200" b="0" i="0" dirty="0">
                          <a:latin typeface="Arial" panose="020B0604020202020204" pitchFamily="34" charset="0"/>
                          <a:cs typeface="Arial" panose="020B0604020202020204" pitchFamily="34" charset="0"/>
                        </a:rPr>
                        <a:t>4–10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79722391"/>
                  </a:ext>
                </a:extLst>
              </a:tr>
              <a:tr h="204958">
                <a:tc>
                  <a:txBody>
                    <a:bodyPr/>
                    <a:lstStyle/>
                    <a:p>
                      <a:pPr algn="ctr"/>
                      <a:r>
                        <a:rPr lang="en-RO" sz="1200" b="0" i="0" dirty="0">
                          <a:latin typeface="Arial" panose="020B0604020202020204" pitchFamily="34" charset="0"/>
                          <a:cs typeface="Arial" panose="020B0604020202020204" pitchFamily="34" charset="0"/>
                        </a:rPr>
                        <a:t>11–17 Abr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63482319"/>
                  </a:ext>
                </a:extLst>
              </a:tr>
            </a:tbl>
          </a:graphicData>
        </a:graphic>
      </p:graphicFrame>
      <p:graphicFrame>
        <p:nvGraphicFramePr>
          <p:cNvPr id="21" name="Chart 20">
            <a:extLst>
              <a:ext uri="{FF2B5EF4-FFF2-40B4-BE49-F238E27FC236}">
                <a16:creationId xmlns:a16="http://schemas.microsoft.com/office/drawing/2014/main" id="{961E3BE6-2730-4742-B5EA-F9DF08F588CF}"/>
              </a:ext>
            </a:extLst>
          </p:cNvPr>
          <p:cNvGraphicFramePr/>
          <p:nvPr>
            <p:extLst>
              <p:ext uri="{D42A27DB-BD31-4B8C-83A1-F6EECF244321}">
                <p14:modId xmlns:p14="http://schemas.microsoft.com/office/powerpoint/2010/main" val="96027329"/>
              </p:ext>
            </p:extLst>
          </p:nvPr>
        </p:nvGraphicFramePr>
        <p:xfrm>
          <a:off x="431800" y="1414549"/>
          <a:ext cx="5075621" cy="5173138"/>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Arrow Connector 21">
            <a:extLst>
              <a:ext uri="{FF2B5EF4-FFF2-40B4-BE49-F238E27FC236}">
                <a16:creationId xmlns:a16="http://schemas.microsoft.com/office/drawing/2014/main" id="{4A63033D-C9B6-3C43-9703-43A6208EEA01}"/>
              </a:ext>
            </a:extLst>
          </p:cNvPr>
          <p:cNvCxnSpPr>
            <a:cxnSpLocks/>
          </p:cNvCxnSpPr>
          <p:nvPr/>
        </p:nvCxnSpPr>
        <p:spPr>
          <a:xfrm>
            <a:off x="953789" y="4560476"/>
            <a:ext cx="2493604"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120D15-79B9-044C-A17F-E5D8ABFF6922}"/>
              </a:ext>
            </a:extLst>
          </p:cNvPr>
          <p:cNvSpPr txBox="1"/>
          <p:nvPr/>
        </p:nvSpPr>
        <p:spPr>
          <a:xfrm>
            <a:off x="953789" y="4242675"/>
            <a:ext cx="1447061" cy="246221"/>
          </a:xfrm>
          <a:prstGeom prst="rect">
            <a:avLst/>
          </a:prstGeom>
          <a:noFill/>
        </p:spPr>
        <p:txBody>
          <a:bodyPr wrap="square" lIns="0" tIns="0" rIns="0" bIns="0" rtlCol="0">
            <a:spAutoFit/>
          </a:bodyPr>
          <a:lstStyle/>
          <a:p>
            <a:r>
              <a:rPr lang="en-GB" sz="1600" b="1" dirty="0" err="1">
                <a:solidFill>
                  <a:srgbClr val="ED7D31"/>
                </a:solidFill>
              </a:rPr>
              <a:t>42 days</a:t>
            </a:r>
          </a:p>
        </p:txBody>
      </p:sp>
      <p:cxnSp>
        <p:nvCxnSpPr>
          <p:cNvPr id="25" name="Straight Arrow Connector 24">
            <a:extLst>
              <a:ext uri="{FF2B5EF4-FFF2-40B4-BE49-F238E27FC236}">
                <a16:creationId xmlns:a16="http://schemas.microsoft.com/office/drawing/2014/main" id="{7B3CFF8B-E906-2243-92C9-E338F6A9FBEA}"/>
              </a:ext>
            </a:extLst>
          </p:cNvPr>
          <p:cNvCxnSpPr>
            <a:cxnSpLocks/>
          </p:cNvCxnSpPr>
          <p:nvPr/>
        </p:nvCxnSpPr>
        <p:spPr>
          <a:xfrm>
            <a:off x="3447393" y="2637082"/>
            <a:ext cx="1282262"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5E290D9-2412-9747-B427-E6F8E5DAAEBC}"/>
              </a:ext>
            </a:extLst>
          </p:cNvPr>
          <p:cNvSpPr txBox="1"/>
          <p:nvPr/>
        </p:nvSpPr>
        <p:spPr>
          <a:xfrm>
            <a:off x="3733057" y="2319281"/>
            <a:ext cx="1447061" cy="246221"/>
          </a:xfrm>
          <a:prstGeom prst="rect">
            <a:avLst/>
          </a:prstGeom>
          <a:noFill/>
        </p:spPr>
        <p:txBody>
          <a:bodyPr wrap="square" lIns="0" tIns="0" rIns="0" bIns="0" rtlCol="0">
            <a:spAutoFit/>
          </a:bodyPr>
          <a:lstStyle/>
          <a:p>
            <a:r>
              <a:rPr lang="en-GB" sz="1600" b="1" dirty="0" err="1">
                <a:solidFill>
                  <a:srgbClr val="ED7D31"/>
                </a:solidFill>
              </a:rPr>
              <a:t>21 days</a:t>
            </a:r>
          </a:p>
        </p:txBody>
      </p:sp>
    </p:spTree>
    <p:extLst>
      <p:ext uri="{BB962C8B-B14F-4D97-AF65-F5344CB8AC3E}">
        <p14:creationId xmlns:p14="http://schemas.microsoft.com/office/powerpoint/2010/main" val="4133703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DFEE2-A166-0649-BDD3-232182DD5FF7}"/>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Comparing curves</a:t>
            </a:r>
          </a:p>
        </p:txBody>
      </p:sp>
      <p:graphicFrame>
        <p:nvGraphicFramePr>
          <p:cNvPr id="11" name="Chart 10">
            <a:extLst>
              <a:ext uri="{FF2B5EF4-FFF2-40B4-BE49-F238E27FC236}">
                <a16:creationId xmlns:a16="http://schemas.microsoft.com/office/drawing/2014/main" id="{A2253C74-F7A6-9046-BF2A-489BF4FA3E4D}"/>
              </a:ext>
            </a:extLst>
          </p:cNvPr>
          <p:cNvGraphicFramePr/>
          <p:nvPr>
            <p:extLst>
              <p:ext uri="{D42A27DB-BD31-4B8C-83A1-F6EECF244321}">
                <p14:modId xmlns:p14="http://schemas.microsoft.com/office/powerpoint/2010/main" val="2974481750"/>
              </p:ext>
            </p:extLst>
          </p:nvPr>
        </p:nvGraphicFramePr>
        <p:xfrm>
          <a:off x="431801" y="1288429"/>
          <a:ext cx="3960000" cy="3773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15A36570-B982-3449-AE77-AB63746F6AE7}"/>
              </a:ext>
            </a:extLst>
          </p:cNvPr>
          <p:cNvGraphicFramePr/>
          <p:nvPr>
            <p:extLst>
              <p:ext uri="{D42A27DB-BD31-4B8C-83A1-F6EECF244321}">
                <p14:modId xmlns:p14="http://schemas.microsoft.com/office/powerpoint/2010/main" val="2459772627"/>
              </p:ext>
            </p:extLst>
          </p:nvPr>
        </p:nvGraphicFramePr>
        <p:xfrm>
          <a:off x="4715688" y="1288429"/>
          <a:ext cx="3960000" cy="3773292"/>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a:extLst>
              <a:ext uri="{FF2B5EF4-FFF2-40B4-BE49-F238E27FC236}">
                <a16:creationId xmlns:a16="http://schemas.microsoft.com/office/drawing/2014/main" id="{A5B6B881-C087-3E40-9BED-3C13EFCF0443}"/>
              </a:ext>
            </a:extLst>
          </p:cNvPr>
          <p:cNvSpPr/>
          <p:nvPr/>
        </p:nvSpPr>
        <p:spPr>
          <a:xfrm>
            <a:off x="5398648" y="1288429"/>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7 days</a:t>
            </a:r>
          </a:p>
        </p:txBody>
      </p:sp>
      <p:sp>
        <p:nvSpPr>
          <p:cNvPr id="14" name="Rounded Rectangle 13">
            <a:extLst>
              <a:ext uri="{FF2B5EF4-FFF2-40B4-BE49-F238E27FC236}">
                <a16:creationId xmlns:a16="http://schemas.microsoft.com/office/drawing/2014/main" id="{6E7A7537-B4BC-C44D-BFD2-AB7485A976E5}"/>
              </a:ext>
            </a:extLst>
          </p:cNvPr>
          <p:cNvSpPr/>
          <p:nvPr/>
        </p:nvSpPr>
        <p:spPr>
          <a:xfrm>
            <a:off x="861419" y="1288429"/>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10 days</a:t>
            </a:r>
          </a:p>
        </p:txBody>
      </p:sp>
      <p:sp>
        <p:nvSpPr>
          <p:cNvPr id="15" name="Rounded Rectangle 14">
            <a:extLst>
              <a:ext uri="{FF2B5EF4-FFF2-40B4-BE49-F238E27FC236}">
                <a16:creationId xmlns:a16="http://schemas.microsoft.com/office/drawing/2014/main" id="{A22129D8-561D-1F40-9F59-85E8D419A358}"/>
              </a:ext>
            </a:extLst>
          </p:cNvPr>
          <p:cNvSpPr/>
          <p:nvPr/>
        </p:nvSpPr>
        <p:spPr>
          <a:xfrm>
            <a:off x="431800" y="5424363"/>
            <a:ext cx="8243888" cy="116332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TextBox 15">
            <a:extLst>
              <a:ext uri="{FF2B5EF4-FFF2-40B4-BE49-F238E27FC236}">
                <a16:creationId xmlns:a16="http://schemas.microsoft.com/office/drawing/2014/main" id="{AF9E64F7-17AE-4448-8333-AF837D40EAD4}"/>
              </a:ext>
            </a:extLst>
          </p:cNvPr>
          <p:cNvSpPr txBox="1"/>
          <p:nvPr/>
        </p:nvSpPr>
        <p:spPr>
          <a:xfrm>
            <a:off x="794792" y="5703879"/>
            <a:ext cx="7687056"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Both curves are similar</a:t>
            </a:r>
          </a:p>
          <a:p>
            <a:pPr marL="285750" indent="-285750">
              <a:buFont typeface="Arial" panose="020B0604020202020204" pitchFamily="34" charset="0"/>
              <a:buChar char="•"/>
            </a:pPr>
            <a:endParaRPr lang="en-GB"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7 days gives a better depiction of the outbreak’s progression</a:t>
            </a:r>
          </a:p>
        </p:txBody>
      </p:sp>
    </p:spTree>
    <p:extLst>
      <p:ext uri="{BB962C8B-B14F-4D97-AF65-F5344CB8AC3E}">
        <p14:creationId xmlns:p14="http://schemas.microsoft.com/office/powerpoint/2010/main" val="3645495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0EBE6A-5B7F-3A4C-878A-2718510F0D47}"/>
              </a:ext>
            </a:extLst>
          </p:cNvPr>
          <p:cNvSpPr/>
          <p:nvPr/>
        </p:nvSpPr>
        <p:spPr>
          <a:xfrm>
            <a:off x="1" y="1755228"/>
            <a:ext cx="9144000" cy="462652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Diarrhea disease in Trujillo, Peru</a:t>
            </a:r>
          </a:p>
        </p:txBody>
      </p:sp>
      <p:sp>
        <p:nvSpPr>
          <p:cNvPr id="9" name="TextBox 8">
            <a:extLst>
              <a:ext uri="{FF2B5EF4-FFF2-40B4-BE49-F238E27FC236}">
                <a16:creationId xmlns:a16="http://schemas.microsoft.com/office/drawing/2014/main" id="{A3BFFF68-679F-5748-A597-C7B8554A6881}"/>
              </a:ext>
            </a:extLst>
          </p:cNvPr>
          <p:cNvSpPr txBox="1"/>
          <p:nvPr/>
        </p:nvSpPr>
        <p:spPr>
          <a:xfrm>
            <a:off x="431800" y="5545201"/>
            <a:ext cx="8243888" cy="461665"/>
          </a:xfrm>
          <a:prstGeom prst="rect">
            <a:avLst/>
          </a:prstGeom>
          <a:noFill/>
        </p:spPr>
        <p:txBody>
          <a:bodyPr wrap="square" lIns="0" tIns="0" rIns="0" bIns="0" rtlCol="0">
            <a:spAutoFit/>
          </a:bodyPr>
          <a:lstStyle/>
          <a:p>
            <a:r>
              <a:rPr lang="en-GB" sz="1000" dirty="0">
                <a:solidFill>
                  <a:schemeClr val="tx1"/>
                </a:solidFill>
              </a:rPr>
              <a:t>Gunn, R. A., &amp; Bullón Loarte, F. (1980). [Enterocolitis caused by Salmonella: report on an extensive outbreak due to contaminated food in Trujillo, Peru]. </a:t>
            </a:r>
            <a:r>
              <a:rPr lang="en-GB" sz="1000" i="1" dirty="0">
                <a:solidFill>
                  <a:schemeClr val="tx1"/>
                </a:solidFill>
              </a:rPr>
              <a:t>Boletin De La Oficina Sanitaria Panamericana. Pan American Sanitary Bureau, 88(4)</a:t>
            </a:r>
            <a:r>
              <a:rPr lang="en-GB" sz="1000" dirty="0">
                <a:solidFill>
                  <a:schemeClr val="tx1"/>
                </a:solidFill>
              </a:rPr>
              <a:t>, 308–315. Available in Spanish from: </a:t>
            </a:r>
            <a:r>
              <a:rPr lang="en-GB" sz="1000" dirty="0">
                <a:solidFill>
                  <a:srgbClr val="3D6C9D"/>
                </a:solidFill>
                <a:hlinkClick r:id="rId2">
                  <a:extLst>
                    <a:ext uri="{A12FA001-AC4F-418D-AE19-62706E023703}">
                      <ahyp:hlinkClr xmlns:ahyp="http://schemas.microsoft.com/office/drawing/2018/hyperlinkcolor" val="tx"/>
                    </a:ext>
                  </a:extLst>
                </a:hlinkClick>
              </a:rPr>
              <a:t>https://iris.paho.org/handle/10665.2/17271</a:t>
            </a:r>
            <a:endParaRPr lang="en-GB" sz="1000" dirty="0">
              <a:solidFill>
                <a:srgbClr val="3D6C9D"/>
              </a:solidFill>
            </a:endParaRPr>
          </a:p>
        </p:txBody>
      </p:sp>
      <p:graphicFrame>
        <p:nvGraphicFramePr>
          <p:cNvPr id="10" name="Table 3">
            <a:extLst>
              <a:ext uri="{FF2B5EF4-FFF2-40B4-BE49-F238E27FC236}">
                <a16:creationId xmlns:a16="http://schemas.microsoft.com/office/drawing/2014/main" id="{725B2CA3-A410-5442-B4D9-BA1CFBD1AE43}"/>
              </a:ext>
            </a:extLst>
          </p:cNvPr>
          <p:cNvGraphicFramePr>
            <a:graphicFrameLocks noGrp="1"/>
          </p:cNvGraphicFramePr>
          <p:nvPr>
            <p:extLst>
              <p:ext uri="{D42A27DB-BD31-4B8C-83A1-F6EECF244321}">
                <p14:modId xmlns:p14="http://schemas.microsoft.com/office/powerpoint/2010/main" val="662284241"/>
              </p:ext>
            </p:extLst>
          </p:nvPr>
        </p:nvGraphicFramePr>
        <p:xfrm>
          <a:off x="429700" y="2356069"/>
          <a:ext cx="4142300" cy="2754504"/>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071150">
                  <a:extLst>
                    <a:ext uri="{9D8B030D-6E8A-4147-A177-3AD203B41FA5}">
                      <a16:colId xmlns:a16="http://schemas.microsoft.com/office/drawing/2014/main" val="4266073103"/>
                    </a:ext>
                  </a:extLst>
                </a:gridCol>
                <a:gridCol w="2071150">
                  <a:extLst>
                    <a:ext uri="{9D8B030D-6E8A-4147-A177-3AD203B41FA5}">
                      <a16:colId xmlns:a16="http://schemas.microsoft.com/office/drawing/2014/main" val="6642283"/>
                    </a:ext>
                  </a:extLst>
                </a:gridCol>
              </a:tblGrid>
              <a:tr h="612112">
                <a:tc>
                  <a:txBody>
                    <a:bodyPr/>
                    <a:lstStyle/>
                    <a:p>
                      <a:pPr algn="l"/>
                      <a:r>
                        <a:rPr lang="en-RO" sz="1200" b="1" i="0" dirty="0">
                          <a:latin typeface="Arial" panose="020B0604020202020204" pitchFamily="34" charset="0"/>
                          <a:cs typeface="Arial" panose="020B0604020202020204" pitchFamily="34" charset="0"/>
                        </a:rPr>
                        <a:t>Day/Time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06056">
                <a:tc>
                  <a:txBody>
                    <a:bodyPr/>
                    <a:lstStyle/>
                    <a:p>
                      <a:pPr algn="l"/>
                      <a:r>
                        <a:rPr lang="en-RO" sz="1200" b="0" i="0" dirty="0">
                          <a:latin typeface="Arial" panose="020B0604020202020204" pitchFamily="34" charset="0"/>
                          <a:cs typeface="Arial" panose="020B0604020202020204" pitchFamily="34" charset="0"/>
                        </a:rPr>
                        <a:t>May 05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590144933"/>
                  </a:ext>
                </a:extLst>
              </a:tr>
              <a:tr h="306056">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     18–23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l"/>
                      <a:r>
                        <a:rPr lang="en-RO" sz="1200" b="0" i="0" dirty="0">
                          <a:latin typeface="Arial" panose="020B0604020202020204" pitchFamily="34" charset="0"/>
                          <a:cs typeface="Arial" panose="020B0604020202020204" pitchFamily="34" charset="0"/>
                        </a:rPr>
                        <a:t>May 06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253448266"/>
                  </a:ext>
                </a:extLst>
              </a:tr>
              <a:tr h="306056">
                <a:tc>
                  <a:txBody>
                    <a:bodyPr/>
                    <a:lstStyle/>
                    <a:p>
                      <a:pPr algn="l"/>
                      <a:r>
                        <a:rPr lang="en-RO" sz="1200" b="0" i="0" dirty="0">
                          <a:latin typeface="Arial" panose="020B0604020202020204" pitchFamily="34" charset="0"/>
                          <a:cs typeface="Arial" panose="020B0604020202020204" pitchFamily="34" charset="0"/>
                        </a:rPr>
                        <a:t>     0–5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l"/>
                      <a:r>
                        <a:rPr lang="en-RO" sz="1200" b="0" i="0" dirty="0">
                          <a:latin typeface="Arial" panose="020B0604020202020204" pitchFamily="34" charset="0"/>
                          <a:cs typeface="Arial" panose="020B0604020202020204" pitchFamily="34" charset="0"/>
                        </a:rPr>
                        <a:t>     6–11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306056">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bl>
          </a:graphicData>
        </a:graphic>
      </p:graphicFrame>
      <p:sp>
        <p:nvSpPr>
          <p:cNvPr id="18" name="Rounded Rectangle 17">
            <a:extLst>
              <a:ext uri="{FF2B5EF4-FFF2-40B4-BE49-F238E27FC236}">
                <a16:creationId xmlns:a16="http://schemas.microsoft.com/office/drawing/2014/main" id="{C47BB6C1-3B13-B745-AE18-140676000203}"/>
              </a:ext>
            </a:extLst>
          </p:cNvPr>
          <p:cNvSpPr/>
          <p:nvPr/>
        </p:nvSpPr>
        <p:spPr>
          <a:xfrm>
            <a:off x="5390998" y="2641413"/>
            <a:ext cx="2748662" cy="2183817"/>
          </a:xfrm>
          <a:prstGeom prst="roundRect">
            <a:avLst>
              <a:gd name="adj" fmla="val 9224"/>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Box 18">
            <a:extLst>
              <a:ext uri="{FF2B5EF4-FFF2-40B4-BE49-F238E27FC236}">
                <a16:creationId xmlns:a16="http://schemas.microsoft.com/office/drawing/2014/main" id="{BDDA09EA-90E4-DE45-8A01-8165DF510EF6}"/>
              </a:ext>
            </a:extLst>
          </p:cNvPr>
          <p:cNvSpPr txBox="1"/>
          <p:nvPr/>
        </p:nvSpPr>
        <p:spPr>
          <a:xfrm>
            <a:off x="5680539" y="2979268"/>
            <a:ext cx="2106520" cy="150810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79 cases on May 5-6, 1977, surveyed at random. </a:t>
            </a:r>
          </a:p>
          <a:p>
            <a:pPr marL="285750" indent="-285750">
              <a:buFont typeface="Arial" panose="020B0604020202020204" pitchFamily="34" charset="0"/>
              <a:buChar char="•"/>
            </a:pPr>
            <a:endParaRPr lang="en-GB"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All cases ate at the university cafeteria on May 5.</a:t>
            </a:r>
          </a:p>
        </p:txBody>
      </p:sp>
    </p:spTree>
    <p:extLst>
      <p:ext uri="{BB962C8B-B14F-4D97-AF65-F5344CB8AC3E}">
        <p14:creationId xmlns:p14="http://schemas.microsoft.com/office/powerpoint/2010/main" val="1415801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9B8E1-98F4-FD4E-8151-A746513585F1}"/>
              </a:ext>
            </a:extLst>
          </p:cNvPr>
          <p:cNvSpPr/>
          <p:nvPr/>
        </p:nvSpPr>
        <p:spPr>
          <a:xfrm>
            <a:off x="1" y="1755228"/>
            <a:ext cx="9144000" cy="462652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Building the curve</a:t>
            </a:r>
          </a:p>
        </p:txBody>
      </p:sp>
      <p:graphicFrame>
        <p:nvGraphicFramePr>
          <p:cNvPr id="7" name="Table 3">
            <a:extLst>
              <a:ext uri="{FF2B5EF4-FFF2-40B4-BE49-F238E27FC236}">
                <a16:creationId xmlns:a16="http://schemas.microsoft.com/office/drawing/2014/main" id="{FE9AF24C-1B02-B14E-8F84-647D39F74C94}"/>
              </a:ext>
            </a:extLst>
          </p:cNvPr>
          <p:cNvGraphicFramePr>
            <a:graphicFrameLocks noGrp="1"/>
          </p:cNvGraphicFramePr>
          <p:nvPr>
            <p:extLst>
              <p:ext uri="{D42A27DB-BD31-4B8C-83A1-F6EECF244321}">
                <p14:modId xmlns:p14="http://schemas.microsoft.com/office/powerpoint/2010/main" val="2289823100"/>
              </p:ext>
            </p:extLst>
          </p:nvPr>
        </p:nvGraphicFramePr>
        <p:xfrm>
          <a:off x="431800" y="3552612"/>
          <a:ext cx="8243890" cy="1375368"/>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648778">
                  <a:extLst>
                    <a:ext uri="{9D8B030D-6E8A-4147-A177-3AD203B41FA5}">
                      <a16:colId xmlns:a16="http://schemas.microsoft.com/office/drawing/2014/main" val="4266073103"/>
                    </a:ext>
                  </a:extLst>
                </a:gridCol>
                <a:gridCol w="1648778">
                  <a:extLst>
                    <a:ext uri="{9D8B030D-6E8A-4147-A177-3AD203B41FA5}">
                      <a16:colId xmlns:a16="http://schemas.microsoft.com/office/drawing/2014/main" val="6642283"/>
                    </a:ext>
                  </a:extLst>
                </a:gridCol>
                <a:gridCol w="1648778">
                  <a:extLst>
                    <a:ext uri="{9D8B030D-6E8A-4147-A177-3AD203B41FA5}">
                      <a16:colId xmlns:a16="http://schemas.microsoft.com/office/drawing/2014/main" val="3882887926"/>
                    </a:ext>
                  </a:extLst>
                </a:gridCol>
                <a:gridCol w="1648778">
                  <a:extLst>
                    <a:ext uri="{9D8B030D-6E8A-4147-A177-3AD203B41FA5}">
                      <a16:colId xmlns:a16="http://schemas.microsoft.com/office/drawing/2014/main" val="105101488"/>
                    </a:ext>
                  </a:extLst>
                </a:gridCol>
                <a:gridCol w="1648778">
                  <a:extLst>
                    <a:ext uri="{9D8B030D-6E8A-4147-A177-3AD203B41FA5}">
                      <a16:colId xmlns:a16="http://schemas.microsoft.com/office/drawing/2014/main" val="1037251406"/>
                    </a:ext>
                  </a:extLst>
                </a:gridCol>
              </a:tblGrid>
              <a:tr h="306056">
                <a:tc rowSpan="2">
                  <a:txBody>
                    <a:bodyPr/>
                    <a:lstStyle/>
                    <a:p>
                      <a:pPr algn="l"/>
                      <a:r>
                        <a:rPr lang="en-RO" sz="1200" b="1" i="0" dirty="0">
                          <a:latin typeface="Arial" panose="020B0604020202020204" pitchFamily="34" charset="0"/>
                          <a:cs typeface="Arial" panose="020B0604020202020204" pitchFamily="34" charset="0"/>
                        </a:rPr>
                        <a:t>Suspected agents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gridSpan="2">
                  <a:txBody>
                    <a:bodyPr/>
                    <a:lstStyle/>
                    <a:p>
                      <a:pPr algn="ctr"/>
                      <a:r>
                        <a:rPr lang="en-RO" sz="1200" b="1" i="0" dirty="0">
                          <a:latin typeface="Arial" panose="020B0604020202020204" pitchFamily="34" charset="0"/>
                          <a:cs typeface="Arial" panose="020B0604020202020204" pitchFamily="34" charset="0"/>
                        </a:rPr>
                        <a:t>Incubation period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hMerge="1">
                  <a:txBody>
                    <a:bodyPr/>
                    <a:lstStyle/>
                    <a:p>
                      <a:pPr algn="ct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C000">
                        <a:alpha val="29804"/>
                      </a:srgbClr>
                    </a:solidFill>
                  </a:tcPr>
                </a:tc>
                <a:tc rowSpan="2">
                  <a:txBody>
                    <a:bodyPr/>
                    <a:lstStyle/>
                    <a:p>
                      <a:pPr algn="ctr"/>
                      <a:r>
                        <a:rPr lang="en-RO" sz="1200" b="1" i="0" dirty="0">
                          <a:latin typeface="Arial" panose="020B0604020202020204" pitchFamily="34" charset="0"/>
                          <a:cs typeface="Arial" panose="020B0604020202020204" pitchFamily="34" charset="0"/>
                        </a:rPr>
                        <a:t>One-third of the incubation period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2">
                  <a:txBody>
                    <a:bodyPr/>
                    <a:lstStyle/>
                    <a:p>
                      <a:pPr algn="ctr"/>
                      <a:r>
                        <a:rPr lang="en-RO" sz="1200" b="1" i="0" dirty="0">
                          <a:latin typeface="Arial" panose="020B0604020202020204" pitchFamily="34" charset="0"/>
                          <a:cs typeface="Arial" panose="020B0604020202020204" pitchFamily="34" charset="0"/>
                        </a:rPr>
                        <a:t>Time period for curves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06056">
                <a:tc vMerge="1">
                  <a:txBody>
                    <a:bodyPr/>
                    <a:lstStyle/>
                    <a:p>
                      <a:endParaRPr lang="en-RO"/>
                    </a:p>
                  </a:txBody>
                  <a:tcPr/>
                </a:tc>
                <a:tc>
                  <a:txBody>
                    <a:bodyPr/>
                    <a:lstStyle/>
                    <a:p>
                      <a:pPr algn="ctr"/>
                      <a:r>
                        <a:rPr lang="en-RO" sz="1200" b="1" i="0" dirty="0">
                          <a:latin typeface="Arial" panose="020B0604020202020204" pitchFamily="34" charset="0"/>
                          <a:cs typeface="Arial" panose="020B0604020202020204" pitchFamily="34" charset="0"/>
                        </a:rPr>
                        <a:t>Range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Average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vMerge="1">
                  <a:txBody>
                    <a:bodyPr/>
                    <a:lstStyle/>
                    <a:p>
                      <a:endParaRPr lang="en-RO"/>
                    </a:p>
                  </a:txBody>
                  <a:tcPr/>
                </a:tc>
                <a:tc vMerge="1">
                  <a:txBody>
                    <a:bodyPr/>
                    <a:lstStyle/>
                    <a:p>
                      <a:endParaRPr lang="en-RO"/>
                    </a:p>
                  </a:txBody>
                  <a:tcPr/>
                </a:tc>
                <a:extLst>
                  <a:ext uri="{0D108BD9-81ED-4DB2-BD59-A6C34878D82A}">
                    <a16:rowId xmlns:a16="http://schemas.microsoft.com/office/drawing/2014/main" val="3385155081"/>
                  </a:ext>
                </a:extLst>
              </a:tr>
              <a:tr h="306056">
                <a:tc>
                  <a:txBody>
                    <a:bodyPr/>
                    <a:lstStyle/>
                    <a:p>
                      <a:pPr algn="l"/>
                      <a:r>
                        <a:rPr lang="en-RO" sz="1200" b="0" i="0" dirty="0">
                          <a:latin typeface="Arial" panose="020B0604020202020204" pitchFamily="34" charset="0"/>
                          <a:cs typeface="Arial" panose="020B0604020202020204" pitchFamily="34" charset="0"/>
                        </a:rPr>
                        <a:t>Salmonella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12–36 hours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24 hours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 hours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 6 hours</a:t>
                      </a:r>
                    </a:p>
                    <a:p>
                      <a:pPr algn="ctr"/>
                      <a:r>
                        <a:rPr lang="en-RO" sz="1200" b="0" i="0" dirty="0">
                          <a:latin typeface="Arial" panose="020B0604020202020204" pitchFamily="34" charset="0"/>
                          <a:cs typeface="Arial" panose="020B0604020202020204" pitchFamily="34" charset="0"/>
                        </a:rPr>
                        <a:t>12 hours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l"/>
                      <a:r>
                        <a:rPr lang="en-RO" sz="1200" b="0" i="0" dirty="0">
                          <a:latin typeface="Arial" panose="020B0604020202020204" pitchFamily="34" charset="0"/>
                          <a:cs typeface="Arial" panose="020B0604020202020204" pitchFamily="34" charset="0"/>
                        </a:rPr>
                        <a:t>Campy</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2–5 days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 days (72 hours)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24 hours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24 hours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bl>
          </a:graphicData>
        </a:graphic>
      </p:graphicFrame>
      <p:sp>
        <p:nvSpPr>
          <p:cNvPr id="8" name="TextBox 7">
            <a:extLst>
              <a:ext uri="{FF2B5EF4-FFF2-40B4-BE49-F238E27FC236}">
                <a16:creationId xmlns:a16="http://schemas.microsoft.com/office/drawing/2014/main" id="{E453F9BD-0AF6-E14C-BA8D-CB6BA781C860}"/>
              </a:ext>
            </a:extLst>
          </p:cNvPr>
          <p:cNvSpPr txBox="1"/>
          <p:nvPr/>
        </p:nvSpPr>
        <p:spPr>
          <a:xfrm>
            <a:off x="431798" y="5303181"/>
            <a:ext cx="8243890" cy="215444"/>
          </a:xfrm>
          <a:prstGeom prst="rect">
            <a:avLst/>
          </a:prstGeom>
          <a:noFill/>
        </p:spPr>
        <p:txBody>
          <a:bodyPr wrap="square" lIns="0" tIns="0" rIns="0" bIns="0" rtlCol="0">
            <a:spAutoFit/>
          </a:bodyPr>
          <a:lstStyle/>
          <a:p>
            <a:r>
              <a:rPr lang="en-GB" dirty="0" err="1">
                <a:solidFill>
                  <a:schemeClr val="tx1"/>
                </a:solidFill>
              </a:rPr>
              <a:t>* Data are only collected every 6 hours</a:t>
            </a:r>
          </a:p>
        </p:txBody>
      </p:sp>
      <p:sp>
        <p:nvSpPr>
          <p:cNvPr id="11" name="TextBox 10">
            <a:extLst>
              <a:ext uri="{FF2B5EF4-FFF2-40B4-BE49-F238E27FC236}">
                <a16:creationId xmlns:a16="http://schemas.microsoft.com/office/drawing/2014/main" id="{185AE8DB-2A87-F54C-A33B-01028A69D371}"/>
              </a:ext>
            </a:extLst>
          </p:cNvPr>
          <p:cNvSpPr txBox="1"/>
          <p:nvPr/>
        </p:nvSpPr>
        <p:spPr>
          <a:xfrm>
            <a:off x="431798" y="2533824"/>
            <a:ext cx="8243890" cy="246221"/>
          </a:xfrm>
          <a:prstGeom prst="rect">
            <a:avLst/>
          </a:prstGeom>
          <a:noFill/>
        </p:spPr>
        <p:txBody>
          <a:bodyPr wrap="square" lIns="0" tIns="0" rIns="0" bIns="0" rtlCol="0">
            <a:spAutoFit/>
          </a:bodyPr>
          <a:lstStyle/>
          <a:p>
            <a:r>
              <a:rPr lang="en-GB" sz="1600" b="1" dirty="0" err="1">
                <a:solidFill>
                  <a:schemeClr val="tx1"/>
                </a:solidFill>
              </a:rPr>
              <a:t>A common pointed source is suspected, all cases are students at a university</a:t>
            </a:r>
          </a:p>
        </p:txBody>
      </p:sp>
    </p:spTree>
    <p:extLst>
      <p:ext uri="{BB962C8B-B14F-4D97-AF65-F5344CB8AC3E}">
        <p14:creationId xmlns:p14="http://schemas.microsoft.com/office/powerpoint/2010/main" val="482526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3965C9-E0F0-CF49-819C-6F2007B44CF9}"/>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4925083"/>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6-hour curve for salmonella</a:t>
            </a:r>
          </a:p>
        </p:txBody>
      </p:sp>
      <p:graphicFrame>
        <p:nvGraphicFramePr>
          <p:cNvPr id="21" name="Chart 20">
            <a:extLst>
              <a:ext uri="{FF2B5EF4-FFF2-40B4-BE49-F238E27FC236}">
                <a16:creationId xmlns:a16="http://schemas.microsoft.com/office/drawing/2014/main" id="{961E3BE6-2730-4742-B5EA-F9DF08F588CF}"/>
              </a:ext>
            </a:extLst>
          </p:cNvPr>
          <p:cNvGraphicFramePr/>
          <p:nvPr>
            <p:extLst>
              <p:ext uri="{D42A27DB-BD31-4B8C-83A1-F6EECF244321}">
                <p14:modId xmlns:p14="http://schemas.microsoft.com/office/powerpoint/2010/main" val="3124357324"/>
              </p:ext>
            </p:extLst>
          </p:nvPr>
        </p:nvGraphicFramePr>
        <p:xfrm>
          <a:off x="431800" y="1414549"/>
          <a:ext cx="5075621" cy="5173138"/>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Arrow Connector 21">
            <a:extLst>
              <a:ext uri="{FF2B5EF4-FFF2-40B4-BE49-F238E27FC236}">
                <a16:creationId xmlns:a16="http://schemas.microsoft.com/office/drawing/2014/main" id="{4A63033D-C9B6-3C43-9703-43A6208EEA01}"/>
              </a:ext>
            </a:extLst>
          </p:cNvPr>
          <p:cNvCxnSpPr>
            <a:cxnSpLocks/>
          </p:cNvCxnSpPr>
          <p:nvPr/>
        </p:nvCxnSpPr>
        <p:spPr>
          <a:xfrm flipH="1">
            <a:off x="1166648" y="1964421"/>
            <a:ext cx="2064519"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120D15-79B9-044C-A17F-E5D8ABFF6922}"/>
              </a:ext>
            </a:extLst>
          </p:cNvPr>
          <p:cNvSpPr txBox="1"/>
          <p:nvPr/>
        </p:nvSpPr>
        <p:spPr>
          <a:xfrm>
            <a:off x="1784106" y="1646620"/>
            <a:ext cx="1447061" cy="246221"/>
          </a:xfrm>
          <a:prstGeom prst="rect">
            <a:avLst/>
          </a:prstGeom>
          <a:noFill/>
        </p:spPr>
        <p:txBody>
          <a:bodyPr wrap="square" lIns="0" tIns="0" rIns="0" bIns="0" rtlCol="0">
            <a:spAutoFit/>
          </a:bodyPr>
          <a:lstStyle/>
          <a:p>
            <a:pPr algn="r"/>
            <a:r>
              <a:rPr lang="en-GB" sz="1600" b="1" dirty="0" err="1">
                <a:solidFill>
                  <a:srgbClr val="ED7D31"/>
                </a:solidFill>
              </a:rPr>
              <a:t>18 hours</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156932" y="5215805"/>
            <a:ext cx="2291329" cy="107721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Suggests common source</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Cases in blocks, not slow motion</a:t>
            </a: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Exposure: midday May 5</a:t>
            </a:r>
          </a:p>
        </p:txBody>
      </p:sp>
      <p:graphicFrame>
        <p:nvGraphicFramePr>
          <p:cNvPr id="13" name="Table 3">
            <a:extLst>
              <a:ext uri="{FF2B5EF4-FFF2-40B4-BE49-F238E27FC236}">
                <a16:creationId xmlns:a16="http://schemas.microsoft.com/office/drawing/2014/main" id="{EFA6E104-3959-024F-9AE6-D7BE93140A93}"/>
              </a:ext>
            </a:extLst>
          </p:cNvPr>
          <p:cNvGraphicFramePr>
            <a:graphicFrameLocks noGrp="1"/>
          </p:cNvGraphicFramePr>
          <p:nvPr>
            <p:extLst>
              <p:ext uri="{D42A27DB-BD31-4B8C-83A1-F6EECF244321}">
                <p14:modId xmlns:p14="http://schemas.microsoft.com/office/powerpoint/2010/main" val="2108092082"/>
              </p:ext>
            </p:extLst>
          </p:nvPr>
        </p:nvGraphicFramePr>
        <p:xfrm>
          <a:off x="5927026" y="1637083"/>
          <a:ext cx="2748662" cy="2754504"/>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tblGrid>
              <a:tr h="612112">
                <a:tc>
                  <a:txBody>
                    <a:bodyPr/>
                    <a:lstStyle/>
                    <a:p>
                      <a:pPr algn="l"/>
                      <a:r>
                        <a:rPr lang="en-RO" sz="1200" b="1" i="0" dirty="0">
                          <a:latin typeface="Arial" panose="020B0604020202020204" pitchFamily="34" charset="0"/>
                          <a:cs typeface="Arial" panose="020B0604020202020204" pitchFamily="34" charset="0"/>
                        </a:rPr>
                        <a:t>Day/Time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06056">
                <a:tc>
                  <a:txBody>
                    <a:bodyPr/>
                    <a:lstStyle/>
                    <a:p>
                      <a:pPr algn="l"/>
                      <a:r>
                        <a:rPr lang="en-RO" sz="1200" b="0" i="0" dirty="0">
                          <a:latin typeface="Arial" panose="020B0604020202020204" pitchFamily="34" charset="0"/>
                          <a:cs typeface="Arial" panose="020B0604020202020204" pitchFamily="34" charset="0"/>
                        </a:rPr>
                        <a:t>May 05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590144933"/>
                  </a:ext>
                </a:extLst>
              </a:tr>
              <a:tr h="306056">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     18–23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l"/>
                      <a:r>
                        <a:rPr lang="en-RO" sz="1200" b="0" i="0" dirty="0">
                          <a:latin typeface="Arial" panose="020B0604020202020204" pitchFamily="34" charset="0"/>
                          <a:cs typeface="Arial" panose="020B0604020202020204" pitchFamily="34" charset="0"/>
                        </a:rPr>
                        <a:t>May 06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253448266"/>
                  </a:ext>
                </a:extLst>
              </a:tr>
              <a:tr h="306056">
                <a:tc>
                  <a:txBody>
                    <a:bodyPr/>
                    <a:lstStyle/>
                    <a:p>
                      <a:pPr algn="l"/>
                      <a:r>
                        <a:rPr lang="en-RO" sz="1200" b="0" i="0" dirty="0">
                          <a:latin typeface="Arial" panose="020B0604020202020204" pitchFamily="34" charset="0"/>
                          <a:cs typeface="Arial" panose="020B0604020202020204" pitchFamily="34" charset="0"/>
                        </a:rPr>
                        <a:t>     0–5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l"/>
                      <a:r>
                        <a:rPr lang="en-RO" sz="1200" b="0" i="0" dirty="0">
                          <a:latin typeface="Arial" panose="020B0604020202020204" pitchFamily="34" charset="0"/>
                          <a:cs typeface="Arial" panose="020B0604020202020204" pitchFamily="34" charset="0"/>
                        </a:rPr>
                        <a:t>     6–11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10</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r h="306056">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59024685"/>
                  </a:ext>
                </a:extLst>
              </a:tr>
            </a:tbl>
          </a:graphicData>
        </a:graphic>
      </p:graphicFrame>
    </p:spTree>
    <p:extLst>
      <p:ext uri="{BB962C8B-B14F-4D97-AF65-F5344CB8AC3E}">
        <p14:creationId xmlns:p14="http://schemas.microsoft.com/office/powerpoint/2010/main" val="46685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E447B8-E4DC-CA44-8B73-26E6E873AD95}"/>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4925083"/>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12-hour curve for salmonella</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216567" y="5454239"/>
            <a:ext cx="2106520"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Cases too aggregated in blocks; not slow motion</a:t>
            </a:r>
          </a:p>
        </p:txBody>
      </p:sp>
      <p:graphicFrame>
        <p:nvGraphicFramePr>
          <p:cNvPr id="13" name="Table 3">
            <a:extLst>
              <a:ext uri="{FF2B5EF4-FFF2-40B4-BE49-F238E27FC236}">
                <a16:creationId xmlns:a16="http://schemas.microsoft.com/office/drawing/2014/main" id="{EFA6E104-3959-024F-9AE6-D7BE93140A93}"/>
              </a:ext>
            </a:extLst>
          </p:cNvPr>
          <p:cNvGraphicFramePr>
            <a:graphicFrameLocks noGrp="1"/>
          </p:cNvGraphicFramePr>
          <p:nvPr>
            <p:extLst>
              <p:ext uri="{D42A27DB-BD31-4B8C-83A1-F6EECF244321}">
                <p14:modId xmlns:p14="http://schemas.microsoft.com/office/powerpoint/2010/main" val="1934231099"/>
              </p:ext>
            </p:extLst>
          </p:nvPr>
        </p:nvGraphicFramePr>
        <p:xfrm>
          <a:off x="5927026" y="2026660"/>
          <a:ext cx="2748662" cy="214239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374331">
                  <a:extLst>
                    <a:ext uri="{9D8B030D-6E8A-4147-A177-3AD203B41FA5}">
                      <a16:colId xmlns:a16="http://schemas.microsoft.com/office/drawing/2014/main" val="4266073103"/>
                    </a:ext>
                  </a:extLst>
                </a:gridCol>
                <a:gridCol w="1374331">
                  <a:extLst>
                    <a:ext uri="{9D8B030D-6E8A-4147-A177-3AD203B41FA5}">
                      <a16:colId xmlns:a16="http://schemas.microsoft.com/office/drawing/2014/main" val="6642283"/>
                    </a:ext>
                  </a:extLst>
                </a:gridCol>
              </a:tblGrid>
              <a:tr h="612112">
                <a:tc>
                  <a:txBody>
                    <a:bodyPr/>
                    <a:lstStyle/>
                    <a:p>
                      <a:pPr algn="l"/>
                      <a:r>
                        <a:rPr lang="en-RO" sz="1200" b="1" i="0" dirty="0">
                          <a:latin typeface="Arial" panose="020B0604020202020204" pitchFamily="34" charset="0"/>
                          <a:cs typeface="Arial" panose="020B0604020202020204" pitchFamily="34" charset="0"/>
                        </a:rPr>
                        <a:t>Day/Time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06056">
                <a:tc>
                  <a:txBody>
                    <a:bodyPr/>
                    <a:lstStyle/>
                    <a:p>
                      <a:pPr algn="l"/>
                      <a:r>
                        <a:rPr lang="en-RO" sz="1200" b="0" i="0" dirty="0">
                          <a:latin typeface="Arial" panose="020B0604020202020204" pitchFamily="34" charset="0"/>
                          <a:cs typeface="Arial" panose="020B0604020202020204" pitchFamily="34" charset="0"/>
                        </a:rPr>
                        <a:t>May 05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590144933"/>
                  </a:ext>
                </a:extLst>
              </a:tr>
              <a:tr h="306056">
                <a:tc>
                  <a:txBody>
                    <a:bodyPr/>
                    <a:lstStyle/>
                    <a:p>
                      <a:pPr algn="l"/>
                      <a:r>
                        <a:rPr lang="en-RO" sz="1200" b="0" i="0" dirty="0">
                          <a:latin typeface="Arial" panose="020B0604020202020204" pitchFamily="34" charset="0"/>
                          <a:cs typeface="Arial" panose="020B0604020202020204" pitchFamily="34" charset="0"/>
                        </a:rPr>
                        <a:t>     12–23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May 06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EEF3F6"/>
                    </a:solidFill>
                  </a:tcPr>
                </a:tc>
                <a:extLst>
                  <a:ext uri="{0D108BD9-81ED-4DB2-BD59-A6C34878D82A}">
                    <a16:rowId xmlns:a16="http://schemas.microsoft.com/office/drawing/2014/main" val="253448266"/>
                  </a:ext>
                </a:extLst>
              </a:tr>
              <a:tr h="306056">
                <a:tc>
                  <a:txBody>
                    <a:bodyPr/>
                    <a:lstStyle/>
                    <a:p>
                      <a:pPr algn="l"/>
                      <a:r>
                        <a:rPr lang="en-RO" sz="1200" b="0" i="0" dirty="0">
                          <a:latin typeface="Arial" panose="020B0604020202020204" pitchFamily="34" charset="0"/>
                          <a:cs typeface="Arial" panose="020B0604020202020204" pitchFamily="34" charset="0"/>
                        </a:rPr>
                        <a:t>     0–11</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45</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919273"/>
                  </a:ext>
                </a:extLst>
              </a:tr>
              <a:tr h="306056">
                <a:tc>
                  <a:txBody>
                    <a:bodyPr/>
                    <a:lstStyle/>
                    <a:p>
                      <a:pPr algn="l"/>
                      <a:r>
                        <a:rPr lang="en-RO" sz="1200" b="0" i="0" dirty="0">
                          <a:latin typeface="Arial" panose="020B0604020202020204" pitchFamily="34" charset="0"/>
                          <a:cs typeface="Arial" panose="020B0604020202020204" pitchFamily="34" charset="0"/>
                        </a:rPr>
                        <a:t>     12–23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bl>
          </a:graphicData>
        </a:graphic>
      </p:graphicFrame>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538906550"/>
              </p:ext>
            </p:extLst>
          </p:nvPr>
        </p:nvGraphicFramePr>
        <p:xfrm>
          <a:off x="431800" y="1414549"/>
          <a:ext cx="5075621" cy="5173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4844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29155C-8BBE-BB4A-B9E3-25E54915C46E}"/>
              </a:ext>
            </a:extLst>
          </p:cNvPr>
          <p:cNvSpPr/>
          <p:nvPr/>
        </p:nvSpPr>
        <p:spPr>
          <a:xfrm>
            <a:off x="1" y="1103586"/>
            <a:ext cx="9144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4925083"/>
            <a:ext cx="2748662" cy="1662604"/>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24-hour curve for campy</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216567" y="5454239"/>
            <a:ext cx="2106520"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Cases are much more aggregated, there is no relationship</a:t>
            </a:r>
          </a:p>
        </p:txBody>
      </p:sp>
      <p:graphicFrame>
        <p:nvGraphicFramePr>
          <p:cNvPr id="13" name="Table 3">
            <a:extLst>
              <a:ext uri="{FF2B5EF4-FFF2-40B4-BE49-F238E27FC236}">
                <a16:creationId xmlns:a16="http://schemas.microsoft.com/office/drawing/2014/main" id="{EFA6E104-3959-024F-9AE6-D7BE93140A93}"/>
              </a:ext>
            </a:extLst>
          </p:cNvPr>
          <p:cNvGraphicFramePr>
            <a:graphicFrameLocks noGrp="1"/>
          </p:cNvGraphicFramePr>
          <p:nvPr>
            <p:extLst>
              <p:ext uri="{D42A27DB-BD31-4B8C-83A1-F6EECF244321}">
                <p14:modId xmlns:p14="http://schemas.microsoft.com/office/powerpoint/2010/main" val="3575477984"/>
              </p:ext>
            </p:extLst>
          </p:nvPr>
        </p:nvGraphicFramePr>
        <p:xfrm>
          <a:off x="5927026" y="2026660"/>
          <a:ext cx="2748662" cy="1526512"/>
        </p:xfrm>
        <a:graphic>
          <a:graphicData uri="http://schemas.openxmlformats.org/drawingml/2006/table">
            <a:tbl>
              <a:tblPr>
                <a:tableStyleId>{5C22544A-7EE6-4342-B048-85BDC9FD1C3A}</a:tableStyleId>
              </a:tblPr>
              <a:tblGrid>
                <a:gridCol w="1850629">
                  <a:extLst>
                    <a:ext uri="{9D8B030D-6E8A-4147-A177-3AD203B41FA5}">
                      <a16:colId xmlns:a16="http://schemas.microsoft.com/office/drawing/2014/main" val="4266073103"/>
                    </a:ext>
                  </a:extLst>
                </a:gridCol>
                <a:gridCol w="898033">
                  <a:extLst>
                    <a:ext uri="{9D8B030D-6E8A-4147-A177-3AD203B41FA5}">
                      <a16:colId xmlns:a16="http://schemas.microsoft.com/office/drawing/2014/main" val="6642283"/>
                    </a:ext>
                  </a:extLst>
                </a:gridCol>
              </a:tblGrid>
              <a:tr h="612112">
                <a:tc>
                  <a:txBody>
                    <a:bodyPr/>
                    <a:lstStyle/>
                    <a:p>
                      <a:pPr algn="l"/>
                      <a:r>
                        <a:rPr lang="en-RO" sz="1200" b="1" i="0" dirty="0">
                          <a:latin typeface="Arial" panose="020B0604020202020204" pitchFamily="34" charset="0"/>
                          <a:cs typeface="Arial" panose="020B0604020202020204" pitchFamily="34" charset="0"/>
                        </a:rPr>
                        <a:t>Day/Time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Cases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06056">
                <a:tc>
                  <a:txBody>
                    <a:bodyPr/>
                    <a:lstStyle/>
                    <a:p>
                      <a:pPr algn="l"/>
                      <a:r>
                        <a:rPr lang="en-RO" sz="1200" b="0" i="0" dirty="0">
                          <a:latin typeface="Arial" panose="020B0604020202020204" pitchFamily="34" charset="0"/>
                          <a:cs typeface="Arial" panose="020B0604020202020204" pitchFamily="34" charset="0"/>
                        </a:rPr>
                        <a:t>12 hours on May 5 to</a:t>
                      </a:r>
                    </a:p>
                    <a:p>
                      <a:pPr algn="l"/>
                      <a:r>
                        <a:rPr lang="en-RO" sz="1200" b="0" i="0" dirty="0">
                          <a:latin typeface="Arial" panose="020B0604020202020204" pitchFamily="34" charset="0"/>
                          <a:cs typeface="Arial" panose="020B0604020202020204" pitchFamily="34" charset="0"/>
                        </a:rPr>
                        <a:t>12 hours on May 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l"/>
                      <a:r>
                        <a:rPr lang="en-RO" sz="1200" b="0" i="0" dirty="0">
                          <a:latin typeface="Arial" panose="020B0604020202020204" pitchFamily="34" charset="0"/>
                          <a:cs typeface="Arial" panose="020B0604020202020204" pitchFamily="34" charset="0"/>
                        </a:rPr>
                        <a:t>12 hours on May 6 to</a:t>
                      </a:r>
                    </a:p>
                    <a:p>
                      <a:pPr algn="l"/>
                      <a:r>
                        <a:rPr lang="en-RO" sz="1200" b="0" i="0" dirty="0">
                          <a:latin typeface="Arial" panose="020B0604020202020204" pitchFamily="34" charset="0"/>
                          <a:cs typeface="Arial" panose="020B0604020202020204" pitchFamily="34" charset="0"/>
                        </a:rPr>
                        <a:t>24 hours on May 6</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3797574"/>
                  </a:ext>
                </a:extLst>
              </a:tr>
            </a:tbl>
          </a:graphicData>
        </a:graphic>
      </p:graphicFrame>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2049889195"/>
              </p:ext>
            </p:extLst>
          </p:nvPr>
        </p:nvGraphicFramePr>
        <p:xfrm>
          <a:off x="431800" y="1414549"/>
          <a:ext cx="5075621" cy="5173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3668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820968C-FC7F-E441-B933-9DBB336DED82}"/>
              </a:ext>
            </a:extLst>
          </p:cNvPr>
          <p:cNvSpPr/>
          <p:nvPr/>
        </p:nvSpPr>
        <p:spPr>
          <a:xfrm>
            <a:off x="3293744" y="1103586"/>
            <a:ext cx="2520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ectangle 16">
            <a:extLst>
              <a:ext uri="{FF2B5EF4-FFF2-40B4-BE49-F238E27FC236}">
                <a16:creationId xmlns:a16="http://schemas.microsoft.com/office/drawing/2014/main" id="{C0861697-BFCD-BC40-9BAC-DE20555831C5}"/>
              </a:ext>
            </a:extLst>
          </p:cNvPr>
          <p:cNvSpPr/>
          <p:nvPr/>
        </p:nvSpPr>
        <p:spPr>
          <a:xfrm>
            <a:off x="6155688" y="1103586"/>
            <a:ext cx="2520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ectangle 8">
            <a:extLst>
              <a:ext uri="{FF2B5EF4-FFF2-40B4-BE49-F238E27FC236}">
                <a16:creationId xmlns:a16="http://schemas.microsoft.com/office/drawing/2014/main" id="{02B82F2C-0E28-9D4F-8D3F-0A604D0B6BE4}"/>
              </a:ext>
            </a:extLst>
          </p:cNvPr>
          <p:cNvSpPr/>
          <p:nvPr/>
        </p:nvSpPr>
        <p:spPr>
          <a:xfrm>
            <a:off x="431800" y="1103586"/>
            <a:ext cx="2520000" cy="575441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Comparing curves</a:t>
            </a:r>
          </a:p>
        </p:txBody>
      </p:sp>
      <p:graphicFrame>
        <p:nvGraphicFramePr>
          <p:cNvPr id="7" name="Chart 6">
            <a:extLst>
              <a:ext uri="{FF2B5EF4-FFF2-40B4-BE49-F238E27FC236}">
                <a16:creationId xmlns:a16="http://schemas.microsoft.com/office/drawing/2014/main" id="{EC78E821-85F6-A046-86CA-E7D58030C6CF}"/>
              </a:ext>
            </a:extLst>
          </p:cNvPr>
          <p:cNvGraphicFramePr/>
          <p:nvPr>
            <p:extLst>
              <p:ext uri="{D42A27DB-BD31-4B8C-83A1-F6EECF244321}">
                <p14:modId xmlns:p14="http://schemas.microsoft.com/office/powerpoint/2010/main" val="2628345099"/>
              </p:ext>
            </p:extLst>
          </p:nvPr>
        </p:nvGraphicFramePr>
        <p:xfrm>
          <a:off x="431800" y="1394224"/>
          <a:ext cx="2520000" cy="5173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A6AD6D9-FF4F-714E-ADB0-83C0EB0E48CE}"/>
              </a:ext>
            </a:extLst>
          </p:cNvPr>
          <p:cNvGraphicFramePr/>
          <p:nvPr>
            <p:extLst>
              <p:ext uri="{D42A27DB-BD31-4B8C-83A1-F6EECF244321}">
                <p14:modId xmlns:p14="http://schemas.microsoft.com/office/powerpoint/2010/main" val="102575140"/>
              </p:ext>
            </p:extLst>
          </p:nvPr>
        </p:nvGraphicFramePr>
        <p:xfrm>
          <a:off x="3311629" y="1394224"/>
          <a:ext cx="2520000" cy="5173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D80894E-1822-934E-9A6B-116F6633720A}"/>
              </a:ext>
            </a:extLst>
          </p:cNvPr>
          <p:cNvGraphicFramePr/>
          <p:nvPr>
            <p:extLst>
              <p:ext uri="{D42A27DB-BD31-4B8C-83A1-F6EECF244321}">
                <p14:modId xmlns:p14="http://schemas.microsoft.com/office/powerpoint/2010/main" val="3652155148"/>
              </p:ext>
            </p:extLst>
          </p:nvPr>
        </p:nvGraphicFramePr>
        <p:xfrm>
          <a:off x="6164590" y="1394224"/>
          <a:ext cx="2520000" cy="5173138"/>
        </p:xfrm>
        <a:graphic>
          <a:graphicData uri="http://schemas.openxmlformats.org/drawingml/2006/chart">
            <c:chart xmlns:c="http://schemas.openxmlformats.org/drawingml/2006/chart" xmlns:r="http://schemas.openxmlformats.org/officeDocument/2006/relationships" r:id="rId4"/>
          </a:graphicData>
        </a:graphic>
      </p:graphicFrame>
      <p:sp>
        <p:nvSpPr>
          <p:cNvPr id="14" name="Rounded Rectangle 13">
            <a:extLst>
              <a:ext uri="{FF2B5EF4-FFF2-40B4-BE49-F238E27FC236}">
                <a16:creationId xmlns:a16="http://schemas.microsoft.com/office/drawing/2014/main" id="{1BA27068-AA7F-034E-BC0F-3E4A53E85DB2}"/>
              </a:ext>
            </a:extLst>
          </p:cNvPr>
          <p:cNvSpPr/>
          <p:nvPr/>
        </p:nvSpPr>
        <p:spPr>
          <a:xfrm>
            <a:off x="7611779" y="1614941"/>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24h</a:t>
            </a:r>
          </a:p>
        </p:txBody>
      </p:sp>
      <p:sp>
        <p:nvSpPr>
          <p:cNvPr id="15" name="Rounded Rectangle 14">
            <a:extLst>
              <a:ext uri="{FF2B5EF4-FFF2-40B4-BE49-F238E27FC236}">
                <a16:creationId xmlns:a16="http://schemas.microsoft.com/office/drawing/2014/main" id="{14ED5EA6-53F8-4B40-B279-206224FC416E}"/>
              </a:ext>
            </a:extLst>
          </p:cNvPr>
          <p:cNvSpPr/>
          <p:nvPr/>
        </p:nvSpPr>
        <p:spPr>
          <a:xfrm>
            <a:off x="4740160" y="1614941"/>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12h</a:t>
            </a:r>
          </a:p>
        </p:txBody>
      </p:sp>
      <p:sp>
        <p:nvSpPr>
          <p:cNvPr id="16" name="Rounded Rectangle 15">
            <a:extLst>
              <a:ext uri="{FF2B5EF4-FFF2-40B4-BE49-F238E27FC236}">
                <a16:creationId xmlns:a16="http://schemas.microsoft.com/office/drawing/2014/main" id="{35D7A69A-67B4-1A4D-97FC-DC5805530EDD}"/>
              </a:ext>
            </a:extLst>
          </p:cNvPr>
          <p:cNvSpPr/>
          <p:nvPr/>
        </p:nvSpPr>
        <p:spPr>
          <a:xfrm>
            <a:off x="1902373" y="1614941"/>
            <a:ext cx="928905" cy="274878"/>
          </a:xfrm>
          <a:prstGeom prst="roundRect">
            <a:avLst>
              <a:gd name="adj" fmla="val 50000"/>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RO" sz="1200">
                <a:latin typeface="Arial" panose="020B0604020202020204" pitchFamily="34" charset="0"/>
                <a:cs typeface="Arial" panose="020B0604020202020204" pitchFamily="34" charset="0"/>
              </a:rPr>
              <a:t>6h</a:t>
            </a:r>
          </a:p>
        </p:txBody>
      </p:sp>
    </p:spTree>
    <p:extLst>
      <p:ext uri="{BB962C8B-B14F-4D97-AF65-F5344CB8AC3E}">
        <p14:creationId xmlns:p14="http://schemas.microsoft.com/office/powerpoint/2010/main" val="971916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Conclusions</a:t>
            </a:r>
          </a:p>
        </p:txBody>
      </p:sp>
      <p:sp>
        <p:nvSpPr>
          <p:cNvPr id="12" name="TextBox 11">
            <a:extLst>
              <a:ext uri="{FF2B5EF4-FFF2-40B4-BE49-F238E27FC236}">
                <a16:creationId xmlns:a16="http://schemas.microsoft.com/office/drawing/2014/main" id="{F21C00B0-0F2F-A84A-A90F-8A988FF73BEE}"/>
              </a:ext>
            </a:extLst>
          </p:cNvPr>
          <p:cNvSpPr txBox="1"/>
          <p:nvPr/>
        </p:nvSpPr>
        <p:spPr>
          <a:xfrm>
            <a:off x="431799" y="872124"/>
            <a:ext cx="4402960"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The 6-hour curve clearly shows transmission from a common source </a:t>
            </a:r>
          </a:p>
          <a:p>
            <a:pPr marL="285750" indent="-285750">
              <a:spcAft>
                <a:spcPts val="800"/>
              </a:spcAft>
              <a:buFont typeface="Arial" panose="020B0604020202020204" pitchFamily="34" charset="0"/>
              <a:buChar char="•"/>
            </a:pPr>
            <a:r>
              <a:rPr lang="en-GB" sz="1600" dirty="0" err="1">
                <a:solidFill>
                  <a:schemeClr val="tx1"/>
                </a:solidFill>
              </a:rPr>
              <a:t>This curve is compatible with a salmonella infection </a:t>
            </a:r>
          </a:p>
          <a:p>
            <a:pPr marL="285750" indent="-285750">
              <a:spcAft>
                <a:spcPts val="800"/>
              </a:spcAft>
              <a:buFont typeface="Arial" panose="020B0604020202020204" pitchFamily="34" charset="0"/>
              <a:buChar char="•"/>
            </a:pPr>
            <a:r>
              <a:rPr lang="en-GB" sz="1600" dirty="0" err="1">
                <a:solidFill>
                  <a:schemeClr val="tx1"/>
                </a:solidFill>
              </a:rPr>
              <a:t>The curve suggests that exposure occurred during lunch on May 5</a:t>
            </a:r>
          </a:p>
        </p:txBody>
      </p:sp>
      <p:grpSp>
        <p:nvGrpSpPr>
          <p:cNvPr id="6" name="Graphic 3">
            <a:extLst>
              <a:ext uri="{FF2B5EF4-FFF2-40B4-BE49-F238E27FC236}">
                <a16:creationId xmlns:a16="http://schemas.microsoft.com/office/drawing/2014/main" id="{5C173C5E-4901-6F4D-BD65-48F2F67DF73B}"/>
              </a:ext>
            </a:extLst>
          </p:cNvPr>
          <p:cNvGrpSpPr>
            <a:grpSpLocks noChangeAspect="1"/>
          </p:cNvGrpSpPr>
          <p:nvPr/>
        </p:nvGrpSpPr>
        <p:grpSpPr>
          <a:xfrm>
            <a:off x="7209659" y="1466937"/>
            <a:ext cx="1250000" cy="1440000"/>
            <a:chOff x="2984500" y="1600200"/>
            <a:chExt cx="3175000" cy="3657600"/>
          </a:xfrm>
          <a:solidFill>
            <a:schemeClr val="bg1"/>
          </a:solidFill>
        </p:grpSpPr>
        <p:sp>
          <p:nvSpPr>
            <p:cNvPr id="7" name="Freeform 6">
              <a:extLst>
                <a:ext uri="{FF2B5EF4-FFF2-40B4-BE49-F238E27FC236}">
                  <a16:creationId xmlns:a16="http://schemas.microsoft.com/office/drawing/2014/main" id="{40329BBF-C86E-524C-9BE0-0C6A80861688}"/>
                </a:ext>
              </a:extLst>
            </p:cNvPr>
            <p:cNvSpPr/>
            <p:nvPr/>
          </p:nvSpPr>
          <p:spPr>
            <a:xfrm>
              <a:off x="2984404" y="1600104"/>
              <a:ext cx="3179438" cy="3657300"/>
            </a:xfrm>
            <a:custGeom>
              <a:avLst/>
              <a:gdLst>
                <a:gd name="connsiteX0" fmla="*/ 1347236 w 3179438"/>
                <a:gd name="connsiteY0" fmla="*/ 255 h 3657300"/>
                <a:gd name="connsiteX1" fmla="*/ 1416820 w 3179438"/>
                <a:gd name="connsiteY1" fmla="*/ 24639 h 3657300"/>
                <a:gd name="connsiteX2" fmla="*/ 1562167 w 3179438"/>
                <a:gd name="connsiteY2" fmla="*/ 160465 h 3657300"/>
                <a:gd name="connsiteX3" fmla="*/ 1605894 w 3179438"/>
                <a:gd name="connsiteY3" fmla="*/ 186564 h 3657300"/>
                <a:gd name="connsiteX4" fmla="*/ 1834038 w 3179438"/>
                <a:gd name="connsiteY4" fmla="*/ 186088 h 3657300"/>
                <a:gd name="connsiteX5" fmla="*/ 1903812 w 3179438"/>
                <a:gd name="connsiteY5" fmla="*/ 254953 h 3657300"/>
                <a:gd name="connsiteX6" fmla="*/ 1903812 w 3179438"/>
                <a:gd name="connsiteY6" fmla="*/ 371730 h 3657300"/>
                <a:gd name="connsiteX7" fmla="*/ 1941836 w 3179438"/>
                <a:gd name="connsiteY7" fmla="*/ 371730 h 3657300"/>
                <a:gd name="connsiteX8" fmla="*/ 2376545 w 3179438"/>
                <a:gd name="connsiteY8" fmla="*/ 371730 h 3657300"/>
                <a:gd name="connsiteX9" fmla="*/ 2595182 w 3179438"/>
                <a:gd name="connsiteY9" fmla="*/ 591948 h 3657300"/>
                <a:gd name="connsiteX10" fmla="*/ 2595182 w 3179438"/>
                <a:gd name="connsiteY10" fmla="*/ 2331022 h 3657300"/>
                <a:gd name="connsiteX11" fmla="*/ 2595182 w 3179438"/>
                <a:gd name="connsiteY11" fmla="*/ 2372075 h 3657300"/>
                <a:gd name="connsiteX12" fmla="*/ 2761157 w 3179438"/>
                <a:gd name="connsiteY12" fmla="*/ 2416271 h 3657300"/>
                <a:gd name="connsiteX13" fmla="*/ 3177044 w 3179438"/>
                <a:gd name="connsiteY13" fmla="*/ 3061971 h 3657300"/>
                <a:gd name="connsiteX14" fmla="*/ 2643093 w 3179438"/>
                <a:gd name="connsiteY14" fmla="*/ 3648711 h 3657300"/>
                <a:gd name="connsiteX15" fmla="*/ 2047542 w 3179438"/>
                <a:gd name="connsiteY15" fmla="*/ 3425921 h 3657300"/>
                <a:gd name="connsiteX16" fmla="*/ 1990506 w 3179438"/>
                <a:gd name="connsiteY16" fmla="*/ 3400204 h 3657300"/>
                <a:gd name="connsiteX17" fmla="*/ 226385 w 3179438"/>
                <a:gd name="connsiteY17" fmla="*/ 3400680 h 3657300"/>
                <a:gd name="connsiteX18" fmla="*/ 142 w 3179438"/>
                <a:gd name="connsiteY18" fmla="*/ 3173318 h 3657300"/>
                <a:gd name="connsiteX19" fmla="*/ 142 w 3179438"/>
                <a:gd name="connsiteY19" fmla="*/ 598615 h 3657300"/>
                <a:gd name="connsiteX20" fmla="*/ 226765 w 3179438"/>
                <a:gd name="connsiteY20" fmla="*/ 371730 h 3657300"/>
                <a:gd name="connsiteX21" fmla="*/ 691608 w 3179438"/>
                <a:gd name="connsiteY21" fmla="*/ 371730 h 3657300"/>
                <a:gd name="connsiteX22" fmla="*/ 691608 w 3179438"/>
                <a:gd name="connsiteY22" fmla="*/ 257430 h 3657300"/>
                <a:gd name="connsiteX23" fmla="*/ 763093 w 3179438"/>
                <a:gd name="connsiteY23" fmla="*/ 185992 h 3657300"/>
                <a:gd name="connsiteX24" fmla="*/ 994659 w 3179438"/>
                <a:gd name="connsiteY24" fmla="*/ 185135 h 3657300"/>
                <a:gd name="connsiteX25" fmla="*/ 1027835 w 3179438"/>
                <a:gd name="connsiteY25" fmla="*/ 168181 h 3657300"/>
                <a:gd name="connsiteX26" fmla="*/ 1244952 w 3179438"/>
                <a:gd name="connsiteY26" fmla="*/ 5113 h 3657300"/>
                <a:gd name="connsiteX27" fmla="*/ 1254458 w 3179438"/>
                <a:gd name="connsiteY27" fmla="*/ 160 h 3657300"/>
                <a:gd name="connsiteX28" fmla="*/ 691798 w 3179438"/>
                <a:gd name="connsiteY28" fmla="*/ 486030 h 3657300"/>
                <a:gd name="connsiteX29" fmla="*/ 227906 w 3179438"/>
                <a:gd name="connsiteY29" fmla="*/ 486030 h 3657300"/>
                <a:gd name="connsiteX30" fmla="*/ 114404 w 3179438"/>
                <a:gd name="connsiteY30" fmla="*/ 599187 h 3657300"/>
                <a:gd name="connsiteX31" fmla="*/ 114404 w 3179438"/>
                <a:gd name="connsiteY31" fmla="*/ 3174366 h 3657300"/>
                <a:gd name="connsiteX32" fmla="*/ 225529 w 3179438"/>
                <a:gd name="connsiteY32" fmla="*/ 3286380 h 3657300"/>
                <a:gd name="connsiteX33" fmla="*/ 1956665 w 3179438"/>
                <a:gd name="connsiteY33" fmla="*/ 3286380 h 3657300"/>
                <a:gd name="connsiteX34" fmla="*/ 1986324 w 3179438"/>
                <a:gd name="connsiteY34" fmla="*/ 2695163 h 3657300"/>
                <a:gd name="connsiteX35" fmla="*/ 2481301 w 3179438"/>
                <a:gd name="connsiteY35" fmla="*/ 2376742 h 3657300"/>
                <a:gd name="connsiteX36" fmla="*/ 2481301 w 3179438"/>
                <a:gd name="connsiteY36" fmla="*/ 2347310 h 3657300"/>
                <a:gd name="connsiteX37" fmla="*/ 2481301 w 3179438"/>
                <a:gd name="connsiteY37" fmla="*/ 586423 h 3657300"/>
                <a:gd name="connsiteX38" fmla="*/ 2380632 w 3179438"/>
                <a:gd name="connsiteY38" fmla="*/ 486125 h 3657300"/>
                <a:gd name="connsiteX39" fmla="*/ 1938604 w 3179438"/>
                <a:gd name="connsiteY39" fmla="*/ 486125 h 3657300"/>
                <a:gd name="connsiteX40" fmla="*/ 1903812 w 3179438"/>
                <a:gd name="connsiteY40" fmla="*/ 486125 h 3657300"/>
                <a:gd name="connsiteX41" fmla="*/ 1903812 w 3179438"/>
                <a:gd name="connsiteY41" fmla="*/ 602902 h 3657300"/>
                <a:gd name="connsiteX42" fmla="*/ 1833943 w 3179438"/>
                <a:gd name="connsiteY42" fmla="*/ 671767 h 3657300"/>
                <a:gd name="connsiteX43" fmla="*/ 760907 w 3179438"/>
                <a:gd name="connsiteY43" fmla="*/ 671767 h 3657300"/>
                <a:gd name="connsiteX44" fmla="*/ 691893 w 3179438"/>
                <a:gd name="connsiteY44" fmla="*/ 601378 h 3657300"/>
                <a:gd name="connsiteX45" fmla="*/ 691798 w 3179438"/>
                <a:gd name="connsiteY45" fmla="*/ 486030 h 3657300"/>
                <a:gd name="connsiteX46" fmla="*/ 2539192 w 3179438"/>
                <a:gd name="connsiteY46" fmla="*/ 2490376 h 3657300"/>
                <a:gd name="connsiteX47" fmla="*/ 2013701 w 3179438"/>
                <a:gd name="connsiteY47" fmla="*/ 3017108 h 3657300"/>
                <a:gd name="connsiteX48" fmla="*/ 2539382 w 3179438"/>
                <a:gd name="connsiteY48" fmla="*/ 3543650 h 3657300"/>
                <a:gd name="connsiteX49" fmla="*/ 3064873 w 3179438"/>
                <a:gd name="connsiteY49" fmla="*/ 3017108 h 3657300"/>
                <a:gd name="connsiteX50" fmla="*/ 2539192 w 3179438"/>
                <a:gd name="connsiteY50" fmla="*/ 2490376 h 3657300"/>
                <a:gd name="connsiteX51" fmla="*/ 1788124 w 3179438"/>
                <a:gd name="connsiteY51" fmla="*/ 300292 h 3657300"/>
                <a:gd name="connsiteX52" fmla="*/ 1550474 w 3179438"/>
                <a:gd name="connsiteY52" fmla="*/ 300292 h 3657300"/>
                <a:gd name="connsiteX53" fmla="*/ 1475282 w 3179438"/>
                <a:gd name="connsiteY53" fmla="*/ 246190 h 3657300"/>
                <a:gd name="connsiteX54" fmla="*/ 1348567 w 3179438"/>
                <a:gd name="connsiteY54" fmla="*/ 122365 h 3657300"/>
                <a:gd name="connsiteX55" fmla="*/ 1120994 w 3179438"/>
                <a:gd name="connsiteY55" fmla="*/ 247238 h 3657300"/>
                <a:gd name="connsiteX56" fmla="*/ 1048558 w 3179438"/>
                <a:gd name="connsiteY56" fmla="*/ 300864 h 3657300"/>
                <a:gd name="connsiteX57" fmla="*/ 952452 w 3179438"/>
                <a:gd name="connsiteY57" fmla="*/ 300864 h 3657300"/>
                <a:gd name="connsiteX58" fmla="*/ 807676 w 3179438"/>
                <a:gd name="connsiteY58" fmla="*/ 300864 h 3657300"/>
                <a:gd name="connsiteX59" fmla="*/ 807676 w 3179438"/>
                <a:gd name="connsiteY59" fmla="*/ 556134 h 3657300"/>
                <a:gd name="connsiteX60" fmla="*/ 1788124 w 3179438"/>
                <a:gd name="connsiteY60" fmla="*/ 556134 h 36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79438" h="3657300">
                  <a:moveTo>
                    <a:pt x="1347236" y="255"/>
                  </a:moveTo>
                  <a:cubicBezTo>
                    <a:pt x="1370431" y="8256"/>
                    <a:pt x="1394766" y="14733"/>
                    <a:pt x="1416820" y="24639"/>
                  </a:cubicBezTo>
                  <a:cubicBezTo>
                    <a:pt x="1480107" y="50751"/>
                    <a:pt x="1531763" y="99024"/>
                    <a:pt x="1562167" y="160465"/>
                  </a:cubicBezTo>
                  <a:cubicBezTo>
                    <a:pt x="1572148" y="180754"/>
                    <a:pt x="1584030" y="186945"/>
                    <a:pt x="1605894" y="186564"/>
                  </a:cubicBezTo>
                  <a:cubicBezTo>
                    <a:pt x="1681942" y="185135"/>
                    <a:pt x="1757990" y="185707"/>
                    <a:pt x="1834038" y="186088"/>
                  </a:cubicBezTo>
                  <a:cubicBezTo>
                    <a:pt x="1883564" y="186088"/>
                    <a:pt x="1903336" y="205995"/>
                    <a:pt x="1903812" y="254953"/>
                  </a:cubicBezTo>
                  <a:cubicBezTo>
                    <a:pt x="1904287" y="291815"/>
                    <a:pt x="1903812" y="328677"/>
                    <a:pt x="1903812" y="371730"/>
                  </a:cubicBezTo>
                  <a:lnTo>
                    <a:pt x="1941836" y="371730"/>
                  </a:lnTo>
                  <a:cubicBezTo>
                    <a:pt x="2086707" y="371730"/>
                    <a:pt x="2231610" y="371730"/>
                    <a:pt x="2376545" y="371730"/>
                  </a:cubicBezTo>
                  <a:cubicBezTo>
                    <a:pt x="2514191" y="371730"/>
                    <a:pt x="2595182" y="453169"/>
                    <a:pt x="2595182" y="591948"/>
                  </a:cubicBezTo>
                  <a:cubicBezTo>
                    <a:pt x="2595182" y="1171639"/>
                    <a:pt x="2595182" y="1751331"/>
                    <a:pt x="2595182" y="2331022"/>
                  </a:cubicBezTo>
                  <a:lnTo>
                    <a:pt x="2595182" y="2372075"/>
                  </a:lnTo>
                  <a:cubicBezTo>
                    <a:pt x="2652218" y="2387029"/>
                    <a:pt x="2708303" y="2397126"/>
                    <a:pt x="2761157" y="2416271"/>
                  </a:cubicBezTo>
                  <a:cubicBezTo>
                    <a:pt x="3026089" y="2512378"/>
                    <a:pt x="3203090" y="2788889"/>
                    <a:pt x="3177044" y="3061971"/>
                  </a:cubicBezTo>
                  <a:cubicBezTo>
                    <a:pt x="3148526" y="3365437"/>
                    <a:pt x="2933310" y="3604896"/>
                    <a:pt x="2643093" y="3648711"/>
                  </a:cubicBezTo>
                  <a:cubicBezTo>
                    <a:pt x="2405443" y="3685001"/>
                    <a:pt x="2205817" y="3607944"/>
                    <a:pt x="2047542" y="3425921"/>
                  </a:cubicBezTo>
                  <a:cubicBezTo>
                    <a:pt x="2033986" y="3408372"/>
                    <a:pt x="2012605" y="3398731"/>
                    <a:pt x="1990506" y="3400204"/>
                  </a:cubicBezTo>
                  <a:cubicBezTo>
                    <a:pt x="1402466" y="3400902"/>
                    <a:pt x="814425" y="3401061"/>
                    <a:pt x="226385" y="3400680"/>
                  </a:cubicBezTo>
                  <a:cubicBezTo>
                    <a:pt x="79518" y="3400680"/>
                    <a:pt x="238" y="3320956"/>
                    <a:pt x="142" y="3173318"/>
                  </a:cubicBezTo>
                  <a:cubicBezTo>
                    <a:pt x="142" y="2315052"/>
                    <a:pt x="142" y="1456818"/>
                    <a:pt x="142" y="598615"/>
                  </a:cubicBezTo>
                  <a:cubicBezTo>
                    <a:pt x="142" y="451264"/>
                    <a:pt x="79518" y="371730"/>
                    <a:pt x="226765" y="371730"/>
                  </a:cubicBezTo>
                  <a:lnTo>
                    <a:pt x="691608" y="371730"/>
                  </a:lnTo>
                  <a:cubicBezTo>
                    <a:pt x="691608" y="332677"/>
                    <a:pt x="691608" y="295054"/>
                    <a:pt x="691608" y="257430"/>
                  </a:cubicBezTo>
                  <a:cubicBezTo>
                    <a:pt x="691608" y="206376"/>
                    <a:pt x="712141" y="186183"/>
                    <a:pt x="763093" y="185992"/>
                  </a:cubicBezTo>
                  <a:cubicBezTo>
                    <a:pt x="840282" y="185992"/>
                    <a:pt x="917470" y="186564"/>
                    <a:pt x="994659" y="185135"/>
                  </a:cubicBezTo>
                  <a:cubicBezTo>
                    <a:pt x="1007680" y="184694"/>
                    <a:pt x="1019834" y="178483"/>
                    <a:pt x="1027835" y="168181"/>
                  </a:cubicBezTo>
                  <a:cubicBezTo>
                    <a:pt x="1075365" y="79598"/>
                    <a:pt x="1146184" y="24353"/>
                    <a:pt x="1244952" y="5113"/>
                  </a:cubicBezTo>
                  <a:cubicBezTo>
                    <a:pt x="1248338" y="3919"/>
                    <a:pt x="1251538" y="2252"/>
                    <a:pt x="1254458" y="160"/>
                  </a:cubicBezTo>
                  <a:close/>
                  <a:moveTo>
                    <a:pt x="691798" y="486030"/>
                  </a:moveTo>
                  <a:lnTo>
                    <a:pt x="227906" y="486030"/>
                  </a:lnTo>
                  <a:cubicBezTo>
                    <a:pt x="143113" y="486030"/>
                    <a:pt x="114404" y="514605"/>
                    <a:pt x="114404" y="599187"/>
                  </a:cubicBezTo>
                  <a:cubicBezTo>
                    <a:pt x="114404" y="1457580"/>
                    <a:pt x="114404" y="2315973"/>
                    <a:pt x="114404" y="3174366"/>
                  </a:cubicBezTo>
                  <a:cubicBezTo>
                    <a:pt x="114404" y="3256757"/>
                    <a:pt x="143778" y="3286380"/>
                    <a:pt x="225529" y="3286380"/>
                  </a:cubicBezTo>
                  <a:lnTo>
                    <a:pt x="1956665" y="3286380"/>
                  </a:lnTo>
                  <a:cubicBezTo>
                    <a:pt x="1872347" y="3080830"/>
                    <a:pt x="1876720" y="2883568"/>
                    <a:pt x="1986324" y="2695163"/>
                  </a:cubicBezTo>
                  <a:cubicBezTo>
                    <a:pt x="2095928" y="2506759"/>
                    <a:pt x="2264469" y="2405317"/>
                    <a:pt x="2481301" y="2376742"/>
                  </a:cubicBezTo>
                  <a:lnTo>
                    <a:pt x="2481301" y="2347310"/>
                  </a:lnTo>
                  <a:cubicBezTo>
                    <a:pt x="2481301" y="1760316"/>
                    <a:pt x="2481301" y="1173354"/>
                    <a:pt x="2481301" y="586423"/>
                  </a:cubicBezTo>
                  <a:cubicBezTo>
                    <a:pt x="2481301" y="518224"/>
                    <a:pt x="2448980" y="486220"/>
                    <a:pt x="2380632" y="486125"/>
                  </a:cubicBezTo>
                  <a:cubicBezTo>
                    <a:pt x="2233289" y="486125"/>
                    <a:pt x="2085946" y="486125"/>
                    <a:pt x="1938604" y="486125"/>
                  </a:cubicBezTo>
                  <a:lnTo>
                    <a:pt x="1903812" y="486125"/>
                  </a:lnTo>
                  <a:cubicBezTo>
                    <a:pt x="1903812" y="529178"/>
                    <a:pt x="1903812" y="566040"/>
                    <a:pt x="1903812" y="602902"/>
                  </a:cubicBezTo>
                  <a:cubicBezTo>
                    <a:pt x="1903812" y="651860"/>
                    <a:pt x="1883469" y="671767"/>
                    <a:pt x="1833943" y="671767"/>
                  </a:cubicBezTo>
                  <a:cubicBezTo>
                    <a:pt x="1476201" y="671767"/>
                    <a:pt x="1118522" y="671767"/>
                    <a:pt x="760907" y="671767"/>
                  </a:cubicBezTo>
                  <a:cubicBezTo>
                    <a:pt x="712711" y="671767"/>
                    <a:pt x="692464" y="650622"/>
                    <a:pt x="691893" y="601378"/>
                  </a:cubicBezTo>
                  <a:cubicBezTo>
                    <a:pt x="691513" y="564516"/>
                    <a:pt x="691798" y="527654"/>
                    <a:pt x="691798" y="486030"/>
                  </a:cubicBezTo>
                  <a:close/>
                  <a:moveTo>
                    <a:pt x="2539192" y="2490376"/>
                  </a:moveTo>
                  <a:cubicBezTo>
                    <a:pt x="2248919" y="2490428"/>
                    <a:pt x="2013648" y="2726254"/>
                    <a:pt x="2013701" y="3017108"/>
                  </a:cubicBezTo>
                  <a:cubicBezTo>
                    <a:pt x="2013753" y="3307962"/>
                    <a:pt x="2249109" y="3543703"/>
                    <a:pt x="2539382" y="3543650"/>
                  </a:cubicBezTo>
                  <a:cubicBezTo>
                    <a:pt x="2829581" y="3543598"/>
                    <a:pt x="3064821" y="3307888"/>
                    <a:pt x="3064873" y="3017108"/>
                  </a:cubicBezTo>
                  <a:cubicBezTo>
                    <a:pt x="3064454" y="2726376"/>
                    <a:pt x="2829344" y="2490795"/>
                    <a:pt x="2539192" y="2490376"/>
                  </a:cubicBezTo>
                  <a:close/>
                  <a:moveTo>
                    <a:pt x="1788124" y="300292"/>
                  </a:moveTo>
                  <a:cubicBezTo>
                    <a:pt x="1706848" y="300292"/>
                    <a:pt x="1628708" y="300292"/>
                    <a:pt x="1550474" y="300292"/>
                  </a:cubicBezTo>
                  <a:cubicBezTo>
                    <a:pt x="1503515" y="300292"/>
                    <a:pt x="1490111" y="290767"/>
                    <a:pt x="1475282" y="246190"/>
                  </a:cubicBezTo>
                  <a:cubicBezTo>
                    <a:pt x="1454274" y="182944"/>
                    <a:pt x="1412542" y="140368"/>
                    <a:pt x="1348567" y="122365"/>
                  </a:cubicBezTo>
                  <a:cubicBezTo>
                    <a:pt x="1250275" y="93790"/>
                    <a:pt x="1153029" y="146940"/>
                    <a:pt x="1120994" y="247238"/>
                  </a:cubicBezTo>
                  <a:cubicBezTo>
                    <a:pt x="1109016" y="285338"/>
                    <a:pt x="1087533" y="302293"/>
                    <a:pt x="1048558" y="300864"/>
                  </a:cubicBezTo>
                  <a:cubicBezTo>
                    <a:pt x="1016523" y="299721"/>
                    <a:pt x="984488" y="300864"/>
                    <a:pt x="952452" y="300864"/>
                  </a:cubicBezTo>
                  <a:lnTo>
                    <a:pt x="807676" y="300864"/>
                  </a:lnTo>
                  <a:lnTo>
                    <a:pt x="807676" y="556134"/>
                  </a:lnTo>
                  <a:lnTo>
                    <a:pt x="1788124" y="556134"/>
                  </a:lnTo>
                  <a:close/>
                </a:path>
              </a:pathLst>
            </a:custGeom>
            <a:grpFill/>
            <a:ln w="9496"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0DC150C9-88FD-0D4C-A802-B76228DEB0C9}"/>
                </a:ext>
              </a:extLst>
            </p:cNvPr>
            <p:cNvSpPr/>
            <p:nvPr/>
          </p:nvSpPr>
          <p:spPr>
            <a:xfrm>
              <a:off x="3446797" y="2590323"/>
              <a:ext cx="449374" cy="450342"/>
            </a:xfrm>
            <a:custGeom>
              <a:avLst/>
              <a:gdLst>
                <a:gd name="connsiteX0" fmla="*/ 311 w 449374"/>
                <a:gd name="connsiteY0" fmla="*/ 224473 h 450342"/>
                <a:gd name="connsiteX1" fmla="*/ 311 w 449374"/>
                <a:gd name="connsiteY1" fmla="*/ 67406 h 450342"/>
                <a:gd name="connsiteX2" fmla="*/ 64097 w 449374"/>
                <a:gd name="connsiteY2" fmla="*/ 731 h 450342"/>
                <a:gd name="connsiteX3" fmla="*/ 384734 w 449374"/>
                <a:gd name="connsiteY3" fmla="*/ 731 h 450342"/>
                <a:gd name="connsiteX4" fmla="*/ 449184 w 449374"/>
                <a:gd name="connsiteY4" fmla="*/ 67406 h 450342"/>
                <a:gd name="connsiteX5" fmla="*/ 449184 w 449374"/>
                <a:gd name="connsiteY5" fmla="*/ 381731 h 450342"/>
                <a:gd name="connsiteX6" fmla="*/ 384734 w 449374"/>
                <a:gd name="connsiteY6" fmla="*/ 449549 h 450342"/>
                <a:gd name="connsiteX7" fmla="*/ 64097 w 449374"/>
                <a:gd name="connsiteY7" fmla="*/ 449549 h 450342"/>
                <a:gd name="connsiteX8" fmla="*/ 311 w 449374"/>
                <a:gd name="connsiteY8" fmla="*/ 381731 h 450342"/>
                <a:gd name="connsiteX9" fmla="*/ 311 w 449374"/>
                <a:gd name="connsiteY9" fmla="*/ 224473 h 450342"/>
                <a:gd name="connsiteX10" fmla="*/ 116285 w 449374"/>
                <a:gd name="connsiteY10" fmla="*/ 333058 h 450342"/>
                <a:gd name="connsiteX11" fmla="*/ 333306 w 449374"/>
                <a:gd name="connsiteY11" fmla="*/ 333058 h 450342"/>
                <a:gd name="connsiteX12" fmla="*/ 333306 w 449374"/>
                <a:gd name="connsiteY12" fmla="*/ 116936 h 450342"/>
                <a:gd name="connsiteX13" fmla="*/ 116285 w 449374"/>
                <a:gd name="connsiteY13" fmla="*/ 116936 h 45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374" h="450342">
                  <a:moveTo>
                    <a:pt x="311" y="224473"/>
                  </a:moveTo>
                  <a:cubicBezTo>
                    <a:pt x="311" y="172181"/>
                    <a:pt x="311" y="119698"/>
                    <a:pt x="311" y="67406"/>
                  </a:cubicBezTo>
                  <a:cubicBezTo>
                    <a:pt x="311" y="21495"/>
                    <a:pt x="19323" y="731"/>
                    <a:pt x="64097" y="731"/>
                  </a:cubicBezTo>
                  <a:cubicBezTo>
                    <a:pt x="170944" y="-31"/>
                    <a:pt x="277823" y="-31"/>
                    <a:pt x="384734" y="731"/>
                  </a:cubicBezTo>
                  <a:cubicBezTo>
                    <a:pt x="428936" y="731"/>
                    <a:pt x="448899" y="22353"/>
                    <a:pt x="449184" y="67406"/>
                  </a:cubicBezTo>
                  <a:cubicBezTo>
                    <a:pt x="449628" y="172118"/>
                    <a:pt x="449628" y="276893"/>
                    <a:pt x="449184" y="381731"/>
                  </a:cubicBezTo>
                  <a:cubicBezTo>
                    <a:pt x="449184" y="426975"/>
                    <a:pt x="429127" y="449073"/>
                    <a:pt x="384734" y="449549"/>
                  </a:cubicBezTo>
                  <a:cubicBezTo>
                    <a:pt x="277886" y="450819"/>
                    <a:pt x="171007" y="450819"/>
                    <a:pt x="64097" y="449549"/>
                  </a:cubicBezTo>
                  <a:cubicBezTo>
                    <a:pt x="19323" y="448978"/>
                    <a:pt x="692" y="427451"/>
                    <a:pt x="311" y="381731"/>
                  </a:cubicBezTo>
                  <a:cubicBezTo>
                    <a:pt x="-69" y="329248"/>
                    <a:pt x="311" y="276861"/>
                    <a:pt x="311" y="224473"/>
                  </a:cubicBezTo>
                  <a:close/>
                  <a:moveTo>
                    <a:pt x="116285" y="333058"/>
                  </a:moveTo>
                  <a:lnTo>
                    <a:pt x="333306" y="333058"/>
                  </a:lnTo>
                  <a:lnTo>
                    <a:pt x="333306" y="116936"/>
                  </a:lnTo>
                  <a:lnTo>
                    <a:pt x="116285" y="116936"/>
                  </a:lnTo>
                  <a:close/>
                </a:path>
              </a:pathLst>
            </a:custGeom>
            <a:grpFill/>
            <a:ln w="9496"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CBB01319-1815-8548-B59F-B9E11F28545A}"/>
                </a:ext>
              </a:extLst>
            </p:cNvPr>
            <p:cNvSpPr/>
            <p:nvPr/>
          </p:nvSpPr>
          <p:spPr>
            <a:xfrm>
              <a:off x="3446823" y="3354260"/>
              <a:ext cx="449443" cy="450595"/>
            </a:xfrm>
            <a:custGeom>
              <a:avLst/>
              <a:gdLst>
                <a:gd name="connsiteX0" fmla="*/ 225197 w 449443"/>
                <a:gd name="connsiteY0" fmla="*/ 413 h 450595"/>
                <a:gd name="connsiteX1" fmla="*/ 381950 w 449443"/>
                <a:gd name="connsiteY1" fmla="*/ 413 h 450595"/>
                <a:gd name="connsiteX2" fmla="*/ 449253 w 449443"/>
                <a:gd name="connsiteY2" fmla="*/ 68327 h 450595"/>
                <a:gd name="connsiteX3" fmla="*/ 449253 w 449443"/>
                <a:gd name="connsiteY3" fmla="*/ 382652 h 450595"/>
                <a:gd name="connsiteX4" fmla="*/ 384232 w 449443"/>
                <a:gd name="connsiteY4" fmla="*/ 449898 h 450595"/>
                <a:gd name="connsiteX5" fmla="*/ 63595 w 449443"/>
                <a:gd name="connsiteY5" fmla="*/ 449898 h 450595"/>
                <a:gd name="connsiteX6" fmla="*/ 570 w 449443"/>
                <a:gd name="connsiteY6" fmla="*/ 385033 h 450595"/>
                <a:gd name="connsiteX7" fmla="*/ 570 w 449443"/>
                <a:gd name="connsiteY7" fmla="*/ 67374 h 450595"/>
                <a:gd name="connsiteX8" fmla="*/ 68633 w 449443"/>
                <a:gd name="connsiteY8" fmla="*/ 699 h 450595"/>
                <a:gd name="connsiteX9" fmla="*/ 225197 w 449443"/>
                <a:gd name="connsiteY9" fmla="*/ 413 h 450595"/>
                <a:gd name="connsiteX10" fmla="*/ 116353 w 449443"/>
                <a:gd name="connsiteY10" fmla="*/ 332836 h 450595"/>
                <a:gd name="connsiteX11" fmla="*/ 332805 w 449443"/>
                <a:gd name="connsiteY11" fmla="*/ 332836 h 450595"/>
                <a:gd name="connsiteX12" fmla="*/ 332805 w 449443"/>
                <a:gd name="connsiteY12" fmla="*/ 116619 h 450595"/>
                <a:gd name="connsiteX13" fmla="*/ 116353 w 449443"/>
                <a:gd name="connsiteY13" fmla="*/ 116619 h 4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443" h="450595">
                  <a:moveTo>
                    <a:pt x="225197" y="413"/>
                  </a:moveTo>
                  <a:cubicBezTo>
                    <a:pt x="277385" y="413"/>
                    <a:pt x="329763" y="-158"/>
                    <a:pt x="381950" y="413"/>
                  </a:cubicBezTo>
                  <a:cubicBezTo>
                    <a:pt x="428815" y="985"/>
                    <a:pt x="449063" y="21368"/>
                    <a:pt x="449253" y="68327"/>
                  </a:cubicBezTo>
                  <a:cubicBezTo>
                    <a:pt x="449696" y="173102"/>
                    <a:pt x="449696" y="277877"/>
                    <a:pt x="449253" y="382652"/>
                  </a:cubicBezTo>
                  <a:cubicBezTo>
                    <a:pt x="449253" y="427419"/>
                    <a:pt x="428815" y="449327"/>
                    <a:pt x="384232" y="449898"/>
                  </a:cubicBezTo>
                  <a:cubicBezTo>
                    <a:pt x="277321" y="451041"/>
                    <a:pt x="170442" y="451041"/>
                    <a:pt x="63595" y="449898"/>
                  </a:cubicBezTo>
                  <a:cubicBezTo>
                    <a:pt x="20438" y="449898"/>
                    <a:pt x="760" y="427800"/>
                    <a:pt x="570" y="385033"/>
                  </a:cubicBezTo>
                  <a:cubicBezTo>
                    <a:pt x="0" y="279179"/>
                    <a:pt x="0" y="173292"/>
                    <a:pt x="570" y="67374"/>
                  </a:cubicBezTo>
                  <a:cubicBezTo>
                    <a:pt x="570" y="20702"/>
                    <a:pt x="20723" y="1271"/>
                    <a:pt x="68633" y="699"/>
                  </a:cubicBezTo>
                  <a:cubicBezTo>
                    <a:pt x="120631" y="-63"/>
                    <a:pt x="172914" y="413"/>
                    <a:pt x="225197" y="413"/>
                  </a:cubicBezTo>
                  <a:close/>
                  <a:moveTo>
                    <a:pt x="116353" y="332836"/>
                  </a:moveTo>
                  <a:lnTo>
                    <a:pt x="332805" y="332836"/>
                  </a:lnTo>
                  <a:lnTo>
                    <a:pt x="332805" y="116619"/>
                  </a:lnTo>
                  <a:lnTo>
                    <a:pt x="116353" y="116619"/>
                  </a:lnTo>
                  <a:close/>
                </a:path>
              </a:pathLst>
            </a:custGeom>
            <a:grpFill/>
            <a:ln w="9496"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C6D6BC63-07F2-A743-85B6-B296A14589BE}"/>
                </a:ext>
              </a:extLst>
            </p:cNvPr>
            <p:cNvSpPr/>
            <p:nvPr/>
          </p:nvSpPr>
          <p:spPr>
            <a:xfrm>
              <a:off x="3446780" y="4118276"/>
              <a:ext cx="449486" cy="450437"/>
            </a:xfrm>
            <a:custGeom>
              <a:avLst/>
              <a:gdLst>
                <a:gd name="connsiteX0" fmla="*/ 328 w 449486"/>
                <a:gd name="connsiteY0" fmla="*/ 224426 h 450437"/>
                <a:gd name="connsiteX1" fmla="*/ 328 w 449486"/>
                <a:gd name="connsiteY1" fmla="*/ 67358 h 450437"/>
                <a:gd name="connsiteX2" fmla="*/ 64969 w 449486"/>
                <a:gd name="connsiteY2" fmla="*/ 683 h 450437"/>
                <a:gd name="connsiteX3" fmla="*/ 385606 w 449486"/>
                <a:gd name="connsiteY3" fmla="*/ 683 h 450437"/>
                <a:gd name="connsiteX4" fmla="*/ 449106 w 449486"/>
                <a:gd name="connsiteY4" fmla="*/ 65168 h 450437"/>
                <a:gd name="connsiteX5" fmla="*/ 449106 w 449486"/>
                <a:gd name="connsiteY5" fmla="*/ 386351 h 450437"/>
                <a:gd name="connsiteX6" fmla="*/ 387507 w 449486"/>
                <a:gd name="connsiteY6" fmla="*/ 449597 h 450437"/>
                <a:gd name="connsiteX7" fmla="*/ 63353 w 449486"/>
                <a:gd name="connsiteY7" fmla="*/ 449597 h 450437"/>
                <a:gd name="connsiteX8" fmla="*/ 423 w 449486"/>
                <a:gd name="connsiteY8" fmla="*/ 384636 h 450437"/>
                <a:gd name="connsiteX9" fmla="*/ 328 w 449486"/>
                <a:gd name="connsiteY9" fmla="*/ 224426 h 450437"/>
                <a:gd name="connsiteX10" fmla="*/ 333038 w 449486"/>
                <a:gd name="connsiteY10" fmla="*/ 334535 h 450437"/>
                <a:gd name="connsiteX11" fmla="*/ 333038 w 449486"/>
                <a:gd name="connsiteY11" fmla="*/ 117841 h 450437"/>
                <a:gd name="connsiteX12" fmla="*/ 116301 w 449486"/>
                <a:gd name="connsiteY12" fmla="*/ 117841 h 450437"/>
                <a:gd name="connsiteX13" fmla="*/ 116301 w 449486"/>
                <a:gd name="connsiteY13" fmla="*/ 334820 h 4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486" h="450437">
                  <a:moveTo>
                    <a:pt x="328" y="224426"/>
                  </a:moveTo>
                  <a:cubicBezTo>
                    <a:pt x="328" y="172133"/>
                    <a:pt x="328" y="119651"/>
                    <a:pt x="328" y="67358"/>
                  </a:cubicBezTo>
                  <a:cubicBezTo>
                    <a:pt x="328" y="21829"/>
                    <a:pt x="20005" y="1350"/>
                    <a:pt x="64969" y="683"/>
                  </a:cubicBezTo>
                  <a:cubicBezTo>
                    <a:pt x="171816" y="-15"/>
                    <a:pt x="278695" y="-15"/>
                    <a:pt x="385606" y="683"/>
                  </a:cubicBezTo>
                  <a:cubicBezTo>
                    <a:pt x="428003" y="683"/>
                    <a:pt x="448821" y="22400"/>
                    <a:pt x="449106" y="65168"/>
                  </a:cubicBezTo>
                  <a:cubicBezTo>
                    <a:pt x="449803" y="172229"/>
                    <a:pt x="449803" y="279290"/>
                    <a:pt x="449106" y="386351"/>
                  </a:cubicBezTo>
                  <a:cubicBezTo>
                    <a:pt x="449106" y="426737"/>
                    <a:pt x="428193" y="449025"/>
                    <a:pt x="387507" y="449597"/>
                  </a:cubicBezTo>
                  <a:cubicBezTo>
                    <a:pt x="279772" y="450930"/>
                    <a:pt x="171721" y="450930"/>
                    <a:pt x="63353" y="449597"/>
                  </a:cubicBezTo>
                  <a:cubicBezTo>
                    <a:pt x="20291" y="449597"/>
                    <a:pt x="898" y="427403"/>
                    <a:pt x="423" y="384636"/>
                  </a:cubicBezTo>
                  <a:cubicBezTo>
                    <a:pt x="-147" y="331582"/>
                    <a:pt x="328" y="277670"/>
                    <a:pt x="328" y="224426"/>
                  </a:cubicBezTo>
                  <a:close/>
                  <a:moveTo>
                    <a:pt x="333038" y="334535"/>
                  </a:moveTo>
                  <a:lnTo>
                    <a:pt x="333038" y="117841"/>
                  </a:lnTo>
                  <a:lnTo>
                    <a:pt x="116301" y="117841"/>
                  </a:lnTo>
                  <a:lnTo>
                    <a:pt x="116301" y="334820"/>
                  </a:lnTo>
                  <a:close/>
                </a:path>
              </a:pathLst>
            </a:custGeom>
            <a:grpFill/>
            <a:ln w="9496"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1971D2E8-EE66-3842-83DA-471FDDC53CD6}"/>
                </a:ext>
              </a:extLst>
            </p:cNvPr>
            <p:cNvSpPr/>
            <p:nvPr/>
          </p:nvSpPr>
          <p:spPr>
            <a:xfrm>
              <a:off x="4152971" y="2589839"/>
              <a:ext cx="964834" cy="114583"/>
            </a:xfrm>
            <a:custGeom>
              <a:avLst/>
              <a:gdLst>
                <a:gd name="connsiteX0" fmla="*/ 481626 w 964834"/>
                <a:gd name="connsiteY0" fmla="*/ 358 h 114583"/>
                <a:gd name="connsiteX1" fmla="*/ 880877 w 964834"/>
                <a:gd name="connsiteY1" fmla="*/ 358 h 114583"/>
                <a:gd name="connsiteX2" fmla="*/ 919947 w 964834"/>
                <a:gd name="connsiteY2" fmla="*/ 2263 h 114583"/>
                <a:gd name="connsiteX3" fmla="*/ 964625 w 964834"/>
                <a:gd name="connsiteY3" fmla="*/ 54365 h 114583"/>
                <a:gd name="connsiteX4" fmla="*/ 924700 w 964834"/>
                <a:gd name="connsiteY4" fmla="*/ 110657 h 114583"/>
                <a:gd name="connsiteX5" fmla="*/ 885915 w 964834"/>
                <a:gd name="connsiteY5" fmla="*/ 114658 h 114583"/>
                <a:gd name="connsiteX6" fmla="*/ 80853 w 964834"/>
                <a:gd name="connsiteY6" fmla="*/ 114658 h 114583"/>
                <a:gd name="connsiteX7" fmla="*/ 55948 w 964834"/>
                <a:gd name="connsiteY7" fmla="*/ 113705 h 114583"/>
                <a:gd name="connsiteX8" fmla="*/ 147 w 964834"/>
                <a:gd name="connsiteY8" fmla="*/ 56555 h 114583"/>
                <a:gd name="connsiteX9" fmla="*/ 57754 w 964834"/>
                <a:gd name="connsiteY9" fmla="*/ 1120 h 114583"/>
                <a:gd name="connsiteX10" fmla="*/ 89789 w 964834"/>
                <a:gd name="connsiteY10" fmla="*/ 1120 h 11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834" h="114583">
                  <a:moveTo>
                    <a:pt x="481626" y="358"/>
                  </a:moveTo>
                  <a:lnTo>
                    <a:pt x="880877" y="358"/>
                  </a:lnTo>
                  <a:cubicBezTo>
                    <a:pt x="893931" y="-206"/>
                    <a:pt x="907009" y="432"/>
                    <a:pt x="919947" y="2263"/>
                  </a:cubicBezTo>
                  <a:cubicBezTo>
                    <a:pt x="945994" y="5536"/>
                    <a:pt x="965318" y="28070"/>
                    <a:pt x="964625" y="54365"/>
                  </a:cubicBezTo>
                  <a:cubicBezTo>
                    <a:pt x="967690" y="80611"/>
                    <a:pt x="950445" y="104926"/>
                    <a:pt x="924700" y="110657"/>
                  </a:cubicBezTo>
                  <a:cubicBezTo>
                    <a:pt x="912016" y="113764"/>
                    <a:pt x="898965" y="115110"/>
                    <a:pt x="885915" y="114658"/>
                  </a:cubicBezTo>
                  <a:cubicBezTo>
                    <a:pt x="617530" y="114658"/>
                    <a:pt x="349176" y="114658"/>
                    <a:pt x="80853" y="114658"/>
                  </a:cubicBezTo>
                  <a:cubicBezTo>
                    <a:pt x="72540" y="114815"/>
                    <a:pt x="64225" y="114497"/>
                    <a:pt x="55948" y="113705"/>
                  </a:cubicBezTo>
                  <a:cubicBezTo>
                    <a:pt x="20966" y="109705"/>
                    <a:pt x="-233" y="87607"/>
                    <a:pt x="147" y="56555"/>
                  </a:cubicBezTo>
                  <a:cubicBezTo>
                    <a:pt x="528" y="25504"/>
                    <a:pt x="22772" y="3501"/>
                    <a:pt x="57754" y="1120"/>
                  </a:cubicBezTo>
                  <a:cubicBezTo>
                    <a:pt x="68305" y="358"/>
                    <a:pt x="79047" y="1120"/>
                    <a:pt x="89789" y="1120"/>
                  </a:cubicBezTo>
                  <a:close/>
                </a:path>
              </a:pathLst>
            </a:custGeom>
            <a:grpFill/>
            <a:ln w="9496"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867A06BC-5104-264F-B7F8-F6355258CD17}"/>
                </a:ext>
              </a:extLst>
            </p:cNvPr>
            <p:cNvSpPr/>
            <p:nvPr/>
          </p:nvSpPr>
          <p:spPr>
            <a:xfrm>
              <a:off x="4153164" y="2925783"/>
              <a:ext cx="964366" cy="114453"/>
            </a:xfrm>
            <a:custGeom>
              <a:avLst/>
              <a:gdLst>
                <a:gd name="connsiteX0" fmla="*/ 483048 w 964366"/>
                <a:gd name="connsiteY0" fmla="*/ 114470 h 114453"/>
                <a:gd name="connsiteX1" fmla="*/ 87599 w 964366"/>
                <a:gd name="connsiteY1" fmla="*/ 114470 h 114453"/>
                <a:gd name="connsiteX2" fmla="*/ 45108 w 964366"/>
                <a:gd name="connsiteY2" fmla="*/ 111613 h 114453"/>
                <a:gd name="connsiteX3" fmla="*/ 334 w 964366"/>
                <a:gd name="connsiteY3" fmla="*/ 55987 h 114453"/>
                <a:gd name="connsiteX4" fmla="*/ 47104 w 964366"/>
                <a:gd name="connsiteY4" fmla="*/ 1885 h 114453"/>
                <a:gd name="connsiteX5" fmla="*/ 71534 w 964366"/>
                <a:gd name="connsiteY5" fmla="*/ 265 h 114453"/>
                <a:gd name="connsiteX6" fmla="*/ 891141 w 964366"/>
                <a:gd name="connsiteY6" fmla="*/ 265 h 114453"/>
                <a:gd name="connsiteX7" fmla="*/ 919659 w 964366"/>
                <a:gd name="connsiteY7" fmla="*/ 2170 h 114453"/>
                <a:gd name="connsiteX8" fmla="*/ 964147 w 964366"/>
                <a:gd name="connsiteY8" fmla="*/ 54367 h 114453"/>
                <a:gd name="connsiteX9" fmla="*/ 924412 w 964366"/>
                <a:gd name="connsiteY9" fmla="*/ 110374 h 114453"/>
                <a:gd name="connsiteX10" fmla="*/ 878498 w 964366"/>
                <a:gd name="connsiteY10" fmla="*/ 114375 h 114453"/>
                <a:gd name="connsiteX11" fmla="*/ 483048 w 964366"/>
                <a:gd name="connsiteY11" fmla="*/ 114470 h 11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4366" h="114453">
                  <a:moveTo>
                    <a:pt x="483048" y="114470"/>
                  </a:moveTo>
                  <a:cubicBezTo>
                    <a:pt x="351232" y="114470"/>
                    <a:pt x="219416" y="114470"/>
                    <a:pt x="87599" y="114470"/>
                  </a:cubicBezTo>
                  <a:cubicBezTo>
                    <a:pt x="73375" y="115003"/>
                    <a:pt x="59134" y="114045"/>
                    <a:pt x="45108" y="111613"/>
                  </a:cubicBezTo>
                  <a:cubicBezTo>
                    <a:pt x="17717" y="108090"/>
                    <a:pt x="-2030" y="83555"/>
                    <a:pt x="334" y="55987"/>
                  </a:cubicBezTo>
                  <a:cubicBezTo>
                    <a:pt x="905" y="26078"/>
                    <a:pt x="17445" y="7409"/>
                    <a:pt x="47104" y="1885"/>
                  </a:cubicBezTo>
                  <a:cubicBezTo>
                    <a:pt x="55176" y="558"/>
                    <a:pt x="63358" y="16"/>
                    <a:pt x="71534" y="265"/>
                  </a:cubicBezTo>
                  <a:lnTo>
                    <a:pt x="891141" y="265"/>
                  </a:lnTo>
                  <a:cubicBezTo>
                    <a:pt x="900687" y="-113"/>
                    <a:pt x="910247" y="525"/>
                    <a:pt x="919659" y="2170"/>
                  </a:cubicBezTo>
                  <a:cubicBezTo>
                    <a:pt x="945600" y="5660"/>
                    <a:pt x="964767" y="28148"/>
                    <a:pt x="964147" y="54367"/>
                  </a:cubicBezTo>
                  <a:cubicBezTo>
                    <a:pt x="967253" y="80499"/>
                    <a:pt x="950063" y="104727"/>
                    <a:pt x="924412" y="110374"/>
                  </a:cubicBezTo>
                  <a:cubicBezTo>
                    <a:pt x="909342" y="113677"/>
                    <a:pt x="893910" y="115022"/>
                    <a:pt x="878498" y="114375"/>
                  </a:cubicBezTo>
                  <a:cubicBezTo>
                    <a:pt x="746459" y="114661"/>
                    <a:pt x="614801" y="114470"/>
                    <a:pt x="483048" y="114470"/>
                  </a:cubicBezTo>
                  <a:close/>
                </a:path>
              </a:pathLst>
            </a:custGeom>
            <a:grpFill/>
            <a:ln w="9496"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EC923FE8-3245-EE4F-B996-8959D132DC3A}"/>
                </a:ext>
              </a:extLst>
            </p:cNvPr>
            <p:cNvSpPr/>
            <p:nvPr/>
          </p:nvSpPr>
          <p:spPr>
            <a:xfrm>
              <a:off x="4154021" y="3354224"/>
              <a:ext cx="962966" cy="114389"/>
            </a:xfrm>
            <a:custGeom>
              <a:avLst/>
              <a:gdLst>
                <a:gd name="connsiteX0" fmla="*/ 482191 w 962966"/>
                <a:gd name="connsiteY0" fmla="*/ 355 h 114389"/>
                <a:gd name="connsiteX1" fmla="*/ 877640 w 962966"/>
                <a:gd name="connsiteY1" fmla="*/ 355 h 114389"/>
                <a:gd name="connsiteX2" fmla="*/ 913193 w 962966"/>
                <a:gd name="connsiteY2" fmla="*/ 1307 h 114389"/>
                <a:gd name="connsiteX3" fmla="*/ 963099 w 962966"/>
                <a:gd name="connsiteY3" fmla="*/ 55981 h 114389"/>
                <a:gd name="connsiteX4" fmla="*/ 915569 w 962966"/>
                <a:gd name="connsiteY4" fmla="*/ 112464 h 114389"/>
                <a:gd name="connsiteX5" fmla="*/ 880112 w 962966"/>
                <a:gd name="connsiteY5" fmla="*/ 114464 h 114389"/>
                <a:gd name="connsiteX6" fmla="*/ 85696 w 962966"/>
                <a:gd name="connsiteY6" fmla="*/ 114464 h 114389"/>
                <a:gd name="connsiteX7" fmla="*/ 142 w 962966"/>
                <a:gd name="connsiteY7" fmla="*/ 57886 h 114389"/>
                <a:gd name="connsiteX8" fmla="*/ 84175 w 962966"/>
                <a:gd name="connsiteY8" fmla="*/ 164 h 11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66" h="114389">
                  <a:moveTo>
                    <a:pt x="482191" y="355"/>
                  </a:moveTo>
                  <a:lnTo>
                    <a:pt x="877640" y="355"/>
                  </a:lnTo>
                  <a:cubicBezTo>
                    <a:pt x="889499" y="-91"/>
                    <a:pt x="901374" y="227"/>
                    <a:pt x="913193" y="1307"/>
                  </a:cubicBezTo>
                  <a:cubicBezTo>
                    <a:pt x="944657" y="5498"/>
                    <a:pt x="962624" y="24167"/>
                    <a:pt x="963099" y="55981"/>
                  </a:cubicBezTo>
                  <a:cubicBezTo>
                    <a:pt x="963574" y="87794"/>
                    <a:pt x="946369" y="107130"/>
                    <a:pt x="915569" y="112464"/>
                  </a:cubicBezTo>
                  <a:cubicBezTo>
                    <a:pt x="903827" y="114132"/>
                    <a:pt x="891966" y="114801"/>
                    <a:pt x="880112" y="114464"/>
                  </a:cubicBezTo>
                  <a:cubicBezTo>
                    <a:pt x="615275" y="114464"/>
                    <a:pt x="350470" y="114464"/>
                    <a:pt x="85696" y="114464"/>
                  </a:cubicBezTo>
                  <a:cubicBezTo>
                    <a:pt x="26949" y="114464"/>
                    <a:pt x="142" y="96748"/>
                    <a:pt x="142" y="57886"/>
                  </a:cubicBezTo>
                  <a:cubicBezTo>
                    <a:pt x="142" y="19024"/>
                    <a:pt x="26284" y="259"/>
                    <a:pt x="84175" y="164"/>
                  </a:cubicBezTo>
                  <a:close/>
                </a:path>
              </a:pathLst>
            </a:custGeom>
            <a:grpFill/>
            <a:ln w="9496"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FEF8F238-E437-A741-A8C0-C3A594DC958D}"/>
                </a:ext>
              </a:extLst>
            </p:cNvPr>
            <p:cNvSpPr/>
            <p:nvPr/>
          </p:nvSpPr>
          <p:spPr>
            <a:xfrm>
              <a:off x="4153546" y="3689699"/>
              <a:ext cx="964257" cy="114517"/>
            </a:xfrm>
            <a:custGeom>
              <a:avLst/>
              <a:gdLst>
                <a:gd name="connsiteX0" fmla="*/ 482857 w 964257"/>
                <a:gd name="connsiteY0" fmla="*/ 636 h 114517"/>
                <a:gd name="connsiteX1" fmla="*/ 882108 w 964257"/>
                <a:gd name="connsiteY1" fmla="*/ 636 h 114517"/>
                <a:gd name="connsiteX2" fmla="*/ 921083 w 964257"/>
                <a:gd name="connsiteY2" fmla="*/ 3017 h 114517"/>
                <a:gd name="connsiteX3" fmla="*/ 963860 w 964257"/>
                <a:gd name="connsiteY3" fmla="*/ 52928 h 114517"/>
                <a:gd name="connsiteX4" fmla="*/ 925836 w 964257"/>
                <a:gd name="connsiteY4" fmla="*/ 110078 h 114517"/>
                <a:gd name="connsiteX5" fmla="*/ 880017 w 964257"/>
                <a:gd name="connsiteY5" fmla="*/ 114459 h 114517"/>
                <a:gd name="connsiteX6" fmla="*/ 85696 w 964257"/>
                <a:gd name="connsiteY6" fmla="*/ 114460 h 114517"/>
                <a:gd name="connsiteX7" fmla="*/ 142 w 964257"/>
                <a:gd name="connsiteY7" fmla="*/ 57310 h 114517"/>
                <a:gd name="connsiteX8" fmla="*/ 84461 w 964257"/>
                <a:gd name="connsiteY8" fmla="*/ 160 h 11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257" h="114517">
                  <a:moveTo>
                    <a:pt x="482857" y="636"/>
                  </a:moveTo>
                  <a:lnTo>
                    <a:pt x="882108" y="636"/>
                  </a:lnTo>
                  <a:cubicBezTo>
                    <a:pt x="895147" y="37"/>
                    <a:pt x="908213" y="835"/>
                    <a:pt x="921083" y="3017"/>
                  </a:cubicBezTo>
                  <a:cubicBezTo>
                    <a:pt x="945668" y="6819"/>
                    <a:pt x="963823" y="28002"/>
                    <a:pt x="963860" y="52928"/>
                  </a:cubicBezTo>
                  <a:cubicBezTo>
                    <a:pt x="967641" y="78919"/>
                    <a:pt x="951234" y="103579"/>
                    <a:pt x="925836" y="110078"/>
                  </a:cubicBezTo>
                  <a:cubicBezTo>
                    <a:pt x="910862" y="113798"/>
                    <a:pt x="895422" y="115274"/>
                    <a:pt x="880017" y="114459"/>
                  </a:cubicBezTo>
                  <a:cubicBezTo>
                    <a:pt x="615307" y="114459"/>
                    <a:pt x="350533" y="114460"/>
                    <a:pt x="85696" y="114460"/>
                  </a:cubicBezTo>
                  <a:cubicBezTo>
                    <a:pt x="27139" y="114460"/>
                    <a:pt x="142" y="96552"/>
                    <a:pt x="142" y="57310"/>
                  </a:cubicBezTo>
                  <a:cubicBezTo>
                    <a:pt x="142" y="18067"/>
                    <a:pt x="26379" y="160"/>
                    <a:pt x="84461" y="160"/>
                  </a:cubicBezTo>
                  <a:close/>
                </a:path>
              </a:pathLst>
            </a:custGeom>
            <a:grpFill/>
            <a:ln w="9496"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73AE1A30-B731-3643-B625-8357A74181C5}"/>
                </a:ext>
              </a:extLst>
            </p:cNvPr>
            <p:cNvSpPr/>
            <p:nvPr/>
          </p:nvSpPr>
          <p:spPr>
            <a:xfrm>
              <a:off x="4152690" y="4118514"/>
              <a:ext cx="609189" cy="113834"/>
            </a:xfrm>
            <a:custGeom>
              <a:avLst/>
              <a:gdLst>
                <a:gd name="connsiteX0" fmla="*/ 305665 w 609189"/>
                <a:gd name="connsiteY0" fmla="*/ 541 h 113834"/>
                <a:gd name="connsiteX1" fmla="*/ 547973 w 609189"/>
                <a:gd name="connsiteY1" fmla="*/ 541 h 113834"/>
                <a:gd name="connsiteX2" fmla="*/ 605008 w 609189"/>
                <a:gd name="connsiteY2" fmla="*/ 76741 h 113834"/>
                <a:gd name="connsiteX3" fmla="*/ 545596 w 609189"/>
                <a:gd name="connsiteY3" fmla="*/ 113697 h 113834"/>
                <a:gd name="connsiteX4" fmla="*/ 64688 w 609189"/>
                <a:gd name="connsiteY4" fmla="*/ 113697 h 113834"/>
                <a:gd name="connsiteX5" fmla="*/ 142 w 609189"/>
                <a:gd name="connsiteY5" fmla="*/ 57405 h 113834"/>
                <a:gd name="connsiteX6" fmla="*/ 66684 w 609189"/>
                <a:gd name="connsiteY6" fmla="*/ 255 h 113834"/>
                <a:gd name="connsiteX7" fmla="*/ 305665 w 609189"/>
                <a:gd name="connsiteY7" fmla="*/ 541 h 11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189" h="113834">
                  <a:moveTo>
                    <a:pt x="305665" y="541"/>
                  </a:moveTo>
                  <a:cubicBezTo>
                    <a:pt x="386466" y="541"/>
                    <a:pt x="467267" y="-317"/>
                    <a:pt x="547973" y="541"/>
                  </a:cubicBezTo>
                  <a:cubicBezTo>
                    <a:pt x="593506" y="1207"/>
                    <a:pt x="620313" y="38641"/>
                    <a:pt x="605008" y="76741"/>
                  </a:cubicBezTo>
                  <a:cubicBezTo>
                    <a:pt x="594742" y="103506"/>
                    <a:pt x="572593" y="113602"/>
                    <a:pt x="545596" y="113697"/>
                  </a:cubicBezTo>
                  <a:cubicBezTo>
                    <a:pt x="385325" y="113697"/>
                    <a:pt x="224959" y="114364"/>
                    <a:pt x="64688" y="113697"/>
                  </a:cubicBezTo>
                  <a:cubicBezTo>
                    <a:pt x="24002" y="113697"/>
                    <a:pt x="618" y="90933"/>
                    <a:pt x="142" y="57405"/>
                  </a:cubicBezTo>
                  <a:cubicBezTo>
                    <a:pt x="142" y="21972"/>
                    <a:pt x="23812" y="255"/>
                    <a:pt x="66684" y="255"/>
                  </a:cubicBezTo>
                  <a:cubicBezTo>
                    <a:pt x="146630" y="64"/>
                    <a:pt x="226195" y="541"/>
                    <a:pt x="305665" y="541"/>
                  </a:cubicBezTo>
                  <a:close/>
                </a:path>
              </a:pathLst>
            </a:custGeom>
            <a:grpFill/>
            <a:ln w="9496"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33CC1AE5-29DD-4644-A856-FD281D34C673}"/>
                </a:ext>
              </a:extLst>
            </p:cNvPr>
            <p:cNvSpPr/>
            <p:nvPr/>
          </p:nvSpPr>
          <p:spPr>
            <a:xfrm>
              <a:off x="4152976" y="4454450"/>
              <a:ext cx="608202" cy="114358"/>
            </a:xfrm>
            <a:custGeom>
              <a:avLst/>
              <a:gdLst>
                <a:gd name="connsiteX0" fmla="*/ 303383 w 608202"/>
                <a:gd name="connsiteY0" fmla="*/ 361 h 114358"/>
                <a:gd name="connsiteX1" fmla="*/ 538562 w 608202"/>
                <a:gd name="connsiteY1" fmla="*/ 361 h 114358"/>
                <a:gd name="connsiteX2" fmla="*/ 608336 w 608202"/>
                <a:gd name="connsiteY2" fmla="*/ 57511 h 114358"/>
                <a:gd name="connsiteX3" fmla="*/ 540558 w 608202"/>
                <a:gd name="connsiteY3" fmla="*/ 113994 h 114358"/>
                <a:gd name="connsiteX4" fmla="*/ 66684 w 608202"/>
                <a:gd name="connsiteY4" fmla="*/ 113994 h 114358"/>
                <a:gd name="connsiteX5" fmla="*/ 142 w 608202"/>
                <a:gd name="connsiteY5" fmla="*/ 55987 h 114358"/>
                <a:gd name="connsiteX6" fmla="*/ 68300 w 608202"/>
                <a:gd name="connsiteY6" fmla="*/ 266 h 114358"/>
                <a:gd name="connsiteX7" fmla="*/ 303383 w 608202"/>
                <a:gd name="connsiteY7" fmla="*/ 361 h 11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02" h="114358">
                  <a:moveTo>
                    <a:pt x="303383" y="361"/>
                  </a:moveTo>
                  <a:cubicBezTo>
                    <a:pt x="381808" y="361"/>
                    <a:pt x="460137" y="361"/>
                    <a:pt x="538562" y="361"/>
                  </a:cubicBezTo>
                  <a:cubicBezTo>
                    <a:pt x="584381" y="361"/>
                    <a:pt x="608906" y="21221"/>
                    <a:pt x="608336" y="57511"/>
                  </a:cubicBezTo>
                  <a:cubicBezTo>
                    <a:pt x="608336" y="92563"/>
                    <a:pt x="584190" y="113804"/>
                    <a:pt x="540558" y="113994"/>
                  </a:cubicBezTo>
                  <a:cubicBezTo>
                    <a:pt x="382568" y="114693"/>
                    <a:pt x="224611" y="114693"/>
                    <a:pt x="66684" y="113994"/>
                  </a:cubicBezTo>
                  <a:cubicBezTo>
                    <a:pt x="23717" y="113994"/>
                    <a:pt x="142" y="91039"/>
                    <a:pt x="142" y="55987"/>
                  </a:cubicBezTo>
                  <a:cubicBezTo>
                    <a:pt x="142" y="20935"/>
                    <a:pt x="24953" y="552"/>
                    <a:pt x="68300" y="266"/>
                  </a:cubicBezTo>
                  <a:cubicBezTo>
                    <a:pt x="146630" y="-20"/>
                    <a:pt x="225054" y="361"/>
                    <a:pt x="303383" y="361"/>
                  </a:cubicBezTo>
                  <a:close/>
                </a:path>
              </a:pathLst>
            </a:custGeom>
            <a:grpFill/>
            <a:ln w="9496"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098ACC36-6249-4D4C-8ED2-7AFB051CF004}"/>
                </a:ext>
              </a:extLst>
            </p:cNvPr>
            <p:cNvSpPr/>
            <p:nvPr/>
          </p:nvSpPr>
          <p:spPr>
            <a:xfrm>
              <a:off x="5164464" y="4362943"/>
              <a:ext cx="717006" cy="507570"/>
            </a:xfrm>
            <a:custGeom>
              <a:avLst/>
              <a:gdLst>
                <a:gd name="connsiteX0" fmla="*/ 265593 w 717006"/>
                <a:gd name="connsiteY0" fmla="*/ 363331 h 507570"/>
                <a:gd name="connsiteX1" fmla="*/ 598873 w 717006"/>
                <a:gd name="connsiteY1" fmla="*/ 38909 h 507570"/>
                <a:gd name="connsiteX2" fmla="*/ 624539 w 717006"/>
                <a:gd name="connsiteY2" fmla="*/ 14240 h 507570"/>
                <a:gd name="connsiteX3" fmla="*/ 699066 w 717006"/>
                <a:gd name="connsiteY3" fmla="*/ 15954 h 507570"/>
                <a:gd name="connsiteX4" fmla="*/ 704580 w 717006"/>
                <a:gd name="connsiteY4" fmla="*/ 93488 h 507570"/>
                <a:gd name="connsiteX5" fmla="*/ 687469 w 717006"/>
                <a:gd name="connsiteY5" fmla="*/ 111585 h 507570"/>
                <a:gd name="connsiteX6" fmla="*/ 329283 w 717006"/>
                <a:gd name="connsiteY6" fmla="*/ 474297 h 507570"/>
                <a:gd name="connsiteX7" fmla="*/ 215877 w 717006"/>
                <a:gd name="connsiteY7" fmla="*/ 474297 h 507570"/>
                <a:gd name="connsiteX8" fmla="*/ 29559 w 717006"/>
                <a:gd name="connsiteY8" fmla="*/ 287512 h 507570"/>
                <a:gd name="connsiteX9" fmla="*/ 15871 w 717006"/>
                <a:gd name="connsiteY9" fmla="*/ 194357 h 507570"/>
                <a:gd name="connsiteX10" fmla="*/ 110931 w 717006"/>
                <a:gd name="connsiteY10" fmla="*/ 207978 h 507570"/>
                <a:gd name="connsiteX11" fmla="*/ 265593 w 717006"/>
                <a:gd name="connsiteY11" fmla="*/ 363331 h 5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006" h="507570">
                  <a:moveTo>
                    <a:pt x="265593" y="363331"/>
                  </a:moveTo>
                  <a:lnTo>
                    <a:pt x="598873" y="38909"/>
                  </a:lnTo>
                  <a:cubicBezTo>
                    <a:pt x="606979" y="30229"/>
                    <a:pt x="615547" y="21994"/>
                    <a:pt x="624539" y="14240"/>
                  </a:cubicBezTo>
                  <a:cubicBezTo>
                    <a:pt x="649540" y="-4810"/>
                    <a:pt x="675206" y="-4810"/>
                    <a:pt x="699066" y="15954"/>
                  </a:cubicBezTo>
                  <a:cubicBezTo>
                    <a:pt x="720862" y="36375"/>
                    <a:pt x="723266" y="70177"/>
                    <a:pt x="704580" y="93488"/>
                  </a:cubicBezTo>
                  <a:cubicBezTo>
                    <a:pt x="699274" y="99886"/>
                    <a:pt x="693558" y="105931"/>
                    <a:pt x="687469" y="111585"/>
                  </a:cubicBezTo>
                  <a:cubicBezTo>
                    <a:pt x="568074" y="232235"/>
                    <a:pt x="448678" y="353139"/>
                    <a:pt x="329283" y="474297"/>
                  </a:cubicBezTo>
                  <a:cubicBezTo>
                    <a:pt x="285175" y="518874"/>
                    <a:pt x="260270" y="518874"/>
                    <a:pt x="215877" y="474297"/>
                  </a:cubicBezTo>
                  <a:cubicBezTo>
                    <a:pt x="153708" y="412067"/>
                    <a:pt x="91602" y="349805"/>
                    <a:pt x="29559" y="287512"/>
                  </a:cubicBezTo>
                  <a:cubicBezTo>
                    <a:pt x="-4282" y="253508"/>
                    <a:pt x="-9035" y="220265"/>
                    <a:pt x="15871" y="194357"/>
                  </a:cubicBezTo>
                  <a:cubicBezTo>
                    <a:pt x="40776" y="168449"/>
                    <a:pt x="75283" y="171974"/>
                    <a:pt x="110931" y="207978"/>
                  </a:cubicBezTo>
                  <a:cubicBezTo>
                    <a:pt x="164069" y="261604"/>
                    <a:pt x="216637" y="314087"/>
                    <a:pt x="265593" y="363331"/>
                  </a:cubicBezTo>
                  <a:close/>
                </a:path>
              </a:pathLst>
            </a:custGeom>
            <a:grpFill/>
            <a:ln w="9496" cap="flat">
              <a:noFill/>
              <a:prstDash val="solid"/>
              <a:miter/>
            </a:ln>
          </p:spPr>
          <p:txBody>
            <a:bodyPr rtlCol="0" anchor="ctr"/>
            <a:lstStyle/>
            <a:p>
              <a:endParaRPr lang="en-RO"/>
            </a:p>
          </p:txBody>
        </p:sp>
      </p:grpSp>
    </p:spTree>
    <p:extLst>
      <p:ext uri="{BB962C8B-B14F-4D97-AF65-F5344CB8AC3E}">
        <p14:creationId xmlns:p14="http://schemas.microsoft.com/office/powerpoint/2010/main" val="28604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101DDF4E-3B26-AB4C-8B67-76500D52BCA2}"/>
              </a:ext>
            </a:extLst>
          </p:cNvPr>
          <p:cNvSpPr/>
          <p:nvPr/>
        </p:nvSpPr>
        <p:spPr>
          <a:xfrm>
            <a:off x="5096385" y="2131952"/>
            <a:ext cx="3579303" cy="3944997"/>
          </a:xfrm>
          <a:prstGeom prst="roundRect">
            <a:avLst>
              <a:gd name="adj" fmla="val 4875"/>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ounded Rectangle 8">
            <a:extLst>
              <a:ext uri="{FF2B5EF4-FFF2-40B4-BE49-F238E27FC236}">
                <a16:creationId xmlns:a16="http://schemas.microsoft.com/office/drawing/2014/main" id="{89964C20-D064-1D43-B2C2-236D5C276E3F}"/>
              </a:ext>
            </a:extLst>
          </p:cNvPr>
          <p:cNvSpPr/>
          <p:nvPr/>
        </p:nvSpPr>
        <p:spPr>
          <a:xfrm>
            <a:off x="860417" y="2131952"/>
            <a:ext cx="3579303" cy="3944997"/>
          </a:xfrm>
          <a:prstGeom prst="roundRect">
            <a:avLst>
              <a:gd name="adj" fmla="val 4875"/>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Descriptive epidemiology</a:t>
            </a:r>
          </a:p>
        </p:txBody>
      </p:sp>
      <p:sp>
        <p:nvSpPr>
          <p:cNvPr id="11" name="TextBox 10">
            <a:extLst>
              <a:ext uri="{FF2B5EF4-FFF2-40B4-BE49-F238E27FC236}">
                <a16:creationId xmlns:a16="http://schemas.microsoft.com/office/drawing/2014/main" id="{8CBAF734-DEAF-8E49-B8DA-CB22C756161A}"/>
              </a:ext>
            </a:extLst>
          </p:cNvPr>
          <p:cNvSpPr txBox="1"/>
          <p:nvPr/>
        </p:nvSpPr>
        <p:spPr>
          <a:xfrm>
            <a:off x="1357000" y="2558415"/>
            <a:ext cx="2755118" cy="2954655"/>
          </a:xfrm>
          <a:prstGeom prst="rect">
            <a:avLst/>
          </a:prstGeom>
          <a:noFill/>
        </p:spPr>
        <p:txBody>
          <a:bodyPr wrap="square" lIns="0" tIns="0" rIns="0" bIns="0" rtlCol="0">
            <a:spAutoFit/>
          </a:bodyPr>
          <a:lstStyle/>
          <a:p>
            <a:r>
              <a:rPr lang="en-GB" sz="1600" dirty="0" err="1">
                <a:solidFill>
                  <a:schemeClr val="tx1"/>
                </a:solidFill>
              </a:rPr>
              <a:t>Describe cases in time, place, and person</a:t>
            </a:r>
          </a:p>
          <a:p>
            <a:endParaRPr lang="en-GB" sz="1600" dirty="0" err="1">
              <a:solidFill>
                <a:schemeClr val="tx1"/>
              </a:solidFill>
            </a:endParaRPr>
          </a:p>
          <a:p>
            <a:pPr marL="180975" indent="-180975"/>
            <a:r>
              <a:rPr lang="en-GB" sz="1600" dirty="0" err="1">
                <a:solidFill>
                  <a:schemeClr val="tx1"/>
                </a:solidFill>
              </a:rPr>
              <a:t>– </a:t>
            </a:r>
            <a:r>
              <a:rPr lang="en-GB" sz="1600" b="1" dirty="0" err="1">
                <a:solidFill>
                  <a:schemeClr val="tx1"/>
                </a:solidFill>
                <a:latin typeface="Arial" panose="020B0604020202020204" pitchFamily="34" charset="0"/>
                <a:cs typeface="Arial" panose="020B0604020202020204" pitchFamily="34" charset="0"/>
              </a:rPr>
              <a:t>Person</a:t>
            </a:r>
            <a:r>
              <a:rPr lang="en-GB" sz="1600" i="1" dirty="0" err="1">
                <a:solidFill>
                  <a:schemeClr val="tx1"/>
                </a:solidFill>
                <a:latin typeface="Arial" panose="020B0604020202020204" pitchFamily="34" charset="0"/>
                <a:cs typeface="Arial" panose="020B0604020202020204" pitchFamily="34" charset="0"/>
              </a:rPr>
              <a:t>:</a:t>
            </a:r>
            <a:r>
              <a:rPr lang="en-GB" sz="1600" dirty="0" err="1">
                <a:solidFill>
                  <a:schemeClr val="tx1"/>
                </a:solidFill>
              </a:rPr>
              <a:t> attack rates and risk factors</a:t>
            </a:r>
          </a:p>
          <a:p>
            <a:pPr marL="180975" indent="-180975"/>
            <a:endParaRPr lang="en-GB" sz="1600" dirty="0" err="1">
              <a:solidFill>
                <a:schemeClr val="tx1"/>
              </a:solidFill>
            </a:endParaRPr>
          </a:p>
          <a:p>
            <a:pPr marL="180975" indent="-180975"/>
            <a:r>
              <a:rPr lang="en-GB" sz="1600" dirty="0" err="1">
                <a:solidFill>
                  <a:schemeClr val="tx1"/>
                </a:solidFill>
              </a:rPr>
              <a:t>– </a:t>
            </a:r>
            <a:r>
              <a:rPr lang="en-GB" sz="1600" b="1" dirty="0" err="1">
                <a:solidFill>
                  <a:schemeClr val="tx1"/>
                </a:solidFill>
              </a:rPr>
              <a:t>Place</a:t>
            </a:r>
            <a:r>
              <a:rPr lang="en-GB" sz="1600" i="1" dirty="0" err="1">
                <a:solidFill>
                  <a:schemeClr val="tx1"/>
                </a:solidFill>
              </a:rPr>
              <a:t>:</a:t>
            </a:r>
            <a:r>
              <a:rPr lang="en-GB" sz="1600" dirty="0" err="1">
                <a:solidFill>
                  <a:schemeClr val="tx1"/>
                </a:solidFill>
              </a:rPr>
              <a:t> maps and diagrams, locating cases or possible sources or risk factors</a:t>
            </a:r>
          </a:p>
          <a:p>
            <a:pPr marL="180975" indent="-180975"/>
            <a:endParaRPr lang="en-GB" sz="1600" dirty="0" err="1">
              <a:solidFill>
                <a:schemeClr val="tx1"/>
              </a:solidFill>
            </a:endParaRPr>
          </a:p>
          <a:p>
            <a:pPr marL="180975" indent="-180975"/>
            <a:r>
              <a:rPr lang="en-GB" sz="1600" dirty="0" err="1">
                <a:solidFill>
                  <a:schemeClr val="tx1"/>
                </a:solidFill>
              </a:rPr>
              <a:t>– </a:t>
            </a:r>
            <a:r>
              <a:rPr lang="en-GB" sz="1600" b="1" dirty="0" err="1">
                <a:solidFill>
                  <a:schemeClr val="tx1"/>
                </a:solidFill>
              </a:rPr>
              <a:t>Time</a:t>
            </a:r>
            <a:r>
              <a:rPr lang="en-GB" sz="1600" i="1" dirty="0" err="1">
                <a:solidFill>
                  <a:schemeClr val="tx1"/>
                </a:solidFill>
              </a:rPr>
              <a:t>:</a:t>
            </a:r>
            <a:r>
              <a:rPr lang="en-GB" sz="1600" dirty="0" err="1">
                <a:solidFill>
                  <a:schemeClr val="tx1"/>
                </a:solidFill>
              </a:rPr>
              <a:t> epidemic curves and timelines</a:t>
            </a:r>
            <a:endParaRPr lang="en-GB" sz="16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7104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594252" y="2558415"/>
            <a:ext cx="2666982" cy="984885"/>
          </a:xfrm>
          <a:prstGeom prst="rect">
            <a:avLst/>
          </a:prstGeom>
          <a:noFill/>
        </p:spPr>
        <p:txBody>
          <a:bodyPr wrap="square" lIns="0" tIns="0" rIns="0" bIns="0" rtlCol="0">
            <a:spAutoFit/>
          </a:bodyPr>
          <a:lstStyle/>
          <a:p>
            <a:r>
              <a:rPr lang="en-GB" sz="1600" dirty="0" err="1">
                <a:solidFill>
                  <a:schemeClr val="tx1"/>
                </a:solidFill>
              </a:rPr>
              <a:t>Summarize the results, use them to suggest relevant hypotheses, and design the analytical study </a:t>
            </a:r>
            <a:endParaRPr lang="en-GB" sz="1600" dirty="0">
              <a:solidFill>
                <a:schemeClr val="tx1"/>
              </a:solidFill>
            </a:endParaRP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171043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raphic 3">
            <a:extLst>
              <a:ext uri="{FF2B5EF4-FFF2-40B4-BE49-F238E27FC236}">
                <a16:creationId xmlns:a16="http://schemas.microsoft.com/office/drawing/2014/main" id="{B7F41BEF-4214-FF41-99B8-3762F71D0ACF}"/>
              </a:ext>
            </a:extLst>
          </p:cNvPr>
          <p:cNvSpPr>
            <a:spLocks noChangeAspect="1"/>
          </p:cNvSpPr>
          <p:nvPr/>
        </p:nvSpPr>
        <p:spPr>
          <a:xfrm>
            <a:off x="4882953" y="1926439"/>
            <a:ext cx="432000" cy="432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10" name="Graphic 7">
            <a:extLst>
              <a:ext uri="{FF2B5EF4-FFF2-40B4-BE49-F238E27FC236}">
                <a16:creationId xmlns:a16="http://schemas.microsoft.com/office/drawing/2014/main" id="{55B8356B-B3A8-9047-BD13-54FAAAD1C237}"/>
              </a:ext>
            </a:extLst>
          </p:cNvPr>
          <p:cNvSpPr>
            <a:spLocks noChangeAspect="1"/>
          </p:cNvSpPr>
          <p:nvPr/>
        </p:nvSpPr>
        <p:spPr>
          <a:xfrm>
            <a:off x="627701" y="1931976"/>
            <a:ext cx="468000" cy="399410"/>
          </a:xfrm>
          <a:custGeom>
            <a:avLst/>
            <a:gdLst>
              <a:gd name="connsiteX0" fmla="*/ 0 w 176212"/>
              <a:gd name="connsiteY0" fmla="*/ 150385 h 150385"/>
              <a:gd name="connsiteX1" fmla="*/ 0 w 176212"/>
              <a:gd name="connsiteY1" fmla="*/ 50373 h 150385"/>
              <a:gd name="connsiteX2" fmla="*/ 66675 w 176212"/>
              <a:gd name="connsiteY2" fmla="*/ 0 h 150385"/>
              <a:gd name="connsiteX3" fmla="*/ 104684 w 176212"/>
              <a:gd name="connsiteY3" fmla="*/ 28685 h 150385"/>
              <a:gd name="connsiteX4" fmla="*/ 99719 w 176212"/>
              <a:gd name="connsiteY4" fmla="*/ 30782 h 150385"/>
              <a:gd name="connsiteX5" fmla="*/ 95213 w 176212"/>
              <a:gd name="connsiteY5" fmla="*/ 33667 h 150385"/>
              <a:gd name="connsiteX6" fmla="*/ 66675 w 176212"/>
              <a:gd name="connsiteY6" fmla="*/ 11906 h 150385"/>
              <a:gd name="connsiteX7" fmla="*/ 9525 w 176212"/>
              <a:gd name="connsiteY7" fmla="*/ 55135 h 150385"/>
              <a:gd name="connsiteX8" fmla="*/ 9525 w 176212"/>
              <a:gd name="connsiteY8" fmla="*/ 140860 h 150385"/>
              <a:gd name="connsiteX9" fmla="*/ 48724 w 176212"/>
              <a:gd name="connsiteY9" fmla="*/ 140860 h 150385"/>
              <a:gd name="connsiteX10" fmla="*/ 48724 w 176212"/>
              <a:gd name="connsiteY10" fmla="*/ 150385 h 150385"/>
              <a:gd name="connsiteX11" fmla="*/ 0 w 176212"/>
              <a:gd name="connsiteY11" fmla="*/ 150385 h 150385"/>
              <a:gd name="connsiteX12" fmla="*/ 71438 w 176212"/>
              <a:gd name="connsiteY12" fmla="*/ 150385 h 150385"/>
              <a:gd name="connsiteX13" fmla="*/ 71438 w 176212"/>
              <a:gd name="connsiteY13" fmla="*/ 137742 h 150385"/>
              <a:gd name="connsiteX14" fmla="*/ 73388 w 176212"/>
              <a:gd name="connsiteY14" fmla="*/ 131308 h 150385"/>
              <a:gd name="connsiteX15" fmla="*/ 78343 w 176212"/>
              <a:gd name="connsiteY15" fmla="*/ 126481 h 150385"/>
              <a:gd name="connsiteX16" fmla="*/ 100223 w 176212"/>
              <a:gd name="connsiteY16" fmla="*/ 117176 h 150385"/>
              <a:gd name="connsiteX17" fmla="*/ 123825 w 176212"/>
              <a:gd name="connsiteY17" fmla="*/ 114117 h 150385"/>
              <a:gd name="connsiteX18" fmla="*/ 147427 w 176212"/>
              <a:gd name="connsiteY18" fmla="*/ 117176 h 150385"/>
              <a:gd name="connsiteX19" fmla="*/ 169307 w 176212"/>
              <a:gd name="connsiteY19" fmla="*/ 126481 h 150385"/>
              <a:gd name="connsiteX20" fmla="*/ 174262 w 176212"/>
              <a:gd name="connsiteY20" fmla="*/ 131308 h 150385"/>
              <a:gd name="connsiteX21" fmla="*/ 176213 w 176212"/>
              <a:gd name="connsiteY21" fmla="*/ 137742 h 150385"/>
              <a:gd name="connsiteX22" fmla="*/ 176213 w 176212"/>
              <a:gd name="connsiteY22" fmla="*/ 150385 h 150385"/>
              <a:gd name="connsiteX23" fmla="*/ 71438 w 176212"/>
              <a:gd name="connsiteY23" fmla="*/ 150385 h 150385"/>
              <a:gd name="connsiteX24" fmla="*/ 81292 w 176212"/>
              <a:gd name="connsiteY24" fmla="*/ 140860 h 150385"/>
              <a:gd name="connsiteX25" fmla="*/ 166358 w 176212"/>
              <a:gd name="connsiteY25" fmla="*/ 140860 h 150385"/>
              <a:gd name="connsiteX26" fmla="*/ 166358 w 176212"/>
              <a:gd name="connsiteY26" fmla="*/ 135731 h 150385"/>
              <a:gd name="connsiteX27" fmla="*/ 145897 w 176212"/>
              <a:gd name="connsiteY27" fmla="*/ 126848 h 150385"/>
              <a:gd name="connsiteX28" fmla="*/ 123825 w 176212"/>
              <a:gd name="connsiteY28" fmla="*/ 123642 h 150385"/>
              <a:gd name="connsiteX29" fmla="*/ 101753 w 176212"/>
              <a:gd name="connsiteY29" fmla="*/ 126848 h 150385"/>
              <a:gd name="connsiteX30" fmla="*/ 81292 w 176212"/>
              <a:gd name="connsiteY30" fmla="*/ 135731 h 150385"/>
              <a:gd name="connsiteX31" fmla="*/ 81292 w 176212"/>
              <a:gd name="connsiteY31" fmla="*/ 140860 h 150385"/>
              <a:gd name="connsiteX32" fmla="*/ 123847 w 176212"/>
              <a:gd name="connsiteY32" fmla="*/ 94151 h 150385"/>
              <a:gd name="connsiteX33" fmla="*/ 106973 w 176212"/>
              <a:gd name="connsiteY33" fmla="*/ 87212 h 150385"/>
              <a:gd name="connsiteX34" fmla="*/ 100013 w 176212"/>
              <a:gd name="connsiteY34" fmla="*/ 70360 h 150385"/>
              <a:gd name="connsiteX35" fmla="*/ 106951 w 176212"/>
              <a:gd name="connsiteY35" fmla="*/ 53487 h 150385"/>
              <a:gd name="connsiteX36" fmla="*/ 123803 w 176212"/>
              <a:gd name="connsiteY36" fmla="*/ 46526 h 150385"/>
              <a:gd name="connsiteX37" fmla="*/ 140677 w 176212"/>
              <a:gd name="connsiteY37" fmla="*/ 53465 h 150385"/>
              <a:gd name="connsiteX38" fmla="*/ 147638 w 176212"/>
              <a:gd name="connsiteY38" fmla="*/ 70317 h 150385"/>
              <a:gd name="connsiteX39" fmla="*/ 140699 w 176212"/>
              <a:gd name="connsiteY39" fmla="*/ 87191 h 150385"/>
              <a:gd name="connsiteX40" fmla="*/ 123847 w 176212"/>
              <a:gd name="connsiteY40" fmla="*/ 94151 h 150385"/>
              <a:gd name="connsiteX41" fmla="*/ 123825 w 176212"/>
              <a:gd name="connsiteY41" fmla="*/ 84626 h 150385"/>
              <a:gd name="connsiteX42" fmla="*/ 133909 w 176212"/>
              <a:gd name="connsiteY42" fmla="*/ 80422 h 150385"/>
              <a:gd name="connsiteX43" fmla="*/ 138113 w 176212"/>
              <a:gd name="connsiteY43" fmla="*/ 70339 h 150385"/>
              <a:gd name="connsiteX44" fmla="*/ 133909 w 176212"/>
              <a:gd name="connsiteY44" fmla="*/ 60255 h 150385"/>
              <a:gd name="connsiteX45" fmla="*/ 123825 w 176212"/>
              <a:gd name="connsiteY45" fmla="*/ 56051 h 150385"/>
              <a:gd name="connsiteX46" fmla="*/ 113741 w 176212"/>
              <a:gd name="connsiteY46" fmla="*/ 60255 h 150385"/>
              <a:gd name="connsiteX47" fmla="*/ 109538 w 176212"/>
              <a:gd name="connsiteY47" fmla="*/ 70339 h 150385"/>
              <a:gd name="connsiteX48" fmla="*/ 113741 w 176212"/>
              <a:gd name="connsiteY48" fmla="*/ 80422 h 150385"/>
              <a:gd name="connsiteX49" fmla="*/ 123825 w 176212"/>
              <a:gd name="connsiteY49" fmla="*/ 84626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6212" h="150385">
                <a:moveTo>
                  <a:pt x="0" y="150385"/>
                </a:moveTo>
                <a:lnTo>
                  <a:pt x="0" y="50373"/>
                </a:lnTo>
                <a:lnTo>
                  <a:pt x="66675" y="0"/>
                </a:lnTo>
                <a:lnTo>
                  <a:pt x="104684" y="28685"/>
                </a:lnTo>
                <a:cubicBezTo>
                  <a:pt x="102913" y="29283"/>
                  <a:pt x="101258" y="29982"/>
                  <a:pt x="99719" y="30782"/>
                </a:cubicBezTo>
                <a:cubicBezTo>
                  <a:pt x="98181" y="31582"/>
                  <a:pt x="96679" y="32544"/>
                  <a:pt x="95213" y="33667"/>
                </a:cubicBezTo>
                <a:lnTo>
                  <a:pt x="66675" y="11906"/>
                </a:lnTo>
                <a:lnTo>
                  <a:pt x="9525" y="55135"/>
                </a:lnTo>
                <a:lnTo>
                  <a:pt x="9525" y="140860"/>
                </a:lnTo>
                <a:lnTo>
                  <a:pt x="48724" y="140860"/>
                </a:lnTo>
                <a:lnTo>
                  <a:pt x="48724" y="150385"/>
                </a:lnTo>
                <a:lnTo>
                  <a:pt x="0" y="150385"/>
                </a:lnTo>
                <a:close/>
                <a:moveTo>
                  <a:pt x="71438" y="150385"/>
                </a:moveTo>
                <a:lnTo>
                  <a:pt x="71438" y="137742"/>
                </a:lnTo>
                <a:cubicBezTo>
                  <a:pt x="71438" y="135412"/>
                  <a:pt x="72088" y="133268"/>
                  <a:pt x="73388" y="131308"/>
                </a:cubicBezTo>
                <a:cubicBezTo>
                  <a:pt x="74689" y="129348"/>
                  <a:pt x="76340" y="127739"/>
                  <a:pt x="78343" y="126481"/>
                </a:cubicBezTo>
                <a:cubicBezTo>
                  <a:pt x="85279" y="122317"/>
                  <a:pt x="92573" y="119215"/>
                  <a:pt x="100223" y="117176"/>
                </a:cubicBezTo>
                <a:cubicBezTo>
                  <a:pt x="107874" y="115137"/>
                  <a:pt x="115741" y="114117"/>
                  <a:pt x="123825" y="114117"/>
                </a:cubicBezTo>
                <a:cubicBezTo>
                  <a:pt x="131909" y="114117"/>
                  <a:pt x="139776" y="115137"/>
                  <a:pt x="147427" y="117176"/>
                </a:cubicBezTo>
                <a:cubicBezTo>
                  <a:pt x="155077" y="119215"/>
                  <a:pt x="162371" y="122317"/>
                  <a:pt x="169307" y="126481"/>
                </a:cubicBezTo>
                <a:cubicBezTo>
                  <a:pt x="171310" y="127739"/>
                  <a:pt x="172961" y="129348"/>
                  <a:pt x="174262" y="131308"/>
                </a:cubicBezTo>
                <a:cubicBezTo>
                  <a:pt x="175562" y="133268"/>
                  <a:pt x="176213" y="135412"/>
                  <a:pt x="176213" y="137742"/>
                </a:cubicBezTo>
                <a:lnTo>
                  <a:pt x="176213" y="150385"/>
                </a:lnTo>
                <a:lnTo>
                  <a:pt x="71438" y="150385"/>
                </a:lnTo>
                <a:close/>
                <a:moveTo>
                  <a:pt x="81292" y="140860"/>
                </a:moveTo>
                <a:lnTo>
                  <a:pt x="166358" y="140860"/>
                </a:lnTo>
                <a:lnTo>
                  <a:pt x="166358" y="135731"/>
                </a:lnTo>
                <a:cubicBezTo>
                  <a:pt x="159825" y="131946"/>
                  <a:pt x="153004" y="128985"/>
                  <a:pt x="145897" y="126848"/>
                </a:cubicBezTo>
                <a:cubicBezTo>
                  <a:pt x="138790" y="124711"/>
                  <a:pt x="131433" y="123642"/>
                  <a:pt x="123825" y="123642"/>
                </a:cubicBezTo>
                <a:cubicBezTo>
                  <a:pt x="116217" y="123642"/>
                  <a:pt x="108860" y="124711"/>
                  <a:pt x="101753" y="126848"/>
                </a:cubicBezTo>
                <a:cubicBezTo>
                  <a:pt x="94646" y="128985"/>
                  <a:pt x="87826" y="131946"/>
                  <a:pt x="81292" y="135731"/>
                </a:cubicBezTo>
                <a:lnTo>
                  <a:pt x="81292" y="140860"/>
                </a:lnTo>
                <a:close/>
                <a:moveTo>
                  <a:pt x="123847" y="94151"/>
                </a:moveTo>
                <a:cubicBezTo>
                  <a:pt x="117238" y="94151"/>
                  <a:pt x="111613" y="91838"/>
                  <a:pt x="106973" y="87212"/>
                </a:cubicBezTo>
                <a:cubicBezTo>
                  <a:pt x="102333" y="82586"/>
                  <a:pt x="100013" y="76969"/>
                  <a:pt x="100013" y="70360"/>
                </a:cubicBezTo>
                <a:cubicBezTo>
                  <a:pt x="100013" y="63752"/>
                  <a:pt x="102325" y="58127"/>
                  <a:pt x="106951" y="53487"/>
                </a:cubicBezTo>
                <a:cubicBezTo>
                  <a:pt x="111578" y="48846"/>
                  <a:pt x="117195" y="46526"/>
                  <a:pt x="123803" y="46526"/>
                </a:cubicBezTo>
                <a:cubicBezTo>
                  <a:pt x="130412" y="46526"/>
                  <a:pt x="136037" y="48839"/>
                  <a:pt x="140677" y="53465"/>
                </a:cubicBezTo>
                <a:cubicBezTo>
                  <a:pt x="145317" y="58091"/>
                  <a:pt x="147638" y="63709"/>
                  <a:pt x="147638" y="70317"/>
                </a:cubicBezTo>
                <a:cubicBezTo>
                  <a:pt x="147638" y="76926"/>
                  <a:pt x="145325" y="82550"/>
                  <a:pt x="140699" y="87191"/>
                </a:cubicBezTo>
                <a:cubicBezTo>
                  <a:pt x="136072" y="91831"/>
                  <a:pt x="130455" y="94151"/>
                  <a:pt x="123847" y="94151"/>
                </a:cubicBezTo>
                <a:close/>
                <a:moveTo>
                  <a:pt x="123825" y="84626"/>
                </a:moveTo>
                <a:cubicBezTo>
                  <a:pt x="127745" y="84626"/>
                  <a:pt x="131106" y="83225"/>
                  <a:pt x="133909" y="80422"/>
                </a:cubicBezTo>
                <a:cubicBezTo>
                  <a:pt x="136711" y="77620"/>
                  <a:pt x="138113" y="74259"/>
                  <a:pt x="138113" y="70339"/>
                </a:cubicBezTo>
                <a:cubicBezTo>
                  <a:pt x="138113" y="66419"/>
                  <a:pt x="136711" y="63057"/>
                  <a:pt x="133909" y="60255"/>
                </a:cubicBezTo>
                <a:cubicBezTo>
                  <a:pt x="131106" y="57452"/>
                  <a:pt x="127745" y="56051"/>
                  <a:pt x="123825" y="56051"/>
                </a:cubicBezTo>
                <a:cubicBezTo>
                  <a:pt x="119905" y="56051"/>
                  <a:pt x="116544" y="57452"/>
                  <a:pt x="113741" y="60255"/>
                </a:cubicBezTo>
                <a:cubicBezTo>
                  <a:pt x="110939" y="63057"/>
                  <a:pt x="109538" y="66419"/>
                  <a:pt x="109538" y="70339"/>
                </a:cubicBezTo>
                <a:cubicBezTo>
                  <a:pt x="109538" y="74259"/>
                  <a:pt x="110939" y="77620"/>
                  <a:pt x="113741" y="80422"/>
                </a:cubicBezTo>
                <a:cubicBezTo>
                  <a:pt x="116544" y="83225"/>
                  <a:pt x="119905" y="84626"/>
                  <a:pt x="123825" y="84626"/>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2269571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Uses</a:t>
            </a:r>
          </a:p>
        </p:txBody>
      </p:sp>
      <p:sp>
        <p:nvSpPr>
          <p:cNvPr id="18" name="TextBox 17">
            <a:extLst>
              <a:ext uri="{FF2B5EF4-FFF2-40B4-BE49-F238E27FC236}">
                <a16:creationId xmlns:a16="http://schemas.microsoft.com/office/drawing/2014/main" id="{6A091E62-0E41-F248-B33B-8D4540DB5933}"/>
              </a:ext>
            </a:extLst>
          </p:cNvPr>
          <p:cNvSpPr txBox="1"/>
          <p:nvPr/>
        </p:nvSpPr>
        <p:spPr>
          <a:xfrm>
            <a:off x="431799" y="872124"/>
            <a:ext cx="4402960"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A well-constructed curve helps describe the outbreak’s evolution </a:t>
            </a:r>
          </a:p>
          <a:p>
            <a:pPr marL="285750" indent="-285750">
              <a:spcAft>
                <a:spcPts val="800"/>
              </a:spcAft>
              <a:buFont typeface="Arial" panose="020B0604020202020204" pitchFamily="34" charset="0"/>
              <a:buChar char="•"/>
            </a:pPr>
            <a:r>
              <a:rPr lang="en-GB" sz="1600" dirty="0" err="1">
                <a:solidFill>
                  <a:schemeClr val="tx1"/>
                </a:solidFill>
              </a:rPr>
              <a:t>Describe the outbreak’s possible mode of transmission </a:t>
            </a:r>
          </a:p>
          <a:p>
            <a:pPr marL="285750" indent="-285750">
              <a:spcAft>
                <a:spcPts val="800"/>
              </a:spcAft>
              <a:buFont typeface="Arial" panose="020B0604020202020204" pitchFamily="34" charset="0"/>
              <a:buChar char="•"/>
            </a:pPr>
            <a:r>
              <a:rPr lang="en-GB" sz="1600" dirty="0" err="1">
                <a:solidFill>
                  <a:schemeClr val="tx1"/>
                </a:solidFill>
              </a:rPr>
              <a:t>It can help estimate the possible moment of exposure and incubation period </a:t>
            </a:r>
          </a:p>
          <a:p>
            <a:pPr marL="285750" indent="-285750">
              <a:spcAft>
                <a:spcPts val="800"/>
              </a:spcAft>
              <a:buFont typeface="Arial" panose="020B0604020202020204" pitchFamily="34" charset="0"/>
              <a:buChar char="•"/>
            </a:pPr>
            <a:r>
              <a:rPr lang="en-GB" sz="1600" dirty="0" err="1">
                <a:solidFill>
                  <a:schemeClr val="tx1"/>
                </a:solidFill>
              </a:rPr>
              <a:t>It describes the magnitude of the problem, projects the occurrence of new cases, and can assess control measures</a:t>
            </a:r>
          </a:p>
        </p:txBody>
      </p:sp>
      <p:grpSp>
        <p:nvGrpSpPr>
          <p:cNvPr id="5" name="Graphic 3">
            <a:extLst>
              <a:ext uri="{FF2B5EF4-FFF2-40B4-BE49-F238E27FC236}">
                <a16:creationId xmlns:a16="http://schemas.microsoft.com/office/drawing/2014/main" id="{8D30C50F-DDEC-A540-9A04-48F354C59A29}"/>
              </a:ext>
            </a:extLst>
          </p:cNvPr>
          <p:cNvGrpSpPr>
            <a:grpSpLocks noChangeAspect="1"/>
          </p:cNvGrpSpPr>
          <p:nvPr/>
        </p:nvGrpSpPr>
        <p:grpSpPr>
          <a:xfrm>
            <a:off x="7270688" y="1810407"/>
            <a:ext cx="1405000" cy="1440000"/>
            <a:chOff x="2787650" y="1600200"/>
            <a:chExt cx="3568700" cy="3657600"/>
          </a:xfrm>
          <a:solidFill>
            <a:schemeClr val="bg1"/>
          </a:solidFill>
        </p:grpSpPr>
        <p:sp>
          <p:nvSpPr>
            <p:cNvPr id="7" name="Freeform 6">
              <a:extLst>
                <a:ext uri="{FF2B5EF4-FFF2-40B4-BE49-F238E27FC236}">
                  <a16:creationId xmlns:a16="http://schemas.microsoft.com/office/drawing/2014/main" id="{24DAEACA-75B5-CD41-9C5A-F20990669F1B}"/>
                </a:ext>
              </a:extLst>
            </p:cNvPr>
            <p:cNvSpPr/>
            <p:nvPr/>
          </p:nvSpPr>
          <p:spPr>
            <a:xfrm>
              <a:off x="2787745" y="1600200"/>
              <a:ext cx="3570394" cy="3658937"/>
            </a:xfrm>
            <a:custGeom>
              <a:avLst/>
              <a:gdLst>
                <a:gd name="connsiteX0" fmla="*/ 2599794 w 3570394"/>
                <a:gd name="connsiteY0" fmla="*/ 160 h 3658937"/>
                <a:gd name="connsiteX1" fmla="*/ 2695721 w 3570394"/>
                <a:gd name="connsiteY1" fmla="*/ 160751 h 3658937"/>
                <a:gd name="connsiteX2" fmla="*/ 2694389 w 3570394"/>
                <a:gd name="connsiteY2" fmla="*/ 1610837 h 3658937"/>
                <a:gd name="connsiteX3" fmla="*/ 2720464 w 3570394"/>
                <a:gd name="connsiteY3" fmla="*/ 1886110 h 3658937"/>
                <a:gd name="connsiteX4" fmla="*/ 2655561 w 3570394"/>
                <a:gd name="connsiteY4" fmla="*/ 2395697 h 3658937"/>
                <a:gd name="connsiteX5" fmla="*/ 2665078 w 3570394"/>
                <a:gd name="connsiteY5" fmla="*/ 2456943 h 3658937"/>
                <a:gd name="connsiteX6" fmla="*/ 2818008 w 3570394"/>
                <a:gd name="connsiteY6" fmla="*/ 2609343 h 3658937"/>
                <a:gd name="connsiteX7" fmla="*/ 3005865 w 3570394"/>
                <a:gd name="connsiteY7" fmla="*/ 2555241 h 3658937"/>
                <a:gd name="connsiteX8" fmla="*/ 3101030 w 3570394"/>
                <a:gd name="connsiteY8" fmla="*/ 2608009 h 3658937"/>
                <a:gd name="connsiteX9" fmla="*/ 3270900 w 3570394"/>
                <a:gd name="connsiteY9" fmla="*/ 2776316 h 3658937"/>
                <a:gd name="connsiteX10" fmla="*/ 3277562 w 3570394"/>
                <a:gd name="connsiteY10" fmla="*/ 2860898 h 3658937"/>
                <a:gd name="connsiteX11" fmla="*/ 3195720 w 3570394"/>
                <a:gd name="connsiteY11" fmla="*/ 2852040 h 3658937"/>
                <a:gd name="connsiteX12" fmla="*/ 3036508 w 3570394"/>
                <a:gd name="connsiteY12" fmla="*/ 2693163 h 3658937"/>
                <a:gd name="connsiteX13" fmla="*/ 2888050 w 3570394"/>
                <a:gd name="connsiteY13" fmla="*/ 2693163 h 3658937"/>
                <a:gd name="connsiteX14" fmla="*/ 2606932 w 3570394"/>
                <a:gd name="connsiteY14" fmla="*/ 2973484 h 3658937"/>
                <a:gd name="connsiteX15" fmla="*/ 2606932 w 3570394"/>
                <a:gd name="connsiteY15" fmla="*/ 3119216 h 3658937"/>
                <a:gd name="connsiteX16" fmla="*/ 2947719 w 3570394"/>
                <a:gd name="connsiteY16" fmla="*/ 3459925 h 3658937"/>
                <a:gd name="connsiteX17" fmla="*/ 3286698 w 3570394"/>
                <a:gd name="connsiteY17" fmla="*/ 3522600 h 3658937"/>
                <a:gd name="connsiteX18" fmla="*/ 3462944 w 3570394"/>
                <a:gd name="connsiteY18" fmla="*/ 3225896 h 3658937"/>
                <a:gd name="connsiteX19" fmla="*/ 3367779 w 3570394"/>
                <a:gd name="connsiteY19" fmla="*/ 3023776 h 3658937"/>
                <a:gd name="connsiteX20" fmla="*/ 3344178 w 3570394"/>
                <a:gd name="connsiteY20" fmla="*/ 2965292 h 3658937"/>
                <a:gd name="connsiteX21" fmla="*/ 3378723 w 3570394"/>
                <a:gd name="connsiteY21" fmla="*/ 2927192 h 3658937"/>
                <a:gd name="connsiteX22" fmla="*/ 3433157 w 3570394"/>
                <a:gd name="connsiteY22" fmla="*/ 2941289 h 3658937"/>
                <a:gd name="connsiteX23" fmla="*/ 3497679 w 3570394"/>
                <a:gd name="connsiteY23" fmla="*/ 3481547 h 3658937"/>
                <a:gd name="connsiteX24" fmla="*/ 2929130 w 3570394"/>
                <a:gd name="connsiteY24" fmla="*/ 3583683 h 3658937"/>
                <a:gd name="connsiteX25" fmla="*/ 2879105 w 3570394"/>
                <a:gd name="connsiteY25" fmla="*/ 3542602 h 3658937"/>
                <a:gd name="connsiteX26" fmla="*/ 2694198 w 3570394"/>
                <a:gd name="connsiteY26" fmla="*/ 3368104 h 3658937"/>
                <a:gd name="connsiteX27" fmla="*/ 2694198 w 3570394"/>
                <a:gd name="connsiteY27" fmla="*/ 3479261 h 3658937"/>
                <a:gd name="connsiteX28" fmla="*/ 2514812 w 3570394"/>
                <a:gd name="connsiteY28" fmla="*/ 3659093 h 3658937"/>
                <a:gd name="connsiteX29" fmla="*/ 152427 w 3570394"/>
                <a:gd name="connsiteY29" fmla="*/ 3657569 h 3658937"/>
                <a:gd name="connsiteX30" fmla="*/ 163 w 3570394"/>
                <a:gd name="connsiteY30" fmla="*/ 3505741 h 3658937"/>
                <a:gd name="connsiteX31" fmla="*/ 163 w 3570394"/>
                <a:gd name="connsiteY31" fmla="*/ 3202084 h 3658937"/>
                <a:gd name="connsiteX32" fmla="*/ 51457 w 3570394"/>
                <a:gd name="connsiteY32" fmla="*/ 3134837 h 3658937"/>
                <a:gd name="connsiteX33" fmla="*/ 107034 w 3570394"/>
                <a:gd name="connsiteY33" fmla="*/ 3202084 h 3658937"/>
                <a:gd name="connsiteX34" fmla="*/ 107034 w 3570394"/>
                <a:gd name="connsiteY34" fmla="*/ 3502121 h 3658937"/>
                <a:gd name="connsiteX35" fmla="*/ 153760 w 3570394"/>
                <a:gd name="connsiteY35" fmla="*/ 3550413 h 3658937"/>
                <a:gd name="connsiteX36" fmla="*/ 2541077 w 3570394"/>
                <a:gd name="connsiteY36" fmla="*/ 3551175 h 3658937"/>
                <a:gd name="connsiteX37" fmla="*/ 2586947 w 3570394"/>
                <a:gd name="connsiteY37" fmla="*/ 3503550 h 3658937"/>
                <a:gd name="connsiteX38" fmla="*/ 2586947 w 3570394"/>
                <a:gd name="connsiteY38" fmla="*/ 3285713 h 3658937"/>
                <a:gd name="connsiteX39" fmla="*/ 2562585 w 3570394"/>
                <a:gd name="connsiteY39" fmla="*/ 3226372 h 3658937"/>
                <a:gd name="connsiteX40" fmla="*/ 2524519 w 3570394"/>
                <a:gd name="connsiteY40" fmla="*/ 3188844 h 3658937"/>
                <a:gd name="connsiteX41" fmla="*/ 2510815 w 3570394"/>
                <a:gd name="connsiteY41" fmla="*/ 2917858 h 3658937"/>
                <a:gd name="connsiteX42" fmla="*/ 2522711 w 3570394"/>
                <a:gd name="connsiteY42" fmla="*/ 2901760 h 3658937"/>
                <a:gd name="connsiteX43" fmla="*/ 2357789 w 3570394"/>
                <a:gd name="connsiteY43" fmla="*/ 2738407 h 3658937"/>
                <a:gd name="connsiteX44" fmla="*/ 2314298 w 3570394"/>
                <a:gd name="connsiteY44" fmla="*/ 2739645 h 3658937"/>
                <a:gd name="connsiteX45" fmla="*/ 1512530 w 3570394"/>
                <a:gd name="connsiteY45" fmla="*/ 2681447 h 3658937"/>
                <a:gd name="connsiteX46" fmla="*/ 1447723 w 3570394"/>
                <a:gd name="connsiteY46" fmla="*/ 2660683 h 3658937"/>
                <a:gd name="connsiteX47" fmla="*/ 637676 w 3570394"/>
                <a:gd name="connsiteY47" fmla="*/ 2659730 h 3658937"/>
                <a:gd name="connsiteX48" fmla="*/ 598467 w 3570394"/>
                <a:gd name="connsiteY48" fmla="*/ 2658492 h 3658937"/>
                <a:gd name="connsiteX49" fmla="*/ 551932 w 3570394"/>
                <a:gd name="connsiteY49" fmla="*/ 2608867 h 3658937"/>
                <a:gd name="connsiteX50" fmla="*/ 593995 w 3570394"/>
                <a:gd name="connsiteY50" fmla="*/ 2555241 h 3658937"/>
                <a:gd name="connsiteX51" fmla="*/ 636629 w 3570394"/>
                <a:gd name="connsiteY51" fmla="*/ 2552669 h 3658937"/>
                <a:gd name="connsiteX52" fmla="*/ 1367403 w 3570394"/>
                <a:gd name="connsiteY52" fmla="*/ 2552669 h 3658937"/>
                <a:gd name="connsiteX53" fmla="*/ 1347894 w 3570394"/>
                <a:gd name="connsiteY53" fmla="*/ 2524094 h 3658937"/>
                <a:gd name="connsiteX54" fmla="*/ 1222562 w 3570394"/>
                <a:gd name="connsiteY54" fmla="*/ 2285969 h 3658937"/>
                <a:gd name="connsiteX55" fmla="*/ 1180308 w 3570394"/>
                <a:gd name="connsiteY55" fmla="*/ 2255584 h 3658937"/>
                <a:gd name="connsiteX56" fmla="*/ 634345 w 3570394"/>
                <a:gd name="connsiteY56" fmla="*/ 2255584 h 3658937"/>
                <a:gd name="connsiteX57" fmla="*/ 588570 w 3570394"/>
                <a:gd name="connsiteY57" fmla="*/ 2251108 h 3658937"/>
                <a:gd name="connsiteX58" fmla="*/ 551932 w 3570394"/>
                <a:gd name="connsiteY58" fmla="*/ 2197006 h 3658937"/>
                <a:gd name="connsiteX59" fmla="*/ 597135 w 3570394"/>
                <a:gd name="connsiteY59" fmla="*/ 2149381 h 3658937"/>
                <a:gd name="connsiteX60" fmla="*/ 632727 w 3570394"/>
                <a:gd name="connsiteY60" fmla="*/ 2148428 h 3658937"/>
                <a:gd name="connsiteX61" fmla="*/ 1181355 w 3570394"/>
                <a:gd name="connsiteY61" fmla="*/ 2148428 h 3658937"/>
                <a:gd name="connsiteX62" fmla="*/ 1199056 w 3570394"/>
                <a:gd name="connsiteY62" fmla="*/ 1849629 h 3658937"/>
                <a:gd name="connsiteX63" fmla="*/ 1168603 w 3570394"/>
                <a:gd name="connsiteY63" fmla="*/ 1849629 h 3658937"/>
                <a:gd name="connsiteX64" fmla="*/ 629682 w 3570394"/>
                <a:gd name="connsiteY64" fmla="*/ 1849629 h 3658937"/>
                <a:gd name="connsiteX65" fmla="*/ 590854 w 3570394"/>
                <a:gd name="connsiteY65" fmla="*/ 1846867 h 3658937"/>
                <a:gd name="connsiteX66" fmla="*/ 552027 w 3570394"/>
                <a:gd name="connsiteY66" fmla="*/ 1790479 h 3658937"/>
                <a:gd name="connsiteX67" fmla="*/ 597992 w 3570394"/>
                <a:gd name="connsiteY67" fmla="*/ 1743520 h 3658937"/>
                <a:gd name="connsiteX68" fmla="*/ 633583 w 3570394"/>
                <a:gd name="connsiteY68" fmla="*/ 1742663 h 3658937"/>
                <a:gd name="connsiteX69" fmla="*/ 1200959 w 3570394"/>
                <a:gd name="connsiteY69" fmla="*/ 1743235 h 3658937"/>
                <a:gd name="connsiteX70" fmla="*/ 1263007 w 3570394"/>
                <a:gd name="connsiteY70" fmla="*/ 1706182 h 3658937"/>
                <a:gd name="connsiteX71" fmla="*/ 1348656 w 3570394"/>
                <a:gd name="connsiteY71" fmla="*/ 1567117 h 3658937"/>
                <a:gd name="connsiteX72" fmla="*/ 1459904 w 3570394"/>
                <a:gd name="connsiteY72" fmla="*/ 1443292 h 3658937"/>
                <a:gd name="connsiteX73" fmla="*/ 632822 w 3570394"/>
                <a:gd name="connsiteY73" fmla="*/ 1443292 h 3658937"/>
                <a:gd name="connsiteX74" fmla="*/ 600751 w 3570394"/>
                <a:gd name="connsiteY74" fmla="*/ 1443197 h 3658937"/>
                <a:gd name="connsiteX75" fmla="*/ 552027 w 3570394"/>
                <a:gd name="connsiteY75" fmla="*/ 1395572 h 3658937"/>
                <a:gd name="connsiteX76" fmla="*/ 594946 w 3570394"/>
                <a:gd name="connsiteY76" fmla="*/ 1338422 h 3658937"/>
                <a:gd name="connsiteX77" fmla="*/ 634059 w 3570394"/>
                <a:gd name="connsiteY77" fmla="*/ 1336612 h 3658937"/>
                <a:gd name="connsiteX78" fmla="*/ 1604746 w 3570394"/>
                <a:gd name="connsiteY78" fmla="*/ 1336612 h 3658937"/>
                <a:gd name="connsiteX79" fmla="*/ 1660037 w 3570394"/>
                <a:gd name="connsiteY79" fmla="*/ 1327659 h 3658937"/>
                <a:gd name="connsiteX80" fmla="*/ 2564107 w 3570394"/>
                <a:gd name="connsiteY80" fmla="*/ 1552925 h 3658937"/>
                <a:gd name="connsiteX81" fmla="*/ 2584283 w 3570394"/>
                <a:gd name="connsiteY81" fmla="*/ 1576452 h 3658937"/>
                <a:gd name="connsiteX82" fmla="*/ 2587994 w 3570394"/>
                <a:gd name="connsiteY82" fmla="*/ 1547877 h 3658937"/>
                <a:gd name="connsiteX83" fmla="*/ 2588755 w 3570394"/>
                <a:gd name="connsiteY83" fmla="*/ 147702 h 3658937"/>
                <a:gd name="connsiteX84" fmla="*/ 2543457 w 3570394"/>
                <a:gd name="connsiteY84" fmla="*/ 107316 h 3658937"/>
                <a:gd name="connsiteX85" fmla="*/ 156234 w 3570394"/>
                <a:gd name="connsiteY85" fmla="*/ 107792 h 3658937"/>
                <a:gd name="connsiteX86" fmla="*/ 108651 w 3570394"/>
                <a:gd name="connsiteY86" fmla="*/ 155417 h 3658937"/>
                <a:gd name="connsiteX87" fmla="*/ 108651 w 3570394"/>
                <a:gd name="connsiteY87" fmla="*/ 2937670 h 3658937"/>
                <a:gd name="connsiteX88" fmla="*/ 107414 w 3570394"/>
                <a:gd name="connsiteY88" fmla="*/ 2980437 h 3658937"/>
                <a:gd name="connsiteX89" fmla="*/ 52884 w 3570394"/>
                <a:gd name="connsiteY89" fmla="*/ 3026443 h 3658937"/>
                <a:gd name="connsiteX90" fmla="*/ 2161 w 3570394"/>
                <a:gd name="connsiteY90" fmla="*/ 2976722 h 3658937"/>
                <a:gd name="connsiteX91" fmla="*/ 1686 w 3570394"/>
                <a:gd name="connsiteY91" fmla="*/ 2937384 h 3658937"/>
                <a:gd name="connsiteX92" fmla="*/ 448 w 3570394"/>
                <a:gd name="connsiteY92" fmla="*/ 165609 h 3658937"/>
                <a:gd name="connsiteX93" fmla="*/ 94948 w 3570394"/>
                <a:gd name="connsiteY93" fmla="*/ 350 h 3658937"/>
                <a:gd name="connsiteX94" fmla="*/ 2740163 w 3570394"/>
                <a:gd name="connsiteY94" fmla="*/ 2682209 h 3658937"/>
                <a:gd name="connsiteX95" fmla="*/ 2590468 w 3570394"/>
                <a:gd name="connsiteY95" fmla="*/ 2532571 h 3658937"/>
                <a:gd name="connsiteX96" fmla="*/ 2561252 w 3570394"/>
                <a:gd name="connsiteY96" fmla="*/ 2347596 h 3658937"/>
                <a:gd name="connsiteX97" fmla="*/ 2625965 w 3570394"/>
                <a:gd name="connsiteY97" fmla="*/ 1955737 h 3658937"/>
                <a:gd name="connsiteX98" fmla="*/ 1895190 w 3570394"/>
                <a:gd name="connsiteY98" fmla="*/ 1377760 h 3658937"/>
                <a:gd name="connsiteX99" fmla="*/ 1320582 w 3570394"/>
                <a:gd name="connsiteY99" fmla="*/ 1848676 h 3658937"/>
                <a:gd name="connsiteX100" fmla="*/ 1535846 w 3570394"/>
                <a:gd name="connsiteY100" fmla="*/ 2563051 h 3658937"/>
                <a:gd name="connsiteX101" fmla="*/ 2265383 w 3570394"/>
                <a:gd name="connsiteY101" fmla="*/ 2643538 h 3658937"/>
                <a:gd name="connsiteX102" fmla="*/ 2447625 w 3570394"/>
                <a:gd name="connsiteY102" fmla="*/ 2673922 h 3658937"/>
                <a:gd name="connsiteX103" fmla="*/ 2581523 w 3570394"/>
                <a:gd name="connsiteY103" fmla="*/ 2807272 h 3658937"/>
                <a:gd name="connsiteX104" fmla="*/ 2598748 w 3570394"/>
                <a:gd name="connsiteY104" fmla="*/ 2821369 h 3658937"/>
                <a:gd name="connsiteX105" fmla="*/ 2740163 w 3570394"/>
                <a:gd name="connsiteY105" fmla="*/ 2682209 h 36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570394" h="3658937">
                  <a:moveTo>
                    <a:pt x="2599794" y="160"/>
                  </a:moveTo>
                  <a:cubicBezTo>
                    <a:pt x="2671454" y="29973"/>
                    <a:pt x="2696007" y="83503"/>
                    <a:pt x="2695721" y="160751"/>
                  </a:cubicBezTo>
                  <a:cubicBezTo>
                    <a:pt x="2693437" y="644145"/>
                    <a:pt x="2694769" y="1127443"/>
                    <a:pt x="2694389" y="1610837"/>
                  </a:cubicBezTo>
                  <a:cubicBezTo>
                    <a:pt x="2694389" y="1703515"/>
                    <a:pt x="2698386" y="1794289"/>
                    <a:pt x="2720464" y="1886110"/>
                  </a:cubicBezTo>
                  <a:cubicBezTo>
                    <a:pt x="2762813" y="2062322"/>
                    <a:pt x="2736547" y="2233772"/>
                    <a:pt x="2655561" y="2395697"/>
                  </a:cubicBezTo>
                  <a:cubicBezTo>
                    <a:pt x="2642714" y="2421510"/>
                    <a:pt x="2643570" y="2436845"/>
                    <a:pt x="2665078" y="2456943"/>
                  </a:cubicBezTo>
                  <a:cubicBezTo>
                    <a:pt x="2716943" y="2505901"/>
                    <a:pt x="2766239" y="2557527"/>
                    <a:pt x="2818008" y="2609343"/>
                  </a:cubicBezTo>
                  <a:cubicBezTo>
                    <a:pt x="2872348" y="2558479"/>
                    <a:pt x="2935443" y="2535715"/>
                    <a:pt x="3005865" y="2555241"/>
                  </a:cubicBezTo>
                  <a:cubicBezTo>
                    <a:pt x="3041148" y="2565444"/>
                    <a:pt x="3073677" y="2583481"/>
                    <a:pt x="3101030" y="2608009"/>
                  </a:cubicBezTo>
                  <a:cubicBezTo>
                    <a:pt x="3160223" y="2661159"/>
                    <a:pt x="3215229" y="2719547"/>
                    <a:pt x="3270900" y="2776316"/>
                  </a:cubicBezTo>
                  <a:cubicBezTo>
                    <a:pt x="3299450" y="2804891"/>
                    <a:pt x="3301353" y="2838419"/>
                    <a:pt x="3277562" y="2860898"/>
                  </a:cubicBezTo>
                  <a:cubicBezTo>
                    <a:pt x="3253771" y="2883377"/>
                    <a:pt x="3223794" y="2879948"/>
                    <a:pt x="3195720" y="2852040"/>
                  </a:cubicBezTo>
                  <a:cubicBezTo>
                    <a:pt x="3142427" y="2799367"/>
                    <a:pt x="3089801" y="2745836"/>
                    <a:pt x="3036508" y="2693163"/>
                  </a:cubicBezTo>
                  <a:cubicBezTo>
                    <a:pt x="2985214" y="2642299"/>
                    <a:pt x="2939059" y="2642204"/>
                    <a:pt x="2888050" y="2693163"/>
                  </a:cubicBezTo>
                  <a:cubicBezTo>
                    <a:pt x="2794027" y="2786444"/>
                    <a:pt x="2700321" y="2879885"/>
                    <a:pt x="2606932" y="2973484"/>
                  </a:cubicBezTo>
                  <a:cubicBezTo>
                    <a:pt x="2557731" y="3023014"/>
                    <a:pt x="2557636" y="3069781"/>
                    <a:pt x="2606932" y="3119216"/>
                  </a:cubicBezTo>
                  <a:cubicBezTo>
                    <a:pt x="2720274" y="3233040"/>
                    <a:pt x="2833235" y="3347245"/>
                    <a:pt x="2947719" y="3459925"/>
                  </a:cubicBezTo>
                  <a:cubicBezTo>
                    <a:pt x="3041457" y="3552223"/>
                    <a:pt x="3170786" y="3574987"/>
                    <a:pt x="3286698" y="3522600"/>
                  </a:cubicBezTo>
                  <a:cubicBezTo>
                    <a:pt x="3402609" y="3470212"/>
                    <a:pt x="3470462" y="3356484"/>
                    <a:pt x="3462944" y="3225896"/>
                  </a:cubicBezTo>
                  <a:cubicBezTo>
                    <a:pt x="3458281" y="3146267"/>
                    <a:pt x="3422404" y="3081021"/>
                    <a:pt x="3367779" y="3023776"/>
                  </a:cubicBezTo>
                  <a:cubicBezTo>
                    <a:pt x="3353039" y="3007820"/>
                    <a:pt x="3344644" y="2987017"/>
                    <a:pt x="3344178" y="2965292"/>
                  </a:cubicBezTo>
                  <a:cubicBezTo>
                    <a:pt x="3344178" y="2951386"/>
                    <a:pt x="3364162" y="2930335"/>
                    <a:pt x="3378723" y="2927192"/>
                  </a:cubicBezTo>
                  <a:cubicBezTo>
                    <a:pt x="3398036" y="2924134"/>
                    <a:pt x="3417750" y="2929240"/>
                    <a:pt x="3433157" y="2941289"/>
                  </a:cubicBezTo>
                  <a:cubicBezTo>
                    <a:pt x="3587706" y="3072448"/>
                    <a:pt x="3615684" y="3313717"/>
                    <a:pt x="3497679" y="3481547"/>
                  </a:cubicBezTo>
                  <a:cubicBezTo>
                    <a:pt x="3368858" y="3666891"/>
                    <a:pt x="3114309" y="3712619"/>
                    <a:pt x="2929130" y="3583683"/>
                  </a:cubicBezTo>
                  <a:cubicBezTo>
                    <a:pt x="2911395" y="3571335"/>
                    <a:pt x="2894668" y="3557598"/>
                    <a:pt x="2879105" y="3542602"/>
                  </a:cubicBezTo>
                  <a:cubicBezTo>
                    <a:pt x="2819055" y="3485452"/>
                    <a:pt x="2762051" y="3424588"/>
                    <a:pt x="2694198" y="3368104"/>
                  </a:cubicBezTo>
                  <a:cubicBezTo>
                    <a:pt x="2694198" y="3405157"/>
                    <a:pt x="2691724" y="3442399"/>
                    <a:pt x="2694198" y="3479261"/>
                  </a:cubicBezTo>
                  <a:cubicBezTo>
                    <a:pt x="2704476" y="3611754"/>
                    <a:pt x="2642809" y="3659569"/>
                    <a:pt x="2514812" y="3659093"/>
                  </a:cubicBezTo>
                  <a:cubicBezTo>
                    <a:pt x="1727319" y="3656140"/>
                    <a:pt x="939921" y="3657569"/>
                    <a:pt x="152427" y="3657569"/>
                  </a:cubicBezTo>
                  <a:cubicBezTo>
                    <a:pt x="46033" y="3657569"/>
                    <a:pt x="163" y="3612040"/>
                    <a:pt x="163" y="3505741"/>
                  </a:cubicBezTo>
                  <a:cubicBezTo>
                    <a:pt x="163" y="3404522"/>
                    <a:pt x="163" y="3303303"/>
                    <a:pt x="163" y="3202084"/>
                  </a:cubicBezTo>
                  <a:cubicBezTo>
                    <a:pt x="163" y="3158173"/>
                    <a:pt x="17673" y="3135409"/>
                    <a:pt x="51457" y="3134837"/>
                  </a:cubicBezTo>
                  <a:cubicBezTo>
                    <a:pt x="86763" y="3133885"/>
                    <a:pt x="106938" y="3157602"/>
                    <a:pt x="107034" y="3202084"/>
                  </a:cubicBezTo>
                  <a:cubicBezTo>
                    <a:pt x="107034" y="3302096"/>
                    <a:pt x="107034" y="3402109"/>
                    <a:pt x="107034" y="3502121"/>
                  </a:cubicBezTo>
                  <a:cubicBezTo>
                    <a:pt x="107034" y="3550318"/>
                    <a:pt x="107034" y="3550413"/>
                    <a:pt x="153760" y="3550413"/>
                  </a:cubicBezTo>
                  <a:cubicBezTo>
                    <a:pt x="949532" y="3550413"/>
                    <a:pt x="1745305" y="3550667"/>
                    <a:pt x="2541077" y="3551175"/>
                  </a:cubicBezTo>
                  <a:cubicBezTo>
                    <a:pt x="2578097" y="3551175"/>
                    <a:pt x="2587994" y="3539078"/>
                    <a:pt x="2586947" y="3503550"/>
                  </a:cubicBezTo>
                  <a:cubicBezTo>
                    <a:pt x="2584663" y="3431065"/>
                    <a:pt x="2585329" y="3358389"/>
                    <a:pt x="2586947" y="3285713"/>
                  </a:cubicBezTo>
                  <a:cubicBezTo>
                    <a:pt x="2586947" y="3261329"/>
                    <a:pt x="2582284" y="3242089"/>
                    <a:pt x="2562585" y="3226372"/>
                  </a:cubicBezTo>
                  <a:cubicBezTo>
                    <a:pt x="2549151" y="3214643"/>
                    <a:pt x="2536439" y="3202110"/>
                    <a:pt x="2524519" y="3188844"/>
                  </a:cubicBezTo>
                  <a:cubicBezTo>
                    <a:pt x="2446864" y="3108929"/>
                    <a:pt x="2441725" y="3005678"/>
                    <a:pt x="2510815" y="2917858"/>
                  </a:cubicBezTo>
                  <a:cubicBezTo>
                    <a:pt x="2514336" y="2913286"/>
                    <a:pt x="2517762" y="2908333"/>
                    <a:pt x="2522711" y="2901760"/>
                  </a:cubicBezTo>
                  <a:cubicBezTo>
                    <a:pt x="2467705" y="2846611"/>
                    <a:pt x="2414127" y="2791080"/>
                    <a:pt x="2357789" y="2738407"/>
                  </a:cubicBezTo>
                  <a:cubicBezTo>
                    <a:pt x="2349985" y="2731168"/>
                    <a:pt x="2326575" y="2733644"/>
                    <a:pt x="2314298" y="2739645"/>
                  </a:cubicBezTo>
                  <a:cubicBezTo>
                    <a:pt x="2056403" y="2867868"/>
                    <a:pt x="1749243" y="2845572"/>
                    <a:pt x="1512530" y="2681447"/>
                  </a:cubicBezTo>
                  <a:cubicBezTo>
                    <a:pt x="1493292" y="2668598"/>
                    <a:pt x="1470840" y="2661405"/>
                    <a:pt x="1447723" y="2660683"/>
                  </a:cubicBezTo>
                  <a:cubicBezTo>
                    <a:pt x="1177739" y="2659254"/>
                    <a:pt x="907755" y="2659730"/>
                    <a:pt x="637676" y="2659730"/>
                  </a:cubicBezTo>
                  <a:cubicBezTo>
                    <a:pt x="624593" y="2660080"/>
                    <a:pt x="611502" y="2659667"/>
                    <a:pt x="598467" y="2658492"/>
                  </a:cubicBezTo>
                  <a:cubicBezTo>
                    <a:pt x="572058" y="2657358"/>
                    <a:pt x="551390" y="2635318"/>
                    <a:pt x="551932" y="2608867"/>
                  </a:cubicBezTo>
                  <a:cubicBezTo>
                    <a:pt x="548961" y="2582492"/>
                    <a:pt x="567691" y="2558613"/>
                    <a:pt x="593995" y="2555241"/>
                  </a:cubicBezTo>
                  <a:cubicBezTo>
                    <a:pt x="608088" y="2552995"/>
                    <a:pt x="622368" y="2552133"/>
                    <a:pt x="636629" y="2552669"/>
                  </a:cubicBezTo>
                  <a:lnTo>
                    <a:pt x="1367403" y="2552669"/>
                  </a:lnTo>
                  <a:cubicBezTo>
                    <a:pt x="1358934" y="2540096"/>
                    <a:pt x="1353890" y="2531714"/>
                    <a:pt x="1347894" y="2524094"/>
                  </a:cubicBezTo>
                  <a:cubicBezTo>
                    <a:pt x="1291655" y="2453230"/>
                    <a:pt x="1249148" y="2372468"/>
                    <a:pt x="1222562" y="2285969"/>
                  </a:cubicBezTo>
                  <a:cubicBezTo>
                    <a:pt x="1215424" y="2261776"/>
                    <a:pt x="1204385" y="2255489"/>
                    <a:pt x="1180308" y="2255584"/>
                  </a:cubicBezTo>
                  <a:cubicBezTo>
                    <a:pt x="998352" y="2256632"/>
                    <a:pt x="816301" y="2256251"/>
                    <a:pt x="634345" y="2255584"/>
                  </a:cubicBezTo>
                  <a:cubicBezTo>
                    <a:pt x="618953" y="2256217"/>
                    <a:pt x="603548" y="2254710"/>
                    <a:pt x="588570" y="2251108"/>
                  </a:cubicBezTo>
                  <a:cubicBezTo>
                    <a:pt x="563970" y="2245630"/>
                    <a:pt x="547903" y="2221905"/>
                    <a:pt x="551932" y="2197006"/>
                  </a:cubicBezTo>
                  <a:cubicBezTo>
                    <a:pt x="552456" y="2171831"/>
                    <a:pt x="572043" y="2151195"/>
                    <a:pt x="597135" y="2149381"/>
                  </a:cubicBezTo>
                  <a:cubicBezTo>
                    <a:pt x="608966" y="2148301"/>
                    <a:pt x="620855" y="2147982"/>
                    <a:pt x="632727" y="2148428"/>
                  </a:cubicBezTo>
                  <a:lnTo>
                    <a:pt x="1181355" y="2148428"/>
                  </a:lnTo>
                  <a:cubicBezTo>
                    <a:pt x="1187351" y="2047463"/>
                    <a:pt x="1193060" y="1950784"/>
                    <a:pt x="1199056" y="1849629"/>
                  </a:cubicBezTo>
                  <a:lnTo>
                    <a:pt x="1168603" y="1849629"/>
                  </a:lnTo>
                  <a:cubicBezTo>
                    <a:pt x="988931" y="1849629"/>
                    <a:pt x="809290" y="1849629"/>
                    <a:pt x="629682" y="1849629"/>
                  </a:cubicBezTo>
                  <a:cubicBezTo>
                    <a:pt x="616674" y="1850540"/>
                    <a:pt x="603603" y="1849610"/>
                    <a:pt x="590854" y="1846867"/>
                  </a:cubicBezTo>
                  <a:cubicBezTo>
                    <a:pt x="564952" y="1841452"/>
                    <a:pt x="547862" y="1816633"/>
                    <a:pt x="552027" y="1790479"/>
                  </a:cubicBezTo>
                  <a:cubicBezTo>
                    <a:pt x="553390" y="1765493"/>
                    <a:pt x="573061" y="1745397"/>
                    <a:pt x="597992" y="1743520"/>
                  </a:cubicBezTo>
                  <a:cubicBezTo>
                    <a:pt x="609819" y="1742375"/>
                    <a:pt x="621714" y="1742088"/>
                    <a:pt x="633583" y="1742663"/>
                  </a:cubicBezTo>
                  <a:cubicBezTo>
                    <a:pt x="822677" y="1742663"/>
                    <a:pt x="1011866" y="1741996"/>
                    <a:pt x="1200959" y="1743235"/>
                  </a:cubicBezTo>
                  <a:cubicBezTo>
                    <a:pt x="1231698" y="1743235"/>
                    <a:pt x="1248542" y="1736567"/>
                    <a:pt x="1263007" y="1706182"/>
                  </a:cubicBezTo>
                  <a:cubicBezTo>
                    <a:pt x="1286899" y="1657111"/>
                    <a:pt x="1315589" y="1610528"/>
                    <a:pt x="1348656" y="1567117"/>
                  </a:cubicBezTo>
                  <a:cubicBezTo>
                    <a:pt x="1380631" y="1524731"/>
                    <a:pt x="1419744" y="1487679"/>
                    <a:pt x="1459904" y="1443292"/>
                  </a:cubicBezTo>
                  <a:lnTo>
                    <a:pt x="632822" y="1443292"/>
                  </a:lnTo>
                  <a:cubicBezTo>
                    <a:pt x="622138" y="1443833"/>
                    <a:pt x="611432" y="1443801"/>
                    <a:pt x="600751" y="1443197"/>
                  </a:cubicBezTo>
                  <a:cubicBezTo>
                    <a:pt x="572202" y="1440149"/>
                    <a:pt x="554596" y="1423480"/>
                    <a:pt x="552027" y="1395572"/>
                  </a:cubicBezTo>
                  <a:cubicBezTo>
                    <a:pt x="549267" y="1365092"/>
                    <a:pt x="565921" y="1345756"/>
                    <a:pt x="594946" y="1338422"/>
                  </a:cubicBezTo>
                  <a:cubicBezTo>
                    <a:pt x="607873" y="1336334"/>
                    <a:pt x="620995" y="1335727"/>
                    <a:pt x="634059" y="1336612"/>
                  </a:cubicBezTo>
                  <a:cubicBezTo>
                    <a:pt x="957621" y="1336612"/>
                    <a:pt x="1281184" y="1336612"/>
                    <a:pt x="1604746" y="1336612"/>
                  </a:cubicBezTo>
                  <a:cubicBezTo>
                    <a:pt x="1623573" y="1337116"/>
                    <a:pt x="1642328" y="1334079"/>
                    <a:pt x="1660037" y="1327659"/>
                  </a:cubicBezTo>
                  <a:cubicBezTo>
                    <a:pt x="1986263" y="1195738"/>
                    <a:pt x="2337233" y="1282891"/>
                    <a:pt x="2564107" y="1552925"/>
                  </a:cubicBezTo>
                  <a:cubicBezTo>
                    <a:pt x="2569437" y="1559307"/>
                    <a:pt x="2574861" y="1565498"/>
                    <a:pt x="2584283" y="1576452"/>
                  </a:cubicBezTo>
                  <a:cubicBezTo>
                    <a:pt x="2586048" y="1567003"/>
                    <a:pt x="2587287" y="1557463"/>
                    <a:pt x="2587994" y="1547877"/>
                  </a:cubicBezTo>
                  <a:cubicBezTo>
                    <a:pt x="2587994" y="1081152"/>
                    <a:pt x="2588248" y="614427"/>
                    <a:pt x="2588755" y="147702"/>
                  </a:cubicBezTo>
                  <a:cubicBezTo>
                    <a:pt x="2588755" y="111983"/>
                    <a:pt x="2573529" y="107316"/>
                    <a:pt x="2543457" y="107316"/>
                  </a:cubicBezTo>
                  <a:cubicBezTo>
                    <a:pt x="1747684" y="107887"/>
                    <a:pt x="951943" y="108046"/>
                    <a:pt x="156234" y="107792"/>
                  </a:cubicBezTo>
                  <a:cubicBezTo>
                    <a:pt x="108651" y="107792"/>
                    <a:pt x="108651" y="107792"/>
                    <a:pt x="108651" y="155417"/>
                  </a:cubicBezTo>
                  <a:cubicBezTo>
                    <a:pt x="108651" y="1082898"/>
                    <a:pt x="108651" y="2010316"/>
                    <a:pt x="108651" y="2937670"/>
                  </a:cubicBezTo>
                  <a:cubicBezTo>
                    <a:pt x="109483" y="2951934"/>
                    <a:pt x="109069" y="2966244"/>
                    <a:pt x="107414" y="2980437"/>
                  </a:cubicBezTo>
                  <a:cubicBezTo>
                    <a:pt x="101990" y="3009964"/>
                    <a:pt x="82862" y="3028062"/>
                    <a:pt x="52884" y="3026443"/>
                  </a:cubicBezTo>
                  <a:cubicBezTo>
                    <a:pt x="22907" y="3024823"/>
                    <a:pt x="4731" y="3007393"/>
                    <a:pt x="2161" y="2976722"/>
                  </a:cubicBezTo>
                  <a:cubicBezTo>
                    <a:pt x="1019" y="2963673"/>
                    <a:pt x="1686" y="2950528"/>
                    <a:pt x="1686" y="2937384"/>
                  </a:cubicBezTo>
                  <a:cubicBezTo>
                    <a:pt x="1686" y="2013522"/>
                    <a:pt x="1273" y="1089597"/>
                    <a:pt x="448" y="165609"/>
                  </a:cubicBezTo>
                  <a:cubicBezTo>
                    <a:pt x="448" y="87789"/>
                    <a:pt x="22527" y="32259"/>
                    <a:pt x="94948" y="350"/>
                  </a:cubicBezTo>
                  <a:close/>
                  <a:moveTo>
                    <a:pt x="2740163" y="2682209"/>
                  </a:moveTo>
                  <a:cubicBezTo>
                    <a:pt x="2691058" y="2633155"/>
                    <a:pt x="2640716" y="2582959"/>
                    <a:pt x="2590468" y="2532571"/>
                  </a:cubicBezTo>
                  <a:cubicBezTo>
                    <a:pt x="2527183" y="2469135"/>
                    <a:pt x="2520712" y="2428749"/>
                    <a:pt x="2561252" y="2347596"/>
                  </a:cubicBezTo>
                  <a:cubicBezTo>
                    <a:pt x="2622828" y="2226829"/>
                    <a:pt x="2645439" y="2089912"/>
                    <a:pt x="2625965" y="1955737"/>
                  </a:cubicBezTo>
                  <a:cubicBezTo>
                    <a:pt x="2574956" y="1593025"/>
                    <a:pt x="2259769" y="1345185"/>
                    <a:pt x="1895190" y="1377760"/>
                  </a:cubicBezTo>
                  <a:cubicBezTo>
                    <a:pt x="1628727" y="1401573"/>
                    <a:pt x="1400331" y="1589120"/>
                    <a:pt x="1320582" y="1848676"/>
                  </a:cubicBezTo>
                  <a:cubicBezTo>
                    <a:pt x="1240833" y="2108233"/>
                    <a:pt x="1324293" y="2397412"/>
                    <a:pt x="1535846" y="2563051"/>
                  </a:cubicBezTo>
                  <a:cubicBezTo>
                    <a:pt x="1760436" y="2739264"/>
                    <a:pt x="2006248" y="2764410"/>
                    <a:pt x="2265383" y="2643538"/>
                  </a:cubicBezTo>
                  <a:cubicBezTo>
                    <a:pt x="2343324" y="2607247"/>
                    <a:pt x="2386339" y="2612677"/>
                    <a:pt x="2447625" y="2673922"/>
                  </a:cubicBezTo>
                  <a:cubicBezTo>
                    <a:pt x="2492258" y="2718499"/>
                    <a:pt x="2536700" y="2763172"/>
                    <a:pt x="2581523" y="2807272"/>
                  </a:cubicBezTo>
                  <a:cubicBezTo>
                    <a:pt x="2586936" y="2812359"/>
                    <a:pt x="2592691" y="2817070"/>
                    <a:pt x="2598748" y="2821369"/>
                  </a:cubicBezTo>
                  <a:cubicBezTo>
                    <a:pt x="2646616" y="2774506"/>
                    <a:pt x="2692010" y="2729072"/>
                    <a:pt x="2740163" y="2682209"/>
                  </a:cubicBezTo>
                  <a:close/>
                </a:path>
              </a:pathLst>
            </a:custGeom>
            <a:grpFill/>
            <a:ln w="9500"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DB8905F1-4B61-8948-9770-92DF0B7CCD6B}"/>
                </a:ext>
              </a:extLst>
            </p:cNvPr>
            <p:cNvSpPr/>
            <p:nvPr/>
          </p:nvSpPr>
          <p:spPr>
            <a:xfrm>
              <a:off x="3223401" y="1927525"/>
              <a:ext cx="1955562" cy="425292"/>
            </a:xfrm>
            <a:custGeom>
              <a:avLst/>
              <a:gdLst>
                <a:gd name="connsiteX0" fmla="*/ 109328 w 1955562"/>
                <a:gd name="connsiteY0" fmla="*/ 107270 h 425292"/>
                <a:gd name="connsiteX1" fmla="*/ 109328 w 1955562"/>
                <a:gd name="connsiteY1" fmla="*/ 315772 h 425292"/>
                <a:gd name="connsiteX2" fmla="*/ 146823 w 1955562"/>
                <a:gd name="connsiteY2" fmla="*/ 317963 h 425292"/>
                <a:gd name="connsiteX3" fmla="*/ 1809362 w 1955562"/>
                <a:gd name="connsiteY3" fmla="*/ 318725 h 425292"/>
                <a:gd name="connsiteX4" fmla="*/ 1849522 w 1955562"/>
                <a:gd name="connsiteY4" fmla="*/ 279005 h 425292"/>
                <a:gd name="connsiteX5" fmla="*/ 1849522 w 1955562"/>
                <a:gd name="connsiteY5" fmla="*/ 150513 h 425292"/>
                <a:gd name="connsiteX6" fmla="*/ 1806792 w 1955562"/>
                <a:gd name="connsiteY6" fmla="*/ 106412 h 425292"/>
                <a:gd name="connsiteX7" fmla="*/ 1111134 w 1955562"/>
                <a:gd name="connsiteY7" fmla="*/ 107079 h 425292"/>
                <a:gd name="connsiteX8" fmla="*/ 1068880 w 1955562"/>
                <a:gd name="connsiteY8" fmla="*/ 103079 h 425292"/>
                <a:gd name="connsiteX9" fmla="*/ 1031861 w 1955562"/>
                <a:gd name="connsiteY9" fmla="*/ 49072 h 425292"/>
                <a:gd name="connsiteX10" fmla="*/ 1076874 w 1955562"/>
                <a:gd name="connsiteY10" fmla="*/ 1447 h 425292"/>
                <a:gd name="connsiteX11" fmla="*/ 1108850 w 1955562"/>
                <a:gd name="connsiteY11" fmla="*/ 304 h 425292"/>
                <a:gd name="connsiteX12" fmla="*/ 1818783 w 1955562"/>
                <a:gd name="connsiteY12" fmla="*/ 304 h 425292"/>
                <a:gd name="connsiteX13" fmla="*/ 1955726 w 1955562"/>
                <a:gd name="connsiteY13" fmla="*/ 138226 h 425292"/>
                <a:gd name="connsiteX14" fmla="*/ 1955726 w 1955562"/>
                <a:gd name="connsiteY14" fmla="*/ 298913 h 425292"/>
                <a:gd name="connsiteX15" fmla="*/ 1832011 w 1955562"/>
                <a:gd name="connsiteY15" fmla="*/ 425119 h 425292"/>
                <a:gd name="connsiteX16" fmla="*/ 123127 w 1955562"/>
                <a:gd name="connsiteY16" fmla="*/ 425119 h 425292"/>
                <a:gd name="connsiteX17" fmla="*/ 459 w 1955562"/>
                <a:gd name="connsiteY17" fmla="*/ 302818 h 425292"/>
                <a:gd name="connsiteX18" fmla="*/ 459 w 1955562"/>
                <a:gd name="connsiteY18" fmla="*/ 117176 h 425292"/>
                <a:gd name="connsiteX19" fmla="*/ 114657 w 1955562"/>
                <a:gd name="connsiteY19" fmla="*/ 875 h 425292"/>
                <a:gd name="connsiteX20" fmla="*/ 863799 w 1955562"/>
                <a:gd name="connsiteY20" fmla="*/ 875 h 425292"/>
                <a:gd name="connsiteX21" fmla="*/ 923087 w 1955562"/>
                <a:gd name="connsiteY21" fmla="*/ 52977 h 425292"/>
                <a:gd name="connsiteX22" fmla="*/ 858375 w 1955562"/>
                <a:gd name="connsiteY22" fmla="*/ 107651 h 425292"/>
                <a:gd name="connsiteX23" fmla="*/ 226953 w 1955562"/>
                <a:gd name="connsiteY23" fmla="*/ 107651 h 42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55562" h="425292">
                  <a:moveTo>
                    <a:pt x="109328" y="107270"/>
                  </a:moveTo>
                  <a:lnTo>
                    <a:pt x="109328" y="315772"/>
                  </a:lnTo>
                  <a:cubicBezTo>
                    <a:pt x="121890" y="316534"/>
                    <a:pt x="134357" y="317963"/>
                    <a:pt x="146823" y="317963"/>
                  </a:cubicBezTo>
                  <a:cubicBezTo>
                    <a:pt x="701003" y="317963"/>
                    <a:pt x="1255182" y="318217"/>
                    <a:pt x="1809362" y="318725"/>
                  </a:cubicBezTo>
                  <a:cubicBezTo>
                    <a:pt x="1840290" y="318725"/>
                    <a:pt x="1851520" y="311105"/>
                    <a:pt x="1849522" y="279005"/>
                  </a:cubicBezTo>
                  <a:cubicBezTo>
                    <a:pt x="1846762" y="236219"/>
                    <a:pt x="1846762" y="193299"/>
                    <a:pt x="1849522" y="150513"/>
                  </a:cubicBezTo>
                  <a:cubicBezTo>
                    <a:pt x="1851805" y="116795"/>
                    <a:pt x="1841813" y="106127"/>
                    <a:pt x="1806792" y="106412"/>
                  </a:cubicBezTo>
                  <a:cubicBezTo>
                    <a:pt x="1574874" y="107936"/>
                    <a:pt x="1343052" y="107270"/>
                    <a:pt x="1111134" y="107079"/>
                  </a:cubicBezTo>
                  <a:cubicBezTo>
                    <a:pt x="1096933" y="107675"/>
                    <a:pt x="1082717" y="106329"/>
                    <a:pt x="1068880" y="103079"/>
                  </a:cubicBezTo>
                  <a:cubicBezTo>
                    <a:pt x="1044393" y="97441"/>
                    <a:pt x="1028303" y="73968"/>
                    <a:pt x="1031861" y="49072"/>
                  </a:cubicBezTo>
                  <a:cubicBezTo>
                    <a:pt x="1032551" y="24037"/>
                    <a:pt x="1051938" y="3524"/>
                    <a:pt x="1076874" y="1447"/>
                  </a:cubicBezTo>
                  <a:cubicBezTo>
                    <a:pt x="1087492" y="302"/>
                    <a:pt x="1098178" y="-80"/>
                    <a:pt x="1108850" y="304"/>
                  </a:cubicBezTo>
                  <a:cubicBezTo>
                    <a:pt x="1345494" y="304"/>
                    <a:pt x="1582139" y="304"/>
                    <a:pt x="1818783" y="304"/>
                  </a:cubicBezTo>
                  <a:cubicBezTo>
                    <a:pt x="1912616" y="304"/>
                    <a:pt x="1955536" y="43928"/>
                    <a:pt x="1955726" y="138226"/>
                  </a:cubicBezTo>
                  <a:cubicBezTo>
                    <a:pt x="1955726" y="191852"/>
                    <a:pt x="1955726" y="245382"/>
                    <a:pt x="1955726" y="298913"/>
                  </a:cubicBezTo>
                  <a:cubicBezTo>
                    <a:pt x="1954870" y="377589"/>
                    <a:pt x="1909761" y="425024"/>
                    <a:pt x="1832011" y="425119"/>
                  </a:cubicBezTo>
                  <a:cubicBezTo>
                    <a:pt x="1262351" y="425563"/>
                    <a:pt x="692723" y="425563"/>
                    <a:pt x="123127" y="425119"/>
                  </a:cubicBezTo>
                  <a:cubicBezTo>
                    <a:pt x="46995" y="425119"/>
                    <a:pt x="1125" y="378351"/>
                    <a:pt x="459" y="302818"/>
                  </a:cubicBezTo>
                  <a:cubicBezTo>
                    <a:pt x="459" y="240905"/>
                    <a:pt x="-207" y="178993"/>
                    <a:pt x="459" y="117176"/>
                  </a:cubicBezTo>
                  <a:cubicBezTo>
                    <a:pt x="1411" y="49643"/>
                    <a:pt x="47376" y="1161"/>
                    <a:pt x="114657" y="875"/>
                  </a:cubicBezTo>
                  <a:cubicBezTo>
                    <a:pt x="364371" y="-77"/>
                    <a:pt x="614085" y="-77"/>
                    <a:pt x="863799" y="875"/>
                  </a:cubicBezTo>
                  <a:cubicBezTo>
                    <a:pt x="901865" y="875"/>
                    <a:pt x="922706" y="20973"/>
                    <a:pt x="923087" y="52977"/>
                  </a:cubicBezTo>
                  <a:cubicBezTo>
                    <a:pt x="923087" y="87077"/>
                    <a:pt x="900342" y="107555"/>
                    <a:pt x="858375" y="107651"/>
                  </a:cubicBezTo>
                  <a:cubicBezTo>
                    <a:pt x="647869" y="107651"/>
                    <a:pt x="437395" y="107651"/>
                    <a:pt x="226953" y="107651"/>
                  </a:cubicBezTo>
                  <a:close/>
                </a:path>
              </a:pathLst>
            </a:custGeom>
            <a:grpFill/>
            <a:ln w="9500"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E78D1B44-47B8-8049-B7AD-7D1E6FA8FFBC}"/>
                </a:ext>
              </a:extLst>
            </p:cNvPr>
            <p:cNvSpPr/>
            <p:nvPr/>
          </p:nvSpPr>
          <p:spPr>
            <a:xfrm>
              <a:off x="3338996" y="2531078"/>
              <a:ext cx="1723443" cy="107277"/>
            </a:xfrm>
            <a:custGeom>
              <a:avLst/>
              <a:gdLst>
                <a:gd name="connsiteX0" fmla="*/ 863735 w 1723443"/>
                <a:gd name="connsiteY0" fmla="*/ 350 h 107277"/>
                <a:gd name="connsiteX1" fmla="*/ 1641711 w 1723443"/>
                <a:gd name="connsiteY1" fmla="*/ 350 h 107277"/>
                <a:gd name="connsiteX2" fmla="*/ 1680729 w 1723443"/>
                <a:gd name="connsiteY2" fmla="*/ 2541 h 107277"/>
                <a:gd name="connsiteX3" fmla="*/ 1723363 w 1723443"/>
                <a:gd name="connsiteY3" fmla="*/ 55881 h 107277"/>
                <a:gd name="connsiteX4" fmla="*/ 1677303 w 1723443"/>
                <a:gd name="connsiteY4" fmla="*/ 106077 h 107277"/>
                <a:gd name="connsiteX5" fmla="*/ 1641711 w 1723443"/>
                <a:gd name="connsiteY5" fmla="*/ 107316 h 107277"/>
                <a:gd name="connsiteX6" fmla="*/ 82332 w 1723443"/>
                <a:gd name="connsiteY6" fmla="*/ 107316 h 107277"/>
                <a:gd name="connsiteX7" fmla="*/ 204 w 1723443"/>
                <a:gd name="connsiteY7" fmla="*/ 55786 h 107277"/>
                <a:gd name="connsiteX8" fmla="*/ 82332 w 1723443"/>
                <a:gd name="connsiteY8" fmla="*/ 160 h 10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443" h="107277">
                  <a:moveTo>
                    <a:pt x="863735" y="350"/>
                  </a:moveTo>
                  <a:lnTo>
                    <a:pt x="1641711" y="350"/>
                  </a:lnTo>
                  <a:cubicBezTo>
                    <a:pt x="1654758" y="-214"/>
                    <a:pt x="1667828" y="520"/>
                    <a:pt x="1680729" y="2541"/>
                  </a:cubicBezTo>
                  <a:cubicBezTo>
                    <a:pt x="1707059" y="5774"/>
                    <a:pt x="1725991" y="29460"/>
                    <a:pt x="1723363" y="55881"/>
                  </a:cubicBezTo>
                  <a:cubicBezTo>
                    <a:pt x="1724332" y="82414"/>
                    <a:pt x="1703799" y="104791"/>
                    <a:pt x="1677303" y="106077"/>
                  </a:cubicBezTo>
                  <a:cubicBezTo>
                    <a:pt x="1665478" y="107254"/>
                    <a:pt x="1653590" y="107668"/>
                    <a:pt x="1641711" y="107316"/>
                  </a:cubicBezTo>
                  <a:lnTo>
                    <a:pt x="82332" y="107316"/>
                  </a:lnTo>
                  <a:cubicBezTo>
                    <a:pt x="26089" y="107316"/>
                    <a:pt x="1442" y="91695"/>
                    <a:pt x="204" y="55786"/>
                  </a:cubicBezTo>
                  <a:cubicBezTo>
                    <a:pt x="-1033" y="17686"/>
                    <a:pt x="25328" y="160"/>
                    <a:pt x="82332" y="160"/>
                  </a:cubicBezTo>
                  <a:close/>
                </a:path>
              </a:pathLst>
            </a:custGeom>
            <a:grpFill/>
            <a:ln w="9500"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EF343621-8D3C-584A-B5A2-34923D2574BB}"/>
                </a:ext>
              </a:extLst>
            </p:cNvPr>
            <p:cNvSpPr/>
            <p:nvPr/>
          </p:nvSpPr>
          <p:spPr>
            <a:xfrm>
              <a:off x="3342239" y="4558383"/>
              <a:ext cx="1720980" cy="108399"/>
            </a:xfrm>
            <a:custGeom>
              <a:avLst/>
              <a:gdLst>
                <a:gd name="connsiteX0" fmla="*/ 856400 w 1720980"/>
                <a:gd name="connsiteY0" fmla="*/ 107216 h 108399"/>
                <a:gd name="connsiteX1" fmla="*/ 76044 w 1720980"/>
                <a:gd name="connsiteY1" fmla="*/ 107216 h 108399"/>
                <a:gd name="connsiteX2" fmla="*/ 41118 w 1720980"/>
                <a:gd name="connsiteY2" fmla="*/ 105406 h 108399"/>
                <a:gd name="connsiteX3" fmla="*/ 292 w 1720980"/>
                <a:gd name="connsiteY3" fmla="*/ 59496 h 108399"/>
                <a:gd name="connsiteX4" fmla="*/ 30840 w 1720980"/>
                <a:gd name="connsiteY4" fmla="*/ 6823 h 108399"/>
                <a:gd name="connsiteX5" fmla="*/ 75282 w 1720980"/>
                <a:gd name="connsiteY5" fmla="*/ 346 h 108399"/>
                <a:gd name="connsiteX6" fmla="*/ 1644083 w 1720980"/>
                <a:gd name="connsiteY6" fmla="*/ 346 h 108399"/>
                <a:gd name="connsiteX7" fmla="*/ 1682720 w 1720980"/>
                <a:gd name="connsiteY7" fmla="*/ 3870 h 108399"/>
                <a:gd name="connsiteX8" fmla="*/ 1720786 w 1720980"/>
                <a:gd name="connsiteY8" fmla="*/ 57400 h 108399"/>
                <a:gd name="connsiteX9" fmla="*/ 1673204 w 1720980"/>
                <a:gd name="connsiteY9" fmla="*/ 106740 h 108399"/>
                <a:gd name="connsiteX10" fmla="*/ 1637612 w 1720980"/>
                <a:gd name="connsiteY10" fmla="*/ 107406 h 10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0980" h="108399">
                  <a:moveTo>
                    <a:pt x="856400" y="107216"/>
                  </a:moveTo>
                  <a:lnTo>
                    <a:pt x="76044" y="107216"/>
                  </a:lnTo>
                  <a:cubicBezTo>
                    <a:pt x="64148" y="107216"/>
                    <a:pt x="48827" y="111217"/>
                    <a:pt x="41118" y="105406"/>
                  </a:cubicBezTo>
                  <a:cubicBezTo>
                    <a:pt x="24559" y="92929"/>
                    <a:pt x="2100" y="76355"/>
                    <a:pt x="292" y="59496"/>
                  </a:cubicBezTo>
                  <a:cubicBezTo>
                    <a:pt x="-1516" y="42637"/>
                    <a:pt x="15995" y="20348"/>
                    <a:pt x="30840" y="6823"/>
                  </a:cubicBezTo>
                  <a:cubicBezTo>
                    <a:pt x="40357" y="-1559"/>
                    <a:pt x="60151" y="346"/>
                    <a:pt x="75282" y="346"/>
                  </a:cubicBezTo>
                  <a:cubicBezTo>
                    <a:pt x="598248" y="346"/>
                    <a:pt x="1121181" y="346"/>
                    <a:pt x="1644083" y="346"/>
                  </a:cubicBezTo>
                  <a:cubicBezTo>
                    <a:pt x="1657064" y="-314"/>
                    <a:pt x="1670072" y="872"/>
                    <a:pt x="1682720" y="3870"/>
                  </a:cubicBezTo>
                  <a:cubicBezTo>
                    <a:pt x="1707316" y="9197"/>
                    <a:pt x="1723813" y="32395"/>
                    <a:pt x="1720786" y="57400"/>
                  </a:cubicBezTo>
                  <a:cubicBezTo>
                    <a:pt x="1720704" y="83954"/>
                    <a:pt x="1699714" y="105718"/>
                    <a:pt x="1673204" y="106740"/>
                  </a:cubicBezTo>
                  <a:cubicBezTo>
                    <a:pt x="1661364" y="107678"/>
                    <a:pt x="1649478" y="107900"/>
                    <a:pt x="1637612" y="107406"/>
                  </a:cubicBezTo>
                  <a:close/>
                </a:path>
              </a:pathLst>
            </a:custGeom>
            <a:grpFill/>
            <a:ln w="9500"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3BD87D62-CE77-054C-8119-CF5171685489}"/>
                </a:ext>
              </a:extLst>
            </p:cNvPr>
            <p:cNvSpPr/>
            <p:nvPr/>
          </p:nvSpPr>
          <p:spPr>
            <a:xfrm>
              <a:off x="5889230" y="4778120"/>
              <a:ext cx="179889" cy="188841"/>
            </a:xfrm>
            <a:custGeom>
              <a:avLst/>
              <a:gdLst>
                <a:gd name="connsiteX0" fmla="*/ 45414 w 179889"/>
                <a:gd name="connsiteY0" fmla="*/ 160 h 188841"/>
                <a:gd name="connsiteX1" fmla="*/ 83481 w 179889"/>
                <a:gd name="connsiteY1" fmla="*/ 18067 h 188841"/>
                <a:gd name="connsiteX2" fmla="*/ 166465 w 179889"/>
                <a:gd name="connsiteY2" fmla="*/ 101505 h 188841"/>
                <a:gd name="connsiteX3" fmla="*/ 162658 w 179889"/>
                <a:gd name="connsiteY3" fmla="*/ 172276 h 188841"/>
                <a:gd name="connsiteX4" fmla="*/ 94328 w 179889"/>
                <a:gd name="connsiteY4" fmla="*/ 177150 h 188841"/>
                <a:gd name="connsiteX5" fmla="*/ 91855 w 179889"/>
                <a:gd name="connsiteY5" fmla="*/ 174848 h 188841"/>
                <a:gd name="connsiteX6" fmla="*/ 9537 w 179889"/>
                <a:gd name="connsiteY6" fmla="*/ 91028 h 188841"/>
                <a:gd name="connsiteX7" fmla="*/ 3827 w 179889"/>
                <a:gd name="connsiteY7" fmla="*/ 35497 h 188841"/>
                <a:gd name="connsiteX8" fmla="*/ 45414 w 179889"/>
                <a:gd name="connsiteY8" fmla="*/ 160 h 18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89" h="188841">
                  <a:moveTo>
                    <a:pt x="45414" y="160"/>
                  </a:moveTo>
                  <a:cubicBezTo>
                    <a:pt x="62544" y="7970"/>
                    <a:pt x="75296" y="10542"/>
                    <a:pt x="83481" y="18067"/>
                  </a:cubicBezTo>
                  <a:cubicBezTo>
                    <a:pt x="112578" y="44411"/>
                    <a:pt x="140277" y="72262"/>
                    <a:pt x="166465" y="101505"/>
                  </a:cubicBezTo>
                  <a:cubicBezTo>
                    <a:pt x="186069" y="124175"/>
                    <a:pt x="184166" y="150940"/>
                    <a:pt x="162658" y="172276"/>
                  </a:cubicBezTo>
                  <a:cubicBezTo>
                    <a:pt x="145134" y="192508"/>
                    <a:pt x="114541" y="194690"/>
                    <a:pt x="94328" y="177150"/>
                  </a:cubicBezTo>
                  <a:cubicBezTo>
                    <a:pt x="93477" y="176412"/>
                    <a:pt x="92652" y="175644"/>
                    <a:pt x="91855" y="174848"/>
                  </a:cubicBezTo>
                  <a:cubicBezTo>
                    <a:pt x="61790" y="149618"/>
                    <a:pt x="34224" y="121549"/>
                    <a:pt x="9537" y="91028"/>
                  </a:cubicBezTo>
                  <a:cubicBezTo>
                    <a:pt x="-503" y="74282"/>
                    <a:pt x="-2595" y="53939"/>
                    <a:pt x="3827" y="35497"/>
                  </a:cubicBezTo>
                  <a:cubicBezTo>
                    <a:pt x="9823" y="20257"/>
                    <a:pt x="31520" y="11209"/>
                    <a:pt x="45414" y="160"/>
                  </a:cubicBezTo>
                  <a:close/>
                </a:path>
              </a:pathLst>
            </a:custGeom>
            <a:grpFill/>
            <a:ln w="9500"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3FA3D551-C031-6840-B549-C4E6D395A807}"/>
                </a:ext>
              </a:extLst>
            </p:cNvPr>
            <p:cNvSpPr/>
            <p:nvPr/>
          </p:nvSpPr>
          <p:spPr>
            <a:xfrm>
              <a:off x="4188967" y="3085905"/>
              <a:ext cx="1119905" cy="1120900"/>
            </a:xfrm>
            <a:custGeom>
              <a:avLst/>
              <a:gdLst>
                <a:gd name="connsiteX0" fmla="*/ 1120061 w 1119905"/>
                <a:gd name="connsiteY0" fmla="*/ 557567 h 1120900"/>
                <a:gd name="connsiteX1" fmla="*/ 563155 w 1119905"/>
                <a:gd name="connsiteY1" fmla="*/ 1121051 h 1120900"/>
                <a:gd name="connsiteX2" fmla="*/ 171 w 1119905"/>
                <a:gd name="connsiteY2" fmla="*/ 563650 h 1120900"/>
                <a:gd name="connsiteX3" fmla="*/ 557077 w 1119905"/>
                <a:gd name="connsiteY3" fmla="*/ 166 h 1120900"/>
                <a:gd name="connsiteX4" fmla="*/ 557443 w 1119905"/>
                <a:gd name="connsiteY4" fmla="*/ 164 h 1120900"/>
                <a:gd name="connsiteX5" fmla="*/ 1120061 w 1119905"/>
                <a:gd name="connsiteY5" fmla="*/ 557567 h 1120900"/>
                <a:gd name="connsiteX6" fmla="*/ 152039 w 1119905"/>
                <a:gd name="connsiteY6" fmla="*/ 745114 h 1120900"/>
                <a:gd name="connsiteX7" fmla="*/ 590941 w 1119905"/>
                <a:gd name="connsiteY7" fmla="*/ 1011243 h 1120900"/>
                <a:gd name="connsiteX8" fmla="*/ 1010811 w 1119905"/>
                <a:gd name="connsiteY8" fmla="*/ 605478 h 1120900"/>
                <a:gd name="connsiteX9" fmla="*/ 707995 w 1119905"/>
                <a:gd name="connsiteY9" fmla="*/ 131895 h 1120900"/>
                <a:gd name="connsiteX10" fmla="*/ 210375 w 1119905"/>
                <a:gd name="connsiteY10" fmla="*/ 279818 h 1120900"/>
                <a:gd name="connsiteX11" fmla="*/ 792692 w 1119905"/>
                <a:gd name="connsiteY11" fmla="*/ 279818 h 1120900"/>
                <a:gd name="connsiteX12" fmla="*/ 831710 w 1119905"/>
                <a:gd name="connsiteY12" fmla="*/ 282199 h 1120900"/>
                <a:gd name="connsiteX13" fmla="*/ 873297 w 1119905"/>
                <a:gd name="connsiteY13" fmla="*/ 336587 h 1120900"/>
                <a:gd name="connsiteX14" fmla="*/ 823050 w 1119905"/>
                <a:gd name="connsiteY14" fmla="*/ 386498 h 1120900"/>
                <a:gd name="connsiteX15" fmla="*/ 790979 w 1119905"/>
                <a:gd name="connsiteY15" fmla="*/ 386498 h 1120900"/>
                <a:gd name="connsiteX16" fmla="*/ 173736 w 1119905"/>
                <a:gd name="connsiteY16" fmla="*/ 387069 h 1120900"/>
                <a:gd name="connsiteX17" fmla="*/ 138049 w 1119905"/>
                <a:gd name="connsiteY17" fmla="*/ 399738 h 1120900"/>
                <a:gd name="connsiteX18" fmla="*/ 115971 w 1119905"/>
                <a:gd name="connsiteY18" fmla="*/ 637863 h 1120900"/>
                <a:gd name="connsiteX19" fmla="*/ 161841 w 1119905"/>
                <a:gd name="connsiteY19" fmla="*/ 637863 h 1120900"/>
                <a:gd name="connsiteX20" fmla="*/ 793358 w 1119905"/>
                <a:gd name="connsiteY20" fmla="*/ 637863 h 1120900"/>
                <a:gd name="connsiteX21" fmla="*/ 832281 w 1119905"/>
                <a:gd name="connsiteY21" fmla="*/ 640339 h 1120900"/>
                <a:gd name="connsiteX22" fmla="*/ 872326 w 1119905"/>
                <a:gd name="connsiteY22" fmla="*/ 702808 h 1120900"/>
                <a:gd name="connsiteX23" fmla="*/ 825904 w 1119905"/>
                <a:gd name="connsiteY23" fmla="*/ 743876 h 1120900"/>
                <a:gd name="connsiteX24" fmla="*/ 786696 w 1119905"/>
                <a:gd name="connsiteY24" fmla="*/ 744828 h 11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9905" h="1120900">
                  <a:moveTo>
                    <a:pt x="1120061" y="557567"/>
                  </a:moveTo>
                  <a:cubicBezTo>
                    <a:pt x="1121739" y="867091"/>
                    <a:pt x="872404" y="1119371"/>
                    <a:pt x="563155" y="1121051"/>
                  </a:cubicBezTo>
                  <a:cubicBezTo>
                    <a:pt x="253906" y="1122731"/>
                    <a:pt x="1850" y="873174"/>
                    <a:pt x="171" y="563650"/>
                  </a:cubicBezTo>
                  <a:cubicBezTo>
                    <a:pt x="-1507" y="254126"/>
                    <a:pt x="247828" y="1846"/>
                    <a:pt x="557077" y="166"/>
                  </a:cubicBezTo>
                  <a:cubicBezTo>
                    <a:pt x="557199" y="165"/>
                    <a:pt x="557321" y="164"/>
                    <a:pt x="557443" y="164"/>
                  </a:cubicBezTo>
                  <a:cubicBezTo>
                    <a:pt x="866443" y="-1050"/>
                    <a:pt x="1118121" y="248296"/>
                    <a:pt x="1120061" y="557567"/>
                  </a:cubicBezTo>
                  <a:close/>
                  <a:moveTo>
                    <a:pt x="152039" y="745114"/>
                  </a:moveTo>
                  <a:cubicBezTo>
                    <a:pt x="201810" y="903896"/>
                    <a:pt x="408985" y="1027911"/>
                    <a:pt x="590941" y="1011243"/>
                  </a:cubicBezTo>
                  <a:cubicBezTo>
                    <a:pt x="818482" y="990383"/>
                    <a:pt x="981119" y="833125"/>
                    <a:pt x="1010811" y="605478"/>
                  </a:cubicBezTo>
                  <a:cubicBezTo>
                    <a:pt x="1036981" y="404786"/>
                    <a:pt x="906129" y="200665"/>
                    <a:pt x="707995" y="131895"/>
                  </a:cubicBezTo>
                  <a:cubicBezTo>
                    <a:pt x="528513" y="69696"/>
                    <a:pt x="297356" y="136848"/>
                    <a:pt x="210375" y="279818"/>
                  </a:cubicBezTo>
                  <a:lnTo>
                    <a:pt x="792692" y="279818"/>
                  </a:lnTo>
                  <a:cubicBezTo>
                    <a:pt x="805746" y="279073"/>
                    <a:pt x="818842" y="279872"/>
                    <a:pt x="831710" y="282199"/>
                  </a:cubicBezTo>
                  <a:cubicBezTo>
                    <a:pt x="859117" y="289152"/>
                    <a:pt x="875105" y="307917"/>
                    <a:pt x="873297" y="336587"/>
                  </a:cubicBezTo>
                  <a:cubicBezTo>
                    <a:pt x="871394" y="366686"/>
                    <a:pt x="854264" y="384212"/>
                    <a:pt x="823050" y="386498"/>
                  </a:cubicBezTo>
                  <a:cubicBezTo>
                    <a:pt x="812391" y="387260"/>
                    <a:pt x="801637" y="386498"/>
                    <a:pt x="790979" y="386498"/>
                  </a:cubicBezTo>
                  <a:cubicBezTo>
                    <a:pt x="585231" y="386498"/>
                    <a:pt x="379484" y="386498"/>
                    <a:pt x="173736" y="387069"/>
                  </a:cubicBezTo>
                  <a:cubicBezTo>
                    <a:pt x="161365" y="387069"/>
                    <a:pt x="141095" y="391927"/>
                    <a:pt x="138049" y="399738"/>
                  </a:cubicBezTo>
                  <a:cubicBezTo>
                    <a:pt x="108643" y="475938"/>
                    <a:pt x="97985" y="554805"/>
                    <a:pt x="115971" y="637863"/>
                  </a:cubicBezTo>
                  <a:lnTo>
                    <a:pt x="161841" y="637863"/>
                  </a:lnTo>
                  <a:cubicBezTo>
                    <a:pt x="372346" y="637863"/>
                    <a:pt x="582852" y="637863"/>
                    <a:pt x="793358" y="637863"/>
                  </a:cubicBezTo>
                  <a:cubicBezTo>
                    <a:pt x="806384" y="637152"/>
                    <a:pt x="819449" y="637984"/>
                    <a:pt x="832281" y="640339"/>
                  </a:cubicBezTo>
                  <a:cubicBezTo>
                    <a:pt x="860574" y="646521"/>
                    <a:pt x="878503" y="674490"/>
                    <a:pt x="872326" y="702808"/>
                  </a:cubicBezTo>
                  <a:cubicBezTo>
                    <a:pt x="867450" y="725162"/>
                    <a:pt x="848668" y="741778"/>
                    <a:pt x="825904" y="743876"/>
                  </a:cubicBezTo>
                  <a:cubicBezTo>
                    <a:pt x="812860" y="744860"/>
                    <a:pt x="799773" y="745177"/>
                    <a:pt x="786696" y="744828"/>
                  </a:cubicBezTo>
                  <a:close/>
                </a:path>
              </a:pathLst>
            </a:custGeom>
            <a:grpFill/>
            <a:ln w="9500" cap="flat">
              <a:noFill/>
              <a:prstDash val="solid"/>
              <a:miter/>
            </a:ln>
          </p:spPr>
          <p:txBody>
            <a:bodyPr rtlCol="0" anchor="ctr"/>
            <a:lstStyle/>
            <a:p>
              <a:endParaRPr lang="en-RO"/>
            </a:p>
          </p:txBody>
        </p:sp>
      </p:grpSp>
    </p:spTree>
    <p:extLst>
      <p:ext uri="{BB962C8B-B14F-4D97-AF65-F5344CB8AC3E}">
        <p14:creationId xmlns:p14="http://schemas.microsoft.com/office/powerpoint/2010/main" val="279868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C14425-B7D6-D140-BE55-D0F221D0D864}"/>
              </a:ext>
            </a:extLst>
          </p:cNvPr>
          <p:cNvSpPr/>
          <p:nvPr/>
        </p:nvSpPr>
        <p:spPr>
          <a:xfrm>
            <a:off x="1" y="2041915"/>
            <a:ext cx="9144000" cy="433983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A037DE71-EFBB-2D41-BAF6-3903906B5DE6}"/>
              </a:ext>
            </a:extLst>
          </p:cNvPr>
          <p:cNvSpPr/>
          <p:nvPr/>
        </p:nvSpPr>
        <p:spPr>
          <a:xfrm>
            <a:off x="5927026" y="2463521"/>
            <a:ext cx="2748662" cy="2082059"/>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824388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Interpreting curves</a:t>
            </a:r>
          </a:p>
        </p:txBody>
      </p:sp>
      <p:sp>
        <p:nvSpPr>
          <p:cNvPr id="36" name="TextBox 35">
            <a:extLst>
              <a:ext uri="{FF2B5EF4-FFF2-40B4-BE49-F238E27FC236}">
                <a16:creationId xmlns:a16="http://schemas.microsoft.com/office/drawing/2014/main" id="{2D1597FB-EFED-1D4C-8465-03AEBF869445}"/>
              </a:ext>
            </a:extLst>
          </p:cNvPr>
          <p:cNvSpPr txBox="1"/>
          <p:nvPr/>
        </p:nvSpPr>
        <p:spPr>
          <a:xfrm>
            <a:off x="6216567" y="2771960"/>
            <a:ext cx="2106520" cy="150810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With the first identified case, we can use the minimum, average, and maximum incubation period to confirm whether or not a case is primary</a:t>
            </a:r>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87386168"/>
              </p:ext>
            </p:extLst>
          </p:nvPr>
        </p:nvGraphicFramePr>
        <p:xfrm>
          <a:off x="431800" y="2291255"/>
          <a:ext cx="5075621" cy="39462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1210798"/>
            <a:ext cx="8243888" cy="492443"/>
          </a:xfrm>
          <a:prstGeom prst="rect">
            <a:avLst/>
          </a:prstGeom>
          <a:noFill/>
        </p:spPr>
        <p:txBody>
          <a:bodyPr wrap="square" lIns="0" tIns="0" rIns="0" bIns="0" rtlCol="0">
            <a:spAutoFit/>
          </a:bodyPr>
          <a:lstStyle/>
          <a:p>
            <a:r>
              <a:rPr lang="en-GB" sz="1600" dirty="0" err="1">
                <a:solidFill>
                  <a:schemeClr val="tx1"/>
                </a:solidFill>
              </a:rPr>
              <a:t>Estimating the incubation period. </a:t>
            </a:r>
          </a:p>
          <a:p>
            <a:r>
              <a:rPr lang="en-GB" sz="1600" dirty="0" err="1">
                <a:solidFill>
                  <a:schemeClr val="tx1"/>
                </a:solidFill>
              </a:rPr>
              <a:t>In person-to-person transmission:</a:t>
            </a:r>
          </a:p>
        </p:txBody>
      </p:sp>
      <p:cxnSp>
        <p:nvCxnSpPr>
          <p:cNvPr id="8" name="Straight Arrow Connector 7">
            <a:extLst>
              <a:ext uri="{FF2B5EF4-FFF2-40B4-BE49-F238E27FC236}">
                <a16:creationId xmlns:a16="http://schemas.microsoft.com/office/drawing/2014/main" id="{39D84F8E-DEEF-AB40-BB85-4B93B81FC7A0}"/>
              </a:ext>
            </a:extLst>
          </p:cNvPr>
          <p:cNvCxnSpPr>
            <a:cxnSpLocks/>
          </p:cNvCxnSpPr>
          <p:nvPr/>
        </p:nvCxnSpPr>
        <p:spPr>
          <a:xfrm>
            <a:off x="1776248" y="5965530"/>
            <a:ext cx="2638097"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98FCA0F-5108-9449-84F3-3F1219074CA0}"/>
              </a:ext>
            </a:extLst>
          </p:cNvPr>
          <p:cNvCxnSpPr>
            <a:cxnSpLocks/>
          </p:cNvCxnSpPr>
          <p:nvPr/>
        </p:nvCxnSpPr>
        <p:spPr>
          <a:xfrm>
            <a:off x="1923393" y="4925005"/>
            <a:ext cx="1324304"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992BE7-BF3C-8443-AAF5-243D438AF6BF}"/>
              </a:ext>
            </a:extLst>
          </p:cNvPr>
          <p:cNvCxnSpPr>
            <a:cxnSpLocks/>
          </p:cNvCxnSpPr>
          <p:nvPr/>
        </p:nvCxnSpPr>
        <p:spPr>
          <a:xfrm>
            <a:off x="1923393" y="4000094"/>
            <a:ext cx="1755228"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88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7A4892-66D0-6D44-9014-25859840FEAC}"/>
              </a:ext>
            </a:extLst>
          </p:cNvPr>
          <p:cNvSpPr/>
          <p:nvPr/>
        </p:nvSpPr>
        <p:spPr>
          <a:xfrm>
            <a:off x="1" y="1198402"/>
            <a:ext cx="9144000" cy="518334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3698201066"/>
              </p:ext>
            </p:extLst>
          </p:nvPr>
        </p:nvGraphicFramePr>
        <p:xfrm>
          <a:off x="431800" y="1849820"/>
          <a:ext cx="8243888"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5264807" cy="492443"/>
          </a:xfrm>
          <a:prstGeom prst="rect">
            <a:avLst/>
          </a:prstGeom>
          <a:noFill/>
        </p:spPr>
        <p:txBody>
          <a:bodyPr wrap="square" lIns="0" tIns="0" rIns="0" bIns="0" rtlCol="0">
            <a:spAutoFit/>
          </a:bodyPr>
          <a:lstStyle/>
          <a:p>
            <a:r>
              <a:rPr lang="en-GB" sz="1600" dirty="0" err="1">
                <a:solidFill>
                  <a:schemeClr val="tx1"/>
                </a:solidFill>
              </a:rPr>
              <a:t>If there is a known common pointed source, the incubation period can be calculated</a:t>
            </a:r>
          </a:p>
        </p:txBody>
      </p:sp>
      <p:sp>
        <p:nvSpPr>
          <p:cNvPr id="3" name="Rectangle 2">
            <a:extLst>
              <a:ext uri="{FF2B5EF4-FFF2-40B4-BE49-F238E27FC236}">
                <a16:creationId xmlns:a16="http://schemas.microsoft.com/office/drawing/2014/main" id="{7E07E684-A3B7-BE43-9678-9E9CC2CB6644}"/>
              </a:ext>
            </a:extLst>
          </p:cNvPr>
          <p:cNvSpPr/>
          <p:nvPr/>
        </p:nvSpPr>
        <p:spPr>
          <a:xfrm>
            <a:off x="1127394" y="2183038"/>
            <a:ext cx="932400" cy="3220230"/>
          </a:xfrm>
          <a:prstGeom prst="rect">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13" name="Straight Arrow Connector 12">
            <a:extLst>
              <a:ext uri="{FF2B5EF4-FFF2-40B4-BE49-F238E27FC236}">
                <a16:creationId xmlns:a16="http://schemas.microsoft.com/office/drawing/2014/main" id="{AA60A98E-FB58-5F48-BB11-30E21AADA214}"/>
              </a:ext>
            </a:extLst>
          </p:cNvPr>
          <p:cNvCxnSpPr>
            <a:cxnSpLocks/>
          </p:cNvCxnSpPr>
          <p:nvPr/>
        </p:nvCxnSpPr>
        <p:spPr>
          <a:xfrm>
            <a:off x="1292772" y="5754190"/>
            <a:ext cx="5538952"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0860C2-302A-1B45-A908-226844877D93}"/>
              </a:ext>
            </a:extLst>
          </p:cNvPr>
          <p:cNvCxnSpPr>
            <a:cxnSpLocks/>
          </p:cNvCxnSpPr>
          <p:nvPr/>
        </p:nvCxnSpPr>
        <p:spPr>
          <a:xfrm>
            <a:off x="1577918" y="4469996"/>
            <a:ext cx="1669779"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1EDDD62-A54E-E84C-8CD4-92DAB5700FD7}"/>
              </a:ext>
            </a:extLst>
          </p:cNvPr>
          <p:cNvCxnSpPr>
            <a:cxnSpLocks/>
          </p:cNvCxnSpPr>
          <p:nvPr/>
        </p:nvCxnSpPr>
        <p:spPr>
          <a:xfrm>
            <a:off x="1577918" y="2943754"/>
            <a:ext cx="2416013"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id="{12B5628C-D40A-6D4D-84D4-0CC4255704E2}"/>
              </a:ext>
            </a:extLst>
          </p:cNvPr>
          <p:cNvSpPr/>
          <p:nvPr/>
        </p:nvSpPr>
        <p:spPr>
          <a:xfrm flipH="1">
            <a:off x="1593593" y="1606710"/>
            <a:ext cx="2400338" cy="1420264"/>
          </a:xfrm>
          <a:prstGeom prst="arc">
            <a:avLst>
              <a:gd name="adj1" fmla="val 10616037"/>
              <a:gd name="adj2" fmla="val 21165006"/>
            </a:avLst>
          </a:prstGeom>
          <a:ln w="50800" cap="rnd">
            <a:solidFill>
              <a:srgbClr val="ED7D3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spTree>
    <p:extLst>
      <p:ext uri="{BB962C8B-B14F-4D97-AF65-F5344CB8AC3E}">
        <p14:creationId xmlns:p14="http://schemas.microsoft.com/office/powerpoint/2010/main" val="553696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5317F7-8AE3-8449-BC0A-887D1FD758E8}"/>
              </a:ext>
            </a:extLst>
          </p:cNvPr>
          <p:cNvSpPr/>
          <p:nvPr/>
        </p:nvSpPr>
        <p:spPr>
          <a:xfrm>
            <a:off x="1" y="1198402"/>
            <a:ext cx="9144000" cy="518334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1737081349"/>
              </p:ext>
            </p:extLst>
          </p:nvPr>
        </p:nvGraphicFramePr>
        <p:xfrm>
          <a:off x="431800" y="1849819"/>
          <a:ext cx="8243888"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5541617" cy="492443"/>
          </a:xfrm>
          <a:prstGeom prst="rect">
            <a:avLst/>
          </a:prstGeom>
          <a:noFill/>
        </p:spPr>
        <p:txBody>
          <a:bodyPr wrap="square" lIns="0" tIns="0" rIns="0" bIns="0" rtlCol="0">
            <a:spAutoFit/>
          </a:bodyPr>
          <a:lstStyle/>
          <a:p>
            <a:r>
              <a:rPr lang="en-GB" sz="1600" dirty="0" err="1">
                <a:solidFill>
                  <a:schemeClr val="tx1"/>
                </a:solidFill>
              </a:rPr>
              <a:t>If there is a common pointed source with unknown exposure, we can calculate when the exposure took place</a:t>
            </a:r>
          </a:p>
        </p:txBody>
      </p:sp>
      <p:sp>
        <p:nvSpPr>
          <p:cNvPr id="9" name="Rectangle 8">
            <a:extLst>
              <a:ext uri="{FF2B5EF4-FFF2-40B4-BE49-F238E27FC236}">
                <a16:creationId xmlns:a16="http://schemas.microsoft.com/office/drawing/2014/main" id="{4FF3C08F-23D5-4F45-98F9-87F2009B6660}"/>
              </a:ext>
            </a:extLst>
          </p:cNvPr>
          <p:cNvSpPr/>
          <p:nvPr/>
        </p:nvSpPr>
        <p:spPr>
          <a:xfrm>
            <a:off x="1127394" y="2183037"/>
            <a:ext cx="932634" cy="3220230"/>
          </a:xfrm>
          <a:prstGeom prst="rect">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11" name="Straight Arrow Connector 10">
            <a:extLst>
              <a:ext uri="{FF2B5EF4-FFF2-40B4-BE49-F238E27FC236}">
                <a16:creationId xmlns:a16="http://schemas.microsoft.com/office/drawing/2014/main" id="{FDF4214F-7F7D-1541-820E-4E6BC479588A}"/>
              </a:ext>
            </a:extLst>
          </p:cNvPr>
          <p:cNvCxnSpPr>
            <a:cxnSpLocks/>
          </p:cNvCxnSpPr>
          <p:nvPr/>
        </p:nvCxnSpPr>
        <p:spPr>
          <a:xfrm flipH="1">
            <a:off x="1717070" y="5224941"/>
            <a:ext cx="4762099"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8E8EEB1-FF88-2248-9BA3-9013E5C69577}"/>
              </a:ext>
            </a:extLst>
          </p:cNvPr>
          <p:cNvCxnSpPr>
            <a:cxnSpLocks/>
          </p:cNvCxnSpPr>
          <p:nvPr/>
        </p:nvCxnSpPr>
        <p:spPr>
          <a:xfrm flipH="1">
            <a:off x="1430830" y="4445294"/>
            <a:ext cx="1780881"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1D9982-5ABF-7C49-A6EE-3E71D1240641}"/>
              </a:ext>
            </a:extLst>
          </p:cNvPr>
          <p:cNvCxnSpPr>
            <a:cxnSpLocks/>
          </p:cNvCxnSpPr>
          <p:nvPr/>
        </p:nvCxnSpPr>
        <p:spPr>
          <a:xfrm flipH="1">
            <a:off x="1127394" y="2558742"/>
            <a:ext cx="2635862" cy="0"/>
          </a:xfrm>
          <a:prstGeom prst="straightConnector1">
            <a:avLst/>
          </a:prstGeom>
          <a:ln w="50800" cap="rnd">
            <a:solidFill>
              <a:srgbClr val="ED7D3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B6A5EA-4617-704A-9DC5-D2176A951B6D}"/>
              </a:ext>
            </a:extLst>
          </p:cNvPr>
          <p:cNvSpPr txBox="1"/>
          <p:nvPr/>
        </p:nvSpPr>
        <p:spPr>
          <a:xfrm>
            <a:off x="2247849" y="2257306"/>
            <a:ext cx="1447061" cy="246221"/>
          </a:xfrm>
          <a:prstGeom prst="rect">
            <a:avLst/>
          </a:prstGeom>
          <a:noFill/>
        </p:spPr>
        <p:txBody>
          <a:bodyPr wrap="square" lIns="0" tIns="0" rIns="0" bIns="0" rtlCol="0">
            <a:spAutoFit/>
          </a:bodyPr>
          <a:lstStyle/>
          <a:p>
            <a:pPr algn="r"/>
            <a:r>
              <a:rPr lang="en-GB" sz="1600" b="1" dirty="0" err="1">
                <a:solidFill>
                  <a:srgbClr val="ED7D31"/>
                </a:solidFill>
              </a:rPr>
              <a:t>Average</a:t>
            </a:r>
          </a:p>
        </p:txBody>
      </p:sp>
      <p:sp>
        <p:nvSpPr>
          <p:cNvPr id="20" name="TextBox 19">
            <a:extLst>
              <a:ext uri="{FF2B5EF4-FFF2-40B4-BE49-F238E27FC236}">
                <a16:creationId xmlns:a16="http://schemas.microsoft.com/office/drawing/2014/main" id="{3CFF966E-E42F-5B47-B852-7682D4B535F5}"/>
              </a:ext>
            </a:extLst>
          </p:cNvPr>
          <p:cNvSpPr txBox="1"/>
          <p:nvPr/>
        </p:nvSpPr>
        <p:spPr>
          <a:xfrm>
            <a:off x="1799742" y="4158992"/>
            <a:ext cx="1411970" cy="246221"/>
          </a:xfrm>
          <a:prstGeom prst="rect">
            <a:avLst/>
          </a:prstGeom>
          <a:noFill/>
        </p:spPr>
        <p:txBody>
          <a:bodyPr wrap="square" lIns="0" tIns="0" rIns="0" bIns="0" rtlCol="0">
            <a:spAutoFit/>
          </a:bodyPr>
          <a:lstStyle/>
          <a:p>
            <a:pPr algn="r"/>
            <a:r>
              <a:rPr lang="en-GB" sz="1600" b="1" dirty="0" err="1">
                <a:solidFill>
                  <a:srgbClr val="ED7D31"/>
                </a:solidFill>
              </a:rPr>
              <a:t>Minimum</a:t>
            </a:r>
          </a:p>
        </p:txBody>
      </p:sp>
      <p:sp>
        <p:nvSpPr>
          <p:cNvPr id="21" name="TextBox 20">
            <a:extLst>
              <a:ext uri="{FF2B5EF4-FFF2-40B4-BE49-F238E27FC236}">
                <a16:creationId xmlns:a16="http://schemas.microsoft.com/office/drawing/2014/main" id="{FD4D5A33-BC92-3F4E-B9DE-2B2938E6B1D2}"/>
              </a:ext>
            </a:extLst>
          </p:cNvPr>
          <p:cNvSpPr txBox="1"/>
          <p:nvPr/>
        </p:nvSpPr>
        <p:spPr>
          <a:xfrm>
            <a:off x="5067199" y="4910253"/>
            <a:ext cx="1411970" cy="246221"/>
          </a:xfrm>
          <a:prstGeom prst="rect">
            <a:avLst/>
          </a:prstGeom>
          <a:noFill/>
        </p:spPr>
        <p:txBody>
          <a:bodyPr wrap="square" lIns="0" tIns="0" rIns="0" bIns="0" rtlCol="0">
            <a:spAutoFit/>
          </a:bodyPr>
          <a:lstStyle/>
          <a:p>
            <a:pPr algn="r"/>
            <a:r>
              <a:rPr lang="en-GB" sz="1600" b="1" dirty="0" err="1">
                <a:solidFill>
                  <a:srgbClr val="ED7D31"/>
                </a:solidFill>
              </a:rPr>
              <a:t>Maximum</a:t>
            </a:r>
          </a:p>
        </p:txBody>
      </p:sp>
    </p:spTree>
    <p:extLst>
      <p:ext uri="{BB962C8B-B14F-4D97-AF65-F5344CB8AC3E}">
        <p14:creationId xmlns:p14="http://schemas.microsoft.com/office/powerpoint/2010/main" val="1546957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519468-2C43-D944-A01E-6A9B56A7E59C}"/>
              </a:ext>
            </a:extLst>
          </p:cNvPr>
          <p:cNvSpPr/>
          <p:nvPr/>
        </p:nvSpPr>
        <p:spPr>
          <a:xfrm>
            <a:off x="1" y="1198402"/>
            <a:ext cx="9144000" cy="518334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3836597064"/>
              </p:ext>
            </p:extLst>
          </p:nvPr>
        </p:nvGraphicFramePr>
        <p:xfrm>
          <a:off x="431800" y="1755227"/>
          <a:ext cx="5075621"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6200228" cy="492443"/>
          </a:xfrm>
          <a:prstGeom prst="rect">
            <a:avLst/>
          </a:prstGeom>
          <a:noFill/>
        </p:spPr>
        <p:txBody>
          <a:bodyPr wrap="square" lIns="0" tIns="0" rIns="0" bIns="0" rtlCol="0">
            <a:spAutoFit/>
          </a:bodyPr>
          <a:lstStyle/>
          <a:p>
            <a:r>
              <a:rPr lang="en-GB" sz="1600" dirty="0" err="1">
                <a:solidFill>
                  <a:schemeClr val="tx1"/>
                </a:solidFill>
              </a:rPr>
              <a:t>If we know when the possible exposure took place, we can focus our survey questions on that time frame</a:t>
            </a:r>
          </a:p>
        </p:txBody>
      </p:sp>
      <p:sp>
        <p:nvSpPr>
          <p:cNvPr id="9" name="Rectangle 8">
            <a:extLst>
              <a:ext uri="{FF2B5EF4-FFF2-40B4-BE49-F238E27FC236}">
                <a16:creationId xmlns:a16="http://schemas.microsoft.com/office/drawing/2014/main" id="{4FF3C08F-23D5-4F45-98F9-87F2009B6660}"/>
              </a:ext>
            </a:extLst>
          </p:cNvPr>
          <p:cNvSpPr/>
          <p:nvPr/>
        </p:nvSpPr>
        <p:spPr>
          <a:xfrm>
            <a:off x="1127393" y="2088445"/>
            <a:ext cx="901103" cy="3220230"/>
          </a:xfrm>
          <a:prstGeom prst="rect">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ounded Rectangle 11">
            <a:extLst>
              <a:ext uri="{FF2B5EF4-FFF2-40B4-BE49-F238E27FC236}">
                <a16:creationId xmlns:a16="http://schemas.microsoft.com/office/drawing/2014/main" id="{A3EFE0B1-C907-4B48-8790-E0F5C810CBE5}"/>
              </a:ext>
            </a:extLst>
          </p:cNvPr>
          <p:cNvSpPr/>
          <p:nvPr/>
        </p:nvSpPr>
        <p:spPr>
          <a:xfrm>
            <a:off x="5927026" y="2755832"/>
            <a:ext cx="2748662" cy="2082059"/>
          </a:xfrm>
          <a:prstGeom prst="roundRect">
            <a:avLst>
              <a:gd name="adj" fmla="val 14788"/>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TextBox 12">
            <a:extLst>
              <a:ext uri="{FF2B5EF4-FFF2-40B4-BE49-F238E27FC236}">
                <a16:creationId xmlns:a16="http://schemas.microsoft.com/office/drawing/2014/main" id="{8A154394-9477-9C44-A1AC-392D93AC146A}"/>
              </a:ext>
            </a:extLst>
          </p:cNvPr>
          <p:cNvSpPr txBox="1"/>
          <p:nvPr/>
        </p:nvSpPr>
        <p:spPr>
          <a:xfrm>
            <a:off x="6216567" y="3473696"/>
            <a:ext cx="2106520" cy="64633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What did you eat last night between 6 pm and midnight?</a:t>
            </a:r>
          </a:p>
        </p:txBody>
      </p:sp>
      <p:sp>
        <p:nvSpPr>
          <p:cNvPr id="4" name="Arc 3">
            <a:extLst>
              <a:ext uri="{FF2B5EF4-FFF2-40B4-BE49-F238E27FC236}">
                <a16:creationId xmlns:a16="http://schemas.microsoft.com/office/drawing/2014/main" id="{4DB19EC0-8886-6D4A-9914-C8A3A5F0D42E}"/>
              </a:ext>
            </a:extLst>
          </p:cNvPr>
          <p:cNvSpPr/>
          <p:nvPr/>
        </p:nvSpPr>
        <p:spPr>
          <a:xfrm>
            <a:off x="1577944" y="2459422"/>
            <a:ext cx="1501587" cy="5097516"/>
          </a:xfrm>
          <a:prstGeom prst="arc">
            <a:avLst>
              <a:gd name="adj1" fmla="val 10663655"/>
              <a:gd name="adj2" fmla="val 0"/>
            </a:avLst>
          </a:prstGeom>
          <a:ln w="50800" cap="rnd">
            <a:solidFill>
              <a:srgbClr val="ED7D3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RO"/>
          </a:p>
        </p:txBody>
      </p:sp>
    </p:spTree>
    <p:extLst>
      <p:ext uri="{BB962C8B-B14F-4D97-AF65-F5344CB8AC3E}">
        <p14:creationId xmlns:p14="http://schemas.microsoft.com/office/powerpoint/2010/main" val="1426913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CEDBB2-7514-6540-95ED-EF34D91205F1}"/>
              </a:ext>
            </a:extLst>
          </p:cNvPr>
          <p:cNvSpPr/>
          <p:nvPr/>
        </p:nvSpPr>
        <p:spPr>
          <a:xfrm>
            <a:off x="3293744" y="1103586"/>
            <a:ext cx="2520000"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ectangle 8">
            <a:extLst>
              <a:ext uri="{FF2B5EF4-FFF2-40B4-BE49-F238E27FC236}">
                <a16:creationId xmlns:a16="http://schemas.microsoft.com/office/drawing/2014/main" id="{4A3B226D-3B32-F74A-BFA3-9241616D09D7}"/>
              </a:ext>
            </a:extLst>
          </p:cNvPr>
          <p:cNvSpPr/>
          <p:nvPr/>
        </p:nvSpPr>
        <p:spPr>
          <a:xfrm>
            <a:off x="6155688" y="1103586"/>
            <a:ext cx="2520000"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Rectangle 11">
            <a:extLst>
              <a:ext uri="{FF2B5EF4-FFF2-40B4-BE49-F238E27FC236}">
                <a16:creationId xmlns:a16="http://schemas.microsoft.com/office/drawing/2014/main" id="{B4BA699C-3047-3F4D-B7E5-9454DC8B1515}"/>
              </a:ext>
            </a:extLst>
          </p:cNvPr>
          <p:cNvSpPr/>
          <p:nvPr/>
        </p:nvSpPr>
        <p:spPr>
          <a:xfrm>
            <a:off x="431800" y="1103586"/>
            <a:ext cx="2520000"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708471694"/>
              </p:ext>
            </p:extLst>
          </p:nvPr>
        </p:nvGraphicFramePr>
        <p:xfrm>
          <a:off x="452820" y="1755227"/>
          <a:ext cx="2520000"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5569607" cy="492443"/>
          </a:xfrm>
          <a:prstGeom prst="rect">
            <a:avLst/>
          </a:prstGeom>
          <a:noFill/>
        </p:spPr>
        <p:txBody>
          <a:bodyPr wrap="square" lIns="0" tIns="0" rIns="0" bIns="0" rtlCol="0">
            <a:spAutoFit/>
          </a:bodyPr>
          <a:lstStyle/>
          <a:p>
            <a:r>
              <a:rPr lang="en-GB" sz="1600" dirty="0" err="1">
                <a:solidFill>
                  <a:schemeClr val="tx1"/>
                </a:solidFill>
              </a:rPr>
              <a:t>The epidemic curve also describes the magnitude of the problem and where we are in the outbreak</a:t>
            </a:r>
          </a:p>
        </p:txBody>
      </p:sp>
      <p:graphicFrame>
        <p:nvGraphicFramePr>
          <p:cNvPr id="8" name="Chart 7">
            <a:extLst>
              <a:ext uri="{FF2B5EF4-FFF2-40B4-BE49-F238E27FC236}">
                <a16:creationId xmlns:a16="http://schemas.microsoft.com/office/drawing/2014/main" id="{DD6442FE-72D2-A64E-874F-1D7C878239FF}"/>
              </a:ext>
            </a:extLst>
          </p:cNvPr>
          <p:cNvGraphicFramePr/>
          <p:nvPr>
            <p:extLst>
              <p:ext uri="{D42A27DB-BD31-4B8C-83A1-F6EECF244321}">
                <p14:modId xmlns:p14="http://schemas.microsoft.com/office/powerpoint/2010/main" val="802312532"/>
              </p:ext>
            </p:extLst>
          </p:nvPr>
        </p:nvGraphicFramePr>
        <p:xfrm>
          <a:off x="3298196" y="1755227"/>
          <a:ext cx="2520000" cy="4195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CE04661-92B7-7740-84BB-7E9BCA3A5471}"/>
              </a:ext>
            </a:extLst>
          </p:cNvPr>
          <p:cNvGraphicFramePr/>
          <p:nvPr>
            <p:extLst>
              <p:ext uri="{D42A27DB-BD31-4B8C-83A1-F6EECF244321}">
                <p14:modId xmlns:p14="http://schemas.microsoft.com/office/powerpoint/2010/main" val="1721699383"/>
              </p:ext>
            </p:extLst>
          </p:nvPr>
        </p:nvGraphicFramePr>
        <p:xfrm>
          <a:off x="6143572" y="1755227"/>
          <a:ext cx="2520000" cy="41955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845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ADC928-B478-844B-A77A-581C6A2858E3}"/>
              </a:ext>
            </a:extLst>
          </p:cNvPr>
          <p:cNvSpPr/>
          <p:nvPr/>
        </p:nvSpPr>
        <p:spPr>
          <a:xfrm>
            <a:off x="431799" y="1103586"/>
            <a:ext cx="3940503"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9" name="Rectangle 8">
            <a:extLst>
              <a:ext uri="{FF2B5EF4-FFF2-40B4-BE49-F238E27FC236}">
                <a16:creationId xmlns:a16="http://schemas.microsoft.com/office/drawing/2014/main" id="{12D2C3D7-C234-7848-BB8F-C5BD8A5AC752}"/>
              </a:ext>
            </a:extLst>
          </p:cNvPr>
          <p:cNvSpPr/>
          <p:nvPr/>
        </p:nvSpPr>
        <p:spPr>
          <a:xfrm>
            <a:off x="4735185" y="1103586"/>
            <a:ext cx="3940503" cy="527816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aphicFrame>
        <p:nvGraphicFramePr>
          <p:cNvPr id="10" name="Chart 9">
            <a:extLst>
              <a:ext uri="{FF2B5EF4-FFF2-40B4-BE49-F238E27FC236}">
                <a16:creationId xmlns:a16="http://schemas.microsoft.com/office/drawing/2014/main" id="{24E2ADE8-B988-6040-9DDB-7B028DBDC478}"/>
              </a:ext>
            </a:extLst>
          </p:cNvPr>
          <p:cNvGraphicFramePr/>
          <p:nvPr>
            <p:extLst>
              <p:ext uri="{D42A27DB-BD31-4B8C-83A1-F6EECF244321}">
                <p14:modId xmlns:p14="http://schemas.microsoft.com/office/powerpoint/2010/main" val="1887205320"/>
              </p:ext>
            </p:extLst>
          </p:nvPr>
        </p:nvGraphicFramePr>
        <p:xfrm>
          <a:off x="515880" y="1755227"/>
          <a:ext cx="3780000" cy="41955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E7CB200-FDEF-9843-8C2E-755BA4DD732A}"/>
              </a:ext>
            </a:extLst>
          </p:cNvPr>
          <p:cNvSpPr txBox="1"/>
          <p:nvPr/>
        </p:nvSpPr>
        <p:spPr>
          <a:xfrm>
            <a:off x="431800" y="441325"/>
            <a:ext cx="5569607" cy="246221"/>
          </a:xfrm>
          <a:prstGeom prst="rect">
            <a:avLst/>
          </a:prstGeom>
          <a:noFill/>
        </p:spPr>
        <p:txBody>
          <a:bodyPr wrap="square" lIns="0" tIns="0" rIns="0" bIns="0" rtlCol="0">
            <a:spAutoFit/>
          </a:bodyPr>
          <a:lstStyle/>
          <a:p>
            <a:r>
              <a:rPr lang="en-GB" sz="1600" dirty="0" err="1">
                <a:solidFill>
                  <a:schemeClr val="tx1"/>
                </a:solidFill>
              </a:rPr>
              <a:t>But we need to be cautious with these statements</a:t>
            </a:r>
          </a:p>
        </p:txBody>
      </p:sp>
      <p:graphicFrame>
        <p:nvGraphicFramePr>
          <p:cNvPr id="12" name="Chart 11">
            <a:extLst>
              <a:ext uri="{FF2B5EF4-FFF2-40B4-BE49-F238E27FC236}">
                <a16:creationId xmlns:a16="http://schemas.microsoft.com/office/drawing/2014/main" id="{C157048F-8963-B64C-8EA1-0C1AD317874A}"/>
              </a:ext>
            </a:extLst>
          </p:cNvPr>
          <p:cNvGraphicFramePr/>
          <p:nvPr>
            <p:extLst>
              <p:ext uri="{D42A27DB-BD31-4B8C-83A1-F6EECF244321}">
                <p14:modId xmlns:p14="http://schemas.microsoft.com/office/powerpoint/2010/main" val="2017266064"/>
              </p:ext>
            </p:extLst>
          </p:nvPr>
        </p:nvGraphicFramePr>
        <p:xfrm>
          <a:off x="4873174" y="1755227"/>
          <a:ext cx="3780000" cy="4195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304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7768F-272E-C24B-ADB5-DE8745797A91}"/>
              </a:ext>
            </a:extLst>
          </p:cNvPr>
          <p:cNvSpPr/>
          <p:nvPr/>
        </p:nvSpPr>
        <p:spPr>
          <a:xfrm>
            <a:off x="0" y="1923392"/>
            <a:ext cx="9144000" cy="493460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Epidemic curve in Excel</a:t>
            </a:r>
          </a:p>
        </p:txBody>
      </p:sp>
      <p:sp>
        <p:nvSpPr>
          <p:cNvPr id="12" name="Rounded Rectangle 11">
            <a:extLst>
              <a:ext uri="{FF2B5EF4-FFF2-40B4-BE49-F238E27FC236}">
                <a16:creationId xmlns:a16="http://schemas.microsoft.com/office/drawing/2014/main" id="{DBCFF01A-9122-A248-A9F3-B02F9C1940EE}"/>
              </a:ext>
            </a:extLst>
          </p:cNvPr>
          <p:cNvSpPr/>
          <p:nvPr/>
        </p:nvSpPr>
        <p:spPr>
          <a:xfrm>
            <a:off x="5927026" y="2264024"/>
            <a:ext cx="2748662" cy="4235315"/>
          </a:xfrm>
          <a:prstGeom prst="roundRect">
            <a:avLst>
              <a:gd name="adj" fmla="val 10236"/>
            </a:avLst>
          </a:prstGeom>
          <a:solidFill>
            <a:srgbClr val="FBE7DA"/>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TextBox 13">
            <a:extLst>
              <a:ext uri="{FF2B5EF4-FFF2-40B4-BE49-F238E27FC236}">
                <a16:creationId xmlns:a16="http://schemas.microsoft.com/office/drawing/2014/main" id="{53B8E947-0BC4-8145-B647-CAA4933CE353}"/>
              </a:ext>
            </a:extLst>
          </p:cNvPr>
          <p:cNvSpPr txBox="1"/>
          <p:nvPr/>
        </p:nvSpPr>
        <p:spPr>
          <a:xfrm>
            <a:off x="6216566" y="2873576"/>
            <a:ext cx="2167037" cy="301621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We use the term “curve” but in reality, it is a bar graph </a:t>
            </a:r>
          </a:p>
          <a:p>
            <a:pPr marL="285750" indent="-285750">
              <a:buFont typeface="Arial" panose="020B0604020202020204" pitchFamily="34" charset="0"/>
              <a:buChar char="•"/>
            </a:pPr>
            <a:endParaRPr lang="en-GB"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The bars should be solid, filled in, and flat (no 3D!!)</a:t>
            </a:r>
          </a:p>
          <a:p>
            <a:pPr marL="285750" indent="-285750">
              <a:buFont typeface="Arial" panose="020B0604020202020204" pitchFamily="34" charset="0"/>
              <a:buChar char="•"/>
            </a:pPr>
            <a:endParaRPr lang="en-GB"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First, make the graph by hand on paper before moving the final version to Excel or another graphics package</a:t>
            </a:r>
          </a:p>
        </p:txBody>
      </p:sp>
      <p:graphicFrame>
        <p:nvGraphicFramePr>
          <p:cNvPr id="17" name="Chart 16">
            <a:extLst>
              <a:ext uri="{FF2B5EF4-FFF2-40B4-BE49-F238E27FC236}">
                <a16:creationId xmlns:a16="http://schemas.microsoft.com/office/drawing/2014/main" id="{C6EA2402-FF5B-3645-BBD4-11AF0E4A0E7E}"/>
              </a:ext>
            </a:extLst>
          </p:cNvPr>
          <p:cNvGraphicFramePr/>
          <p:nvPr>
            <p:extLst>
              <p:ext uri="{D42A27DB-BD31-4B8C-83A1-F6EECF244321}">
                <p14:modId xmlns:p14="http://schemas.microsoft.com/office/powerpoint/2010/main" val="2799671040"/>
              </p:ext>
            </p:extLst>
          </p:nvPr>
        </p:nvGraphicFramePr>
        <p:xfrm>
          <a:off x="431800" y="2264023"/>
          <a:ext cx="5075621" cy="423531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4AE3CEEE-48AF-6941-8DE6-1FCC0635FB03}"/>
              </a:ext>
            </a:extLst>
          </p:cNvPr>
          <p:cNvSpPr txBox="1"/>
          <p:nvPr/>
        </p:nvSpPr>
        <p:spPr>
          <a:xfrm>
            <a:off x="431800" y="1373954"/>
            <a:ext cx="5075621" cy="246221"/>
          </a:xfrm>
          <a:prstGeom prst="rect">
            <a:avLst/>
          </a:prstGeom>
          <a:noFill/>
        </p:spPr>
        <p:txBody>
          <a:bodyPr wrap="square" lIns="0" tIns="0" rIns="0" bIns="0" rtlCol="0">
            <a:spAutoFit/>
          </a:bodyPr>
          <a:lstStyle/>
          <a:p>
            <a:r>
              <a:rPr lang="en-GB" sz="1600" b="1" dirty="0" err="1">
                <a:solidFill>
                  <a:schemeClr val="tx1"/>
                </a:solidFill>
              </a:rPr>
              <a:t>Graph format</a:t>
            </a:r>
          </a:p>
        </p:txBody>
      </p:sp>
    </p:spTree>
    <p:extLst>
      <p:ext uri="{BB962C8B-B14F-4D97-AF65-F5344CB8AC3E}">
        <p14:creationId xmlns:p14="http://schemas.microsoft.com/office/powerpoint/2010/main" val="572506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Curve in Excel</a:t>
            </a:r>
          </a:p>
        </p:txBody>
      </p:sp>
      <p:sp>
        <p:nvSpPr>
          <p:cNvPr id="8" name="Rounded Rectangle 7">
            <a:extLst>
              <a:ext uri="{FF2B5EF4-FFF2-40B4-BE49-F238E27FC236}">
                <a16:creationId xmlns:a16="http://schemas.microsoft.com/office/drawing/2014/main" id="{76A27AAC-6A3C-B143-A3AE-A552E056C513}"/>
              </a:ext>
            </a:extLst>
          </p:cNvPr>
          <p:cNvSpPr/>
          <p:nvPr/>
        </p:nvSpPr>
        <p:spPr>
          <a:xfrm>
            <a:off x="431800" y="1590443"/>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Enter cases and time periods (as text) in two contiguous columns of dates</a:t>
            </a:r>
            <a:endParaRPr lang="en-RO">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A2D89FCA-0019-324B-B31D-F504871D9E4A}"/>
              </a:ext>
            </a:extLst>
          </p:cNvPr>
          <p:cNvSpPr>
            <a:spLocks noChangeAspect="1"/>
          </p:cNvSpPr>
          <p:nvPr/>
        </p:nvSpPr>
        <p:spPr>
          <a:xfrm>
            <a:off x="587141" y="1734443"/>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1</a:t>
            </a:r>
          </a:p>
        </p:txBody>
      </p:sp>
      <p:sp>
        <p:nvSpPr>
          <p:cNvPr id="20" name="Rounded Rectangle 19">
            <a:extLst>
              <a:ext uri="{FF2B5EF4-FFF2-40B4-BE49-F238E27FC236}">
                <a16:creationId xmlns:a16="http://schemas.microsoft.com/office/drawing/2014/main" id="{AB2A3DBD-982F-EE48-9B0A-326616AE9A27}"/>
              </a:ext>
            </a:extLst>
          </p:cNvPr>
          <p:cNvSpPr/>
          <p:nvPr/>
        </p:nvSpPr>
        <p:spPr>
          <a:xfrm>
            <a:off x="431800" y="2404285"/>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Generate a bar graph (2-D grouped column), highlighting only the column with the number</a:t>
            </a:r>
          </a:p>
          <a:p>
            <a:r>
              <a:rPr lang="en-GB">
                <a:solidFill>
                  <a:schemeClr val="tx1"/>
                </a:solidFill>
                <a:latin typeface="Arial" panose="020B0604020202020204" pitchFamily="34" charset="0"/>
                <a:cs typeface="Arial" panose="020B0604020202020204" pitchFamily="34" charset="0"/>
              </a:rPr>
              <a:t>of cases</a:t>
            </a:r>
            <a:endParaRPr lang="en-RO">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8620E8AB-1D0C-004A-8DA4-E5E719B41119}"/>
              </a:ext>
            </a:extLst>
          </p:cNvPr>
          <p:cNvSpPr>
            <a:spLocks noChangeAspect="1"/>
          </p:cNvSpPr>
          <p:nvPr/>
        </p:nvSpPr>
        <p:spPr>
          <a:xfrm>
            <a:off x="587141" y="2548285"/>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2</a:t>
            </a:r>
          </a:p>
        </p:txBody>
      </p:sp>
      <p:sp>
        <p:nvSpPr>
          <p:cNvPr id="23" name="Rounded Rectangle 22">
            <a:extLst>
              <a:ext uri="{FF2B5EF4-FFF2-40B4-BE49-F238E27FC236}">
                <a16:creationId xmlns:a16="http://schemas.microsoft.com/office/drawing/2014/main" id="{E0C3FDDE-C0D1-8240-A877-82B1774807F8}"/>
              </a:ext>
            </a:extLst>
          </p:cNvPr>
          <p:cNvSpPr/>
          <p:nvPr/>
        </p:nvSpPr>
        <p:spPr>
          <a:xfrm>
            <a:off x="431800" y="3218127"/>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Right click on the legend and delete it</a:t>
            </a:r>
            <a:endParaRPr lang="en-RO">
              <a:solidFill>
                <a:schemeClr val="tx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E2765B60-3BC4-C84E-B19C-6E72D1378356}"/>
              </a:ext>
            </a:extLst>
          </p:cNvPr>
          <p:cNvSpPr>
            <a:spLocks noChangeAspect="1"/>
          </p:cNvSpPr>
          <p:nvPr/>
        </p:nvSpPr>
        <p:spPr>
          <a:xfrm>
            <a:off x="587141" y="3362127"/>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3</a:t>
            </a:r>
          </a:p>
        </p:txBody>
      </p:sp>
      <p:sp>
        <p:nvSpPr>
          <p:cNvPr id="26" name="Rounded Rectangle 25">
            <a:extLst>
              <a:ext uri="{FF2B5EF4-FFF2-40B4-BE49-F238E27FC236}">
                <a16:creationId xmlns:a16="http://schemas.microsoft.com/office/drawing/2014/main" id="{469B87BE-7435-E54E-9DB5-A81522F8CD1A}"/>
              </a:ext>
            </a:extLst>
          </p:cNvPr>
          <p:cNvSpPr/>
          <p:nvPr/>
        </p:nvSpPr>
        <p:spPr>
          <a:xfrm>
            <a:off x="431800" y="4031969"/>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Right click on the bars, select format/series options and reduce the interval width from 150 to 0 (contiguous bars)</a:t>
            </a:r>
            <a:endParaRPr lang="en-RO">
              <a:solidFill>
                <a:schemeClr val="tx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4338318C-6141-E14F-985F-13F8D9D791DC}"/>
              </a:ext>
            </a:extLst>
          </p:cNvPr>
          <p:cNvSpPr>
            <a:spLocks noChangeAspect="1"/>
          </p:cNvSpPr>
          <p:nvPr/>
        </p:nvSpPr>
        <p:spPr>
          <a:xfrm>
            <a:off x="587141" y="4175969"/>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4</a:t>
            </a:r>
          </a:p>
        </p:txBody>
      </p:sp>
      <p:sp>
        <p:nvSpPr>
          <p:cNvPr id="29" name="Rounded Rectangle 28">
            <a:extLst>
              <a:ext uri="{FF2B5EF4-FFF2-40B4-BE49-F238E27FC236}">
                <a16:creationId xmlns:a16="http://schemas.microsoft.com/office/drawing/2014/main" id="{0451D52B-6F5D-6546-9B3F-1D6ECBBFFD4C}"/>
              </a:ext>
            </a:extLst>
          </p:cNvPr>
          <p:cNvSpPr/>
          <p:nvPr/>
        </p:nvSpPr>
        <p:spPr>
          <a:xfrm>
            <a:off x="431800" y="4845811"/>
            <a:ext cx="8243888" cy="720000"/>
          </a:xfrm>
          <a:prstGeom prst="roundRect">
            <a:avLst>
              <a:gd name="adj" fmla="val 50000"/>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Right click on the graph, select “Select data”, click on “Edit” under “Horizontal axis labels”, select the range “X axis labels”, and mark the labels for time periods</a:t>
            </a:r>
            <a:endParaRPr lang="en-RO">
              <a:solidFill>
                <a:schemeClr val="tx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61CCAFFD-E5DB-AC49-A8C5-CE439E87A08C}"/>
              </a:ext>
            </a:extLst>
          </p:cNvPr>
          <p:cNvSpPr>
            <a:spLocks noChangeAspect="1"/>
          </p:cNvSpPr>
          <p:nvPr/>
        </p:nvSpPr>
        <p:spPr>
          <a:xfrm>
            <a:off x="587141" y="4989811"/>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5</a:t>
            </a:r>
          </a:p>
        </p:txBody>
      </p:sp>
      <p:sp>
        <p:nvSpPr>
          <p:cNvPr id="32" name="Rounded Rectangle 31">
            <a:extLst>
              <a:ext uri="{FF2B5EF4-FFF2-40B4-BE49-F238E27FC236}">
                <a16:creationId xmlns:a16="http://schemas.microsoft.com/office/drawing/2014/main" id="{1BA1EFD4-18B0-7F49-B725-ED6709733EF9}"/>
              </a:ext>
            </a:extLst>
          </p:cNvPr>
          <p:cNvSpPr/>
          <p:nvPr/>
        </p:nvSpPr>
        <p:spPr>
          <a:xfrm>
            <a:off x="431800" y="5659655"/>
            <a:ext cx="8243888" cy="720000"/>
          </a:xfrm>
          <a:prstGeom prst="roundRect">
            <a:avLst>
              <a:gd name="adj" fmla="val 50000"/>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lIns="612000" rIns="72000" rtlCol="0" anchor="ctr"/>
          <a:lstStyle/>
          <a:p>
            <a:r>
              <a:rPr lang="en-GB">
                <a:solidFill>
                  <a:schemeClr val="tx1"/>
                </a:solidFill>
                <a:latin typeface="Arial" panose="020B0604020202020204" pitchFamily="34" charset="0"/>
                <a:cs typeface="Arial" panose="020B0604020202020204" pitchFamily="34" charset="0"/>
              </a:rPr>
              <a:t>Go to “Presentation” and in the axis labels, label the Y axis (“Cases”) and X axis (“Time”)</a:t>
            </a:r>
            <a:endParaRPr lang="en-RO">
              <a:solidFill>
                <a:schemeClr val="tx1"/>
              </a:solidFill>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A1E4B895-2A6C-2F4B-A923-A5061B0036D3}"/>
              </a:ext>
            </a:extLst>
          </p:cNvPr>
          <p:cNvSpPr>
            <a:spLocks noChangeAspect="1"/>
          </p:cNvSpPr>
          <p:nvPr/>
        </p:nvSpPr>
        <p:spPr>
          <a:xfrm>
            <a:off x="587141" y="5803655"/>
            <a:ext cx="432000" cy="432000"/>
          </a:xfrm>
          <a:prstGeom prst="ellipse">
            <a:avLst/>
          </a:prstGeom>
          <a:solidFill>
            <a:srgbClr val="ED7D31"/>
          </a:solidFill>
          <a:ln w="158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2000" b="1">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22903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Timeline</a:t>
            </a:r>
          </a:p>
        </p:txBody>
      </p:sp>
      <p:sp>
        <p:nvSpPr>
          <p:cNvPr id="10" name="Graphic 8">
            <a:extLst>
              <a:ext uri="{FF2B5EF4-FFF2-40B4-BE49-F238E27FC236}">
                <a16:creationId xmlns:a16="http://schemas.microsoft.com/office/drawing/2014/main" id="{A19AD2C2-EBB5-964C-ABA5-BED63CC3FEB0}"/>
              </a:ext>
            </a:extLst>
          </p:cNvPr>
          <p:cNvSpPr>
            <a:spLocks noChangeAspect="1"/>
          </p:cNvSpPr>
          <p:nvPr/>
        </p:nvSpPr>
        <p:spPr>
          <a:xfrm>
            <a:off x="7020828" y="1723105"/>
            <a:ext cx="1440000" cy="754283"/>
          </a:xfrm>
          <a:custGeom>
            <a:avLst/>
            <a:gdLst>
              <a:gd name="connsiteX0" fmla="*/ 14288 w 200025"/>
              <a:gd name="connsiteY0" fmla="*/ 104775 h 104775"/>
              <a:gd name="connsiteX1" fmla="*/ 4131 w 200025"/>
              <a:gd name="connsiteY1" fmla="*/ 100644 h 104775"/>
              <a:gd name="connsiteX2" fmla="*/ 0 w 200025"/>
              <a:gd name="connsiteY2" fmla="*/ 90488 h 104775"/>
              <a:gd name="connsiteX3" fmla="*/ 4131 w 200025"/>
              <a:gd name="connsiteY3" fmla="*/ 80331 h 104775"/>
              <a:gd name="connsiteX4" fmla="*/ 14288 w 200025"/>
              <a:gd name="connsiteY4" fmla="*/ 76200 h 104775"/>
              <a:gd name="connsiteX5" fmla="*/ 17612 w 200025"/>
              <a:gd name="connsiteY5" fmla="*/ 76475 h 104775"/>
              <a:gd name="connsiteX6" fmla="*/ 20515 w 200025"/>
              <a:gd name="connsiteY6" fmla="*/ 77775 h 104775"/>
              <a:gd name="connsiteX7" fmla="*/ 68250 w 200025"/>
              <a:gd name="connsiteY7" fmla="*/ 30040 h 104775"/>
              <a:gd name="connsiteX8" fmla="*/ 66950 w 200025"/>
              <a:gd name="connsiteY8" fmla="*/ 27137 h 104775"/>
              <a:gd name="connsiteX9" fmla="*/ 66675 w 200025"/>
              <a:gd name="connsiteY9" fmla="*/ 23813 h 104775"/>
              <a:gd name="connsiteX10" fmla="*/ 70806 w 200025"/>
              <a:gd name="connsiteY10" fmla="*/ 13656 h 104775"/>
              <a:gd name="connsiteX11" fmla="*/ 80963 w 200025"/>
              <a:gd name="connsiteY11" fmla="*/ 9525 h 104775"/>
              <a:gd name="connsiteX12" fmla="*/ 91119 w 200025"/>
              <a:gd name="connsiteY12" fmla="*/ 13656 h 104775"/>
              <a:gd name="connsiteX13" fmla="*/ 95250 w 200025"/>
              <a:gd name="connsiteY13" fmla="*/ 23813 h 104775"/>
              <a:gd name="connsiteX14" fmla="*/ 94041 w 200025"/>
              <a:gd name="connsiteY14" fmla="*/ 29674 h 104775"/>
              <a:gd name="connsiteX15" fmla="*/ 122726 w 200025"/>
              <a:gd name="connsiteY15" fmla="*/ 58359 h 104775"/>
              <a:gd name="connsiteX16" fmla="*/ 125446 w 200025"/>
              <a:gd name="connsiteY16" fmla="*/ 57425 h 104775"/>
              <a:gd name="connsiteX17" fmla="*/ 128588 w 200025"/>
              <a:gd name="connsiteY17" fmla="*/ 57150 h 104775"/>
              <a:gd name="connsiteX18" fmla="*/ 131821 w 200025"/>
              <a:gd name="connsiteY18" fmla="*/ 57425 h 104775"/>
              <a:gd name="connsiteX19" fmla="*/ 134449 w 200025"/>
              <a:gd name="connsiteY19" fmla="*/ 58725 h 104775"/>
              <a:gd name="connsiteX20" fmla="*/ 173025 w 200025"/>
              <a:gd name="connsiteY20" fmla="*/ 20149 h 104775"/>
              <a:gd name="connsiteX21" fmla="*/ 171725 w 200025"/>
              <a:gd name="connsiteY21" fmla="*/ 17521 h 104775"/>
              <a:gd name="connsiteX22" fmla="*/ 171450 w 200025"/>
              <a:gd name="connsiteY22" fmla="*/ 14288 h 104775"/>
              <a:gd name="connsiteX23" fmla="*/ 175581 w 200025"/>
              <a:gd name="connsiteY23" fmla="*/ 4131 h 104775"/>
              <a:gd name="connsiteX24" fmla="*/ 185738 w 200025"/>
              <a:gd name="connsiteY24" fmla="*/ 0 h 104775"/>
              <a:gd name="connsiteX25" fmla="*/ 195894 w 200025"/>
              <a:gd name="connsiteY25" fmla="*/ 4131 h 104775"/>
              <a:gd name="connsiteX26" fmla="*/ 200025 w 200025"/>
              <a:gd name="connsiteY26" fmla="*/ 14288 h 104775"/>
              <a:gd name="connsiteX27" fmla="*/ 195894 w 200025"/>
              <a:gd name="connsiteY27" fmla="*/ 24444 h 104775"/>
              <a:gd name="connsiteX28" fmla="*/ 185738 w 200025"/>
              <a:gd name="connsiteY28" fmla="*/ 28575 h 104775"/>
              <a:gd name="connsiteX29" fmla="*/ 182504 w 200025"/>
              <a:gd name="connsiteY29" fmla="*/ 28300 h 104775"/>
              <a:gd name="connsiteX30" fmla="*/ 179876 w 200025"/>
              <a:gd name="connsiteY30" fmla="*/ 27000 h 104775"/>
              <a:gd name="connsiteX31" fmla="*/ 141300 w 200025"/>
              <a:gd name="connsiteY31" fmla="*/ 65576 h 104775"/>
              <a:gd name="connsiteX32" fmla="*/ 142600 w 200025"/>
              <a:gd name="connsiteY32" fmla="*/ 68204 h 104775"/>
              <a:gd name="connsiteX33" fmla="*/ 142875 w 200025"/>
              <a:gd name="connsiteY33" fmla="*/ 71438 h 104775"/>
              <a:gd name="connsiteX34" fmla="*/ 138744 w 200025"/>
              <a:gd name="connsiteY34" fmla="*/ 81594 h 104775"/>
              <a:gd name="connsiteX35" fmla="*/ 128588 w 200025"/>
              <a:gd name="connsiteY35" fmla="*/ 85725 h 104775"/>
              <a:gd name="connsiteX36" fmla="*/ 118431 w 200025"/>
              <a:gd name="connsiteY36" fmla="*/ 81594 h 104775"/>
              <a:gd name="connsiteX37" fmla="*/ 114300 w 200025"/>
              <a:gd name="connsiteY37" fmla="*/ 71438 h 104775"/>
              <a:gd name="connsiteX38" fmla="*/ 114575 w 200025"/>
              <a:gd name="connsiteY38" fmla="*/ 68113 h 104775"/>
              <a:gd name="connsiteX39" fmla="*/ 115875 w 200025"/>
              <a:gd name="connsiteY39" fmla="*/ 65210 h 104775"/>
              <a:gd name="connsiteX40" fmla="*/ 87190 w 200025"/>
              <a:gd name="connsiteY40" fmla="*/ 36525 h 104775"/>
              <a:gd name="connsiteX41" fmla="*/ 84287 w 200025"/>
              <a:gd name="connsiteY41" fmla="*/ 37825 h 104775"/>
              <a:gd name="connsiteX42" fmla="*/ 80963 w 200025"/>
              <a:gd name="connsiteY42" fmla="*/ 38100 h 104775"/>
              <a:gd name="connsiteX43" fmla="*/ 75101 w 200025"/>
              <a:gd name="connsiteY43" fmla="*/ 36891 h 104775"/>
              <a:gd name="connsiteX44" fmla="*/ 27366 w 200025"/>
              <a:gd name="connsiteY44" fmla="*/ 84626 h 104775"/>
              <a:gd name="connsiteX45" fmla="*/ 28300 w 200025"/>
              <a:gd name="connsiteY45" fmla="*/ 87346 h 104775"/>
              <a:gd name="connsiteX46" fmla="*/ 28575 w 200025"/>
              <a:gd name="connsiteY46" fmla="*/ 90488 h 104775"/>
              <a:gd name="connsiteX47" fmla="*/ 24444 w 200025"/>
              <a:gd name="connsiteY47" fmla="*/ 100644 h 104775"/>
              <a:gd name="connsiteX48" fmla="*/ 14288 w 200025"/>
              <a:gd name="connsiteY48" fmla="*/ 10477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25" h="104775">
                <a:moveTo>
                  <a:pt x="14288" y="104775"/>
                </a:moveTo>
                <a:cubicBezTo>
                  <a:pt x="10270" y="104775"/>
                  <a:pt x="6884" y="103398"/>
                  <a:pt x="4131" y="100644"/>
                </a:cubicBezTo>
                <a:cubicBezTo>
                  <a:pt x="1377" y="97891"/>
                  <a:pt x="0" y="94505"/>
                  <a:pt x="0" y="90488"/>
                </a:cubicBezTo>
                <a:cubicBezTo>
                  <a:pt x="0" y="86470"/>
                  <a:pt x="1377" y="83084"/>
                  <a:pt x="4131" y="80331"/>
                </a:cubicBezTo>
                <a:cubicBezTo>
                  <a:pt x="6884" y="77577"/>
                  <a:pt x="10270" y="76200"/>
                  <a:pt x="14288" y="76200"/>
                </a:cubicBezTo>
                <a:cubicBezTo>
                  <a:pt x="15484" y="76200"/>
                  <a:pt x="16592" y="76292"/>
                  <a:pt x="17612" y="76475"/>
                </a:cubicBezTo>
                <a:cubicBezTo>
                  <a:pt x="18632" y="76658"/>
                  <a:pt x="19600" y="77091"/>
                  <a:pt x="20515" y="77775"/>
                </a:cubicBezTo>
                <a:lnTo>
                  <a:pt x="68250" y="30040"/>
                </a:lnTo>
                <a:cubicBezTo>
                  <a:pt x="67566" y="29125"/>
                  <a:pt x="67133" y="28157"/>
                  <a:pt x="66950" y="27137"/>
                </a:cubicBezTo>
                <a:cubicBezTo>
                  <a:pt x="66767" y="26117"/>
                  <a:pt x="66675" y="25009"/>
                  <a:pt x="66675" y="23813"/>
                </a:cubicBezTo>
                <a:cubicBezTo>
                  <a:pt x="66675" y="19795"/>
                  <a:pt x="68052" y="16409"/>
                  <a:pt x="70806" y="13656"/>
                </a:cubicBezTo>
                <a:cubicBezTo>
                  <a:pt x="73559" y="10902"/>
                  <a:pt x="76945" y="9525"/>
                  <a:pt x="80963" y="9525"/>
                </a:cubicBezTo>
                <a:cubicBezTo>
                  <a:pt x="84980" y="9525"/>
                  <a:pt x="88366" y="10902"/>
                  <a:pt x="91119" y="13656"/>
                </a:cubicBezTo>
                <a:cubicBezTo>
                  <a:pt x="93873" y="16409"/>
                  <a:pt x="95250" y="19795"/>
                  <a:pt x="95250" y="23813"/>
                </a:cubicBezTo>
                <a:cubicBezTo>
                  <a:pt x="95250" y="24618"/>
                  <a:pt x="94847" y="26572"/>
                  <a:pt x="94041" y="29674"/>
                </a:cubicBezTo>
                <a:lnTo>
                  <a:pt x="122726" y="58359"/>
                </a:lnTo>
                <a:cubicBezTo>
                  <a:pt x="123642" y="57919"/>
                  <a:pt x="124549" y="57608"/>
                  <a:pt x="125446" y="57425"/>
                </a:cubicBezTo>
                <a:cubicBezTo>
                  <a:pt x="126344" y="57242"/>
                  <a:pt x="127391" y="57150"/>
                  <a:pt x="128588" y="57150"/>
                </a:cubicBezTo>
                <a:cubicBezTo>
                  <a:pt x="129784" y="57150"/>
                  <a:pt x="130862" y="57242"/>
                  <a:pt x="131821" y="57425"/>
                </a:cubicBezTo>
                <a:cubicBezTo>
                  <a:pt x="132779" y="57608"/>
                  <a:pt x="133655" y="58041"/>
                  <a:pt x="134449" y="58725"/>
                </a:cubicBezTo>
                <a:lnTo>
                  <a:pt x="173025" y="20149"/>
                </a:lnTo>
                <a:cubicBezTo>
                  <a:pt x="172341" y="19355"/>
                  <a:pt x="171908" y="18479"/>
                  <a:pt x="171725" y="17521"/>
                </a:cubicBezTo>
                <a:cubicBezTo>
                  <a:pt x="171542" y="16562"/>
                  <a:pt x="171450" y="15484"/>
                  <a:pt x="171450" y="14288"/>
                </a:cubicBezTo>
                <a:cubicBezTo>
                  <a:pt x="171450" y="10270"/>
                  <a:pt x="172827" y="6884"/>
                  <a:pt x="175581" y="4131"/>
                </a:cubicBezTo>
                <a:cubicBezTo>
                  <a:pt x="178334" y="1377"/>
                  <a:pt x="181720" y="0"/>
                  <a:pt x="185738" y="0"/>
                </a:cubicBezTo>
                <a:cubicBezTo>
                  <a:pt x="189755" y="0"/>
                  <a:pt x="193141" y="1377"/>
                  <a:pt x="195894" y="4131"/>
                </a:cubicBezTo>
                <a:cubicBezTo>
                  <a:pt x="198648" y="6884"/>
                  <a:pt x="200025" y="10270"/>
                  <a:pt x="200025" y="14288"/>
                </a:cubicBezTo>
                <a:cubicBezTo>
                  <a:pt x="200025" y="18305"/>
                  <a:pt x="198648" y="21691"/>
                  <a:pt x="195894" y="24444"/>
                </a:cubicBezTo>
                <a:cubicBezTo>
                  <a:pt x="193141" y="27198"/>
                  <a:pt x="189755" y="28575"/>
                  <a:pt x="185738" y="28575"/>
                </a:cubicBezTo>
                <a:cubicBezTo>
                  <a:pt x="184541" y="28575"/>
                  <a:pt x="183463" y="28483"/>
                  <a:pt x="182504" y="28300"/>
                </a:cubicBezTo>
                <a:cubicBezTo>
                  <a:pt x="181546" y="28117"/>
                  <a:pt x="180670" y="27684"/>
                  <a:pt x="179876" y="27000"/>
                </a:cubicBezTo>
                <a:lnTo>
                  <a:pt x="141300" y="65576"/>
                </a:lnTo>
                <a:cubicBezTo>
                  <a:pt x="141984" y="66370"/>
                  <a:pt x="142417" y="67246"/>
                  <a:pt x="142600" y="68204"/>
                </a:cubicBezTo>
                <a:cubicBezTo>
                  <a:pt x="142783" y="69163"/>
                  <a:pt x="142875" y="70241"/>
                  <a:pt x="142875" y="71438"/>
                </a:cubicBezTo>
                <a:cubicBezTo>
                  <a:pt x="142875" y="75455"/>
                  <a:pt x="141498" y="78841"/>
                  <a:pt x="138744" y="81594"/>
                </a:cubicBezTo>
                <a:cubicBezTo>
                  <a:pt x="135991" y="84348"/>
                  <a:pt x="132605" y="85725"/>
                  <a:pt x="128588" y="85725"/>
                </a:cubicBezTo>
                <a:cubicBezTo>
                  <a:pt x="124570" y="85725"/>
                  <a:pt x="121184" y="84348"/>
                  <a:pt x="118431" y="81594"/>
                </a:cubicBezTo>
                <a:cubicBezTo>
                  <a:pt x="115677" y="78841"/>
                  <a:pt x="114300" y="75455"/>
                  <a:pt x="114300" y="71438"/>
                </a:cubicBezTo>
                <a:cubicBezTo>
                  <a:pt x="114300" y="70241"/>
                  <a:pt x="114392" y="69133"/>
                  <a:pt x="114575" y="68113"/>
                </a:cubicBezTo>
                <a:cubicBezTo>
                  <a:pt x="114758" y="67093"/>
                  <a:pt x="115191" y="66125"/>
                  <a:pt x="115875" y="65210"/>
                </a:cubicBezTo>
                <a:lnTo>
                  <a:pt x="87190" y="36525"/>
                </a:lnTo>
                <a:cubicBezTo>
                  <a:pt x="86275" y="37209"/>
                  <a:pt x="85307" y="37642"/>
                  <a:pt x="84287" y="37825"/>
                </a:cubicBezTo>
                <a:cubicBezTo>
                  <a:pt x="83267" y="38008"/>
                  <a:pt x="82159" y="38100"/>
                  <a:pt x="80963" y="38100"/>
                </a:cubicBezTo>
                <a:cubicBezTo>
                  <a:pt x="80157" y="38100"/>
                  <a:pt x="78203" y="37697"/>
                  <a:pt x="75101" y="36891"/>
                </a:cubicBezTo>
                <a:lnTo>
                  <a:pt x="27366" y="84626"/>
                </a:lnTo>
                <a:cubicBezTo>
                  <a:pt x="27806" y="85542"/>
                  <a:pt x="28117" y="86449"/>
                  <a:pt x="28300" y="87346"/>
                </a:cubicBezTo>
                <a:cubicBezTo>
                  <a:pt x="28483" y="88244"/>
                  <a:pt x="28575" y="89291"/>
                  <a:pt x="28575" y="90488"/>
                </a:cubicBezTo>
                <a:cubicBezTo>
                  <a:pt x="28575" y="94505"/>
                  <a:pt x="27198" y="97891"/>
                  <a:pt x="24444" y="100644"/>
                </a:cubicBezTo>
                <a:cubicBezTo>
                  <a:pt x="21691" y="103398"/>
                  <a:pt x="18305" y="104775"/>
                  <a:pt x="14288" y="104775"/>
                </a:cubicBezTo>
                <a:close/>
              </a:path>
            </a:pathLst>
          </a:custGeom>
          <a:solidFill>
            <a:schemeClr val="bg1"/>
          </a:solidFill>
          <a:ln w="238" cap="flat">
            <a:noFill/>
            <a:prstDash val="solid"/>
            <a:miter/>
          </a:ln>
        </p:spPr>
        <p:txBody>
          <a:bodyPr rtlCol="0" anchor="ctr"/>
          <a:lstStyle/>
          <a:p>
            <a:endParaRPr lang="en-RO"/>
          </a:p>
        </p:txBody>
      </p:sp>
      <p:sp>
        <p:nvSpPr>
          <p:cNvPr id="12" name="TextBox 11">
            <a:extLst>
              <a:ext uri="{FF2B5EF4-FFF2-40B4-BE49-F238E27FC236}">
                <a16:creationId xmlns:a16="http://schemas.microsoft.com/office/drawing/2014/main" id="{8DBE0B7F-9A40-4243-A7D8-E68E1B641DD6}"/>
              </a:ext>
            </a:extLst>
          </p:cNvPr>
          <p:cNvSpPr txBox="1"/>
          <p:nvPr/>
        </p:nvSpPr>
        <p:spPr>
          <a:xfrm>
            <a:off x="431799" y="872124"/>
            <a:ext cx="4402960" cy="550962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The “timeline” is a crucial element to understand the origin of the outbreak and present any key element and its potential relationship to the outbreak</a:t>
            </a:r>
          </a:p>
          <a:p>
            <a:pPr marL="285750" indent="-285750">
              <a:spcAft>
                <a:spcPts val="800"/>
              </a:spcAft>
              <a:buFont typeface="Arial" panose="020B0604020202020204" pitchFamily="34" charset="0"/>
              <a:buChar char="•"/>
            </a:pPr>
            <a:r>
              <a:rPr lang="en-GB" sz="1600" dirty="0" err="1">
                <a:solidFill>
                  <a:schemeClr val="tx1"/>
                </a:solidFill>
              </a:rPr>
              <a:t>The epidemic curve is the basis for the timeline</a:t>
            </a:r>
          </a:p>
          <a:p>
            <a:pPr marL="285750" indent="-285750">
              <a:spcAft>
                <a:spcPts val="800"/>
              </a:spcAft>
              <a:buFont typeface="Arial" panose="020B0604020202020204" pitchFamily="34" charset="0"/>
              <a:buChar char="•"/>
            </a:pPr>
            <a:r>
              <a:rPr lang="en-GB" sz="1600" dirty="0" err="1">
                <a:solidFill>
                  <a:schemeClr val="tx1"/>
                </a:solidFill>
              </a:rPr>
              <a:t>It includes a </a:t>
            </a:r>
            <a:r>
              <a:rPr lang="en-GB" sz="1600" b="1" dirty="0" err="1">
                <a:solidFill>
                  <a:schemeClr val="tx1"/>
                </a:solidFill>
              </a:rPr>
              <a:t>maximum</a:t>
            </a:r>
            <a:r>
              <a:rPr lang="en-GB" sz="1600" dirty="0" err="1">
                <a:solidFill>
                  <a:schemeClr val="tx1"/>
                </a:solidFill>
              </a:rPr>
              <a:t> incubation period prior to the first case to illustrate the potential moment of exposure</a:t>
            </a:r>
          </a:p>
        </p:txBody>
      </p:sp>
    </p:spTree>
    <p:extLst>
      <p:ext uri="{BB962C8B-B14F-4D97-AF65-F5344CB8AC3E}">
        <p14:creationId xmlns:p14="http://schemas.microsoft.com/office/powerpoint/2010/main" val="261123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5B59B0-52AA-534E-B100-91C57D4D9F30}"/>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Case list</a:t>
            </a:r>
          </a:p>
        </p:txBody>
      </p:sp>
      <p:graphicFrame>
        <p:nvGraphicFramePr>
          <p:cNvPr id="9" name="Table 3">
            <a:extLst>
              <a:ext uri="{FF2B5EF4-FFF2-40B4-BE49-F238E27FC236}">
                <a16:creationId xmlns:a16="http://schemas.microsoft.com/office/drawing/2014/main" id="{C9177249-613D-7240-904B-BD743A7DB8B0}"/>
              </a:ext>
            </a:extLst>
          </p:cNvPr>
          <p:cNvGraphicFramePr>
            <a:graphicFrameLocks noGrp="1"/>
          </p:cNvGraphicFramePr>
          <p:nvPr>
            <p:extLst>
              <p:ext uri="{D42A27DB-BD31-4B8C-83A1-F6EECF244321}">
                <p14:modId xmlns:p14="http://schemas.microsoft.com/office/powerpoint/2010/main" val="3561159537"/>
              </p:ext>
            </p:extLst>
          </p:nvPr>
        </p:nvGraphicFramePr>
        <p:xfrm>
          <a:off x="429701" y="3111605"/>
          <a:ext cx="8245990" cy="183633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634307">
                  <a:extLst>
                    <a:ext uri="{9D8B030D-6E8A-4147-A177-3AD203B41FA5}">
                      <a16:colId xmlns:a16="http://schemas.microsoft.com/office/drawing/2014/main" val="4266073103"/>
                    </a:ext>
                  </a:extLst>
                </a:gridCol>
                <a:gridCol w="634307">
                  <a:extLst>
                    <a:ext uri="{9D8B030D-6E8A-4147-A177-3AD203B41FA5}">
                      <a16:colId xmlns:a16="http://schemas.microsoft.com/office/drawing/2014/main" val="6642283"/>
                    </a:ext>
                  </a:extLst>
                </a:gridCol>
                <a:gridCol w="634307">
                  <a:extLst>
                    <a:ext uri="{9D8B030D-6E8A-4147-A177-3AD203B41FA5}">
                      <a16:colId xmlns:a16="http://schemas.microsoft.com/office/drawing/2014/main" val="1746359052"/>
                    </a:ext>
                  </a:extLst>
                </a:gridCol>
                <a:gridCol w="634307">
                  <a:extLst>
                    <a:ext uri="{9D8B030D-6E8A-4147-A177-3AD203B41FA5}">
                      <a16:colId xmlns:a16="http://schemas.microsoft.com/office/drawing/2014/main" val="2002867619"/>
                    </a:ext>
                  </a:extLst>
                </a:gridCol>
                <a:gridCol w="542900">
                  <a:extLst>
                    <a:ext uri="{9D8B030D-6E8A-4147-A177-3AD203B41FA5}">
                      <a16:colId xmlns:a16="http://schemas.microsoft.com/office/drawing/2014/main" val="535908536"/>
                    </a:ext>
                  </a:extLst>
                </a:gridCol>
                <a:gridCol w="542900">
                  <a:extLst>
                    <a:ext uri="{9D8B030D-6E8A-4147-A177-3AD203B41FA5}">
                      <a16:colId xmlns:a16="http://schemas.microsoft.com/office/drawing/2014/main" val="3385359340"/>
                    </a:ext>
                  </a:extLst>
                </a:gridCol>
                <a:gridCol w="542900">
                  <a:extLst>
                    <a:ext uri="{9D8B030D-6E8A-4147-A177-3AD203B41FA5}">
                      <a16:colId xmlns:a16="http://schemas.microsoft.com/office/drawing/2014/main" val="918374652"/>
                    </a:ext>
                  </a:extLst>
                </a:gridCol>
                <a:gridCol w="542900">
                  <a:extLst>
                    <a:ext uri="{9D8B030D-6E8A-4147-A177-3AD203B41FA5}">
                      <a16:colId xmlns:a16="http://schemas.microsoft.com/office/drawing/2014/main" val="396874505"/>
                    </a:ext>
                  </a:extLst>
                </a:gridCol>
                <a:gridCol w="999934">
                  <a:extLst>
                    <a:ext uri="{9D8B030D-6E8A-4147-A177-3AD203B41FA5}">
                      <a16:colId xmlns:a16="http://schemas.microsoft.com/office/drawing/2014/main" val="4158085780"/>
                    </a:ext>
                  </a:extLst>
                </a:gridCol>
                <a:gridCol w="634307">
                  <a:extLst>
                    <a:ext uri="{9D8B030D-6E8A-4147-A177-3AD203B41FA5}">
                      <a16:colId xmlns:a16="http://schemas.microsoft.com/office/drawing/2014/main" val="1268684203"/>
                    </a:ext>
                  </a:extLst>
                </a:gridCol>
                <a:gridCol w="634307">
                  <a:extLst>
                    <a:ext uri="{9D8B030D-6E8A-4147-A177-3AD203B41FA5}">
                      <a16:colId xmlns:a16="http://schemas.microsoft.com/office/drawing/2014/main" val="3805153928"/>
                    </a:ext>
                  </a:extLst>
                </a:gridCol>
                <a:gridCol w="634307">
                  <a:extLst>
                    <a:ext uri="{9D8B030D-6E8A-4147-A177-3AD203B41FA5}">
                      <a16:colId xmlns:a16="http://schemas.microsoft.com/office/drawing/2014/main" val="3758545474"/>
                    </a:ext>
                  </a:extLst>
                </a:gridCol>
                <a:gridCol w="634307">
                  <a:extLst>
                    <a:ext uri="{9D8B030D-6E8A-4147-A177-3AD203B41FA5}">
                      <a16:colId xmlns:a16="http://schemas.microsoft.com/office/drawing/2014/main" val="4000785050"/>
                    </a:ext>
                  </a:extLst>
                </a:gridCol>
              </a:tblGrid>
              <a:tr h="306056">
                <a:tc rowSpan="2">
                  <a:txBody>
                    <a:bodyPr/>
                    <a:lstStyle/>
                    <a:p>
                      <a:pPr algn="ctr"/>
                      <a:r>
                        <a:rPr lang="en-RO" sz="1200" b="1" i="0" dirty="0">
                          <a:latin typeface="Arial" panose="020B0604020202020204" pitchFamily="34" charset="0"/>
                          <a:cs typeface="Arial" panose="020B0604020202020204" pitchFamily="34" charset="0"/>
                        </a:rPr>
                        <a:t>Case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2">
                  <a:txBody>
                    <a:bodyPr/>
                    <a:lstStyle/>
                    <a:p>
                      <a:pPr algn="ctr"/>
                      <a:r>
                        <a:rPr lang="en-RO" sz="1200" b="1" i="0" dirty="0">
                          <a:latin typeface="Arial" panose="020B0604020202020204" pitchFamily="34" charset="0"/>
                          <a:cs typeface="Arial" panose="020B0604020202020204" pitchFamily="34" charset="0"/>
                        </a:rPr>
                        <a:t>Age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2">
                  <a:txBody>
                    <a:bodyPr/>
                    <a:lstStyle/>
                    <a:p>
                      <a:pPr algn="ctr"/>
                      <a:r>
                        <a:rPr lang="en-RO" sz="1200" b="1" i="0" dirty="0">
                          <a:latin typeface="Arial" panose="020B0604020202020204" pitchFamily="34" charset="0"/>
                          <a:cs typeface="Arial" panose="020B0604020202020204" pitchFamily="34" charset="0"/>
                        </a:rPr>
                        <a:t>Sex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rowSpan="2">
                  <a:txBody>
                    <a:bodyPr/>
                    <a:lstStyle/>
                    <a:p>
                      <a:pPr algn="ctr"/>
                      <a:r>
                        <a:rPr lang="en-RO" sz="1200" b="1" i="0" dirty="0">
                          <a:latin typeface="Arial" panose="020B0604020202020204" pitchFamily="34" charset="0"/>
                          <a:cs typeface="Arial" panose="020B0604020202020204" pitchFamily="34" charset="0"/>
                        </a:rPr>
                        <a:t>Live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gridSpan="4">
                  <a:txBody>
                    <a:bodyPr/>
                    <a:lstStyle/>
                    <a:p>
                      <a:pPr algn="ctr"/>
                      <a:r>
                        <a:rPr lang="en-RO" sz="1200" b="1" i="0" dirty="0">
                          <a:latin typeface="Arial" panose="020B0604020202020204" pitchFamily="34" charset="0"/>
                          <a:cs typeface="Arial" panose="020B0604020202020204" pitchFamily="34" charset="0"/>
                        </a:rPr>
                        <a:t>Signs/Symptoms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rowSpan="2">
                  <a:txBody>
                    <a:bodyPr/>
                    <a:lstStyle/>
                    <a:p>
                      <a:pPr algn="ctr"/>
                      <a:r>
                        <a:rPr lang="en-RO" sz="1200" b="1" i="0" dirty="0">
                          <a:latin typeface="Arial" panose="020B0604020202020204" pitchFamily="34" charset="0"/>
                          <a:cs typeface="Arial" panose="020B0604020202020204" pitchFamily="34" charset="0"/>
                        </a:rPr>
                        <a:t>Onset of symptoms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gridSpan="4">
                  <a:txBody>
                    <a:bodyPr/>
                    <a:lstStyle/>
                    <a:p>
                      <a:pPr algn="ctr"/>
                      <a:r>
                        <a:rPr lang="en-RO" sz="1200" b="1" i="0" dirty="0">
                          <a:latin typeface="Arial" panose="020B0604020202020204" pitchFamily="34" charset="0"/>
                          <a:cs typeface="Arial" panose="020B0604020202020204" pitchFamily="34" charset="0"/>
                        </a:rPr>
                        <a:t>Food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2718933762"/>
                  </a:ext>
                </a:extLst>
              </a:tr>
              <a:tr h="306056">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RO" sz="1200" b="1" i="0" dirty="0">
                          <a:latin typeface="Arial" panose="020B0604020202020204" pitchFamily="34" charset="0"/>
                          <a:cs typeface="Arial" panose="020B0604020202020204" pitchFamily="34" charset="0"/>
                        </a:rPr>
                        <a:t>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V</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vMerge="1">
                  <a:txBody>
                    <a:bodyPr/>
                    <a:lstStyle/>
                    <a:p>
                      <a:pPr algn="ctr"/>
                      <a:endParaRPr lang="en-RO" sz="1200" b="0" i="0" dirty="0">
                        <a:latin typeface="Arial" panose="020B0604020202020204" pitchFamily="34" charset="0"/>
                        <a:cs typeface="Arial" panose="020B0604020202020204" pitchFamily="34" charset="0"/>
                      </a:endParaRPr>
                    </a:p>
                  </a:txBody>
                  <a:tcPr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a:txBody>
                    <a:bodyPr/>
                    <a:lstStyle/>
                    <a:p>
                      <a:pPr algn="ctr"/>
                      <a:r>
                        <a:rPr lang="en-RO" sz="1200" b="1" i="0" dirty="0">
                          <a:latin typeface="Arial" panose="020B0604020202020204" pitchFamily="34" charset="0"/>
                          <a:cs typeface="Arial" panose="020B0604020202020204" pitchFamily="34" charset="0"/>
                        </a:rPr>
                        <a:t>Soup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Bread</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Beans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ctr"/>
                      <a:r>
                        <a:rPr lang="en-RO" sz="1200" b="1" i="0" dirty="0">
                          <a:latin typeface="Arial" panose="020B0604020202020204" pitchFamily="34" charset="0"/>
                          <a:cs typeface="Arial" panose="020B0604020202020204" pitchFamily="34" charset="0"/>
                        </a:rPr>
                        <a:t>Meat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588923938"/>
                  </a:ext>
                </a:extLst>
              </a:tr>
              <a:tr h="306056">
                <a:tc>
                  <a:txBody>
                    <a:bodyPr/>
                    <a:lstStyle/>
                    <a:p>
                      <a:pPr algn="ctr"/>
                      <a:r>
                        <a:rPr lang="en-RO" sz="1200" b="0" i="0" dirty="0">
                          <a:latin typeface="Arial" panose="020B0604020202020204" pitchFamily="34" charset="0"/>
                          <a:cs typeface="Arial" panose="020B0604020202020204" pitchFamily="34" charset="0"/>
                        </a:rPr>
                        <a:t>AGLG</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SMP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14h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06056">
                <a:tc>
                  <a:txBody>
                    <a:bodyPr/>
                    <a:lstStyle/>
                    <a:p>
                      <a:pPr algn="ctr"/>
                      <a:r>
                        <a:rPr lang="en-RO" sz="1200" b="0" i="0" dirty="0">
                          <a:latin typeface="Arial" panose="020B0604020202020204" pitchFamily="34" charset="0"/>
                          <a:cs typeface="Arial" panose="020B0604020202020204" pitchFamily="34" charset="0"/>
                        </a:rPr>
                        <a:t>IKGL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42</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Rimac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18h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8462538"/>
                  </a:ext>
                </a:extLst>
              </a:tr>
              <a:tr h="306056">
                <a:tc>
                  <a:txBody>
                    <a:bodyPr/>
                    <a:lstStyle/>
                    <a:p>
                      <a:pPr algn="ctr"/>
                      <a:r>
                        <a:rPr lang="en-RO" sz="1200" b="0" i="0" dirty="0">
                          <a:latin typeface="Arial" panose="020B0604020202020204" pitchFamily="34" charset="0"/>
                          <a:cs typeface="Arial" panose="020B0604020202020204" pitchFamily="34" charset="0"/>
                        </a:rPr>
                        <a:t>EILC</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17</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M</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SMP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12/Oct 23h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306056">
                <a:tc>
                  <a:txBody>
                    <a:bodyPr/>
                    <a:lstStyle/>
                    <a:p>
                      <a:pPr algn="ctr"/>
                      <a:r>
                        <a:rPr lang="en-RO" sz="1200" b="0" i="0" dirty="0">
                          <a:latin typeface="Arial" panose="020B0604020202020204" pitchFamily="34" charset="0"/>
                          <a:cs typeface="Arial" panose="020B0604020202020204" pitchFamily="34" charset="0"/>
                        </a:rPr>
                        <a:t>UEWP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F</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Center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13/Oct 02h</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X</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bl>
          </a:graphicData>
        </a:graphic>
      </p:graphicFrame>
    </p:spTree>
    <p:extLst>
      <p:ext uri="{BB962C8B-B14F-4D97-AF65-F5344CB8AC3E}">
        <p14:creationId xmlns:p14="http://schemas.microsoft.com/office/powerpoint/2010/main" val="1246316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3F9A4-0F26-7928-2AFB-2C57EAA9F5D3}"/>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176479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8BB04E-2EB3-144C-9B13-94E84BB89ED0}"/>
              </a:ext>
            </a:extLst>
          </p:cNvPr>
          <p:cNvSpPr/>
          <p:nvPr/>
        </p:nvSpPr>
        <p:spPr>
          <a:xfrm>
            <a:off x="1" y="1161748"/>
            <a:ext cx="9144000" cy="5736054"/>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Data by person</a:t>
            </a:r>
          </a:p>
        </p:txBody>
      </p:sp>
      <p:graphicFrame>
        <p:nvGraphicFramePr>
          <p:cNvPr id="4" name="Table 3">
            <a:extLst>
              <a:ext uri="{FF2B5EF4-FFF2-40B4-BE49-F238E27FC236}">
                <a16:creationId xmlns:a16="http://schemas.microsoft.com/office/drawing/2014/main" id="{C70761D0-659D-AD40-9D49-0C712CD4D339}"/>
              </a:ext>
            </a:extLst>
          </p:cNvPr>
          <p:cNvGraphicFramePr>
            <a:graphicFrameLocks noGrp="1"/>
          </p:cNvGraphicFramePr>
          <p:nvPr>
            <p:extLst>
              <p:ext uri="{D42A27DB-BD31-4B8C-83A1-F6EECF244321}">
                <p14:modId xmlns:p14="http://schemas.microsoft.com/office/powerpoint/2010/main" val="1904713547"/>
              </p:ext>
            </p:extLst>
          </p:nvPr>
        </p:nvGraphicFramePr>
        <p:xfrm>
          <a:off x="431800" y="1435016"/>
          <a:ext cx="2628000" cy="5220003"/>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416878">
                  <a:extLst>
                    <a:ext uri="{9D8B030D-6E8A-4147-A177-3AD203B41FA5}">
                      <a16:colId xmlns:a16="http://schemas.microsoft.com/office/drawing/2014/main" val="4266073103"/>
                    </a:ext>
                  </a:extLst>
                </a:gridCol>
                <a:gridCol w="605561">
                  <a:extLst>
                    <a:ext uri="{9D8B030D-6E8A-4147-A177-3AD203B41FA5}">
                      <a16:colId xmlns:a16="http://schemas.microsoft.com/office/drawing/2014/main" val="6642283"/>
                    </a:ext>
                  </a:extLst>
                </a:gridCol>
                <a:gridCol w="605561">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tx1"/>
                          </a:solidFill>
                          <a:latin typeface="Arial" panose="020B0604020202020204" pitchFamily="34" charset="0"/>
                          <a:cs typeface="Arial" panose="020B0604020202020204" pitchFamily="34" charset="0"/>
                        </a:rPr>
                        <a:t>Signs and symptoms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C000"/>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Cases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748462538"/>
                  </a:ext>
                </a:extLst>
              </a:tr>
              <a:tr h="274737">
                <a:tc>
                  <a:txBody>
                    <a:bodyPr/>
                    <a:lstStyle/>
                    <a:p>
                      <a:pPr algn="l"/>
                      <a:r>
                        <a:rPr lang="en-RO" sz="1200" b="0" i="0" dirty="0">
                          <a:latin typeface="Arial" panose="020B0604020202020204" pitchFamily="34" charset="0"/>
                          <a:cs typeface="Arial" panose="020B0604020202020204" pitchFamily="34" charset="0"/>
                        </a:rPr>
                        <a:t>Discomfort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53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86.9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2255388"/>
                  </a:ext>
                </a:extLst>
              </a:tr>
              <a:tr h="274737">
                <a:tc>
                  <a:txBody>
                    <a:bodyPr/>
                    <a:lstStyle/>
                    <a:p>
                      <a:pPr algn="l"/>
                      <a:r>
                        <a:rPr lang="en-RO" sz="1200" b="0" i="0" dirty="0">
                          <a:latin typeface="Arial" panose="020B0604020202020204" pitchFamily="34" charset="0"/>
                          <a:cs typeface="Arial" panose="020B0604020202020204" pitchFamily="34" charset="0"/>
                        </a:rPr>
                        <a:t>Migraine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42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68.9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74737">
                <a:tc>
                  <a:txBody>
                    <a:bodyPr/>
                    <a:lstStyle/>
                    <a:p>
                      <a:pPr algn="l"/>
                      <a:r>
                        <a:rPr lang="en-RO" sz="1200" b="0" i="0" dirty="0">
                          <a:latin typeface="Arial" panose="020B0604020202020204" pitchFamily="34" charset="0"/>
                          <a:cs typeface="Arial" panose="020B0604020202020204" pitchFamily="34" charset="0"/>
                        </a:rPr>
                        <a:t>Chills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274737">
                <a:tc>
                  <a:txBody>
                    <a:bodyPr/>
                    <a:lstStyle/>
                    <a:p>
                      <a:pPr algn="l"/>
                      <a:r>
                        <a:rPr lang="en-RO" sz="1200" b="0" i="0" dirty="0">
                          <a:latin typeface="Arial" panose="020B0604020202020204" pitchFamily="34" charset="0"/>
                          <a:cs typeface="Arial" panose="020B0604020202020204" pitchFamily="34" charset="0"/>
                        </a:rPr>
                        <a:t>Cough</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55.7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274737">
                <a:tc>
                  <a:txBody>
                    <a:bodyPr/>
                    <a:lstStyle/>
                    <a:p>
                      <a:pPr algn="l"/>
                      <a:r>
                        <a:rPr lang="en-RO" sz="1200" b="0" i="0" dirty="0">
                          <a:latin typeface="Arial" panose="020B0604020202020204" pitchFamily="34" charset="0"/>
                          <a:cs typeface="Arial" panose="020B0604020202020204" pitchFamily="34" charset="0"/>
                        </a:rPr>
                        <a:t>Abdominal pain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31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50.8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8549597"/>
                  </a:ext>
                </a:extLst>
              </a:tr>
              <a:tr h="274737">
                <a:tc>
                  <a:txBody>
                    <a:bodyPr/>
                    <a:lstStyle/>
                    <a:p>
                      <a:pPr algn="l"/>
                      <a:r>
                        <a:rPr lang="en-RO" sz="1200" b="0" i="0" dirty="0">
                          <a:latin typeface="Arial" panose="020B0604020202020204" pitchFamily="34" charset="0"/>
                          <a:cs typeface="Arial" panose="020B0604020202020204" pitchFamily="34" charset="0"/>
                        </a:rPr>
                        <a:t>Edema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45.9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274737">
                <a:tc>
                  <a:txBody>
                    <a:bodyPr/>
                    <a:lstStyle/>
                    <a:p>
                      <a:pPr algn="l"/>
                      <a:r>
                        <a:rPr lang="en-RO" sz="1200" b="0" i="0" dirty="0">
                          <a:latin typeface="Arial" panose="020B0604020202020204" pitchFamily="34" charset="0"/>
                          <a:cs typeface="Arial" panose="020B0604020202020204" pitchFamily="34" charset="0"/>
                        </a:rPr>
                        <a:t>Anorexia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r h="274737">
                <a:tc>
                  <a:txBody>
                    <a:bodyPr/>
                    <a:lstStyle/>
                    <a:p>
                      <a:pPr algn="l"/>
                      <a:r>
                        <a:rPr lang="en-RO" sz="1200" b="0" i="0" dirty="0">
                          <a:latin typeface="Arial" panose="020B0604020202020204" pitchFamily="34" charset="0"/>
                          <a:cs typeface="Arial" panose="020B0604020202020204" pitchFamily="34" charset="0"/>
                        </a:rPr>
                        <a:t>Dark Urine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2363448"/>
                  </a:ext>
                </a:extLst>
              </a:tr>
              <a:tr h="274737">
                <a:tc>
                  <a:txBody>
                    <a:bodyPr/>
                    <a:lstStyle/>
                    <a:p>
                      <a:pPr algn="l"/>
                      <a:r>
                        <a:rPr lang="en-RO" sz="1200" b="0" i="0" dirty="0">
                          <a:latin typeface="Arial" panose="020B0604020202020204" pitchFamily="34" charset="0"/>
                          <a:cs typeface="Arial" panose="020B0604020202020204" pitchFamily="34" charset="0"/>
                        </a:rPr>
                        <a:t>Dizziness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41.0</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2574139"/>
                  </a:ext>
                </a:extLst>
              </a:tr>
              <a:tr h="274737">
                <a:tc>
                  <a:txBody>
                    <a:bodyPr/>
                    <a:lstStyle/>
                    <a:p>
                      <a:pPr algn="l"/>
                      <a:r>
                        <a:rPr lang="en-RO" sz="1200" b="0" i="0" dirty="0">
                          <a:latin typeface="Arial" panose="020B0604020202020204" pitchFamily="34" charset="0"/>
                          <a:cs typeface="Arial" panose="020B0604020202020204" pitchFamily="34" charset="0"/>
                        </a:rPr>
                        <a:t>Myalgia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39.3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9926346"/>
                  </a:ext>
                </a:extLst>
              </a:tr>
              <a:tr h="274737">
                <a:tc>
                  <a:txBody>
                    <a:bodyPr/>
                    <a:lstStyle/>
                    <a:p>
                      <a:pPr algn="l"/>
                      <a:r>
                        <a:rPr lang="en-RO" sz="1200" b="0" i="0" dirty="0">
                          <a:latin typeface="Arial" panose="020B0604020202020204" pitchFamily="34" charset="0"/>
                          <a:cs typeface="Arial" panose="020B0604020202020204" pitchFamily="34" charset="0"/>
                        </a:rPr>
                        <a:t>Nausea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37.7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9047265"/>
                  </a:ext>
                </a:extLst>
              </a:tr>
              <a:tr h="274737">
                <a:tc>
                  <a:txBody>
                    <a:bodyPr/>
                    <a:lstStyle/>
                    <a:p>
                      <a:pPr algn="l"/>
                      <a:r>
                        <a:rPr lang="en-RO" sz="1200" b="0" i="0" dirty="0">
                          <a:latin typeface="Arial" panose="020B0604020202020204" pitchFamily="34" charset="0"/>
                          <a:cs typeface="Arial" panose="020B0604020202020204" pitchFamily="34" charset="0"/>
                        </a:rPr>
                        <a:t>Vomiting</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22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4496846"/>
                  </a:ext>
                </a:extLst>
              </a:tr>
              <a:tr h="274737">
                <a:tc>
                  <a:txBody>
                    <a:bodyPr/>
                    <a:lstStyle/>
                    <a:p>
                      <a:pPr algn="l"/>
                      <a:r>
                        <a:rPr lang="en-RO" sz="1200" b="0" i="0" dirty="0">
                          <a:latin typeface="Arial" panose="020B0604020202020204" pitchFamily="34" charset="0"/>
                          <a:cs typeface="Arial" panose="020B0604020202020204" pitchFamily="34" charset="0"/>
                        </a:rPr>
                        <a:t>Diarrhea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6110089"/>
                  </a:ext>
                </a:extLst>
              </a:tr>
              <a:tr h="274737">
                <a:tc>
                  <a:txBody>
                    <a:bodyPr/>
                    <a:lstStyle/>
                    <a:p>
                      <a:pPr algn="l"/>
                      <a:r>
                        <a:rPr lang="en-RO" sz="1200" b="0" i="0" dirty="0">
                          <a:latin typeface="Arial" panose="020B0604020202020204" pitchFamily="34" charset="0"/>
                          <a:cs typeface="Arial" panose="020B0604020202020204" pitchFamily="34" charset="0"/>
                        </a:rPr>
                        <a:t>Leg pain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693923"/>
                  </a:ext>
                </a:extLst>
              </a:tr>
              <a:tr h="274737">
                <a:tc>
                  <a:txBody>
                    <a:bodyPr/>
                    <a:lstStyle/>
                    <a:p>
                      <a:pPr algn="l"/>
                      <a:r>
                        <a:rPr lang="en-RO" sz="1200" b="0" i="0" dirty="0">
                          <a:latin typeface="Arial" panose="020B0604020202020204" pitchFamily="34" charset="0"/>
                          <a:cs typeface="Arial" panose="020B0604020202020204" pitchFamily="34" charset="0"/>
                        </a:rPr>
                        <a:t>Sore throat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19</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5314687"/>
                  </a:ext>
                </a:extLst>
              </a:tr>
              <a:tr h="274737">
                <a:tc>
                  <a:txBody>
                    <a:bodyPr/>
                    <a:lstStyle/>
                    <a:p>
                      <a:pPr algn="l"/>
                      <a:r>
                        <a:rPr lang="en-RO" sz="1200" b="0" i="0" dirty="0">
                          <a:latin typeface="Arial" panose="020B0604020202020204" pitchFamily="34" charset="0"/>
                          <a:cs typeface="Arial" panose="020B0604020202020204" pitchFamily="34" charset="0"/>
                        </a:rPr>
                        <a:t>Arthralgia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F9F6"/>
                    </a:solidFill>
                  </a:tcPr>
                </a:tc>
                <a:tc>
                  <a:txBody>
                    <a:bodyPr/>
                    <a:lstStyle/>
                    <a:p>
                      <a:pPr algn="ctr"/>
                      <a:r>
                        <a:rPr lang="en-RO" sz="1200" b="0" i="0" dirty="0">
                          <a:latin typeface="Arial" panose="020B0604020202020204" pitchFamily="34" charset="0"/>
                          <a:cs typeface="Arial" panose="020B0604020202020204" pitchFamily="34" charset="0"/>
                        </a:rPr>
                        <a:t>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3900090"/>
                  </a:ext>
                </a:extLst>
              </a:tr>
            </a:tbl>
          </a:graphicData>
        </a:graphic>
      </p:graphicFrame>
      <p:graphicFrame>
        <p:nvGraphicFramePr>
          <p:cNvPr id="5" name="Table 3">
            <a:extLst>
              <a:ext uri="{FF2B5EF4-FFF2-40B4-BE49-F238E27FC236}">
                <a16:creationId xmlns:a16="http://schemas.microsoft.com/office/drawing/2014/main" id="{E04B52C2-FF11-B74C-923B-3BE783A4EF5C}"/>
              </a:ext>
            </a:extLst>
          </p:cNvPr>
          <p:cNvGraphicFramePr>
            <a:graphicFrameLocks noGrp="1"/>
          </p:cNvGraphicFramePr>
          <p:nvPr>
            <p:extLst>
              <p:ext uri="{D42A27DB-BD31-4B8C-83A1-F6EECF244321}">
                <p14:modId xmlns:p14="http://schemas.microsoft.com/office/powerpoint/2010/main" val="585234032"/>
              </p:ext>
            </p:extLst>
          </p:nvPr>
        </p:nvGraphicFramePr>
        <p:xfrm>
          <a:off x="3274176" y="1435016"/>
          <a:ext cx="2628000" cy="274737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416878">
                  <a:extLst>
                    <a:ext uri="{9D8B030D-6E8A-4147-A177-3AD203B41FA5}">
                      <a16:colId xmlns:a16="http://schemas.microsoft.com/office/drawing/2014/main" val="4266073103"/>
                    </a:ext>
                  </a:extLst>
                </a:gridCol>
                <a:gridCol w="605561">
                  <a:extLst>
                    <a:ext uri="{9D8B030D-6E8A-4147-A177-3AD203B41FA5}">
                      <a16:colId xmlns:a16="http://schemas.microsoft.com/office/drawing/2014/main" val="6642283"/>
                    </a:ext>
                  </a:extLst>
                </a:gridCol>
                <a:gridCol w="605561">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bg1"/>
                          </a:solidFill>
                          <a:latin typeface="Arial" panose="020B0604020202020204" pitchFamily="34" charset="0"/>
                          <a:cs typeface="Arial" panose="020B0604020202020204" pitchFamily="34" charset="0"/>
                        </a:rPr>
                        <a:t>Sociodemographic data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Cases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tc>
                  <a:txBody>
                    <a:bodyPr/>
                    <a:lstStyle/>
                    <a:p>
                      <a:pPr algn="ctr"/>
                      <a:r>
                        <a:rPr lang="en-RO" sz="1200" b="0" i="0" dirty="0">
                          <a:latin typeface="Arial" panose="020B0604020202020204" pitchFamily="34" charset="0"/>
                          <a:cs typeface="Arial" panose="020B0604020202020204" pitchFamily="34" charset="0"/>
                        </a:rPr>
                        <a:t>%</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AD6E3"/>
                    </a:solidFill>
                  </a:tcPr>
                </a:tc>
                <a:extLst>
                  <a:ext uri="{0D108BD9-81ED-4DB2-BD59-A6C34878D82A}">
                    <a16:rowId xmlns:a16="http://schemas.microsoft.com/office/drawing/2014/main" val="748462538"/>
                  </a:ext>
                </a:extLst>
              </a:tr>
              <a:tr h="274737">
                <a:tc gridSpan="3">
                  <a:txBody>
                    <a:bodyPr/>
                    <a:lstStyle/>
                    <a:p>
                      <a:pPr algn="l"/>
                      <a:r>
                        <a:rPr lang="en-RO" sz="1200" b="0" i="0" dirty="0">
                          <a:latin typeface="Arial" panose="020B0604020202020204" pitchFamily="34" charset="0"/>
                          <a:cs typeface="Arial" panose="020B0604020202020204" pitchFamily="34" charset="0"/>
                        </a:rPr>
                        <a:t>Age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extLst>
                  <a:ext uri="{0D108BD9-81ED-4DB2-BD59-A6C34878D82A}">
                    <a16:rowId xmlns:a16="http://schemas.microsoft.com/office/drawing/2014/main" val="4032255388"/>
                  </a:ext>
                </a:extLst>
              </a:tr>
              <a:tr h="274737">
                <a:tc>
                  <a:txBody>
                    <a:bodyPr/>
                    <a:lstStyle/>
                    <a:p>
                      <a:pPr algn="l"/>
                      <a:r>
                        <a:rPr lang="en-RO" sz="1200" b="0" i="0" dirty="0">
                          <a:latin typeface="Arial" panose="020B0604020202020204" pitchFamily="34" charset="0"/>
                          <a:cs typeface="Arial" panose="020B0604020202020204" pitchFamily="34" charset="0"/>
                        </a:rPr>
                        <a:t>     0–11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57.4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274737">
                <a:tc>
                  <a:txBody>
                    <a:bodyPr/>
                    <a:lstStyle/>
                    <a:p>
                      <a:pPr algn="l"/>
                      <a:r>
                        <a:rPr lang="en-RO" sz="1200" b="0" i="0" dirty="0">
                          <a:latin typeface="Arial" panose="020B0604020202020204" pitchFamily="34" charset="0"/>
                          <a:cs typeface="Arial" panose="020B0604020202020204" pitchFamily="34" charset="0"/>
                        </a:rPr>
                        <a:t>     12–17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13.1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274737">
                <a:tc>
                  <a:txBody>
                    <a:bodyPr/>
                    <a:lstStyle/>
                    <a:p>
                      <a:pPr algn="l"/>
                      <a:r>
                        <a:rPr lang="en-RO" sz="1200" b="0" i="0" dirty="0">
                          <a:latin typeface="Arial" panose="020B0604020202020204" pitchFamily="34" charset="0"/>
                          <a:cs typeface="Arial" panose="020B0604020202020204" pitchFamily="34" charset="0"/>
                        </a:rPr>
                        <a:t>     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274737">
                <a:tc gridSpan="3">
                  <a:txBody>
                    <a:bodyPr/>
                    <a:lstStyle/>
                    <a:p>
                      <a:pPr algn="l"/>
                      <a:r>
                        <a:rPr lang="en-RO" sz="1200" b="0" i="0" dirty="0">
                          <a:latin typeface="Arial" panose="020B0604020202020204" pitchFamily="34" charset="0"/>
                          <a:cs typeface="Arial" panose="020B0604020202020204" pitchFamily="34" charset="0"/>
                        </a:rPr>
                        <a:t>Sex</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F3F6"/>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3D6C9D">
                        <a:alpha val="5098"/>
                      </a:srgbClr>
                    </a:solidFill>
                  </a:tcPr>
                </a:tc>
                <a:extLst>
                  <a:ext uri="{0D108BD9-81ED-4DB2-BD59-A6C34878D82A}">
                    <a16:rowId xmlns:a16="http://schemas.microsoft.com/office/drawing/2014/main" val="638549597"/>
                  </a:ext>
                </a:extLst>
              </a:tr>
              <a:tr h="274737">
                <a:tc>
                  <a:txBody>
                    <a:bodyPr/>
                    <a:lstStyle/>
                    <a:p>
                      <a:pPr algn="l"/>
                      <a:r>
                        <a:rPr lang="en-RO" sz="1200" b="0" i="0" dirty="0">
                          <a:latin typeface="Arial" panose="020B0604020202020204" pitchFamily="34" charset="0"/>
                          <a:cs typeface="Arial" panose="020B0604020202020204" pitchFamily="34" charset="0"/>
                        </a:rPr>
                        <a:t>     Male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274737">
                <a:tc>
                  <a:txBody>
                    <a:bodyPr/>
                    <a:lstStyle/>
                    <a:p>
                      <a:pPr algn="l"/>
                      <a:r>
                        <a:rPr lang="en-RO" sz="1200" b="0" i="0" dirty="0">
                          <a:latin typeface="Arial" panose="020B0604020202020204" pitchFamily="34" charset="0"/>
                          <a:cs typeface="Arial" panose="020B0604020202020204" pitchFamily="34" charset="0"/>
                        </a:rPr>
                        <a:t>     Female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55.7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bl>
          </a:graphicData>
        </a:graphic>
      </p:graphicFrame>
      <p:graphicFrame>
        <p:nvGraphicFramePr>
          <p:cNvPr id="6" name="Table 3">
            <a:extLst>
              <a:ext uri="{FF2B5EF4-FFF2-40B4-BE49-F238E27FC236}">
                <a16:creationId xmlns:a16="http://schemas.microsoft.com/office/drawing/2014/main" id="{DB648569-70BA-F14E-82E7-9DD413BC2E9C}"/>
              </a:ext>
            </a:extLst>
          </p:cNvPr>
          <p:cNvGraphicFramePr>
            <a:graphicFrameLocks noGrp="1"/>
          </p:cNvGraphicFramePr>
          <p:nvPr>
            <p:extLst>
              <p:ext uri="{D42A27DB-BD31-4B8C-83A1-F6EECF244321}">
                <p14:modId xmlns:p14="http://schemas.microsoft.com/office/powerpoint/2010/main" val="1800798795"/>
              </p:ext>
            </p:extLst>
          </p:nvPr>
        </p:nvGraphicFramePr>
        <p:xfrm>
          <a:off x="6116552" y="1435016"/>
          <a:ext cx="2559136" cy="4654611"/>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416878">
                  <a:extLst>
                    <a:ext uri="{9D8B030D-6E8A-4147-A177-3AD203B41FA5}">
                      <a16:colId xmlns:a16="http://schemas.microsoft.com/office/drawing/2014/main" val="4266073103"/>
                    </a:ext>
                  </a:extLst>
                </a:gridCol>
                <a:gridCol w="571129">
                  <a:extLst>
                    <a:ext uri="{9D8B030D-6E8A-4147-A177-3AD203B41FA5}">
                      <a16:colId xmlns:a16="http://schemas.microsoft.com/office/drawing/2014/main" val="6642283"/>
                    </a:ext>
                  </a:extLst>
                </a:gridCol>
                <a:gridCol w="571129">
                  <a:extLst>
                    <a:ext uri="{9D8B030D-6E8A-4147-A177-3AD203B41FA5}">
                      <a16:colId xmlns:a16="http://schemas.microsoft.com/office/drawing/2014/main" val="1746359052"/>
                    </a:ext>
                  </a:extLst>
                </a:gridCol>
              </a:tblGrid>
              <a:tr h="274737">
                <a:tc gridSpan="3">
                  <a:txBody>
                    <a:bodyPr/>
                    <a:lstStyle/>
                    <a:p>
                      <a:pPr algn="ctr"/>
                      <a:r>
                        <a:rPr lang="en-RO" sz="1200" b="1" i="0" dirty="0">
                          <a:solidFill>
                            <a:schemeClr val="bg1"/>
                          </a:solidFill>
                          <a:latin typeface="Arial" panose="020B0604020202020204" pitchFamily="34" charset="0"/>
                          <a:cs typeface="Arial" panose="020B0604020202020204" pitchFamily="34" charset="0"/>
                        </a:rPr>
                        <a:t>Possible risk factors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1"/>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noFill/>
                  </a:tcPr>
                </a:tc>
                <a:tc hMerge="1">
                  <a:txBody>
                    <a:bodyPr/>
                    <a:lstStyle/>
                    <a:p>
                      <a:endParaRPr lang="en-RO"/>
                    </a:p>
                  </a:txBody>
                  <a:tcPr>
                    <a:lnL w="6350" cap="flat" cmpd="sng" algn="ctr">
                      <a:solidFill>
                        <a:schemeClr val="tx1">
                          <a:lumMod val="75000"/>
                          <a:lumOff val="25000"/>
                        </a:schemeClr>
                      </a:solidFill>
                      <a:prstDash val="solid"/>
                      <a:round/>
                      <a:headEnd type="none" w="med" len="med"/>
                      <a:tailEnd type="none" w="med" len="med"/>
                    </a:lnL>
                  </a:tcPr>
                </a:tc>
                <a:extLst>
                  <a:ext uri="{0D108BD9-81ED-4DB2-BD59-A6C34878D82A}">
                    <a16:rowId xmlns:a16="http://schemas.microsoft.com/office/drawing/2014/main" val="3411456976"/>
                  </a:ext>
                </a:extLst>
              </a:tr>
              <a:tr h="274737">
                <a:tc rowSpan="2">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gridSpan="2">
                  <a:txBody>
                    <a:bodyPr/>
                    <a:lstStyle/>
                    <a:p>
                      <a:pPr algn="ctr"/>
                      <a:r>
                        <a:rPr lang="en-RO" sz="1200" b="0" i="0" dirty="0">
                          <a:latin typeface="Arial" panose="020B0604020202020204" pitchFamily="34" charset="0"/>
                          <a:cs typeface="Arial" panose="020B0604020202020204" pitchFamily="34" charset="0"/>
                        </a:rPr>
                        <a:t>Cases (n=61)</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hMerge="1">
                  <a:txBody>
                    <a:bodyPr/>
                    <a:lstStyle/>
                    <a:p>
                      <a:pPr algn="ct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B w="635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590144933"/>
                  </a:ext>
                </a:extLst>
              </a:tr>
              <a:tr h="274737">
                <a:tc vMerge="1">
                  <a:txBody>
                    <a:bodyPr/>
                    <a:lstStyle/>
                    <a:p>
                      <a:pPr algn="l"/>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a:r>
                        <a:rPr lang="en-RO" sz="1200" b="0" i="0" dirty="0">
                          <a:latin typeface="Arial" panose="020B0604020202020204" pitchFamily="34" charset="0"/>
                          <a:cs typeface="Arial" panose="020B0604020202020204" pitchFamily="34" charset="0"/>
                        </a:rPr>
                        <a:t>n</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tc>
                  <a:txBody>
                    <a:bodyPr/>
                    <a:lstStyle/>
                    <a:p>
                      <a:pPr algn="ctr"/>
                      <a:r>
                        <a:rPr lang="en-RO" sz="1200" b="0" i="0" dirty="0">
                          <a:latin typeface="Arial" panose="020B0604020202020204" pitchFamily="34" charset="0"/>
                          <a:cs typeface="Arial" panose="020B0604020202020204" pitchFamily="34" charset="0"/>
                        </a:rPr>
                        <a:t>%</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8"/>
                    </a:solidFill>
                  </a:tcPr>
                </a:tc>
                <a:extLst>
                  <a:ext uri="{0D108BD9-81ED-4DB2-BD59-A6C34878D82A}">
                    <a16:rowId xmlns:a16="http://schemas.microsoft.com/office/drawing/2014/main" val="748462538"/>
                  </a:ext>
                </a:extLst>
              </a:tr>
              <a:tr h="547200">
                <a:tc>
                  <a:txBody>
                    <a:bodyPr/>
                    <a:lstStyle/>
                    <a:p>
                      <a:pPr algn="l"/>
                      <a:r>
                        <a:rPr lang="en-RO" sz="1200" b="0" i="0" dirty="0">
                          <a:latin typeface="Arial" panose="020B0604020202020204" pitchFamily="34" charset="0"/>
                          <a:cs typeface="Arial" panose="020B0604020202020204" pitchFamily="34" charset="0"/>
                        </a:rPr>
                        <a:t>Swam in Shushuna*</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 / 6</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66.7</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448266"/>
                  </a:ext>
                </a:extLst>
              </a:tr>
              <a:tr h="547200">
                <a:tc>
                  <a:txBody>
                    <a:bodyPr/>
                    <a:lstStyle/>
                    <a:p>
                      <a:pPr algn="l"/>
                      <a:r>
                        <a:rPr lang="en-RO" sz="1200" b="0" i="0" dirty="0">
                          <a:latin typeface="Arial" panose="020B0604020202020204" pitchFamily="34" charset="0"/>
                          <a:cs typeface="Arial" panose="020B0604020202020204" pitchFamily="34" charset="0"/>
                        </a:rPr>
                        <a:t>House floods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30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49.2</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6832520"/>
                  </a:ext>
                </a:extLst>
              </a:tr>
              <a:tr h="547200">
                <a:tc>
                  <a:txBody>
                    <a:bodyPr/>
                    <a:lstStyle/>
                    <a:p>
                      <a:pPr algn="l"/>
                      <a:r>
                        <a:rPr lang="en-RO" sz="1200" b="0" i="0" dirty="0">
                          <a:latin typeface="Arial" panose="020B0604020202020204" pitchFamily="34" charset="0"/>
                          <a:cs typeface="Arial" panose="020B0604020202020204" pitchFamily="34" charset="0"/>
                        </a:rPr>
                        <a:t>Contact with rats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27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44.3</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44184105"/>
                  </a:ext>
                </a:extLst>
              </a:tr>
              <a:tr h="547200">
                <a:tc>
                  <a:txBody>
                    <a:bodyPr/>
                    <a:lstStyle/>
                    <a:p>
                      <a:pPr algn="l"/>
                      <a:r>
                        <a:rPr lang="en-RO" sz="1200" b="0" i="0" dirty="0">
                          <a:latin typeface="Arial" panose="020B0604020202020204" pitchFamily="34" charset="0"/>
                          <a:cs typeface="Arial" panose="020B0604020202020204" pitchFamily="34" charset="0"/>
                        </a:rPr>
                        <a:t>Presence of fleas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16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26.2</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7633688"/>
                  </a:ext>
                </a:extLst>
              </a:tr>
              <a:tr h="547200">
                <a:tc>
                  <a:txBody>
                    <a:bodyPr/>
                    <a:lstStyle/>
                    <a:p>
                      <a:pPr algn="l"/>
                      <a:r>
                        <a:rPr lang="en-RO" sz="1200" b="0" i="0" dirty="0">
                          <a:latin typeface="Arial" panose="020B0604020202020204" pitchFamily="34" charset="0"/>
                          <a:cs typeface="Arial" panose="020B0604020202020204" pitchFamily="34" charset="0"/>
                        </a:rPr>
                        <a:t>Presence of ticks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9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14.8</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2898677"/>
                  </a:ext>
                </a:extLst>
              </a:tr>
              <a:tr h="547200">
                <a:tc>
                  <a:txBody>
                    <a:bodyPr/>
                    <a:lstStyle/>
                    <a:p>
                      <a:pPr algn="l"/>
                      <a:r>
                        <a:rPr lang="en-RO" sz="1200" b="0" i="0" dirty="0">
                          <a:latin typeface="Arial" panose="020B0604020202020204" pitchFamily="34" charset="0"/>
                          <a:cs typeface="Arial" panose="020B0604020202020204" pitchFamily="34" charset="0"/>
                        </a:rPr>
                        <a:t># Dogs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2.15</a:t>
                      </a:r>
                    </a:p>
                    <a:p>
                      <a:pPr algn="ctr"/>
                      <a:r>
                        <a:rPr lang="en-RO" sz="1200" b="0" i="0" dirty="0">
                          <a:latin typeface="Arial" panose="020B0604020202020204" pitchFamily="34" charset="0"/>
                          <a:cs typeface="Arial" panose="020B0604020202020204" pitchFamily="34" charset="0"/>
                        </a:rPr>
                        <a:t>± 0.63</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endParaRPr lang="en-RO" sz="1200" b="0" i="0" dirty="0">
                        <a:latin typeface="Arial" panose="020B0604020202020204" pitchFamily="34" charset="0"/>
                        <a:cs typeface="Arial" panose="020B0604020202020204" pitchFamily="34" charset="0"/>
                      </a:endParaRP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2917193"/>
                  </a:ext>
                </a:extLst>
              </a:tr>
              <a:tr h="547200">
                <a:tc>
                  <a:txBody>
                    <a:bodyPr/>
                    <a:lstStyle/>
                    <a:p>
                      <a:pPr algn="l"/>
                      <a:r>
                        <a:rPr lang="en-RO" sz="1200" b="0" i="0" dirty="0">
                          <a:latin typeface="Arial" panose="020B0604020202020204" pitchFamily="34" charset="0"/>
                          <a:cs typeface="Arial" panose="020B0604020202020204" pitchFamily="34" charset="0"/>
                        </a:rPr>
                        <a:t>Never saw house rats</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18 / 61</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29.5</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2723767"/>
                  </a:ext>
                </a:extLst>
              </a:tr>
            </a:tbl>
          </a:graphicData>
        </a:graphic>
      </p:graphicFrame>
    </p:spTree>
    <p:extLst>
      <p:ext uri="{BB962C8B-B14F-4D97-AF65-F5344CB8AC3E}">
        <p14:creationId xmlns:p14="http://schemas.microsoft.com/office/powerpoint/2010/main" val="5470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Rectangle 415">
            <a:extLst>
              <a:ext uri="{FF2B5EF4-FFF2-40B4-BE49-F238E27FC236}">
                <a16:creationId xmlns:a16="http://schemas.microsoft.com/office/drawing/2014/main" id="{A1E2CB98-257A-9244-A7F9-84F8A55A8969}"/>
              </a:ext>
            </a:extLst>
          </p:cNvPr>
          <p:cNvSpPr/>
          <p:nvPr/>
        </p:nvSpPr>
        <p:spPr>
          <a:xfrm>
            <a:off x="1" y="1677798"/>
            <a:ext cx="9144000" cy="470395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Data by place</a:t>
            </a:r>
          </a:p>
        </p:txBody>
      </p:sp>
      <p:pic>
        <p:nvPicPr>
          <p:cNvPr id="415" name="Picture 1027" descr="C:\Documents and Settings\epidem\Mis documentos\Mis imágenes\infestacionaedesmarzo.bmp">
            <a:extLst>
              <a:ext uri="{FF2B5EF4-FFF2-40B4-BE49-F238E27FC236}">
                <a16:creationId xmlns:a16="http://schemas.microsoft.com/office/drawing/2014/main" id="{D57A147A-14E1-F945-A70E-02974D4F2137}"/>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5206" t="2429" r="8983" b="11044"/>
          <a:stretch/>
        </p:blipFill>
        <p:spPr bwMode="auto">
          <a:xfrm>
            <a:off x="431800" y="2974659"/>
            <a:ext cx="4054054" cy="2967005"/>
          </a:xfrm>
          <a:prstGeom prst="rect">
            <a:avLst/>
          </a:prstGeom>
          <a:noFill/>
          <a:ln w="19050">
            <a:solidFill>
              <a:schemeClr val="bg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CBC50FB-5350-B845-A988-AA23974763A5}"/>
              </a:ext>
            </a:extLst>
          </p:cNvPr>
          <p:cNvGrpSpPr/>
          <p:nvPr/>
        </p:nvGrpSpPr>
        <p:grpSpPr>
          <a:xfrm>
            <a:off x="5133711" y="2976733"/>
            <a:ext cx="3541977" cy="2967006"/>
            <a:chOff x="4909381" y="2366804"/>
            <a:chExt cx="3610289" cy="3024229"/>
          </a:xfrm>
        </p:grpSpPr>
        <p:pic>
          <p:nvPicPr>
            <p:cNvPr id="417" name="Picture 1030" descr="D:\DOCUMENTOSCHIU\EMERGENTES\DENGUE\sectores.jpg">
              <a:extLst>
                <a:ext uri="{FF2B5EF4-FFF2-40B4-BE49-F238E27FC236}">
                  <a16:creationId xmlns:a16="http://schemas.microsoft.com/office/drawing/2014/main" id="{3FCFE307-5B7C-5B48-8DBD-4EA4E084EFF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33" t="1517" r="2663"/>
            <a:stretch/>
          </p:blipFill>
          <p:spPr bwMode="auto">
            <a:xfrm>
              <a:off x="4909381" y="2366804"/>
              <a:ext cx="3610289" cy="3024229"/>
            </a:xfrm>
            <a:prstGeom prst="rect">
              <a:avLst/>
            </a:prstGeom>
            <a:noFill/>
            <a:ln w="19050">
              <a:solidFill>
                <a:schemeClr val="bg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8" name="Picture 1032" descr="C:\Archivos de programa\Archivos comunes\Microsoft Shared\Clipart\themes1\Bullets\BD14792_.GIF">
              <a:extLst>
                <a:ext uri="{FF2B5EF4-FFF2-40B4-BE49-F238E27FC236}">
                  <a16:creationId xmlns:a16="http://schemas.microsoft.com/office/drawing/2014/main" id="{5766345D-B444-804A-9D63-630D8A2A47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94688" y="47642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1033" descr="C:\Archivos de programa\Archivos comunes\Microsoft Shared\Clipart\themes1\Bullets\BD14792_.GIF">
              <a:extLst>
                <a:ext uri="{FF2B5EF4-FFF2-40B4-BE49-F238E27FC236}">
                  <a16:creationId xmlns:a16="http://schemas.microsoft.com/office/drawing/2014/main" id="{07541175-8771-E64F-9E96-B28E1665E4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3895"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1034" descr="C:\Archivos de programa\Archivos comunes\Microsoft Shared\Clipart\themes1\Bullets\BD14792_.GIF">
              <a:extLst>
                <a:ext uri="{FF2B5EF4-FFF2-40B4-BE49-F238E27FC236}">
                  <a16:creationId xmlns:a16="http://schemas.microsoft.com/office/drawing/2014/main" id="{F134AF90-A30C-9444-9B03-44483CA0D3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140"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1035" descr="C:\Archivos de programa\Archivos comunes\Microsoft Shared\Clipart\themes1\Bullets\BD14792_.GIF">
              <a:extLst>
                <a:ext uri="{FF2B5EF4-FFF2-40B4-BE49-F238E27FC236}">
                  <a16:creationId xmlns:a16="http://schemas.microsoft.com/office/drawing/2014/main" id="{6C59D5AD-129B-F64A-A8FF-BDA764870B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6875"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1036" descr="C:\Archivos de programa\Archivos comunes\Microsoft Shared\Clipart\themes1\Bullets\BD14792_.GIF">
              <a:extLst>
                <a:ext uri="{FF2B5EF4-FFF2-40B4-BE49-F238E27FC236}">
                  <a16:creationId xmlns:a16="http://schemas.microsoft.com/office/drawing/2014/main" id="{1C6C424B-5CE0-7F4B-9E5F-22F759B10B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1037" descr="C:\Archivos de programa\Archivos comunes\Microsoft Shared\Clipart\themes1\Bullets\BD14792_.GIF">
              <a:extLst>
                <a:ext uri="{FF2B5EF4-FFF2-40B4-BE49-F238E27FC236}">
                  <a16:creationId xmlns:a16="http://schemas.microsoft.com/office/drawing/2014/main" id="{C12B4CC3-1DF5-AB4D-9C9A-A1BE2B40E0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1038" descr="C:\Archivos de programa\Archivos comunes\Microsoft Shared\Clipart\themes1\Bullets\BD14792_.GIF">
              <a:extLst>
                <a:ext uri="{FF2B5EF4-FFF2-40B4-BE49-F238E27FC236}">
                  <a16:creationId xmlns:a16="http://schemas.microsoft.com/office/drawing/2014/main" id="{17BCD9C0-B912-8D4C-A813-3D4226BE0A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1039" descr="C:\Archivos de programa\Archivos comunes\Microsoft Shared\Clipart\themes1\Bullets\BD14792_.GIF">
              <a:extLst>
                <a:ext uri="{FF2B5EF4-FFF2-40B4-BE49-F238E27FC236}">
                  <a16:creationId xmlns:a16="http://schemas.microsoft.com/office/drawing/2014/main" id="{7865259F-13A5-7B4F-AF57-BC09166F27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1040" descr="C:\Archivos de programa\Archivos comunes\Microsoft Shared\Clipart\themes1\Bullets\BD14792_.GIF">
              <a:extLst>
                <a:ext uri="{FF2B5EF4-FFF2-40B4-BE49-F238E27FC236}">
                  <a16:creationId xmlns:a16="http://schemas.microsoft.com/office/drawing/2014/main" id="{3015F78E-5DC6-1049-AEE8-7340A60A91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Picture 1041" descr="C:\Archivos de programa\Archivos comunes\Microsoft Shared\Clipart\themes1\Bullets\BD14792_.GIF">
              <a:extLst>
                <a:ext uri="{FF2B5EF4-FFF2-40B4-BE49-F238E27FC236}">
                  <a16:creationId xmlns:a16="http://schemas.microsoft.com/office/drawing/2014/main" id="{8A0ADBE1-998D-6248-82ED-623699B5F09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 name="Picture 1042" descr="C:\Archivos de programa\Archivos comunes\Microsoft Shared\Clipart\themes1\Bullets\BD14792_.GIF">
              <a:extLst>
                <a:ext uri="{FF2B5EF4-FFF2-40B4-BE49-F238E27FC236}">
                  <a16:creationId xmlns:a16="http://schemas.microsoft.com/office/drawing/2014/main" id="{05C7C640-52C7-8745-B3B0-69458A7411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1179" y="48380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 name="Picture 1043" descr="C:\Archivos de programa\Archivos comunes\Microsoft Shared\Clipart\themes1\Bullets\BD14792_.GIF">
              <a:extLst>
                <a:ext uri="{FF2B5EF4-FFF2-40B4-BE49-F238E27FC236}">
                  <a16:creationId xmlns:a16="http://schemas.microsoft.com/office/drawing/2014/main" id="{91A09ABC-519B-364D-8B2A-FCFF38D707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0914"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1044" descr="C:\Archivos de programa\Archivos comunes\Microsoft Shared\Clipart\themes1\Bullets\BD14792_.GIF">
              <a:extLst>
                <a:ext uri="{FF2B5EF4-FFF2-40B4-BE49-F238E27FC236}">
                  <a16:creationId xmlns:a16="http://schemas.microsoft.com/office/drawing/2014/main" id="{5EA75105-DD97-4241-ACFA-50158AA561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1045" descr="C:\Archivos de programa\Archivos comunes\Microsoft Shared\Clipart\themes1\Bullets\BD14792_.GIF">
              <a:extLst>
                <a:ext uri="{FF2B5EF4-FFF2-40B4-BE49-F238E27FC236}">
                  <a16:creationId xmlns:a16="http://schemas.microsoft.com/office/drawing/2014/main" id="{47174295-E9BE-B747-A5F5-46BD6A7C3D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1046" descr="C:\Archivos de programa\Archivos comunes\Microsoft Shared\Clipart\themes1\Bullets\BD14792_.GIF">
              <a:extLst>
                <a:ext uri="{FF2B5EF4-FFF2-40B4-BE49-F238E27FC236}">
                  <a16:creationId xmlns:a16="http://schemas.microsoft.com/office/drawing/2014/main" id="{EDE45E58-6499-BD46-AA6F-E4B9D916A9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1047" descr="C:\Archivos de programa\Archivos comunes\Microsoft Shared\Clipart\themes1\Bullets\BD14792_.GIF">
              <a:extLst>
                <a:ext uri="{FF2B5EF4-FFF2-40B4-BE49-F238E27FC236}">
                  <a16:creationId xmlns:a16="http://schemas.microsoft.com/office/drawing/2014/main" id="{0DC95FD1-E50F-5342-9414-5DDB04F1C4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1048" descr="C:\Archivos de programa\Archivos comunes\Microsoft Shared\Clipart\themes1\Bullets\BD14792_.GIF">
              <a:extLst>
                <a:ext uri="{FF2B5EF4-FFF2-40B4-BE49-F238E27FC236}">
                  <a16:creationId xmlns:a16="http://schemas.microsoft.com/office/drawing/2014/main" id="{286E20FE-77B9-4B4F-95F7-3C7EA950BE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1049" descr="C:\Archivos de programa\Archivos comunes\Microsoft Shared\Clipart\themes1\Bullets\BD14792_.GIF">
              <a:extLst>
                <a:ext uri="{FF2B5EF4-FFF2-40B4-BE49-F238E27FC236}">
                  <a16:creationId xmlns:a16="http://schemas.microsoft.com/office/drawing/2014/main" id="{850A5F57-9D7D-2C40-ACB3-8DF35961CA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1050" descr="C:\Archivos de programa\Archivos comunes\Microsoft Shared\Clipart\themes1\Bullets\BD14792_.GIF">
              <a:extLst>
                <a:ext uri="{FF2B5EF4-FFF2-40B4-BE49-F238E27FC236}">
                  <a16:creationId xmlns:a16="http://schemas.microsoft.com/office/drawing/2014/main" id="{E37BC51C-B3E4-D941-96A3-A0B7CB1215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Picture 1051" descr="C:\Archivos de programa\Archivos comunes\Microsoft Shared\Clipart\themes1\Bullets\BD14792_.GIF">
              <a:extLst>
                <a:ext uri="{FF2B5EF4-FFF2-40B4-BE49-F238E27FC236}">
                  <a16:creationId xmlns:a16="http://schemas.microsoft.com/office/drawing/2014/main" id="{F5EEBCE9-648D-104A-B941-6FC3FFBA91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 name="Picture 1052" descr="C:\Archivos de programa\Archivos comunes\Microsoft Shared\Clipart\themes1\Bullets\BD14792_.GIF">
              <a:extLst>
                <a:ext uri="{FF2B5EF4-FFF2-40B4-BE49-F238E27FC236}">
                  <a16:creationId xmlns:a16="http://schemas.microsoft.com/office/drawing/2014/main" id="{2485A527-24D1-2B41-9396-A253C0A5F05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 name="Picture 1053" descr="C:\Archivos de programa\Archivos comunes\Microsoft Shared\Clipart\themes1\Bullets\BD14792_.GIF">
              <a:extLst>
                <a:ext uri="{FF2B5EF4-FFF2-40B4-BE49-F238E27FC236}">
                  <a16:creationId xmlns:a16="http://schemas.microsoft.com/office/drawing/2014/main" id="{712DAFC2-A08F-AD47-B72B-E83F7CAEB1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7404" y="4174387"/>
              <a:ext cx="33245" cy="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 name="Picture 1054" descr="C:\Archivos de programa\Archivos comunes\Microsoft Shared\Clipart\themes1\Bullets\BD14792_.GIF">
              <a:extLst>
                <a:ext uri="{FF2B5EF4-FFF2-40B4-BE49-F238E27FC236}">
                  <a16:creationId xmlns:a16="http://schemas.microsoft.com/office/drawing/2014/main" id="{D3B9B535-E7AB-A84D-AE75-9AC4A34EFC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4159"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 name="Picture 1055" descr="C:\Archivos de programa\Archivos comunes\Microsoft Shared\Clipart\themes1\Bullets\BD14792_.GIF">
              <a:extLst>
                <a:ext uri="{FF2B5EF4-FFF2-40B4-BE49-F238E27FC236}">
                  <a16:creationId xmlns:a16="http://schemas.microsoft.com/office/drawing/2014/main" id="{8CCF515F-CB0C-204C-BA06-0D9F7BA427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140"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 name="Picture 1056" descr="C:\Archivos de programa\Archivos comunes\Microsoft Shared\Clipart\themes1\Bullets\BD14792_.GIF">
              <a:extLst>
                <a:ext uri="{FF2B5EF4-FFF2-40B4-BE49-F238E27FC236}">
                  <a16:creationId xmlns:a16="http://schemas.microsoft.com/office/drawing/2014/main" id="{8EAC9586-1B73-A44C-B355-3825A2D22C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385"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 name="Picture 1057" descr="C:\Archivos de programa\Archivos comunes\Microsoft Shared\Clipart\themes1\Bullets\BD14792_.GIF">
              <a:extLst>
                <a:ext uri="{FF2B5EF4-FFF2-40B4-BE49-F238E27FC236}">
                  <a16:creationId xmlns:a16="http://schemas.microsoft.com/office/drawing/2014/main" id="{F2C3D8A2-D356-8647-B402-05767AA8B5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0914"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 name="Picture 1058" descr="C:\Archivos de programa\Archivos comunes\Microsoft Shared\Clipart\themes1\Bullets\BD14792_.GIF">
              <a:extLst>
                <a:ext uri="{FF2B5EF4-FFF2-40B4-BE49-F238E27FC236}">
                  <a16:creationId xmlns:a16="http://schemas.microsoft.com/office/drawing/2014/main" id="{D1D2BE8D-A47C-C84F-A345-38E4F0F18C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 name="Picture 1059" descr="C:\Archivos de programa\Archivos comunes\Microsoft Shared\Clipart\themes1\Bullets\BD14792_.GIF">
              <a:extLst>
                <a:ext uri="{FF2B5EF4-FFF2-40B4-BE49-F238E27FC236}">
                  <a16:creationId xmlns:a16="http://schemas.microsoft.com/office/drawing/2014/main" id="{64551DDF-F8FE-D545-B451-F5BB22EA13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6" name="Picture 1060" descr="C:\Archivos de programa\Archivos comunes\Microsoft Shared\Clipart\themes1\Bullets\BD14792_.GIF">
              <a:extLst>
                <a:ext uri="{FF2B5EF4-FFF2-40B4-BE49-F238E27FC236}">
                  <a16:creationId xmlns:a16="http://schemas.microsoft.com/office/drawing/2014/main" id="{60F7066B-A32D-C64E-B4F2-04F1AF3594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 name="Picture 1061" descr="C:\Archivos de programa\Archivos comunes\Microsoft Shared\Clipart\themes1\Bullets\BD14792_.GIF">
              <a:extLst>
                <a:ext uri="{FF2B5EF4-FFF2-40B4-BE49-F238E27FC236}">
                  <a16:creationId xmlns:a16="http://schemas.microsoft.com/office/drawing/2014/main" id="{6B17850F-009A-8845-8297-F5570C895D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 name="Picture 1062" descr="C:\Archivos de programa\Archivos comunes\Microsoft Shared\Clipart\themes1\Bullets\BD14792_.GIF">
              <a:extLst>
                <a:ext uri="{FF2B5EF4-FFF2-40B4-BE49-F238E27FC236}">
                  <a16:creationId xmlns:a16="http://schemas.microsoft.com/office/drawing/2014/main" id="{B6E341B0-22CC-4E4C-836F-2EFD6B0569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7669" y="48380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 name="Picture 1063" descr="C:\Archivos de programa\Archivos comunes\Microsoft Shared\Clipart\themes1\Bullets\BD14792_.GIF">
              <a:extLst>
                <a:ext uri="{FF2B5EF4-FFF2-40B4-BE49-F238E27FC236}">
                  <a16:creationId xmlns:a16="http://schemas.microsoft.com/office/drawing/2014/main" id="{ED6D9626-FFC7-A944-9088-D817A8C892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 name="Picture 1064" descr="C:\Archivos de programa\Archivos comunes\Microsoft Shared\Clipart\themes1\Bullets\BD14792_.GIF">
              <a:extLst>
                <a:ext uri="{FF2B5EF4-FFF2-40B4-BE49-F238E27FC236}">
                  <a16:creationId xmlns:a16="http://schemas.microsoft.com/office/drawing/2014/main" id="{5607B9EC-64B4-B643-9666-8F07ECF9B7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 name="Picture 1065" descr="C:\Archivos de programa\Archivos comunes\Microsoft Shared\Clipart\themes1\Bullets\BD14792_.GIF">
              <a:extLst>
                <a:ext uri="{FF2B5EF4-FFF2-40B4-BE49-F238E27FC236}">
                  <a16:creationId xmlns:a16="http://schemas.microsoft.com/office/drawing/2014/main" id="{C6C02D4B-4452-7B47-A01E-2E2A56DFEF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 name="Picture 1066" descr="C:\Archivos de programa\Archivos comunes\Microsoft Shared\Clipart\themes1\Bullets\BD14792_.GIF">
              <a:extLst>
                <a:ext uri="{FF2B5EF4-FFF2-40B4-BE49-F238E27FC236}">
                  <a16:creationId xmlns:a16="http://schemas.microsoft.com/office/drawing/2014/main" id="{7DBE8115-0C60-534C-987E-68E56CD4DA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 name="Picture 1067" descr="C:\Archivos de programa\Archivos comunes\Microsoft Shared\Clipart\themes1\Bullets\BD14792_.GIF">
              <a:extLst>
                <a:ext uri="{FF2B5EF4-FFF2-40B4-BE49-F238E27FC236}">
                  <a16:creationId xmlns:a16="http://schemas.microsoft.com/office/drawing/2014/main" id="{E066A773-61C6-7344-B153-5AB77298A86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1068" descr="C:\Archivos de programa\Archivos comunes\Microsoft Shared\Clipart\themes1\Bullets\BD14792_.GIF">
              <a:extLst>
                <a:ext uri="{FF2B5EF4-FFF2-40B4-BE49-F238E27FC236}">
                  <a16:creationId xmlns:a16="http://schemas.microsoft.com/office/drawing/2014/main" id="{346ED2E1-D16B-9B43-BA66-C3B24E96B8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 name="Picture 1069" descr="C:\Archivos de programa\Archivos comunes\Microsoft Shared\Clipart\themes1\Bullets\BD14792_.GIF">
              <a:extLst>
                <a:ext uri="{FF2B5EF4-FFF2-40B4-BE49-F238E27FC236}">
                  <a16:creationId xmlns:a16="http://schemas.microsoft.com/office/drawing/2014/main" id="{68508BC0-BCB4-A64F-869C-ECFC19DA76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0914" y="487488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 name="Picture 1070" descr="C:\Archivos de programa\Archivos comunes\Microsoft Shared\Clipart\themes1\Bullets\BD14792_.GIF">
              <a:extLst>
                <a:ext uri="{FF2B5EF4-FFF2-40B4-BE49-F238E27FC236}">
                  <a16:creationId xmlns:a16="http://schemas.microsoft.com/office/drawing/2014/main" id="{61D50BF6-B356-454F-BF50-41A983207B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650"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Picture 1071" descr="C:\Archivos de programa\Archivos comunes\Microsoft Shared\Clipart\themes1\Bullets\BD14792_.GIF">
              <a:extLst>
                <a:ext uri="{FF2B5EF4-FFF2-40B4-BE49-F238E27FC236}">
                  <a16:creationId xmlns:a16="http://schemas.microsoft.com/office/drawing/2014/main" id="{257FD797-DC86-6B42-A1A0-E314CC0B5E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385"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1072" descr="C:\Archivos de programa\Archivos comunes\Microsoft Shared\Clipart\themes1\Bullets\BD14792_.GIF">
              <a:extLst>
                <a:ext uri="{FF2B5EF4-FFF2-40B4-BE49-F238E27FC236}">
                  <a16:creationId xmlns:a16="http://schemas.microsoft.com/office/drawing/2014/main" id="{F7AD0AE0-4CF5-1645-A37B-DEFA1DDDAB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3630"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Picture 1073" descr="C:\Archivos de programa\Archivos comunes\Microsoft Shared\Clipart\themes1\Bullets\BD14792_.GIF">
              <a:extLst>
                <a:ext uri="{FF2B5EF4-FFF2-40B4-BE49-F238E27FC236}">
                  <a16:creationId xmlns:a16="http://schemas.microsoft.com/office/drawing/2014/main" id="{106233EC-CE61-0D4F-BE88-C08785AE4E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1074" descr="C:\Archivos de programa\Archivos comunes\Microsoft Shared\Clipart\themes1\Bullets\BD14792_.GIF">
              <a:extLst>
                <a:ext uri="{FF2B5EF4-FFF2-40B4-BE49-F238E27FC236}">
                  <a16:creationId xmlns:a16="http://schemas.microsoft.com/office/drawing/2014/main" id="{8D99774E-794C-E140-8AA6-3ACAD29A0B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1075" descr="C:\Archivos de programa\Archivos comunes\Microsoft Shared\Clipart\themes1\Bullets\BD14792_.GIF">
              <a:extLst>
                <a:ext uri="{FF2B5EF4-FFF2-40B4-BE49-F238E27FC236}">
                  <a16:creationId xmlns:a16="http://schemas.microsoft.com/office/drawing/2014/main" id="{7C7BC000-A3FA-514A-A7C0-DDE3BC0BDF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1076" descr="C:\Archivos de programa\Archivos comunes\Microsoft Shared\Clipart\themes1\Bullets\BD14792_.GIF">
              <a:extLst>
                <a:ext uri="{FF2B5EF4-FFF2-40B4-BE49-F238E27FC236}">
                  <a16:creationId xmlns:a16="http://schemas.microsoft.com/office/drawing/2014/main" id="{FD74281B-A285-054B-80B2-27A4894466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1077" descr="C:\Archivos de programa\Archivos comunes\Microsoft Shared\Clipart\themes1\Bullets\BD14792_.GIF">
              <a:extLst>
                <a:ext uri="{FF2B5EF4-FFF2-40B4-BE49-F238E27FC236}">
                  <a16:creationId xmlns:a16="http://schemas.microsoft.com/office/drawing/2014/main" id="{8A62A506-871A-AA41-A949-310A4E1C25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1078" descr="C:\Archivos de programa\Archivos comunes\Microsoft Shared\Clipart\themes1\Bullets\BD14792_.GIF">
              <a:extLst>
                <a:ext uri="{FF2B5EF4-FFF2-40B4-BE49-F238E27FC236}">
                  <a16:creationId xmlns:a16="http://schemas.microsoft.com/office/drawing/2014/main" id="{86833842-2F7E-E449-8FA3-027F9FFF0B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Picture 1079" descr="C:\Archivos de programa\Archivos comunes\Microsoft Shared\Clipart\themes1\Bullets\BD14792_.GIF">
              <a:extLst>
                <a:ext uri="{FF2B5EF4-FFF2-40B4-BE49-F238E27FC236}">
                  <a16:creationId xmlns:a16="http://schemas.microsoft.com/office/drawing/2014/main" id="{BBAC0DED-92A4-B543-B879-A88C42E15D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396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 name="Picture 1080" descr="C:\Archivos de programa\Archivos comunes\Microsoft Shared\Clipart\themes1\Bullets\BD14792_.GIF">
              <a:extLst>
                <a:ext uri="{FF2B5EF4-FFF2-40B4-BE49-F238E27FC236}">
                  <a16:creationId xmlns:a16="http://schemas.microsoft.com/office/drawing/2014/main" id="{CE6ABF50-CC60-9A42-83F0-CBFA237E30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 name="Picture 1081" descr="C:\Archivos de programa\Archivos comunes\Microsoft Shared\Clipart\themes1\Bullets\BD14792_.GIF">
              <a:extLst>
                <a:ext uri="{FF2B5EF4-FFF2-40B4-BE49-F238E27FC236}">
                  <a16:creationId xmlns:a16="http://schemas.microsoft.com/office/drawing/2014/main" id="{E36A4491-284F-A641-ADC5-1B0EABEEBE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29208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 name="Picture 1082" descr="C:\Archivos de programa\Archivos comunes\Microsoft Shared\Clipart\themes1\Bullets\BD14792_.GIF">
              <a:extLst>
                <a:ext uri="{FF2B5EF4-FFF2-40B4-BE49-F238E27FC236}">
                  <a16:creationId xmlns:a16="http://schemas.microsoft.com/office/drawing/2014/main" id="{957C99DE-BED2-A040-8F29-DC6121D7AF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7404" y="487488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9" name="Picture 1083" descr="C:\Archivos de programa\Archivos comunes\Microsoft Shared\Clipart\themes1\Bullets\BD14792_.GIF">
              <a:extLst>
                <a:ext uri="{FF2B5EF4-FFF2-40B4-BE49-F238E27FC236}">
                  <a16:creationId xmlns:a16="http://schemas.microsoft.com/office/drawing/2014/main" id="{0DBF3769-C39E-BD49-945F-47B5E80F8B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27934" y="49117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 name="Picture 1084" descr="C:\Archivos de programa\Archivos comunes\Microsoft Shared\Clipart\themes1\Bullets\BD14792_.GIF">
              <a:extLst>
                <a:ext uri="{FF2B5EF4-FFF2-40B4-BE49-F238E27FC236}">
                  <a16:creationId xmlns:a16="http://schemas.microsoft.com/office/drawing/2014/main" id="{DABCCBD8-D769-AF4A-AD96-505468502A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385" y="439559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 name="Picture 1085" descr="C:\Archivos de programa\Archivos comunes\Microsoft Shared\Clipart\themes1\Bullets\BD14792_.GIF">
              <a:extLst>
                <a:ext uri="{FF2B5EF4-FFF2-40B4-BE49-F238E27FC236}">
                  <a16:creationId xmlns:a16="http://schemas.microsoft.com/office/drawing/2014/main" id="{160A76B1-7A28-D04D-AD7C-DB6EEC8753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6875" y="443246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Picture 1086" descr="C:\Archivos de programa\Archivos comunes\Microsoft Shared\Clipart\themes1\Bullets\BD14792_.GIF">
              <a:extLst>
                <a:ext uri="{FF2B5EF4-FFF2-40B4-BE49-F238E27FC236}">
                  <a16:creationId xmlns:a16="http://schemas.microsoft.com/office/drawing/2014/main" id="{E6A3E312-C544-1145-8B2C-42C6DB8A2B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443246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 name="Picture 1087" descr="C:\Archivos de programa\Archivos comunes\Microsoft Shared\Clipart\themes1\Bullets\BD14792_.GIF">
              <a:extLst>
                <a:ext uri="{FF2B5EF4-FFF2-40B4-BE49-F238E27FC236}">
                  <a16:creationId xmlns:a16="http://schemas.microsoft.com/office/drawing/2014/main" id="{0802F432-FC42-1645-A329-E052672A1E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443246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1088" descr="C:\Archivos de programa\Archivos comunes\Microsoft Shared\Clipart\themes1\Bullets\BD14792_.GIF">
              <a:extLst>
                <a:ext uri="{FF2B5EF4-FFF2-40B4-BE49-F238E27FC236}">
                  <a16:creationId xmlns:a16="http://schemas.microsoft.com/office/drawing/2014/main" id="{E69D36B1-F627-E54B-BDC7-B2BDDC4A92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 name="Picture 1089" descr="C:\Archivos de programa\Archivos comunes\Microsoft Shared\Clipart\themes1\Bullets\BD14792_.GIF">
              <a:extLst>
                <a:ext uri="{FF2B5EF4-FFF2-40B4-BE49-F238E27FC236}">
                  <a16:creationId xmlns:a16="http://schemas.microsoft.com/office/drawing/2014/main" id="{B82D2865-C6E3-054A-A076-246EDB8B67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1090" descr="C:\Archivos de programa\Archivos comunes\Microsoft Shared\Clipart\themes1\Bullets\BD14792_.GIF">
              <a:extLst>
                <a:ext uri="{FF2B5EF4-FFF2-40B4-BE49-F238E27FC236}">
                  <a16:creationId xmlns:a16="http://schemas.microsoft.com/office/drawing/2014/main" id="{B87CC3D5-674F-E443-92CA-4F65B1808D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0385"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 name="Picture 1091" descr="C:\Archivos de programa\Archivos comunes\Microsoft Shared\Clipart\themes1\Bullets\BD14792_.GIF">
              <a:extLst>
                <a:ext uri="{FF2B5EF4-FFF2-40B4-BE49-F238E27FC236}">
                  <a16:creationId xmlns:a16="http://schemas.microsoft.com/office/drawing/2014/main" id="{5BBE6AA1-F277-9D49-B936-53E7E48657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6875"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 name="Picture 1092" descr="C:\Archivos de programa\Archivos comunes\Microsoft Shared\Clipart\themes1\Bullets\BD14792_.GIF">
              <a:extLst>
                <a:ext uri="{FF2B5EF4-FFF2-40B4-BE49-F238E27FC236}">
                  <a16:creationId xmlns:a16="http://schemas.microsoft.com/office/drawing/2014/main" id="{EF6B4333-B7E7-BB4A-B020-1B68B7F21F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9" name="Picture 1093" descr="C:\Archivos de programa\Archivos comunes\Microsoft Shared\Clipart\themes1\Bullets\BD14792_.GIF">
              <a:extLst>
                <a:ext uri="{FF2B5EF4-FFF2-40B4-BE49-F238E27FC236}">
                  <a16:creationId xmlns:a16="http://schemas.microsoft.com/office/drawing/2014/main" id="{FA54BA1F-9ED5-D848-87E3-6145635E00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 name="Picture 1094" descr="C:\Archivos de programa\Archivos comunes\Microsoft Shared\Clipart\themes1\Bullets\BD14792_.GIF">
              <a:extLst>
                <a:ext uri="{FF2B5EF4-FFF2-40B4-BE49-F238E27FC236}">
                  <a16:creationId xmlns:a16="http://schemas.microsoft.com/office/drawing/2014/main" id="{FBB6AA56-D250-DE42-8D10-675B9F8503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1179"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 name="Picture 1095" descr="C:\Archivos de programa\Archivos comunes\Microsoft Shared\Clipart\themes1\Bullets\BD14792_.GIF">
              <a:extLst>
                <a:ext uri="{FF2B5EF4-FFF2-40B4-BE49-F238E27FC236}">
                  <a16:creationId xmlns:a16="http://schemas.microsoft.com/office/drawing/2014/main" id="{418BAA0F-7A79-FC46-9D1A-2B7B6B2894B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4424"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Picture 1096" descr="C:\Archivos de programa\Archivos comunes\Microsoft Shared\Clipart\themes1\Bullets\BD14792_.GIF">
              <a:extLst>
                <a:ext uri="{FF2B5EF4-FFF2-40B4-BE49-F238E27FC236}">
                  <a16:creationId xmlns:a16="http://schemas.microsoft.com/office/drawing/2014/main" id="{C3B69279-F5DB-F047-8A8A-0142B63BC0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 name="Picture 1097" descr="C:\Archivos de programa\Archivos comunes\Microsoft Shared\Clipart\themes1\Bullets\BD14792_.GIF">
              <a:extLst>
                <a:ext uri="{FF2B5EF4-FFF2-40B4-BE49-F238E27FC236}">
                  <a16:creationId xmlns:a16="http://schemas.microsoft.com/office/drawing/2014/main" id="{54E8749D-CCB3-F442-B7C8-0416713E7F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4" name="Picture 1098" descr="C:\Archivos de programa\Archivos comunes\Microsoft Shared\Clipart\themes1\Bullets\BD14792_.GIF">
              <a:extLst>
                <a:ext uri="{FF2B5EF4-FFF2-40B4-BE49-F238E27FC236}">
                  <a16:creationId xmlns:a16="http://schemas.microsoft.com/office/drawing/2014/main" id="{533E4CF0-AE41-194F-B22E-B952FF3835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5" name="Picture 1099" descr="C:\Archivos de programa\Archivos comunes\Microsoft Shared\Clipart\themes1\Bullets\BD14792_.GIF">
              <a:extLst>
                <a:ext uri="{FF2B5EF4-FFF2-40B4-BE49-F238E27FC236}">
                  <a16:creationId xmlns:a16="http://schemas.microsoft.com/office/drawing/2014/main" id="{81FBAF4A-2F2F-934E-9501-ACB4D60BBE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 name="Picture 1100" descr="C:\Archivos de programa\Archivos comunes\Microsoft Shared\Clipart\themes1\Bullets\BD14792_.GIF">
              <a:extLst>
                <a:ext uri="{FF2B5EF4-FFF2-40B4-BE49-F238E27FC236}">
                  <a16:creationId xmlns:a16="http://schemas.microsoft.com/office/drawing/2014/main" id="{3B6322E9-20FB-DD4F-870B-E27BB083C5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7" name="Picture 1101" descr="C:\Archivos de programa\Archivos comunes\Microsoft Shared\Clipart\themes1\Bullets\BD14792_.GIF">
              <a:extLst>
                <a:ext uri="{FF2B5EF4-FFF2-40B4-BE49-F238E27FC236}">
                  <a16:creationId xmlns:a16="http://schemas.microsoft.com/office/drawing/2014/main" id="{F34761D9-48DF-7849-91AD-C75D220CC9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 name="Picture 1102" descr="C:\Archivos de programa\Archivos comunes\Microsoft Shared\Clipart\themes1\Bullets\BD14792_.GIF">
              <a:extLst>
                <a:ext uri="{FF2B5EF4-FFF2-40B4-BE49-F238E27FC236}">
                  <a16:creationId xmlns:a16="http://schemas.microsoft.com/office/drawing/2014/main" id="{0926A675-11E6-BA42-AE73-7A28938F5D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9" name="Picture 1103" descr="C:\Archivos de programa\Archivos comunes\Microsoft Shared\Clipart\themes1\Bullets\BD14792_.GIF">
              <a:extLst>
                <a:ext uri="{FF2B5EF4-FFF2-40B4-BE49-F238E27FC236}">
                  <a16:creationId xmlns:a16="http://schemas.microsoft.com/office/drawing/2014/main" id="{BB4C789F-1946-5943-A8F1-1CC0058F3C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 name="Picture 1104" descr="C:\Archivos de programa\Archivos comunes\Microsoft Shared\Clipart\themes1\Bullets\BD14792_.GIF">
              <a:extLst>
                <a:ext uri="{FF2B5EF4-FFF2-40B4-BE49-F238E27FC236}">
                  <a16:creationId xmlns:a16="http://schemas.microsoft.com/office/drawing/2014/main" id="{1A71DE7B-CCC7-D343-AC7D-FBE690655C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 name="Picture 1105" descr="C:\Archivos de programa\Archivos comunes\Microsoft Shared\Clipart\themes1\Bullets\BD14792_.GIF">
              <a:extLst>
                <a:ext uri="{FF2B5EF4-FFF2-40B4-BE49-F238E27FC236}">
                  <a16:creationId xmlns:a16="http://schemas.microsoft.com/office/drawing/2014/main" id="{FD63A6B1-CAAB-264C-AEF0-E6A1EB57DB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 name="Picture 1106" descr="C:\Archivos de programa\Archivos comunes\Microsoft Shared\Clipart\themes1\Bullets\BD14792_.GIF">
              <a:extLst>
                <a:ext uri="{FF2B5EF4-FFF2-40B4-BE49-F238E27FC236}">
                  <a16:creationId xmlns:a16="http://schemas.microsoft.com/office/drawing/2014/main" id="{4A78C67A-D22E-AF4A-858A-F91052804F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Picture 1107" descr="C:\Archivos de programa\Archivos comunes\Microsoft Shared\Clipart\themes1\Bullets\BD14792_.GIF">
              <a:extLst>
                <a:ext uri="{FF2B5EF4-FFF2-40B4-BE49-F238E27FC236}">
                  <a16:creationId xmlns:a16="http://schemas.microsoft.com/office/drawing/2014/main" id="{0A800239-D8B1-A342-AEE1-6B4E9A471C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Picture 1108" descr="C:\Archivos de programa\Archivos comunes\Microsoft Shared\Clipart\themes1\Bullets\BD14792_.GIF">
              <a:extLst>
                <a:ext uri="{FF2B5EF4-FFF2-40B4-BE49-F238E27FC236}">
                  <a16:creationId xmlns:a16="http://schemas.microsoft.com/office/drawing/2014/main" id="{267C5862-67F8-4E49-A526-A6F462EFFF7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376883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Picture 1109" descr="C:\Archivos de programa\Archivos comunes\Microsoft Shared\Clipart\themes1\Bullets\BD14792_.GIF">
              <a:extLst>
                <a:ext uri="{FF2B5EF4-FFF2-40B4-BE49-F238E27FC236}">
                  <a16:creationId xmlns:a16="http://schemas.microsoft.com/office/drawing/2014/main" id="{D1CD187A-6EFF-A241-A9BE-7982444DD74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Picture 1110" descr="C:\Archivos de programa\Archivos comunes\Microsoft Shared\Clipart\themes1\Bullets\BD14792_.GIF">
              <a:extLst>
                <a:ext uri="{FF2B5EF4-FFF2-40B4-BE49-F238E27FC236}">
                  <a16:creationId xmlns:a16="http://schemas.microsoft.com/office/drawing/2014/main" id="{7CC8C7A9-1988-FB49-9A2F-88013C8E95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Picture 1111" descr="C:\Archivos de programa\Archivos comunes\Microsoft Shared\Clipart\themes1\Bullets\BD14792_.GIF">
              <a:extLst>
                <a:ext uri="{FF2B5EF4-FFF2-40B4-BE49-F238E27FC236}">
                  <a16:creationId xmlns:a16="http://schemas.microsoft.com/office/drawing/2014/main" id="{D7A5944B-2687-C544-9DA6-6FB9BC20A1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1112" descr="C:\Archivos de programa\Archivos comunes\Microsoft Shared\Clipart\themes1\Bullets\BD14792_.GIF">
              <a:extLst>
                <a:ext uri="{FF2B5EF4-FFF2-40B4-BE49-F238E27FC236}">
                  <a16:creationId xmlns:a16="http://schemas.microsoft.com/office/drawing/2014/main" id="{E82D3C28-274E-A041-AC2D-22EDB32B0A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9" name="Picture 1113" descr="C:\Archivos de programa\Archivos comunes\Microsoft Shared\Clipart\themes1\Bullets\BD14792_.GIF">
              <a:extLst>
                <a:ext uri="{FF2B5EF4-FFF2-40B4-BE49-F238E27FC236}">
                  <a16:creationId xmlns:a16="http://schemas.microsoft.com/office/drawing/2014/main" id="{33E84CDB-E943-8C41-B317-AEC96BA45C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0" name="Picture 1114" descr="C:\Archivos de programa\Archivos comunes\Microsoft Shared\Clipart\themes1\Bullets\BD14792_.GIF">
              <a:extLst>
                <a:ext uri="{FF2B5EF4-FFF2-40B4-BE49-F238E27FC236}">
                  <a16:creationId xmlns:a16="http://schemas.microsoft.com/office/drawing/2014/main" id="{A8F256E0-818B-6B44-A18E-185C69B5E5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 name="Picture 1115" descr="C:\Archivos de programa\Archivos comunes\Microsoft Shared\Clipart\themes1\Bullets\BD14792_.GIF">
              <a:extLst>
                <a:ext uri="{FF2B5EF4-FFF2-40B4-BE49-F238E27FC236}">
                  <a16:creationId xmlns:a16="http://schemas.microsoft.com/office/drawing/2014/main" id="{556D6FAC-DBB0-E14F-91CA-05F43E4616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 name="Picture 1116" descr="C:\Archivos de programa\Archivos comunes\Microsoft Shared\Clipart\themes1\Bullets\BD14792_.GIF">
              <a:extLst>
                <a:ext uri="{FF2B5EF4-FFF2-40B4-BE49-F238E27FC236}">
                  <a16:creationId xmlns:a16="http://schemas.microsoft.com/office/drawing/2014/main" id="{78FC192D-98EF-B943-B4A7-70F9C48C8B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 name="Picture 1117" descr="C:\Archivos de programa\Archivos comunes\Microsoft Shared\Clipart\themes1\Bullets\BD14792_.GIF">
              <a:extLst>
                <a:ext uri="{FF2B5EF4-FFF2-40B4-BE49-F238E27FC236}">
                  <a16:creationId xmlns:a16="http://schemas.microsoft.com/office/drawing/2014/main" id="{3F8A6B59-1848-5542-ACB1-3B952CA06C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 name="Picture 1118" descr="C:\Archivos de programa\Archivos comunes\Microsoft Shared\Clipart\themes1\Bullets\BD14792_.GIF">
              <a:extLst>
                <a:ext uri="{FF2B5EF4-FFF2-40B4-BE49-F238E27FC236}">
                  <a16:creationId xmlns:a16="http://schemas.microsoft.com/office/drawing/2014/main" id="{8018ADCB-639E-4C41-B8D0-20E98C8E14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5" name="Picture 1119" descr="C:\Archivos de programa\Archivos comunes\Microsoft Shared\Clipart\themes1\Bullets\BD14792_.GIF">
              <a:extLst>
                <a:ext uri="{FF2B5EF4-FFF2-40B4-BE49-F238E27FC236}">
                  <a16:creationId xmlns:a16="http://schemas.microsoft.com/office/drawing/2014/main" id="{0A6E1E81-0E52-4C4E-9E88-95BA7EEA32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6" name="Picture 1120" descr="C:\Archivos de programa\Archivos comunes\Microsoft Shared\Clipart\themes1\Bullets\BD14792_.GIF">
              <a:extLst>
                <a:ext uri="{FF2B5EF4-FFF2-40B4-BE49-F238E27FC236}">
                  <a16:creationId xmlns:a16="http://schemas.microsoft.com/office/drawing/2014/main" id="{965616DC-11B4-DB42-9C89-EE21D76DF6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7" name="Picture 1121" descr="C:\Archivos de programa\Archivos comunes\Microsoft Shared\Clipart\themes1\Bullets\BD14792_.GIF">
              <a:extLst>
                <a:ext uri="{FF2B5EF4-FFF2-40B4-BE49-F238E27FC236}">
                  <a16:creationId xmlns:a16="http://schemas.microsoft.com/office/drawing/2014/main" id="{70CE6D42-BCAC-1145-B878-426AEF89E4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 name="Picture 1122" descr="C:\Archivos de programa\Archivos comunes\Microsoft Shared\Clipart\themes1\Bullets\BD14792_.GIF">
              <a:extLst>
                <a:ext uri="{FF2B5EF4-FFF2-40B4-BE49-F238E27FC236}">
                  <a16:creationId xmlns:a16="http://schemas.microsoft.com/office/drawing/2014/main" id="{04C9475F-BD4A-9141-BD96-B9BCA82969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 name="Picture 1123" descr="C:\Archivos de programa\Archivos comunes\Microsoft Shared\Clipart\themes1\Bullets\BD14792_.GIF">
              <a:extLst>
                <a:ext uri="{FF2B5EF4-FFF2-40B4-BE49-F238E27FC236}">
                  <a16:creationId xmlns:a16="http://schemas.microsoft.com/office/drawing/2014/main" id="{CA568A02-9DA7-AB45-A83A-7F22D544E9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 name="Picture 1124" descr="C:\Archivos de programa\Archivos comunes\Microsoft Shared\Clipart\themes1\Bullets\BD14792_.GIF">
              <a:extLst>
                <a:ext uri="{FF2B5EF4-FFF2-40B4-BE49-F238E27FC236}">
                  <a16:creationId xmlns:a16="http://schemas.microsoft.com/office/drawing/2014/main" id="{BB812A1E-F5CE-544A-871B-E68C009BED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 name="Picture 1125" descr="C:\Archivos de programa\Archivos comunes\Microsoft Shared\Clipart\themes1\Bullets\BD14792_.GIF">
              <a:extLst>
                <a:ext uri="{FF2B5EF4-FFF2-40B4-BE49-F238E27FC236}">
                  <a16:creationId xmlns:a16="http://schemas.microsoft.com/office/drawing/2014/main" id="{F06F7103-1C54-F149-8264-A9EC38EAA9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 name="Picture 1126" descr="C:\Archivos de programa\Archivos comunes\Microsoft Shared\Clipart\themes1\Bullets\BD14792_.GIF">
              <a:extLst>
                <a:ext uri="{FF2B5EF4-FFF2-40B4-BE49-F238E27FC236}">
                  <a16:creationId xmlns:a16="http://schemas.microsoft.com/office/drawing/2014/main" id="{04E85D7A-E985-0E46-935E-04D0D0D5D0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 name="Picture 1127" descr="C:\Archivos de programa\Archivos comunes\Microsoft Shared\Clipart\themes1\Bullets\BD14792_.GIF">
              <a:extLst>
                <a:ext uri="{FF2B5EF4-FFF2-40B4-BE49-F238E27FC236}">
                  <a16:creationId xmlns:a16="http://schemas.microsoft.com/office/drawing/2014/main" id="{19D581A8-9934-8A43-9C17-96EC283840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 name="Picture 1128" descr="C:\Archivos de programa\Archivos comunes\Microsoft Shared\Clipart\themes1\Bullets\BD14792_.GIF">
              <a:extLst>
                <a:ext uri="{FF2B5EF4-FFF2-40B4-BE49-F238E27FC236}">
                  <a16:creationId xmlns:a16="http://schemas.microsoft.com/office/drawing/2014/main" id="{18CF4C6A-9348-D24F-BBB9-F3D535DBC6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 name="Picture 1129" descr="C:\Archivos de programa\Archivos comunes\Microsoft Shared\Clipart\themes1\Bullets\BD14792_.GIF">
              <a:extLst>
                <a:ext uri="{FF2B5EF4-FFF2-40B4-BE49-F238E27FC236}">
                  <a16:creationId xmlns:a16="http://schemas.microsoft.com/office/drawing/2014/main" id="{694F3933-2B0E-754F-BE6A-FF9E1BFD0F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 name="Picture 1130" descr="C:\Archivos de programa\Archivos comunes\Microsoft Shared\Clipart\themes1\Bullets\BD14792_.GIF">
              <a:extLst>
                <a:ext uri="{FF2B5EF4-FFF2-40B4-BE49-F238E27FC236}">
                  <a16:creationId xmlns:a16="http://schemas.microsoft.com/office/drawing/2014/main" id="{53F56526-F34C-884E-922D-97CDF0B806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 name="Picture 1131" descr="C:\Archivos de programa\Archivos comunes\Microsoft Shared\Clipart\themes1\Bullets\BD14792_.GIF">
              <a:extLst>
                <a:ext uri="{FF2B5EF4-FFF2-40B4-BE49-F238E27FC236}">
                  <a16:creationId xmlns:a16="http://schemas.microsoft.com/office/drawing/2014/main" id="{53136F95-D262-F447-939E-4D0124EB9A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Picture 1132" descr="C:\Archivos de programa\Archivos comunes\Microsoft Shared\Clipart\themes1\Bullets\BD14792_.GIF">
              <a:extLst>
                <a:ext uri="{FF2B5EF4-FFF2-40B4-BE49-F238E27FC236}">
                  <a16:creationId xmlns:a16="http://schemas.microsoft.com/office/drawing/2014/main" id="{2F8CD8BC-CAEC-0441-A28C-58DBFCD5AD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1250"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 name="Picture 1133" descr="C:\Archivos de programa\Archivos comunes\Microsoft Shared\Clipart\themes1\Bullets\BD14792_.GIF">
              <a:extLst>
                <a:ext uri="{FF2B5EF4-FFF2-40B4-BE49-F238E27FC236}">
                  <a16:creationId xmlns:a16="http://schemas.microsoft.com/office/drawing/2014/main" id="{92CB49E5-4592-944A-B791-10CA2FBB81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 name="Picture 1134" descr="C:\Archivos de programa\Archivos comunes\Microsoft Shared\Clipart\themes1\Bullets\BD14792_.GIF">
              <a:extLst>
                <a:ext uri="{FF2B5EF4-FFF2-40B4-BE49-F238E27FC236}">
                  <a16:creationId xmlns:a16="http://schemas.microsoft.com/office/drawing/2014/main" id="{6BD480B2-CACB-E846-856F-93F94674AC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281026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 name="Picture 1135" descr="C:\Archivos de programa\Archivos comunes\Microsoft Shared\Clipart\themes1\Bullets\BD14792_.GIF">
              <a:extLst>
                <a:ext uri="{FF2B5EF4-FFF2-40B4-BE49-F238E27FC236}">
                  <a16:creationId xmlns:a16="http://schemas.microsoft.com/office/drawing/2014/main" id="{D7200E4E-CF12-4C41-8F20-DB6FE689A3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94424" y="498548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 name="Picture 1136" descr="C:\Archivos de programa\Archivos comunes\Microsoft Shared\Clipart\themes1\Bullets\BD14792_.GIF">
              <a:extLst>
                <a:ext uri="{FF2B5EF4-FFF2-40B4-BE49-F238E27FC236}">
                  <a16:creationId xmlns:a16="http://schemas.microsoft.com/office/drawing/2014/main" id="{79051E8C-719A-4E4B-8535-903BCD287C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0914" y="505922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 name="Picture 1137" descr="C:\Archivos de programa\Archivos comunes\Microsoft Shared\Clipart\themes1\Bullets\BD14792_.GIF">
              <a:extLst>
                <a:ext uri="{FF2B5EF4-FFF2-40B4-BE49-F238E27FC236}">
                  <a16:creationId xmlns:a16="http://schemas.microsoft.com/office/drawing/2014/main" id="{AC24A7A9-886A-1146-85BC-6DBBD9061B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4159" y="49117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1138" descr="C:\Archivos de programa\Archivos comunes\Microsoft Shared\Clipart\themes1\Bullets\BD14792_.GIF">
              <a:extLst>
                <a:ext uri="{FF2B5EF4-FFF2-40B4-BE49-F238E27FC236}">
                  <a16:creationId xmlns:a16="http://schemas.microsoft.com/office/drawing/2014/main" id="{59395C5D-B85E-B84B-933F-CFD191345C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650" y="49117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 name="Picture 1139" descr="C:\Archivos de programa\Archivos comunes\Microsoft Shared\Clipart\themes1\Bullets\BD14792_.GIF">
              <a:extLst>
                <a:ext uri="{FF2B5EF4-FFF2-40B4-BE49-F238E27FC236}">
                  <a16:creationId xmlns:a16="http://schemas.microsoft.com/office/drawing/2014/main" id="{B6497900-4559-7C4A-8636-4C78D45620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8198"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 name="Picture 1140" descr="C:\Archivos de programa\Archivos comunes\Microsoft Shared\Clipart\themes1\Bullets\BD14792_.GIF">
              <a:extLst>
                <a:ext uri="{FF2B5EF4-FFF2-40B4-BE49-F238E27FC236}">
                  <a16:creationId xmlns:a16="http://schemas.microsoft.com/office/drawing/2014/main" id="{1984D3EE-4FCD-DE4B-A797-CC550327FF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4952" y="47642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 name="Picture 1141" descr="C:\Archivos de programa\Archivos comunes\Microsoft Shared\Clipart\themes1\Bullets\BD14792_.GIF">
              <a:extLst>
                <a:ext uri="{FF2B5EF4-FFF2-40B4-BE49-F238E27FC236}">
                  <a16:creationId xmlns:a16="http://schemas.microsoft.com/office/drawing/2014/main" id="{AB722DEB-D9CB-9849-9AD7-6F3AD8EEAB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7404"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8" name="Picture 1142" descr="C:\Archivos de programa\Archivos comunes\Microsoft Shared\Clipart\themes1\Bullets\BD14792_.GIF">
              <a:extLst>
                <a:ext uri="{FF2B5EF4-FFF2-40B4-BE49-F238E27FC236}">
                  <a16:creationId xmlns:a16="http://schemas.microsoft.com/office/drawing/2014/main" id="{D83B617A-27FF-3641-8EDF-E9A4554B2F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446933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 name="Picture 1143" descr="C:\Archivos de programa\Archivos comunes\Microsoft Shared\Clipart\themes1\Bullets\BD14792_.GIF">
              <a:extLst>
                <a:ext uri="{FF2B5EF4-FFF2-40B4-BE49-F238E27FC236}">
                  <a16:creationId xmlns:a16="http://schemas.microsoft.com/office/drawing/2014/main" id="{8EE59E1C-578C-CF4C-8409-4FFD4BE917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54306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0" name="Picture 1144" descr="C:\Archivos de programa\Archivos comunes\Microsoft Shared\Clipart\themes1\Bullets\BD14792_.GIF">
              <a:extLst>
                <a:ext uri="{FF2B5EF4-FFF2-40B4-BE49-F238E27FC236}">
                  <a16:creationId xmlns:a16="http://schemas.microsoft.com/office/drawing/2014/main" id="{6B4A6972-93D5-2344-A3DF-9C11DC5D21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461680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 name="Picture 1145" descr="C:\Archivos de programa\Archivos comunes\Microsoft Shared\Clipart\themes1\Bullets\BD14792_.GIF">
              <a:extLst>
                <a:ext uri="{FF2B5EF4-FFF2-40B4-BE49-F238E27FC236}">
                  <a16:creationId xmlns:a16="http://schemas.microsoft.com/office/drawing/2014/main" id="{0ECB6367-098C-8149-863C-2EE61D3BF2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61680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 name="Picture 1146" descr="C:\Archivos de programa\Archivos comunes\Microsoft Shared\Clipart\themes1\Bullets\BD14792_.GIF">
              <a:extLst>
                <a:ext uri="{FF2B5EF4-FFF2-40B4-BE49-F238E27FC236}">
                  <a16:creationId xmlns:a16="http://schemas.microsoft.com/office/drawing/2014/main" id="{2294B801-7E1D-BB4D-ABB0-20312396BF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61680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 name="Picture 1147" descr="C:\Archivos de programa\Archivos comunes\Microsoft Shared\Clipart\themes1\Bullets\BD14792_.GIF">
              <a:extLst>
                <a:ext uri="{FF2B5EF4-FFF2-40B4-BE49-F238E27FC236}">
                  <a16:creationId xmlns:a16="http://schemas.microsoft.com/office/drawing/2014/main" id="{4EC11E5D-5175-1E4A-AD4C-55E4F82E16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 name="Picture 1148" descr="C:\Archivos de programa\Archivos comunes\Microsoft Shared\Clipart\themes1\Bullets\BD14792_.GIF">
              <a:extLst>
                <a:ext uri="{FF2B5EF4-FFF2-40B4-BE49-F238E27FC236}">
                  <a16:creationId xmlns:a16="http://schemas.microsoft.com/office/drawing/2014/main" id="{2481BAC8-814D-6B4B-9F70-AC490972C3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 name="Picture 1149" descr="C:\Archivos de programa\Archivos comunes\Microsoft Shared\Clipart\themes1\Bullets\BD14792_.GIF">
              <a:extLst>
                <a:ext uri="{FF2B5EF4-FFF2-40B4-BE49-F238E27FC236}">
                  <a16:creationId xmlns:a16="http://schemas.microsoft.com/office/drawing/2014/main" id="{E3936798-82C5-BD41-AA9C-1F8D43BA80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6" name="Picture 1150" descr="C:\Archivos de programa\Archivos comunes\Microsoft Shared\Clipart\themes1\Bullets\BD14792_.GIF">
              <a:extLst>
                <a:ext uri="{FF2B5EF4-FFF2-40B4-BE49-F238E27FC236}">
                  <a16:creationId xmlns:a16="http://schemas.microsoft.com/office/drawing/2014/main" id="{5687F09A-9D3B-BD49-AB65-9E4D821417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69054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7" name="Picture 1151" descr="C:\Archivos de programa\Archivos comunes\Microsoft Shared\Clipart\themes1\Bullets\BD14792_.GIF">
              <a:extLst>
                <a:ext uri="{FF2B5EF4-FFF2-40B4-BE49-F238E27FC236}">
                  <a16:creationId xmlns:a16="http://schemas.microsoft.com/office/drawing/2014/main" id="{634CA9CF-86C5-8848-8A14-C9F9080D5C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69054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8" name="Picture 1152" descr="C:\Archivos de programa\Archivos comunes\Microsoft Shared\Clipart\themes1\Bullets\BD14792_.GIF">
              <a:extLst>
                <a:ext uri="{FF2B5EF4-FFF2-40B4-BE49-F238E27FC236}">
                  <a16:creationId xmlns:a16="http://schemas.microsoft.com/office/drawing/2014/main" id="{FD88D2DE-0F51-EA47-AA33-79E2A62954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7274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9" name="Picture 1153" descr="C:\Archivos de programa\Archivos comunes\Microsoft Shared\Clipart\themes1\Bullets\BD14792_.GIF">
              <a:extLst>
                <a:ext uri="{FF2B5EF4-FFF2-40B4-BE49-F238E27FC236}">
                  <a16:creationId xmlns:a16="http://schemas.microsoft.com/office/drawing/2014/main" id="{EB2E9AE8-8827-D349-879A-733F17944B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7669"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0" name="Picture 1154" descr="C:\Archivos de programa\Archivos comunes\Microsoft Shared\Clipart\themes1\Bullets\BD14792_.GIF">
              <a:extLst>
                <a:ext uri="{FF2B5EF4-FFF2-40B4-BE49-F238E27FC236}">
                  <a16:creationId xmlns:a16="http://schemas.microsoft.com/office/drawing/2014/main" id="{D82B1CE7-EF03-4B47-B2DC-A08CEB88F9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4159"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1" name="Picture 1155" descr="C:\Archivos de programa\Archivos comunes\Microsoft Shared\Clipart\themes1\Bullets\BD14792_.GIF">
              <a:extLst>
                <a:ext uri="{FF2B5EF4-FFF2-40B4-BE49-F238E27FC236}">
                  <a16:creationId xmlns:a16="http://schemas.microsoft.com/office/drawing/2014/main" id="{FCE3D566-D5B1-474F-81E1-0EE605853C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 name="Picture 1156" descr="C:\Archivos de programa\Archivos comunes\Microsoft Shared\Clipart\themes1\Bullets\BD14792_.GIF">
              <a:extLst>
                <a:ext uri="{FF2B5EF4-FFF2-40B4-BE49-F238E27FC236}">
                  <a16:creationId xmlns:a16="http://schemas.microsoft.com/office/drawing/2014/main" id="{34655BE0-9F97-964B-93C0-B41B19944A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 name="Picture 1157" descr="C:\Archivos de programa\Archivos comunes\Microsoft Shared\Clipart\themes1\Bullets\BD14792_.GIF">
              <a:extLst>
                <a:ext uri="{FF2B5EF4-FFF2-40B4-BE49-F238E27FC236}">
                  <a16:creationId xmlns:a16="http://schemas.microsoft.com/office/drawing/2014/main" id="{4D743C19-C4A4-884E-9DD1-67A0C29CAB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 name="Picture 1158" descr="C:\Archivos de programa\Archivos comunes\Microsoft Shared\Clipart\themes1\Bullets\BD14792_.GIF">
              <a:extLst>
                <a:ext uri="{FF2B5EF4-FFF2-40B4-BE49-F238E27FC236}">
                  <a16:creationId xmlns:a16="http://schemas.microsoft.com/office/drawing/2014/main" id="{9D404D46-E175-574B-8A39-5C45A53150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 name="Picture 1159" descr="C:\Archivos de programa\Archivos comunes\Microsoft Shared\Clipart\themes1\Bullets\BD14792_.GIF">
              <a:extLst>
                <a:ext uri="{FF2B5EF4-FFF2-40B4-BE49-F238E27FC236}">
                  <a16:creationId xmlns:a16="http://schemas.microsoft.com/office/drawing/2014/main" id="{BD344030-F295-354C-8436-2647ECFCAD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 name="Picture 1160" descr="C:\Archivos de programa\Archivos comunes\Microsoft Shared\Clipart\themes1\Bullets\BD14792_.GIF">
              <a:extLst>
                <a:ext uri="{FF2B5EF4-FFF2-40B4-BE49-F238E27FC236}">
                  <a16:creationId xmlns:a16="http://schemas.microsoft.com/office/drawing/2014/main" id="{551F86CB-89D4-1E4C-83B0-3CAA5C1DE0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 name="Picture 1161" descr="C:\Archivos de programa\Archivos comunes\Microsoft Shared\Clipart\themes1\Bullets\BD14792_.GIF">
              <a:extLst>
                <a:ext uri="{FF2B5EF4-FFF2-40B4-BE49-F238E27FC236}">
                  <a16:creationId xmlns:a16="http://schemas.microsoft.com/office/drawing/2014/main" id="{5310ECF8-DA81-D440-B4C0-A75513FE1E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8" name="Picture 1162" descr="C:\Archivos de programa\Archivos comunes\Microsoft Shared\Clipart\themes1\Bullets\BD14792_.GIF">
              <a:extLst>
                <a:ext uri="{FF2B5EF4-FFF2-40B4-BE49-F238E27FC236}">
                  <a16:creationId xmlns:a16="http://schemas.microsoft.com/office/drawing/2014/main" id="{3C33BDD0-793D-7149-99C9-8D2970C7F4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9" name="Picture 1163" descr="C:\Archivos de programa\Archivos comunes\Microsoft Shared\Clipart\themes1\Bullets\BD14792_.GIF">
              <a:extLst>
                <a:ext uri="{FF2B5EF4-FFF2-40B4-BE49-F238E27FC236}">
                  <a16:creationId xmlns:a16="http://schemas.microsoft.com/office/drawing/2014/main" id="{BD72B944-BFCD-CE4E-AB91-AD02B69BC8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0" name="Picture 1164" descr="C:\Archivos de programa\Archivos comunes\Microsoft Shared\Clipart\themes1\Bullets\BD14792_.GIF">
              <a:extLst>
                <a:ext uri="{FF2B5EF4-FFF2-40B4-BE49-F238E27FC236}">
                  <a16:creationId xmlns:a16="http://schemas.microsoft.com/office/drawing/2014/main" id="{F8B6ED23-F4AD-2E46-9688-407C55C351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1" name="Picture 1165" descr="C:\Archivos de programa\Archivos comunes\Microsoft Shared\Clipart\themes1\Bullets\BD14792_.GIF">
              <a:extLst>
                <a:ext uri="{FF2B5EF4-FFF2-40B4-BE49-F238E27FC236}">
                  <a16:creationId xmlns:a16="http://schemas.microsoft.com/office/drawing/2014/main" id="{BCD9D9DD-EE0B-474E-8FA6-F2FB79363B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 name="Picture 1166" descr="C:\Archivos de programa\Archivos comunes\Microsoft Shared\Clipart\themes1\Bullets\BD14792_.GIF">
              <a:extLst>
                <a:ext uri="{FF2B5EF4-FFF2-40B4-BE49-F238E27FC236}">
                  <a16:creationId xmlns:a16="http://schemas.microsoft.com/office/drawing/2014/main" id="{FAA055EC-473C-A44C-AC97-43317D83A1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 name="Picture 1167" descr="C:\Archivos de programa\Archivos comunes\Microsoft Shared\Clipart\themes1\Bullets\BD14792_.GIF">
              <a:extLst>
                <a:ext uri="{FF2B5EF4-FFF2-40B4-BE49-F238E27FC236}">
                  <a16:creationId xmlns:a16="http://schemas.microsoft.com/office/drawing/2014/main" id="{C6F70074-FD21-8146-AE9C-16A46785E8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4" name="Picture 1168" descr="C:\Archivos de programa\Archivos comunes\Microsoft Shared\Clipart\themes1\Bullets\BD14792_.GIF">
              <a:extLst>
                <a:ext uri="{FF2B5EF4-FFF2-40B4-BE49-F238E27FC236}">
                  <a16:creationId xmlns:a16="http://schemas.microsoft.com/office/drawing/2014/main" id="{7D7DD318-1689-214C-98E8-23AB638768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 name="Picture 1169" descr="C:\Archivos de programa\Archivos comunes\Microsoft Shared\Clipart\themes1\Bullets\BD14792_.GIF">
              <a:extLst>
                <a:ext uri="{FF2B5EF4-FFF2-40B4-BE49-F238E27FC236}">
                  <a16:creationId xmlns:a16="http://schemas.microsoft.com/office/drawing/2014/main" id="{654E57C4-BF49-6449-8CE6-229F3B315D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6" name="Picture 1170" descr="C:\Archivos de programa\Archivos comunes\Microsoft Shared\Clipart\themes1\Bullets\BD14792_.GIF">
              <a:extLst>
                <a:ext uri="{FF2B5EF4-FFF2-40B4-BE49-F238E27FC236}">
                  <a16:creationId xmlns:a16="http://schemas.microsoft.com/office/drawing/2014/main" id="{3888E86E-8D2D-6045-A60E-921075DC43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7" name="Picture 1171" descr="C:\Archivos de programa\Archivos comunes\Microsoft Shared\Clipart\themes1\Bullets\BD14792_.GIF">
              <a:extLst>
                <a:ext uri="{FF2B5EF4-FFF2-40B4-BE49-F238E27FC236}">
                  <a16:creationId xmlns:a16="http://schemas.microsoft.com/office/drawing/2014/main" id="{ACFD4F63-925C-7244-B8FD-345982DBBA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8" name="Picture 1172" descr="C:\Archivos de programa\Archivos comunes\Microsoft Shared\Clipart\themes1\Bullets\BD14792_.GIF">
              <a:extLst>
                <a:ext uri="{FF2B5EF4-FFF2-40B4-BE49-F238E27FC236}">
                  <a16:creationId xmlns:a16="http://schemas.microsoft.com/office/drawing/2014/main" id="{81DDF5B3-9896-5546-A553-4DDFBBD125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9" name="Picture 1173" descr="C:\Archivos de programa\Archivos comunes\Microsoft Shared\Clipart\themes1\Bullets\BD14792_.GIF">
              <a:extLst>
                <a:ext uri="{FF2B5EF4-FFF2-40B4-BE49-F238E27FC236}">
                  <a16:creationId xmlns:a16="http://schemas.microsoft.com/office/drawing/2014/main" id="{1ACF4D17-BF9A-7943-A208-5909E67D3B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0" name="Picture 1174" descr="C:\Archivos de programa\Archivos comunes\Microsoft Shared\Clipart\themes1\Bullets\BD14792_.GIF">
              <a:extLst>
                <a:ext uri="{FF2B5EF4-FFF2-40B4-BE49-F238E27FC236}">
                  <a16:creationId xmlns:a16="http://schemas.microsoft.com/office/drawing/2014/main" id="{FF4F1B95-AFEA-D04E-A514-BF1E312B7B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1" name="Picture 1175" descr="C:\Archivos de programa\Archivos comunes\Microsoft Shared\Clipart\themes1\Bullets\BD14792_.GIF">
              <a:extLst>
                <a:ext uri="{FF2B5EF4-FFF2-40B4-BE49-F238E27FC236}">
                  <a16:creationId xmlns:a16="http://schemas.microsoft.com/office/drawing/2014/main" id="{D44ADA7D-3978-3B46-8888-B3D754FC46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2" name="Picture 1176" descr="C:\Archivos de programa\Archivos comunes\Microsoft Shared\Clipart\themes1\Bullets\BD14792_.GIF">
              <a:extLst>
                <a:ext uri="{FF2B5EF4-FFF2-40B4-BE49-F238E27FC236}">
                  <a16:creationId xmlns:a16="http://schemas.microsoft.com/office/drawing/2014/main" id="{0530D5C6-0FBD-394E-9BA3-4FBF1BE78A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 name="Picture 1177" descr="C:\Archivos de programa\Archivos comunes\Microsoft Shared\Clipart\themes1\Bullets\BD14792_.GIF">
              <a:extLst>
                <a:ext uri="{FF2B5EF4-FFF2-40B4-BE49-F238E27FC236}">
                  <a16:creationId xmlns:a16="http://schemas.microsoft.com/office/drawing/2014/main" id="{BE104CBB-531D-D44E-85F7-B63E457503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 name="Picture 1178" descr="C:\Archivos de programa\Archivos comunes\Microsoft Shared\Clipart\themes1\Bullets\BD14792_.GIF">
              <a:extLst>
                <a:ext uri="{FF2B5EF4-FFF2-40B4-BE49-F238E27FC236}">
                  <a16:creationId xmlns:a16="http://schemas.microsoft.com/office/drawing/2014/main" id="{9ACEF9D0-FF20-7B41-BDB5-657DD053CE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 name="Picture 1179" descr="C:\Archivos de programa\Archivos comunes\Microsoft Shared\Clipart\themes1\Bullets\BD14792_.GIF">
              <a:extLst>
                <a:ext uri="{FF2B5EF4-FFF2-40B4-BE49-F238E27FC236}">
                  <a16:creationId xmlns:a16="http://schemas.microsoft.com/office/drawing/2014/main" id="{4ADF3426-8F8F-F54A-87C5-0B8DF78757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6" name="Picture 1180" descr="C:\Archivos de programa\Archivos comunes\Microsoft Shared\Clipart\themes1\Bullets\BD14792_.GIF">
              <a:extLst>
                <a:ext uri="{FF2B5EF4-FFF2-40B4-BE49-F238E27FC236}">
                  <a16:creationId xmlns:a16="http://schemas.microsoft.com/office/drawing/2014/main" id="{6C7A7577-3499-0C4A-9DFD-C239C44616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7" name="Picture 1181" descr="C:\Archivos de programa\Archivos comunes\Microsoft Shared\Clipart\themes1\Bullets\BD14792_.GIF">
              <a:extLst>
                <a:ext uri="{FF2B5EF4-FFF2-40B4-BE49-F238E27FC236}">
                  <a16:creationId xmlns:a16="http://schemas.microsoft.com/office/drawing/2014/main" id="{E2E1D969-11B9-A34B-A5D3-60096BBA11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8" name="Picture 1182" descr="C:\Archivos de programa\Archivos comunes\Microsoft Shared\Clipart\themes1\Bullets\BD14792_.GIF">
              <a:extLst>
                <a:ext uri="{FF2B5EF4-FFF2-40B4-BE49-F238E27FC236}">
                  <a16:creationId xmlns:a16="http://schemas.microsoft.com/office/drawing/2014/main" id="{D349B27A-25B3-FB43-AE33-469A7EA0599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9" name="Picture 1183" descr="C:\Archivos de programa\Archivos comunes\Microsoft Shared\Clipart\themes1\Bullets\BD14792_.GIF">
              <a:extLst>
                <a:ext uri="{FF2B5EF4-FFF2-40B4-BE49-F238E27FC236}">
                  <a16:creationId xmlns:a16="http://schemas.microsoft.com/office/drawing/2014/main" id="{D1C84F03-B193-FB49-BB90-4C3871078D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0" name="Picture 1184" descr="C:\Archivos de programa\Archivos comunes\Microsoft Shared\Clipart\themes1\Bullets\BD14792_.GIF">
              <a:extLst>
                <a:ext uri="{FF2B5EF4-FFF2-40B4-BE49-F238E27FC236}">
                  <a16:creationId xmlns:a16="http://schemas.microsoft.com/office/drawing/2014/main" id="{CEFDB389-FD15-BE49-BBB0-B6C4F8F3A5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9327" y="3473893"/>
              <a:ext cx="33245" cy="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 name="Picture 1185" descr="C:\Archivos de programa\Archivos comunes\Microsoft Shared\Clipart\themes1\Bullets\BD14792_.GIF">
              <a:extLst>
                <a:ext uri="{FF2B5EF4-FFF2-40B4-BE49-F238E27FC236}">
                  <a16:creationId xmlns:a16="http://schemas.microsoft.com/office/drawing/2014/main" id="{17665DBF-E814-8044-AFD6-83F3197EEE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2" name="Picture 1186" descr="C:\Archivos de programa\Archivos comunes\Microsoft Shared\Clipart\themes1\Bullets\BD14792_.GIF">
              <a:extLst>
                <a:ext uri="{FF2B5EF4-FFF2-40B4-BE49-F238E27FC236}">
                  <a16:creationId xmlns:a16="http://schemas.microsoft.com/office/drawing/2014/main" id="{05DF1F9F-4ADD-8E44-A26C-64111C0168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 name="Picture 1187" descr="C:\Archivos de programa\Archivos comunes\Microsoft Shared\Clipart\themes1\Bullets\BD14792_.GIF">
              <a:extLst>
                <a:ext uri="{FF2B5EF4-FFF2-40B4-BE49-F238E27FC236}">
                  <a16:creationId xmlns:a16="http://schemas.microsoft.com/office/drawing/2014/main" id="{B2750FEB-C2DF-814D-AE4A-D7643E3FD7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 name="Picture 1188" descr="C:\Archivos de programa\Archivos comunes\Microsoft Shared\Clipart\themes1\Bullets\BD14792_.GIF">
              <a:extLst>
                <a:ext uri="{FF2B5EF4-FFF2-40B4-BE49-F238E27FC236}">
                  <a16:creationId xmlns:a16="http://schemas.microsoft.com/office/drawing/2014/main" id="{CF063958-A94F-D64E-95BF-B34EA36ABA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 name="Picture 1189" descr="C:\Archivos de programa\Archivos comunes\Microsoft Shared\Clipart\themes1\Bullets\BD14792_.GIF">
              <a:extLst>
                <a:ext uri="{FF2B5EF4-FFF2-40B4-BE49-F238E27FC236}">
                  <a16:creationId xmlns:a16="http://schemas.microsoft.com/office/drawing/2014/main" id="{E1499C29-F346-8148-872B-31501EB417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 name="Picture 1190" descr="C:\Archivos de programa\Archivos comunes\Microsoft Shared\Clipart\themes1\Bullets\BD14792_.GIF">
              <a:extLst>
                <a:ext uri="{FF2B5EF4-FFF2-40B4-BE49-F238E27FC236}">
                  <a16:creationId xmlns:a16="http://schemas.microsoft.com/office/drawing/2014/main" id="{C07B3DFC-6C25-7140-BF28-7181A4421F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7" name="Picture 1191" descr="C:\Archivos de programa\Archivos comunes\Microsoft Shared\Clipart\themes1\Bullets\BD14792_.GIF">
              <a:extLst>
                <a:ext uri="{FF2B5EF4-FFF2-40B4-BE49-F238E27FC236}">
                  <a16:creationId xmlns:a16="http://schemas.microsoft.com/office/drawing/2014/main" id="{3DB9CD84-A568-E541-8057-D423B8F05D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8" name="Picture 1192" descr="C:\Archivos de programa\Archivos comunes\Microsoft Shared\Clipart\themes1\Bullets\BD14792_.GIF">
              <a:extLst>
                <a:ext uri="{FF2B5EF4-FFF2-40B4-BE49-F238E27FC236}">
                  <a16:creationId xmlns:a16="http://schemas.microsoft.com/office/drawing/2014/main" id="{5FD76C3C-942B-C44B-BF6C-8433451784D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58799" y="3658234"/>
              <a:ext cx="33245" cy="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 name="Picture 1193" descr="C:\Archivos de programa\Archivos comunes\Microsoft Shared\Clipart\themes1\Bullets\BD14792_.GIF">
              <a:extLst>
                <a:ext uri="{FF2B5EF4-FFF2-40B4-BE49-F238E27FC236}">
                  <a16:creationId xmlns:a16="http://schemas.microsoft.com/office/drawing/2014/main" id="{5C1FAE9A-DA34-C941-8F62-E09F611F5B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 name="Picture 1194" descr="C:\Archivos de programa\Archivos comunes\Microsoft Shared\Clipart\themes1\Bullets\BD14792_.GIF">
              <a:extLst>
                <a:ext uri="{FF2B5EF4-FFF2-40B4-BE49-F238E27FC236}">
                  <a16:creationId xmlns:a16="http://schemas.microsoft.com/office/drawing/2014/main" id="{DE773E77-87D5-AF41-AD93-68D50EAC4E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 name="Picture 1195" descr="C:\Archivos de programa\Archivos comunes\Microsoft Shared\Clipart\themes1\Bullets\BD14792_.GIF">
              <a:extLst>
                <a:ext uri="{FF2B5EF4-FFF2-40B4-BE49-F238E27FC236}">
                  <a16:creationId xmlns:a16="http://schemas.microsoft.com/office/drawing/2014/main" id="{995CAD28-69DC-FD4E-92E7-5FD12E763C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2" name="Picture 1196" descr="C:\Archivos de programa\Archivos comunes\Microsoft Shared\Clipart\themes1\Bullets\BD14792_.GIF">
              <a:extLst>
                <a:ext uri="{FF2B5EF4-FFF2-40B4-BE49-F238E27FC236}">
                  <a16:creationId xmlns:a16="http://schemas.microsoft.com/office/drawing/2014/main" id="{1C4EC8C4-51FD-C440-992B-BE257190B1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 name="Picture 1197" descr="C:\Archivos de programa\Archivos comunes\Microsoft Shared\Clipart\themes1\Bullets\BD14792_.GIF">
              <a:extLst>
                <a:ext uri="{FF2B5EF4-FFF2-40B4-BE49-F238E27FC236}">
                  <a16:creationId xmlns:a16="http://schemas.microsoft.com/office/drawing/2014/main" id="{86790FF9-1160-E949-8BF9-1BDE256C7E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 name="Picture 1198" descr="C:\Archivos de programa\Archivos comunes\Microsoft Shared\Clipart\themes1\Bullets\BD14792_.GIF">
              <a:extLst>
                <a:ext uri="{FF2B5EF4-FFF2-40B4-BE49-F238E27FC236}">
                  <a16:creationId xmlns:a16="http://schemas.microsoft.com/office/drawing/2014/main" id="{56C3AA02-FD61-BA4E-85DA-E3D1A80EFA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 name="Picture 1199" descr="C:\Archivos de programa\Archivos comunes\Microsoft Shared\Clipart\themes1\Bullets\BD14792_.GIF">
              <a:extLst>
                <a:ext uri="{FF2B5EF4-FFF2-40B4-BE49-F238E27FC236}">
                  <a16:creationId xmlns:a16="http://schemas.microsoft.com/office/drawing/2014/main" id="{E2F2C085-B4E0-7B4E-A687-AC4720CB5C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1250"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 name="Picture 1200" descr="C:\Archivos de programa\Archivos comunes\Microsoft Shared\Clipart\themes1\Bullets\BD14792_.GIF">
              <a:extLst>
                <a:ext uri="{FF2B5EF4-FFF2-40B4-BE49-F238E27FC236}">
                  <a16:creationId xmlns:a16="http://schemas.microsoft.com/office/drawing/2014/main" id="{9DB49465-F37D-6544-9CB1-C99BF8DA11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 name="Picture 1201" descr="C:\Archivos de programa\Archivos comunes\Microsoft Shared\Clipart\themes1\Bullets\BD14792_.GIF">
              <a:extLst>
                <a:ext uri="{FF2B5EF4-FFF2-40B4-BE49-F238E27FC236}">
                  <a16:creationId xmlns:a16="http://schemas.microsoft.com/office/drawing/2014/main" id="{19EC47B5-616E-1549-86B0-536FB01718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 name="Picture 1202" descr="C:\Archivos de programa\Archivos comunes\Microsoft Shared\Clipart\themes1\Bullets\BD14792_.GIF">
              <a:extLst>
                <a:ext uri="{FF2B5EF4-FFF2-40B4-BE49-F238E27FC236}">
                  <a16:creationId xmlns:a16="http://schemas.microsoft.com/office/drawing/2014/main" id="{D2C9E6E3-2CA4-2D46-B8D9-9798B5D4B8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 name="Picture 1203" descr="C:\Archivos de programa\Archivos comunes\Microsoft Shared\Clipart\themes1\Bullets\BD14792_.GIF">
              <a:extLst>
                <a:ext uri="{FF2B5EF4-FFF2-40B4-BE49-F238E27FC236}">
                  <a16:creationId xmlns:a16="http://schemas.microsoft.com/office/drawing/2014/main" id="{73DF7E9D-480B-9E4A-B3DD-376689B063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 name="Picture 1204" descr="C:\Archivos de programa\Archivos comunes\Microsoft Shared\Clipart\themes1\Bullets\BD14792_.GIF">
              <a:extLst>
                <a:ext uri="{FF2B5EF4-FFF2-40B4-BE49-F238E27FC236}">
                  <a16:creationId xmlns:a16="http://schemas.microsoft.com/office/drawing/2014/main" id="{1E4B367F-6D2F-C24D-8ECE-93AEA27CFC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1" name="Picture 1205" descr="C:\Archivos de programa\Archivos comunes\Microsoft Shared\Clipart\themes1\Bullets\BD14792_.GIF">
              <a:extLst>
                <a:ext uri="{FF2B5EF4-FFF2-40B4-BE49-F238E27FC236}">
                  <a16:creationId xmlns:a16="http://schemas.microsoft.com/office/drawing/2014/main" id="{221F99F0-447F-CA46-8FBB-EFB1D44F0C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2" name="Picture 1206" descr="C:\Archivos de programa\Archivos comunes\Microsoft Shared\Clipart\themes1\Bullets\BD14792_.GIF">
              <a:extLst>
                <a:ext uri="{FF2B5EF4-FFF2-40B4-BE49-F238E27FC236}">
                  <a16:creationId xmlns:a16="http://schemas.microsoft.com/office/drawing/2014/main" id="{CB066F57-AE44-D84D-9EDE-F3AB0BD73D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06834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 name="Picture 1207" descr="C:\Archivos de programa\Archivos comunes\Microsoft Shared\Clipart\themes1\Bullets\BD14792_.GIF">
              <a:extLst>
                <a:ext uri="{FF2B5EF4-FFF2-40B4-BE49-F238E27FC236}">
                  <a16:creationId xmlns:a16="http://schemas.microsoft.com/office/drawing/2014/main" id="{520FEA9C-F9DE-7049-91C2-5A4621AA14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 name="Picture 1208" descr="C:\Archivos de programa\Archivos comunes\Microsoft Shared\Clipart\themes1\Bullets\BD14792_.GIF">
              <a:extLst>
                <a:ext uri="{FF2B5EF4-FFF2-40B4-BE49-F238E27FC236}">
                  <a16:creationId xmlns:a16="http://schemas.microsoft.com/office/drawing/2014/main" id="{ADF42CAB-3E56-7F4E-832E-A643B85502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5" name="Picture 1209" descr="C:\Archivos de programa\Archivos comunes\Microsoft Shared\Clipart\themes1\Bullets\BD14792_.GIF">
              <a:extLst>
                <a:ext uri="{FF2B5EF4-FFF2-40B4-BE49-F238E27FC236}">
                  <a16:creationId xmlns:a16="http://schemas.microsoft.com/office/drawing/2014/main" id="{C2489AF0-69E9-0748-A2ED-CB482E9FE2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6" name="Picture 1210" descr="C:\Archivos de programa\Archivos comunes\Microsoft Shared\Clipart\themes1\Bullets\BD14792_.GIF">
              <a:extLst>
                <a:ext uri="{FF2B5EF4-FFF2-40B4-BE49-F238E27FC236}">
                  <a16:creationId xmlns:a16="http://schemas.microsoft.com/office/drawing/2014/main" id="{092AE403-2DEA-2645-9E78-2E9D32BD2C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7" name="Picture 1211" descr="C:\Archivos de programa\Archivos comunes\Microsoft Shared\Clipart\themes1\Bullets\BD14792_.GIF">
              <a:extLst>
                <a:ext uri="{FF2B5EF4-FFF2-40B4-BE49-F238E27FC236}">
                  <a16:creationId xmlns:a16="http://schemas.microsoft.com/office/drawing/2014/main" id="{4164A0A3-3FD1-3040-B9BB-8E5F033F62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 name="Picture 1212" descr="C:\Archivos de programa\Archivos comunes\Microsoft Shared\Clipart\themes1\Bullets\BD14792_.GIF">
              <a:extLst>
                <a:ext uri="{FF2B5EF4-FFF2-40B4-BE49-F238E27FC236}">
                  <a16:creationId xmlns:a16="http://schemas.microsoft.com/office/drawing/2014/main" id="{2A20999A-A7D4-C149-96CD-FA3CD79EE4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9" name="Picture 1213" descr="C:\Archivos de programa\Archivos comunes\Microsoft Shared\Clipart\themes1\Bullets\BD14792_.GIF">
              <a:extLst>
                <a:ext uri="{FF2B5EF4-FFF2-40B4-BE49-F238E27FC236}">
                  <a16:creationId xmlns:a16="http://schemas.microsoft.com/office/drawing/2014/main" id="{61DA3EF5-8E92-1040-8DCF-7BA75E1F31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0" name="Picture 1214" descr="C:\Archivos de programa\Archivos comunes\Microsoft Shared\Clipart\themes1\Bullets\BD14792_.GIF">
              <a:extLst>
                <a:ext uri="{FF2B5EF4-FFF2-40B4-BE49-F238E27FC236}">
                  <a16:creationId xmlns:a16="http://schemas.microsoft.com/office/drawing/2014/main" id="{873EDFB8-358B-FA46-86D9-93D8A3FDFF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 name="Picture 1215" descr="C:\Archivos de programa\Archivos comunes\Microsoft Shared\Clipart\themes1\Bullets\BD14792_.GIF">
              <a:extLst>
                <a:ext uri="{FF2B5EF4-FFF2-40B4-BE49-F238E27FC236}">
                  <a16:creationId xmlns:a16="http://schemas.microsoft.com/office/drawing/2014/main" id="{20202EFF-676C-4446-B10A-1B5B63926D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295773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2" name="Picture 1216" descr="C:\Archivos de programa\Archivos comunes\Microsoft Shared\Clipart\themes1\Bullets\BD14792_.GIF">
              <a:extLst>
                <a:ext uri="{FF2B5EF4-FFF2-40B4-BE49-F238E27FC236}">
                  <a16:creationId xmlns:a16="http://schemas.microsoft.com/office/drawing/2014/main" id="{E846410F-0776-434B-875B-B6C8986162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295773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3" name="Picture 1217" descr="C:\Archivos de programa\Archivos comunes\Microsoft Shared\Clipart\themes1\Bullets\BD14792_.GIF">
              <a:extLst>
                <a:ext uri="{FF2B5EF4-FFF2-40B4-BE49-F238E27FC236}">
                  <a16:creationId xmlns:a16="http://schemas.microsoft.com/office/drawing/2014/main" id="{30B160F9-57AC-B44F-B017-DDA2959FA2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 name="Picture 1218" descr="C:\Archivos de programa\Archivos comunes\Microsoft Shared\Clipart\themes1\Bullets\BD14792_.GIF">
              <a:extLst>
                <a:ext uri="{FF2B5EF4-FFF2-40B4-BE49-F238E27FC236}">
                  <a16:creationId xmlns:a16="http://schemas.microsoft.com/office/drawing/2014/main" id="{E7FA37C7-67CD-1649-89BE-230350FF5E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5" name="Picture 1219" descr="C:\Archivos de programa\Archivos comunes\Microsoft Shared\Clipart\themes1\Bullets\BD14792_.GIF">
              <a:extLst>
                <a:ext uri="{FF2B5EF4-FFF2-40B4-BE49-F238E27FC236}">
                  <a16:creationId xmlns:a16="http://schemas.microsoft.com/office/drawing/2014/main" id="{EF5C6852-EF6D-724B-9547-E000FE8498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6" name="Picture 1220" descr="C:\Archivos de programa\Archivos comunes\Microsoft Shared\Clipart\themes1\Bullets\BD14792_.GIF">
              <a:extLst>
                <a:ext uri="{FF2B5EF4-FFF2-40B4-BE49-F238E27FC236}">
                  <a16:creationId xmlns:a16="http://schemas.microsoft.com/office/drawing/2014/main" id="{FA6F81FD-66E7-D845-99EA-3A741B6DF1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7" name="Picture 1221" descr="C:\Archivos de programa\Archivos comunes\Microsoft Shared\Clipart\themes1\Bullets\BD14792_.GIF">
              <a:extLst>
                <a:ext uri="{FF2B5EF4-FFF2-40B4-BE49-F238E27FC236}">
                  <a16:creationId xmlns:a16="http://schemas.microsoft.com/office/drawing/2014/main" id="{52100FD4-1E73-2541-9083-8CF0F64D4B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8" name="Picture 1222" descr="C:\Archivos de programa\Archivos comunes\Microsoft Shared\Clipart\themes1\Bullets\BD14792_.GIF">
              <a:extLst>
                <a:ext uri="{FF2B5EF4-FFF2-40B4-BE49-F238E27FC236}">
                  <a16:creationId xmlns:a16="http://schemas.microsoft.com/office/drawing/2014/main" id="{5693379E-8FC7-7245-AFBF-DF145268E0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9" name="Picture 1223" descr="C:\Archivos de programa\Archivos comunes\Microsoft Shared\Clipart\themes1\Bullets\BD14792_.GIF">
              <a:extLst>
                <a:ext uri="{FF2B5EF4-FFF2-40B4-BE49-F238E27FC236}">
                  <a16:creationId xmlns:a16="http://schemas.microsoft.com/office/drawing/2014/main" id="{188BCA14-9BC7-2944-8236-C084A6932C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 name="Picture 1224" descr="C:\Archivos de programa\Archivos comunes\Microsoft Shared\Clipart\themes1\Bullets\BD14792_.GIF">
              <a:extLst>
                <a:ext uri="{FF2B5EF4-FFF2-40B4-BE49-F238E27FC236}">
                  <a16:creationId xmlns:a16="http://schemas.microsoft.com/office/drawing/2014/main" id="{C281F3CE-B2BC-544B-AB47-E461D9B5E7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1" name="Picture 1225" descr="C:\Archivos de programa\Archivos comunes\Microsoft Shared\Clipart\themes1\Bullets\BD14792_.GIF">
              <a:extLst>
                <a:ext uri="{FF2B5EF4-FFF2-40B4-BE49-F238E27FC236}">
                  <a16:creationId xmlns:a16="http://schemas.microsoft.com/office/drawing/2014/main" id="{B4F994CE-543F-984D-BBC4-D7CB55942C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2" name="Picture 1226" descr="C:\Archivos de programa\Archivos comunes\Microsoft Shared\Clipart\themes1\Bullets\BD14792_.GIF">
              <a:extLst>
                <a:ext uri="{FF2B5EF4-FFF2-40B4-BE49-F238E27FC236}">
                  <a16:creationId xmlns:a16="http://schemas.microsoft.com/office/drawing/2014/main" id="{992D75B6-DAC9-FF47-8E62-ECAEE277C5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281026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3" name="Picture 1227" descr="C:\Archivos de programa\Archivos comunes\Microsoft Shared\Clipart\themes1\Bullets\BD14792_.GIF">
              <a:extLst>
                <a:ext uri="{FF2B5EF4-FFF2-40B4-BE49-F238E27FC236}">
                  <a16:creationId xmlns:a16="http://schemas.microsoft.com/office/drawing/2014/main" id="{F2965C98-E2E1-9447-A683-A10D001E74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28462"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 name="Picture 1228" descr="C:\Archivos de programa\Archivos comunes\Microsoft Shared\Clipart\themes1\Bullets\BD14792_.GIF">
              <a:extLst>
                <a:ext uri="{FF2B5EF4-FFF2-40B4-BE49-F238E27FC236}">
                  <a16:creationId xmlns:a16="http://schemas.microsoft.com/office/drawing/2014/main" id="{56F002DE-86F0-9446-AC7B-95E27ABBF1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5217" y="487488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 name="Picture 1229" descr="C:\Archivos de programa\Archivos comunes\Microsoft Shared\Clipart\themes1\Bullets\BD14792_.GIF">
              <a:extLst>
                <a:ext uri="{FF2B5EF4-FFF2-40B4-BE49-F238E27FC236}">
                  <a16:creationId xmlns:a16="http://schemas.microsoft.com/office/drawing/2014/main" id="{5422F2B5-6AD3-9A42-9FE1-3B9D5FF0D68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1443" y="48380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 name="Picture 1230" descr="C:\Archivos de programa\Archivos comunes\Microsoft Shared\Clipart\themes1\Bullets\BD14792_.GIF">
              <a:extLst>
                <a:ext uri="{FF2B5EF4-FFF2-40B4-BE49-F238E27FC236}">
                  <a16:creationId xmlns:a16="http://schemas.microsoft.com/office/drawing/2014/main" id="{055FDEB4-AD7D-A34D-80CE-813A846F7F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61443"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 name="Picture 1231" descr="C:\Archivos de programa\Archivos comunes\Microsoft Shared\Clipart\themes1\Bullets\BD14792_.GIF">
              <a:extLst>
                <a:ext uri="{FF2B5EF4-FFF2-40B4-BE49-F238E27FC236}">
                  <a16:creationId xmlns:a16="http://schemas.microsoft.com/office/drawing/2014/main" id="{1C7FDA60-0F17-FB4C-8349-0E39760D0A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1179"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 name="Picture 1232" descr="C:\Archivos de programa\Archivos comunes\Microsoft Shared\Clipart\themes1\Bullets\BD14792_.GIF">
              <a:extLst>
                <a:ext uri="{FF2B5EF4-FFF2-40B4-BE49-F238E27FC236}">
                  <a16:creationId xmlns:a16="http://schemas.microsoft.com/office/drawing/2014/main" id="{BDD5DFAF-18AF-BD4B-BFEA-ED67B75FD4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47642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 name="Picture 1233" descr="C:\Archivos de programa\Archivos comunes\Microsoft Shared\Clipart\themes1\Bullets\BD14792_.GIF">
              <a:extLst>
                <a:ext uri="{FF2B5EF4-FFF2-40B4-BE49-F238E27FC236}">
                  <a16:creationId xmlns:a16="http://schemas.microsoft.com/office/drawing/2014/main" id="{5A174878-ECC0-1644-94FE-F55FD24DC2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54306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 name="Picture 1234" descr="C:\Archivos de programa\Archivos comunes\Microsoft Shared\Clipart\themes1\Bullets\BD14792_.GIF">
              <a:extLst>
                <a:ext uri="{FF2B5EF4-FFF2-40B4-BE49-F238E27FC236}">
                  <a16:creationId xmlns:a16="http://schemas.microsoft.com/office/drawing/2014/main" id="{84122767-5313-794B-8402-8A0B5FE993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47642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 name="Picture 1235" descr="C:\Archivos de programa\Archivos comunes\Microsoft Shared\Clipart\themes1\Bullets\BD14792_.GIF">
              <a:extLst>
                <a:ext uri="{FF2B5EF4-FFF2-40B4-BE49-F238E27FC236}">
                  <a16:creationId xmlns:a16="http://schemas.microsoft.com/office/drawing/2014/main" id="{AE0F19E4-73AA-304F-B8E6-42F953CD0A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 name="Picture 1236" descr="C:\Archivos de programa\Archivos comunes\Microsoft Shared\Clipart\themes1\Bullets\BD14792_.GIF">
              <a:extLst>
                <a:ext uri="{FF2B5EF4-FFF2-40B4-BE49-F238E27FC236}">
                  <a16:creationId xmlns:a16="http://schemas.microsoft.com/office/drawing/2014/main" id="{9CB5CF41-8457-B14D-B96C-F5533C5698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39559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 name="Picture 1237" descr="C:\Archivos de programa\Archivos comunes\Microsoft Shared\Clipart\themes1\Bullets\BD14792_.GIF">
              <a:extLst>
                <a:ext uri="{FF2B5EF4-FFF2-40B4-BE49-F238E27FC236}">
                  <a16:creationId xmlns:a16="http://schemas.microsoft.com/office/drawing/2014/main" id="{EA826AE9-81C1-E849-A736-63ED6E9044F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93630" y="4248123"/>
              <a:ext cx="33245" cy="3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 name="Picture 1238" descr="C:\Archivos de programa\Archivos comunes\Microsoft Shared\Clipart\themes1\Bullets\BD14792_.GIF">
              <a:extLst>
                <a:ext uri="{FF2B5EF4-FFF2-40B4-BE49-F238E27FC236}">
                  <a16:creationId xmlns:a16="http://schemas.microsoft.com/office/drawing/2014/main" id="{E99E2630-BE9C-1A47-B8FE-A1F0A65AE9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454306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 name="Picture 1239" descr="C:\Archivos de programa\Archivos comunes\Microsoft Shared\Clipart\themes1\Bullets\BD14792_.GIF">
              <a:extLst>
                <a:ext uri="{FF2B5EF4-FFF2-40B4-BE49-F238E27FC236}">
                  <a16:creationId xmlns:a16="http://schemas.microsoft.com/office/drawing/2014/main" id="{03A632C2-CD7D-BB4A-B826-2E7E17AC4E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3630"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6" name="Picture 1240" descr="C:\Archivos de programa\Archivos comunes\Microsoft Shared\Clipart\themes1\Bullets\BD14792_.GIF">
              <a:extLst>
                <a:ext uri="{FF2B5EF4-FFF2-40B4-BE49-F238E27FC236}">
                  <a16:creationId xmlns:a16="http://schemas.microsoft.com/office/drawing/2014/main" id="{99E7007E-BCF9-C64C-8599-1DDFBDAB1F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6536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7" name="Picture 1241" descr="C:\Archivos de programa\Archivos comunes\Microsoft Shared\Clipart\themes1\Bullets\BD14792_.GIF">
              <a:extLst>
                <a:ext uri="{FF2B5EF4-FFF2-40B4-BE49-F238E27FC236}">
                  <a16:creationId xmlns:a16="http://schemas.microsoft.com/office/drawing/2014/main" id="{7164D4AF-AA84-C44F-B92C-1963B44FFD4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57993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8" name="Picture 1242" descr="C:\Archivos de programa\Archivos comunes\Microsoft Shared\Clipart\themes1\Bullets\BD14792_.GIF">
              <a:extLst>
                <a:ext uri="{FF2B5EF4-FFF2-40B4-BE49-F238E27FC236}">
                  <a16:creationId xmlns:a16="http://schemas.microsoft.com/office/drawing/2014/main" id="{50561C50-3519-AD4F-BCE4-78F3B2E2AC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6536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9" name="Picture 1243" descr="C:\Archivos de programa\Archivos comunes\Microsoft Shared\Clipart\themes1\Bullets\BD14792_.GIF">
              <a:extLst>
                <a:ext uri="{FF2B5EF4-FFF2-40B4-BE49-F238E27FC236}">
                  <a16:creationId xmlns:a16="http://schemas.microsoft.com/office/drawing/2014/main" id="{C8A53B2A-16E7-0B48-B9EE-7B2DA3003A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69054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 name="Picture 1244" descr="C:\Archivos de programa\Archivos comunes\Microsoft Shared\Clipart\themes1\Bullets\BD14792_.GIF">
              <a:extLst>
                <a:ext uri="{FF2B5EF4-FFF2-40B4-BE49-F238E27FC236}">
                  <a16:creationId xmlns:a16="http://schemas.microsoft.com/office/drawing/2014/main" id="{6887F7BB-FF31-6744-A559-6857AA9EE1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446933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1" name="Picture 1245" descr="C:\Archivos de programa\Archivos comunes\Microsoft Shared\Clipart\themes1\Bullets\BD14792_.GIF">
              <a:extLst>
                <a:ext uri="{FF2B5EF4-FFF2-40B4-BE49-F238E27FC236}">
                  <a16:creationId xmlns:a16="http://schemas.microsoft.com/office/drawing/2014/main" id="{0601E4B4-7E92-F84F-B939-E76987EE65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6875"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2" name="Picture 1246" descr="C:\Archivos de programa\Archivos comunes\Microsoft Shared\Clipart\themes1\Bullets\BD14792_.GIF">
              <a:extLst>
                <a:ext uri="{FF2B5EF4-FFF2-40B4-BE49-F238E27FC236}">
                  <a16:creationId xmlns:a16="http://schemas.microsoft.com/office/drawing/2014/main" id="{05FAAA15-DD36-9F42-889B-8E8A7A6DF8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3" name="Picture 1247" descr="C:\Archivos de programa\Archivos comunes\Microsoft Shared\Clipart\themes1\Bullets\BD14792_.GIF">
              <a:extLst>
                <a:ext uri="{FF2B5EF4-FFF2-40B4-BE49-F238E27FC236}">
                  <a16:creationId xmlns:a16="http://schemas.microsoft.com/office/drawing/2014/main" id="{A7C07882-B23D-4448-80DA-36576DA072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0121"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 name="Picture 1248" descr="C:\Archivos de programa\Archivos comunes\Microsoft Shared\Clipart\themes1\Bullets\BD14792_.GIF">
              <a:extLst>
                <a:ext uri="{FF2B5EF4-FFF2-40B4-BE49-F238E27FC236}">
                  <a16:creationId xmlns:a16="http://schemas.microsoft.com/office/drawing/2014/main" id="{BF8764CC-BBB4-C245-90D0-30FC1DCFC9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 name="Picture 1249" descr="C:\Archivos de programa\Archivos comunes\Microsoft Shared\Clipart\themes1\Bullets\BD14792_.GIF">
              <a:extLst>
                <a:ext uri="{FF2B5EF4-FFF2-40B4-BE49-F238E27FC236}">
                  <a16:creationId xmlns:a16="http://schemas.microsoft.com/office/drawing/2014/main" id="{BA2D562A-478F-2644-8116-00C4D2C0A5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6" name="Picture 1250" descr="C:\Archivos de programa\Archivos comunes\Microsoft Shared\Clipart\themes1\Bullets\BD14792_.GIF">
              <a:extLst>
                <a:ext uri="{FF2B5EF4-FFF2-40B4-BE49-F238E27FC236}">
                  <a16:creationId xmlns:a16="http://schemas.microsoft.com/office/drawing/2014/main" id="{0664DE02-3762-6D45-A28C-312CDF608D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7" name="Picture 1251" descr="C:\Archivos de programa\Archivos comunes\Microsoft Shared\Clipart\themes1\Bullets\BD14792_.GIF">
              <a:extLst>
                <a:ext uri="{FF2B5EF4-FFF2-40B4-BE49-F238E27FC236}">
                  <a16:creationId xmlns:a16="http://schemas.microsoft.com/office/drawing/2014/main" id="{6D60E385-CF59-094C-B699-51B816FF38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8" name="Picture 1252" descr="C:\Archivos de programa\Archivos comunes\Microsoft Shared\Clipart\themes1\Bullets\BD14792_.GIF">
              <a:extLst>
                <a:ext uri="{FF2B5EF4-FFF2-40B4-BE49-F238E27FC236}">
                  <a16:creationId xmlns:a16="http://schemas.microsoft.com/office/drawing/2014/main" id="{11FF1B91-6FA9-F04C-96A1-3352229F00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9" name="Picture 1253" descr="C:\Archivos de programa\Archivos comunes\Microsoft Shared\Clipart\themes1\Bullets\BD14792_.GIF">
              <a:extLst>
                <a:ext uri="{FF2B5EF4-FFF2-40B4-BE49-F238E27FC236}">
                  <a16:creationId xmlns:a16="http://schemas.microsoft.com/office/drawing/2014/main" id="{8DB5D02A-EEEF-0241-B001-92B8D324E9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0" name="Picture 1254" descr="C:\Archivos de programa\Archivos comunes\Microsoft Shared\Clipart\themes1\Bullets\BD14792_.GIF">
              <a:extLst>
                <a:ext uri="{FF2B5EF4-FFF2-40B4-BE49-F238E27FC236}">
                  <a16:creationId xmlns:a16="http://schemas.microsoft.com/office/drawing/2014/main" id="{30C40848-899F-484F-8C11-A9C2A7B392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46933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1" name="Picture 1255" descr="C:\Archivos de programa\Archivos comunes\Microsoft Shared\Clipart\themes1\Bullets\BD14792_.GIF">
              <a:extLst>
                <a:ext uri="{FF2B5EF4-FFF2-40B4-BE49-F238E27FC236}">
                  <a16:creationId xmlns:a16="http://schemas.microsoft.com/office/drawing/2014/main" id="{22219D92-7C2A-E345-A422-EBE60B740E4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2" name="Picture 1256" descr="C:\Archivos de programa\Archivos comunes\Microsoft Shared\Clipart\themes1\Bullets\BD14792_.GIF">
              <a:extLst>
                <a:ext uri="{FF2B5EF4-FFF2-40B4-BE49-F238E27FC236}">
                  <a16:creationId xmlns:a16="http://schemas.microsoft.com/office/drawing/2014/main" id="{1C6E7C84-73DF-0944-B9BD-1D3571C20E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3" name="Picture 1257" descr="C:\Archivos de programa\Archivos comunes\Microsoft Shared\Clipart\themes1\Bullets\BD14792_.GIF">
              <a:extLst>
                <a:ext uri="{FF2B5EF4-FFF2-40B4-BE49-F238E27FC236}">
                  <a16:creationId xmlns:a16="http://schemas.microsoft.com/office/drawing/2014/main" id="{6BF591A0-DAB9-EC48-A098-5085BA7348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4" name="Picture 1258" descr="C:\Archivos de programa\Archivos comunes\Microsoft Shared\Clipart\themes1\Bullets\BD14792_.GIF">
              <a:extLst>
                <a:ext uri="{FF2B5EF4-FFF2-40B4-BE49-F238E27FC236}">
                  <a16:creationId xmlns:a16="http://schemas.microsoft.com/office/drawing/2014/main" id="{733FD55A-8CED-4948-9ABA-64D158B3F7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 name="Picture 1259" descr="C:\Archivos de programa\Archivos comunes\Microsoft Shared\Clipart\themes1\Bullets\BD14792_.GIF">
              <a:extLst>
                <a:ext uri="{FF2B5EF4-FFF2-40B4-BE49-F238E27FC236}">
                  <a16:creationId xmlns:a16="http://schemas.microsoft.com/office/drawing/2014/main" id="{626B1E42-5968-0C4D-BE4B-F0BD320C63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 name="Picture 1260" descr="C:\Archivos de programa\Archivos comunes\Microsoft Shared\Clipart\themes1\Bullets\BD14792_.GIF">
              <a:extLst>
                <a:ext uri="{FF2B5EF4-FFF2-40B4-BE49-F238E27FC236}">
                  <a16:creationId xmlns:a16="http://schemas.microsoft.com/office/drawing/2014/main" id="{FB772447-2A7B-A047-8BEF-3C80E104BD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 name="Picture 1261" descr="C:\Archivos de programa\Archivos comunes\Microsoft Shared\Clipart\themes1\Bullets\BD14792_.GIF">
              <a:extLst>
                <a:ext uri="{FF2B5EF4-FFF2-40B4-BE49-F238E27FC236}">
                  <a16:creationId xmlns:a16="http://schemas.microsoft.com/office/drawing/2014/main" id="{F7AF7EC2-932B-714D-99E8-7F47C3F605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8" name="Picture 1262" descr="C:\Archivos de programa\Archivos comunes\Microsoft Shared\Clipart\themes1\Bullets\BD14792_.GIF">
              <a:extLst>
                <a:ext uri="{FF2B5EF4-FFF2-40B4-BE49-F238E27FC236}">
                  <a16:creationId xmlns:a16="http://schemas.microsoft.com/office/drawing/2014/main" id="{3727FE6E-DF42-0244-9785-4239967DA9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9" name="Picture 1263" descr="C:\Archivos de programa\Archivos comunes\Microsoft Shared\Clipart\themes1\Bullets\BD14792_.GIF">
              <a:extLst>
                <a:ext uri="{FF2B5EF4-FFF2-40B4-BE49-F238E27FC236}">
                  <a16:creationId xmlns:a16="http://schemas.microsoft.com/office/drawing/2014/main" id="{F0E52D1E-D69A-FC4A-A75F-19AA539FCB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0" name="Picture 1264" descr="C:\Archivos de programa\Archivos comunes\Microsoft Shared\Clipart\themes1\Bullets\BD14792_.GIF">
              <a:extLst>
                <a:ext uri="{FF2B5EF4-FFF2-40B4-BE49-F238E27FC236}">
                  <a16:creationId xmlns:a16="http://schemas.microsoft.com/office/drawing/2014/main" id="{60CBFEDA-9BA5-9440-A888-21E59EB43D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 name="Picture 1265" descr="C:\Archivos de programa\Archivos comunes\Microsoft Shared\Clipart\themes1\Bullets\BD14792_.GIF">
              <a:extLst>
                <a:ext uri="{FF2B5EF4-FFF2-40B4-BE49-F238E27FC236}">
                  <a16:creationId xmlns:a16="http://schemas.microsoft.com/office/drawing/2014/main" id="{57AAEE8F-1A4A-CF43-BB61-B9C7E6C7C6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2" name="Picture 1266" descr="C:\Archivos de programa\Archivos comunes\Microsoft Shared\Clipart\themes1\Bullets\BD14792_.GIF">
              <a:extLst>
                <a:ext uri="{FF2B5EF4-FFF2-40B4-BE49-F238E27FC236}">
                  <a16:creationId xmlns:a16="http://schemas.microsoft.com/office/drawing/2014/main" id="{36F3C29D-4D82-774C-8D1B-C658033FC7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 name="Picture 1267" descr="C:\Archivos de programa\Archivos comunes\Microsoft Shared\Clipart\themes1\Bullets\BD14792_.GIF">
              <a:extLst>
                <a:ext uri="{FF2B5EF4-FFF2-40B4-BE49-F238E27FC236}">
                  <a16:creationId xmlns:a16="http://schemas.microsoft.com/office/drawing/2014/main" id="{C94643A8-6078-C441-966D-8250EE6AAD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4" name="Picture 1268" descr="C:\Archivos de programa\Archivos comunes\Microsoft Shared\Clipart\themes1\Bullets\BD14792_.GIF">
              <a:extLst>
                <a:ext uri="{FF2B5EF4-FFF2-40B4-BE49-F238E27FC236}">
                  <a16:creationId xmlns:a16="http://schemas.microsoft.com/office/drawing/2014/main" id="{0A83EB4A-7ACC-384C-BC05-06B7C2B3CAA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13751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 name="Picture 1269" descr="C:\Archivos de programa\Archivos comunes\Microsoft Shared\Clipart\themes1\Bullets\BD14792_.GIF">
              <a:extLst>
                <a:ext uri="{FF2B5EF4-FFF2-40B4-BE49-F238E27FC236}">
                  <a16:creationId xmlns:a16="http://schemas.microsoft.com/office/drawing/2014/main" id="{56E4AAA6-A497-E14E-BE77-C0A3285F7A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99004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 name="Picture 1270" descr="C:\Archivos de programa\Archivos comunes\Microsoft Shared\Clipart\themes1\Bullets\BD14792_.GIF">
              <a:extLst>
                <a:ext uri="{FF2B5EF4-FFF2-40B4-BE49-F238E27FC236}">
                  <a16:creationId xmlns:a16="http://schemas.microsoft.com/office/drawing/2014/main" id="{AD9A5F44-09D0-C242-BB79-75480BD84D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7" name="Picture 1271" descr="C:\Archivos de programa\Archivos comunes\Microsoft Shared\Clipart\themes1\Bullets\BD14792_.GIF">
              <a:extLst>
                <a:ext uri="{FF2B5EF4-FFF2-40B4-BE49-F238E27FC236}">
                  <a16:creationId xmlns:a16="http://schemas.microsoft.com/office/drawing/2014/main" id="{8B74678F-3E0D-0548-8A74-3126D33CE3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 name="Picture 1272" descr="C:\Archivos de programa\Archivos comunes\Microsoft Shared\Clipart\themes1\Bullets\BD14792_.GIF">
              <a:extLst>
                <a:ext uri="{FF2B5EF4-FFF2-40B4-BE49-F238E27FC236}">
                  <a16:creationId xmlns:a16="http://schemas.microsoft.com/office/drawing/2014/main" id="{F4151078-B85B-2F48-8A23-492BF4131A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457993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9" name="Picture 1273" descr="C:\Archivos de programa\Archivos comunes\Microsoft Shared\Clipart\themes1\Bullets\BD14792_.GIF">
              <a:extLst>
                <a:ext uri="{FF2B5EF4-FFF2-40B4-BE49-F238E27FC236}">
                  <a16:creationId xmlns:a16="http://schemas.microsoft.com/office/drawing/2014/main" id="{94A54150-A6E1-ED40-A607-7C53A2D0FD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0" name="Picture 1274" descr="C:\Archivos de programa\Archivos comunes\Microsoft Shared\Clipart\themes1\Bullets\BD14792_.GIF">
              <a:extLst>
                <a:ext uri="{FF2B5EF4-FFF2-40B4-BE49-F238E27FC236}">
                  <a16:creationId xmlns:a16="http://schemas.microsoft.com/office/drawing/2014/main" id="{1225AA0C-B340-E34C-9003-1029D20D15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1" name="Picture 1275" descr="C:\Archivos de programa\Archivos comunes\Microsoft Shared\Clipart\themes1\Bullets\BD14792_.GIF">
              <a:extLst>
                <a:ext uri="{FF2B5EF4-FFF2-40B4-BE49-F238E27FC236}">
                  <a16:creationId xmlns:a16="http://schemas.microsoft.com/office/drawing/2014/main" id="{A7978192-9228-014B-83D7-2E634FB83A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2" name="Picture 1276" descr="C:\Archivos de programa\Archivos comunes\Microsoft Shared\Clipart\themes1\Bullets\BD14792_.GIF">
              <a:extLst>
                <a:ext uri="{FF2B5EF4-FFF2-40B4-BE49-F238E27FC236}">
                  <a16:creationId xmlns:a16="http://schemas.microsoft.com/office/drawing/2014/main" id="{F9D84DFF-3FA6-7545-B19B-698A2F79CD8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3" name="Picture 1277" descr="C:\Archivos de programa\Archivos comunes\Microsoft Shared\Clipart\themes1\Bullets\BD14792_.GIF">
              <a:extLst>
                <a:ext uri="{FF2B5EF4-FFF2-40B4-BE49-F238E27FC236}">
                  <a16:creationId xmlns:a16="http://schemas.microsoft.com/office/drawing/2014/main" id="{88E797B8-DA24-014C-8C64-CBE2EDBFEB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4" name="Picture 1278" descr="C:\Archivos de programa\Archivos comunes\Microsoft Shared\Clipart\themes1\Bullets\BD14792_.GIF">
              <a:extLst>
                <a:ext uri="{FF2B5EF4-FFF2-40B4-BE49-F238E27FC236}">
                  <a16:creationId xmlns:a16="http://schemas.microsoft.com/office/drawing/2014/main" id="{43990635-CFCF-3F4B-AA4E-959EC81545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 name="Picture 1279" descr="C:\Archivos de programa\Archivos comunes\Microsoft Shared\Clipart\themes1\Bullets\BD14792_.GIF">
              <a:extLst>
                <a:ext uri="{FF2B5EF4-FFF2-40B4-BE49-F238E27FC236}">
                  <a16:creationId xmlns:a16="http://schemas.microsoft.com/office/drawing/2014/main" id="{5608D279-2E4D-2C4B-89AB-5D15EFB72DB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 name="Picture 1280" descr="C:\Archivos de programa\Archivos comunes\Microsoft Shared\Clipart\themes1\Bullets\BD14792_.GIF">
              <a:extLst>
                <a:ext uri="{FF2B5EF4-FFF2-40B4-BE49-F238E27FC236}">
                  <a16:creationId xmlns:a16="http://schemas.microsoft.com/office/drawing/2014/main" id="{BAF7BA7D-BB0D-8246-A9ED-22332E05BA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7" name="Picture 1281" descr="C:\Archivos de programa\Archivos comunes\Microsoft Shared\Clipart\themes1\Bullets\BD14792_.GIF">
              <a:extLst>
                <a:ext uri="{FF2B5EF4-FFF2-40B4-BE49-F238E27FC236}">
                  <a16:creationId xmlns:a16="http://schemas.microsoft.com/office/drawing/2014/main" id="{335F64E3-A0C9-0246-9A0B-FC9B30E0BB8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 name="Picture 1282" descr="C:\Archivos de programa\Archivos comunes\Microsoft Shared\Clipart\themes1\Bullets\BD14792_.GIF">
              <a:extLst>
                <a:ext uri="{FF2B5EF4-FFF2-40B4-BE49-F238E27FC236}">
                  <a16:creationId xmlns:a16="http://schemas.microsoft.com/office/drawing/2014/main" id="{BD780417-32C1-6B49-83C7-9FE5B9E8E4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9" name="Picture 1283" descr="C:\Archivos de programa\Archivos comunes\Microsoft Shared\Clipart\themes1\Bullets\BD14792_.GIF">
              <a:extLst>
                <a:ext uri="{FF2B5EF4-FFF2-40B4-BE49-F238E27FC236}">
                  <a16:creationId xmlns:a16="http://schemas.microsoft.com/office/drawing/2014/main" id="{4F4F55A3-2693-C644-ABC6-40876FF2FB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0" name="Picture 1284" descr="C:\Archivos de programa\Archivos comunes\Microsoft Shared\Clipart\themes1\Bullets\BD14792_.GIF">
              <a:extLst>
                <a:ext uri="{FF2B5EF4-FFF2-40B4-BE49-F238E27FC236}">
                  <a16:creationId xmlns:a16="http://schemas.microsoft.com/office/drawing/2014/main" id="{29A7D717-DA08-144A-8FDC-EB5605D8C3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1" name="Picture 1285" descr="C:\Archivos de programa\Archivos comunes\Microsoft Shared\Clipart\themes1\Bullets\BD14792_.GIF">
              <a:extLst>
                <a:ext uri="{FF2B5EF4-FFF2-40B4-BE49-F238E27FC236}">
                  <a16:creationId xmlns:a16="http://schemas.microsoft.com/office/drawing/2014/main" id="{B99FCAF1-0051-9840-A724-94D0BBCFBF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231"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2" name="Picture 1286" descr="C:\Archivos de programa\Archivos comunes\Microsoft Shared\Clipart\themes1\Bullets\BD14792_.GIF">
              <a:extLst>
                <a:ext uri="{FF2B5EF4-FFF2-40B4-BE49-F238E27FC236}">
                  <a16:creationId xmlns:a16="http://schemas.microsoft.com/office/drawing/2014/main" id="{AF3D57C0-CA30-D742-A5D4-1E5217C00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3" name="Picture 1287" descr="C:\Archivos de programa\Archivos comunes\Microsoft Shared\Clipart\themes1\Bullets\BD14792_.GIF">
              <a:extLst>
                <a:ext uri="{FF2B5EF4-FFF2-40B4-BE49-F238E27FC236}">
                  <a16:creationId xmlns:a16="http://schemas.microsoft.com/office/drawing/2014/main" id="{0298070D-26AC-0747-A823-BE2A4551B7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4" name="Picture 1288" descr="C:\Archivos de programa\Archivos comunes\Microsoft Shared\Clipart\themes1\Bullets\BD14792_.GIF">
              <a:extLst>
                <a:ext uri="{FF2B5EF4-FFF2-40B4-BE49-F238E27FC236}">
                  <a16:creationId xmlns:a16="http://schemas.microsoft.com/office/drawing/2014/main" id="{378B1DDA-CE4E-AF49-A273-12B1FFEBA28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 name="Picture 1289" descr="C:\Archivos de programa\Archivos comunes\Microsoft Shared\Clipart\themes1\Bullets\BD14792_.GIF">
              <a:extLst>
                <a:ext uri="{FF2B5EF4-FFF2-40B4-BE49-F238E27FC236}">
                  <a16:creationId xmlns:a16="http://schemas.microsoft.com/office/drawing/2014/main" id="{60A96E35-4DE4-C74A-B832-24FDDEB4EB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 name="Picture 1290" descr="C:\Archivos de programa\Archivos comunes\Microsoft Shared\Clipart\themes1\Bullets\BD14792_.GIF">
              <a:extLst>
                <a:ext uri="{FF2B5EF4-FFF2-40B4-BE49-F238E27FC236}">
                  <a16:creationId xmlns:a16="http://schemas.microsoft.com/office/drawing/2014/main" id="{688987A4-5686-874A-902D-DCC689D1CB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7" name="Picture 1291" descr="C:\Archivos de programa\Archivos comunes\Microsoft Shared\Clipart\themes1\Bullets\BD14792_.GIF">
              <a:extLst>
                <a:ext uri="{FF2B5EF4-FFF2-40B4-BE49-F238E27FC236}">
                  <a16:creationId xmlns:a16="http://schemas.microsoft.com/office/drawing/2014/main" id="{DD881538-592B-1344-B7DC-CB14901C87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8" name="Picture 1292" descr="C:\Archivos de programa\Archivos comunes\Microsoft Shared\Clipart\themes1\Bullets\BD14792_.GIF">
              <a:extLst>
                <a:ext uri="{FF2B5EF4-FFF2-40B4-BE49-F238E27FC236}">
                  <a16:creationId xmlns:a16="http://schemas.microsoft.com/office/drawing/2014/main" id="{5C175AF8-598C-4543-A163-3C0976F4DD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9" name="Picture 1293" descr="C:\Archivos de programa\Archivos comunes\Microsoft Shared\Clipart\themes1\Bullets\BD14792_.GIF">
              <a:extLst>
                <a:ext uri="{FF2B5EF4-FFF2-40B4-BE49-F238E27FC236}">
                  <a16:creationId xmlns:a16="http://schemas.microsoft.com/office/drawing/2014/main" id="{208D4705-02A7-234C-8240-96011DBC6C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06834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0" name="Picture 1294" descr="C:\Archivos de programa\Archivos comunes\Microsoft Shared\Clipart\themes1\Bullets\BD14792_.GIF">
              <a:extLst>
                <a:ext uri="{FF2B5EF4-FFF2-40B4-BE49-F238E27FC236}">
                  <a16:creationId xmlns:a16="http://schemas.microsoft.com/office/drawing/2014/main" id="{033F3CB3-8983-FF42-AFF2-1D24816FDF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06834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1" name="Picture 1295" descr="C:\Archivos de programa\Archivos comunes\Microsoft Shared\Clipart\themes1\Bullets\BD14792_.GIF">
              <a:extLst>
                <a:ext uri="{FF2B5EF4-FFF2-40B4-BE49-F238E27FC236}">
                  <a16:creationId xmlns:a16="http://schemas.microsoft.com/office/drawing/2014/main" id="{D2B4A71E-51CF-6B46-96D1-90693CBAE4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2" name="Picture 1296" descr="C:\Archivos de programa\Archivos comunes\Microsoft Shared\Clipart\themes1\Bullets\BD14792_.GIF">
              <a:extLst>
                <a:ext uri="{FF2B5EF4-FFF2-40B4-BE49-F238E27FC236}">
                  <a16:creationId xmlns:a16="http://schemas.microsoft.com/office/drawing/2014/main" id="{D4084CAB-11F0-A642-8E8C-083A06E86D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3" name="Picture 1297" descr="C:\Archivos de programa\Archivos comunes\Microsoft Shared\Clipart\themes1\Bullets\BD14792_.GIF">
              <a:extLst>
                <a:ext uri="{FF2B5EF4-FFF2-40B4-BE49-F238E27FC236}">
                  <a16:creationId xmlns:a16="http://schemas.microsoft.com/office/drawing/2014/main" id="{3D7DD18A-302C-C44F-AB60-628D3C9E94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4" name="Picture 1298" descr="C:\Archivos de programa\Archivos comunes\Microsoft Shared\Clipart\themes1\Bullets\BD14792_.GIF">
              <a:extLst>
                <a:ext uri="{FF2B5EF4-FFF2-40B4-BE49-F238E27FC236}">
                  <a16:creationId xmlns:a16="http://schemas.microsoft.com/office/drawing/2014/main" id="{BBEBB611-0D5A-8F45-8F61-7FFC00A13E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5" name="Picture 1299" descr="C:\Archivos de programa\Archivos comunes\Microsoft Shared\Clipart\themes1\Bullets\BD14792_.GIF">
              <a:extLst>
                <a:ext uri="{FF2B5EF4-FFF2-40B4-BE49-F238E27FC236}">
                  <a16:creationId xmlns:a16="http://schemas.microsoft.com/office/drawing/2014/main" id="{1A302BA0-9247-384A-8A8E-4703466F25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 name="Picture 1300" descr="C:\Archivos de programa\Archivos comunes\Microsoft Shared\Clipart\themes1\Bullets\BD14792_.GIF">
              <a:extLst>
                <a:ext uri="{FF2B5EF4-FFF2-40B4-BE49-F238E27FC236}">
                  <a16:creationId xmlns:a16="http://schemas.microsoft.com/office/drawing/2014/main" id="{2A60D420-0CC7-004A-8542-8615CC621B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295773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 name="Picture 1301" descr="C:\Archivos de programa\Archivos comunes\Microsoft Shared\Clipart\themes1\Bullets\BD14792_.GIF">
              <a:extLst>
                <a:ext uri="{FF2B5EF4-FFF2-40B4-BE49-F238E27FC236}">
                  <a16:creationId xmlns:a16="http://schemas.microsoft.com/office/drawing/2014/main" id="{AF53E880-8671-734B-A303-E9D92B2402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1250"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8" name="Picture 1302" descr="C:\Archivos de programa\Archivos comunes\Microsoft Shared\Clipart\themes1\Bullets\BD14792_.GIF">
              <a:extLst>
                <a:ext uri="{FF2B5EF4-FFF2-40B4-BE49-F238E27FC236}">
                  <a16:creationId xmlns:a16="http://schemas.microsoft.com/office/drawing/2014/main" id="{5CA2DEF7-2D5B-5546-9009-E35DDEA679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9" name="Picture 1303" descr="C:\Archivos de programa\Archivos comunes\Microsoft Shared\Clipart\themes1\Bullets\BD14792_.GIF">
              <a:extLst>
                <a:ext uri="{FF2B5EF4-FFF2-40B4-BE49-F238E27FC236}">
                  <a16:creationId xmlns:a16="http://schemas.microsoft.com/office/drawing/2014/main" id="{61D311D3-67C0-CB4D-AA5B-EBCC49CF8B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288400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0" name="Picture 1304" descr="C:\Archivos de programa\Archivos comunes\Microsoft Shared\Clipart\themes1\Bullets\BD14792_.GIF">
              <a:extLst>
                <a:ext uri="{FF2B5EF4-FFF2-40B4-BE49-F238E27FC236}">
                  <a16:creationId xmlns:a16="http://schemas.microsoft.com/office/drawing/2014/main" id="{273D6AE9-DDA2-ED4D-8202-71525A890C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27734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1" name="Picture 1305" descr="C:\Archivos de programa\Archivos comunes\Microsoft Shared\Clipart\themes1\Bullets\BD14792_.GIF">
              <a:extLst>
                <a:ext uri="{FF2B5EF4-FFF2-40B4-BE49-F238E27FC236}">
                  <a16:creationId xmlns:a16="http://schemas.microsoft.com/office/drawing/2014/main" id="{67BF6A1A-1F01-D445-A65B-1DC9F8558C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231" y="281026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2" name="Picture 1306" descr="C:\Archivos de programa\Archivos comunes\Microsoft Shared\Clipart\themes1\Bullets\BD14792_.GIF">
              <a:extLst>
                <a:ext uri="{FF2B5EF4-FFF2-40B4-BE49-F238E27FC236}">
                  <a16:creationId xmlns:a16="http://schemas.microsoft.com/office/drawing/2014/main" id="{310928FA-87F7-6C46-923D-20233765B1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8198" y="469054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 name="Picture 1307" descr="C:\Archivos de programa\Archivos comunes\Microsoft Shared\Clipart\themes1\Bullets\BD14792_.GIF">
              <a:extLst>
                <a:ext uri="{FF2B5EF4-FFF2-40B4-BE49-F238E27FC236}">
                  <a16:creationId xmlns:a16="http://schemas.microsoft.com/office/drawing/2014/main" id="{61D40ECE-6D96-7E42-BB7F-79958DD6D3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4952" y="46536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4" name="Picture 1308" descr="C:\Archivos de programa\Archivos comunes\Microsoft Shared\Clipart\themes1\Bullets\BD14792_.GIF">
              <a:extLst>
                <a:ext uri="{FF2B5EF4-FFF2-40B4-BE49-F238E27FC236}">
                  <a16:creationId xmlns:a16="http://schemas.microsoft.com/office/drawing/2014/main" id="{6EC2A1E6-C8EF-8540-B7B2-1DC8E05107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57993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5" name="Picture 1309" descr="C:\Archivos de programa\Archivos comunes\Microsoft Shared\Clipart\themes1\Bullets\BD14792_.GIF">
              <a:extLst>
                <a:ext uri="{FF2B5EF4-FFF2-40B4-BE49-F238E27FC236}">
                  <a16:creationId xmlns:a16="http://schemas.microsoft.com/office/drawing/2014/main" id="{47723D8F-2642-BF42-93D9-2A49770151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47274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 name="Picture 1310" descr="C:\Archivos de programa\Archivos comunes\Microsoft Shared\Clipart\themes1\Bullets\BD14792_.GIF">
              <a:extLst>
                <a:ext uri="{FF2B5EF4-FFF2-40B4-BE49-F238E27FC236}">
                  <a16:creationId xmlns:a16="http://schemas.microsoft.com/office/drawing/2014/main" id="{B1E48519-4947-B442-BB0A-8EEFD6FCB7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480114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 name="Picture 1311" descr="C:\Archivos de programa\Archivos comunes\Microsoft Shared\Clipart\themes1\Bullets\BD14792_.GIF">
              <a:extLst>
                <a:ext uri="{FF2B5EF4-FFF2-40B4-BE49-F238E27FC236}">
                  <a16:creationId xmlns:a16="http://schemas.microsoft.com/office/drawing/2014/main" id="{A5935D95-22EA-BA49-8073-B362247678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457993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8" name="Picture 1312" descr="C:\Archivos de programa\Archivos comunes\Microsoft Shared\Clipart\themes1\Bullets\BD14792_.GIF">
              <a:extLst>
                <a:ext uri="{FF2B5EF4-FFF2-40B4-BE49-F238E27FC236}">
                  <a16:creationId xmlns:a16="http://schemas.microsoft.com/office/drawing/2014/main" id="{528D7CAF-9DE8-C64A-9501-2D7F3CEA8E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140"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9" name="Picture 1313" descr="C:\Archivos de programa\Archivos comunes\Microsoft Shared\Clipart\themes1\Bullets\BD14792_.GIF">
              <a:extLst>
                <a:ext uri="{FF2B5EF4-FFF2-40B4-BE49-F238E27FC236}">
                  <a16:creationId xmlns:a16="http://schemas.microsoft.com/office/drawing/2014/main" id="{14555FB7-6571-EC49-AFFF-D4F3F45919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3895"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0" name="Picture 1314" descr="C:\Archivos de programa\Archivos comunes\Microsoft Shared\Clipart\themes1\Bullets\BD14792_.GIF">
              <a:extLst>
                <a:ext uri="{FF2B5EF4-FFF2-40B4-BE49-F238E27FC236}">
                  <a16:creationId xmlns:a16="http://schemas.microsoft.com/office/drawing/2014/main" id="{09F2DF1F-8FC3-DB41-8DA4-B5C42FA965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0650"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1" name="Picture 1315" descr="C:\Archivos de programa\Archivos comunes\Microsoft Shared\Clipart\themes1\Bullets\BD14792_.GIF">
              <a:extLst>
                <a:ext uri="{FF2B5EF4-FFF2-40B4-BE49-F238E27FC236}">
                  <a16:creationId xmlns:a16="http://schemas.microsoft.com/office/drawing/2014/main" id="{69E6EEEC-1F1C-854B-AE80-D7E63E9247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2" name="Picture 1316" descr="C:\Archivos de programa\Archivos comunes\Microsoft Shared\Clipart\themes1\Bullets\BD14792_.GIF">
              <a:extLst>
                <a:ext uri="{FF2B5EF4-FFF2-40B4-BE49-F238E27FC236}">
                  <a16:creationId xmlns:a16="http://schemas.microsoft.com/office/drawing/2014/main" id="{56B18DA0-7B6F-C14F-BB24-29A7A690D1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76883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3" name="Picture 1317" descr="C:\Archivos de programa\Archivos comunes\Microsoft Shared\Clipart\themes1\Bullets\BD14792_.GIF">
              <a:extLst>
                <a:ext uri="{FF2B5EF4-FFF2-40B4-BE49-F238E27FC236}">
                  <a16:creationId xmlns:a16="http://schemas.microsoft.com/office/drawing/2014/main" id="{58E04056-E05C-B947-B15F-E52519E316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4" name="Picture 1318" descr="C:\Archivos de programa\Archivos comunes\Microsoft Shared\Clipart\themes1\Bullets\BD14792_.GIF">
              <a:extLst>
                <a:ext uri="{FF2B5EF4-FFF2-40B4-BE49-F238E27FC236}">
                  <a16:creationId xmlns:a16="http://schemas.microsoft.com/office/drawing/2014/main" id="{EF5200F7-B414-8D4E-816B-B6A6F4ADFB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76883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5" name="Picture 1319" descr="C:\Archivos de programa\Archivos comunes\Microsoft Shared\Clipart\themes1\Bullets\BD14792_.GIF">
              <a:extLst>
                <a:ext uri="{FF2B5EF4-FFF2-40B4-BE49-F238E27FC236}">
                  <a16:creationId xmlns:a16="http://schemas.microsoft.com/office/drawing/2014/main" id="{1AD2BE1D-FD2C-EA47-8CAA-F237450109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 name="Picture 1320" descr="C:\Archivos de programa\Archivos comunes\Microsoft Shared\Clipart\themes1\Bullets\BD14792_.GIF">
              <a:extLst>
                <a:ext uri="{FF2B5EF4-FFF2-40B4-BE49-F238E27FC236}">
                  <a16:creationId xmlns:a16="http://schemas.microsoft.com/office/drawing/2014/main" id="{A860C7C7-9597-8947-A1F7-08719AB11E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7" name="Picture 1321" descr="C:\Archivos de programa\Archivos comunes\Microsoft Shared\Clipart\themes1\Bullets\BD14792_.GIF">
              <a:extLst>
                <a:ext uri="{FF2B5EF4-FFF2-40B4-BE49-F238E27FC236}">
                  <a16:creationId xmlns:a16="http://schemas.microsoft.com/office/drawing/2014/main" id="{8207CE71-FAE6-D04B-B3E5-CDD43C16733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8" name="Picture 1322" descr="C:\Archivos de programa\Archivos comunes\Microsoft Shared\Clipart\themes1\Bullets\BD14792_.GIF">
              <a:extLst>
                <a:ext uri="{FF2B5EF4-FFF2-40B4-BE49-F238E27FC236}">
                  <a16:creationId xmlns:a16="http://schemas.microsoft.com/office/drawing/2014/main" id="{D894DA42-6B2D-CA46-ACB8-B2CD544C0D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9" name="Picture 1323" descr="C:\Archivos de programa\Archivos comunes\Microsoft Shared\Clipart\themes1\Bullets\BD14792_.GIF">
              <a:extLst>
                <a:ext uri="{FF2B5EF4-FFF2-40B4-BE49-F238E27FC236}">
                  <a16:creationId xmlns:a16="http://schemas.microsoft.com/office/drawing/2014/main" id="{813352AB-5705-E845-9271-390D640D1A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0" name="Picture 1324" descr="C:\Archivos de programa\Archivos comunes\Microsoft Shared\Clipart\themes1\Bullets\BD14792_.GIF">
              <a:extLst>
                <a:ext uri="{FF2B5EF4-FFF2-40B4-BE49-F238E27FC236}">
                  <a16:creationId xmlns:a16="http://schemas.microsoft.com/office/drawing/2014/main" id="{74D3DC06-8409-8348-93FC-69AA11E1E8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9592"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1" name="Picture 1325" descr="C:\Archivos de programa\Archivos comunes\Microsoft Shared\Clipart\themes1\Bullets\BD14792_.GIF">
              <a:extLst>
                <a:ext uri="{FF2B5EF4-FFF2-40B4-BE49-F238E27FC236}">
                  <a16:creationId xmlns:a16="http://schemas.microsoft.com/office/drawing/2014/main" id="{4A5C51D1-5038-434D-A4D7-EF1981C9E2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2" name="Picture 1326" descr="C:\Archivos de programa\Archivos comunes\Microsoft Shared\Clipart\themes1\Bullets\BD14792_.GIF">
              <a:extLst>
                <a:ext uri="{FF2B5EF4-FFF2-40B4-BE49-F238E27FC236}">
                  <a16:creationId xmlns:a16="http://schemas.microsoft.com/office/drawing/2014/main" id="{6D92428C-02CE-554D-B655-F187BC676B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3" name="Picture 1327" descr="C:\Archivos de programa\Archivos comunes\Microsoft Shared\Clipart\themes1\Bullets\BD14792_.GIF">
              <a:extLst>
                <a:ext uri="{FF2B5EF4-FFF2-40B4-BE49-F238E27FC236}">
                  <a16:creationId xmlns:a16="http://schemas.microsoft.com/office/drawing/2014/main" id="{8093D72B-B597-A046-8134-22454DC257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4" name="Picture 1328" descr="C:\Archivos de programa\Archivos comunes\Microsoft Shared\Clipart\themes1\Bullets\BD14792_.GIF">
              <a:extLst>
                <a:ext uri="{FF2B5EF4-FFF2-40B4-BE49-F238E27FC236}">
                  <a16:creationId xmlns:a16="http://schemas.microsoft.com/office/drawing/2014/main" id="{4682ED6B-8842-184D-8C32-A06062E569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5" name="Picture 1329" descr="C:\Archivos de programa\Archivos comunes\Microsoft Shared\Clipart\themes1\Bullets\BD14792_.GIF">
              <a:extLst>
                <a:ext uri="{FF2B5EF4-FFF2-40B4-BE49-F238E27FC236}">
                  <a16:creationId xmlns:a16="http://schemas.microsoft.com/office/drawing/2014/main" id="{291AA3BE-CDF0-364D-8B11-00E8976CA73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 name="Picture 1330" descr="C:\Archivos de programa\Archivos comunes\Microsoft Shared\Clipart\themes1\Bullets\BD14792_.GIF">
              <a:extLst>
                <a:ext uri="{FF2B5EF4-FFF2-40B4-BE49-F238E27FC236}">
                  <a16:creationId xmlns:a16="http://schemas.microsoft.com/office/drawing/2014/main" id="{526A14B4-09A0-2D46-B970-3938D29E43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 name="Picture 1331" descr="C:\Archivos de programa\Archivos comunes\Microsoft Shared\Clipart\themes1\Bullets\BD14792_.GIF">
              <a:extLst>
                <a:ext uri="{FF2B5EF4-FFF2-40B4-BE49-F238E27FC236}">
                  <a16:creationId xmlns:a16="http://schemas.microsoft.com/office/drawing/2014/main" id="{B2946F88-5534-4041-BE24-501CE4407F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 name="Picture 1332" descr="C:\Archivos de programa\Archivos comunes\Microsoft Shared\Clipart\themes1\Bullets\BD14792_.GIF">
              <a:extLst>
                <a:ext uri="{FF2B5EF4-FFF2-40B4-BE49-F238E27FC236}">
                  <a16:creationId xmlns:a16="http://schemas.microsoft.com/office/drawing/2014/main" id="{A90BC8EF-48DC-A54A-A1AF-2C3A7A085B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 name="Picture 1333" descr="C:\Archivos de programa\Archivos comunes\Microsoft Shared\Clipart\themes1\Bullets\BD14792_.GIF">
              <a:extLst>
                <a:ext uri="{FF2B5EF4-FFF2-40B4-BE49-F238E27FC236}">
                  <a16:creationId xmlns:a16="http://schemas.microsoft.com/office/drawing/2014/main" id="{5B451A6A-1894-E64C-8095-1BB1E7E229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 name="Picture 1334" descr="C:\Archivos de programa\Archivos comunes\Microsoft Shared\Clipart\themes1\Bullets\BD14792_.GIF">
              <a:extLst>
                <a:ext uri="{FF2B5EF4-FFF2-40B4-BE49-F238E27FC236}">
                  <a16:creationId xmlns:a16="http://schemas.microsoft.com/office/drawing/2014/main" id="{18380C2D-F77A-B64A-9311-0D11019DA0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231"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 name="Picture 1335" descr="C:\Archivos de programa\Archivos comunes\Microsoft Shared\Clipart\themes1\Bullets\BD14792_.GIF">
              <a:extLst>
                <a:ext uri="{FF2B5EF4-FFF2-40B4-BE49-F238E27FC236}">
                  <a16:creationId xmlns:a16="http://schemas.microsoft.com/office/drawing/2014/main" id="{7192CA9B-1243-354C-8911-DF5BB8132B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 name="Picture 1336" descr="C:\Archivos de programa\Archivos comunes\Microsoft Shared\Clipart\themes1\Bullets\BD14792_.GIF">
              <a:extLst>
                <a:ext uri="{FF2B5EF4-FFF2-40B4-BE49-F238E27FC236}">
                  <a16:creationId xmlns:a16="http://schemas.microsoft.com/office/drawing/2014/main" id="{F00A94CD-C68C-B448-9628-0F03A80F59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87944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 name="Picture 1337" descr="C:\Archivos de programa\Archivos comunes\Microsoft Shared\Clipart\themes1\Bullets\BD14792_.GIF">
              <a:extLst>
                <a:ext uri="{FF2B5EF4-FFF2-40B4-BE49-F238E27FC236}">
                  <a16:creationId xmlns:a16="http://schemas.microsoft.com/office/drawing/2014/main" id="{440F5925-DC5C-C640-9184-4D0BE56425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 name="Picture 1338" descr="C:\Archivos de programa\Archivos comunes\Microsoft Shared\Clipart\themes1\Bullets\BD14792_.GIF">
              <a:extLst>
                <a:ext uri="{FF2B5EF4-FFF2-40B4-BE49-F238E27FC236}">
                  <a16:creationId xmlns:a16="http://schemas.microsoft.com/office/drawing/2014/main" id="{78A820A9-603E-224B-87BE-3E451EBFAD9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0192"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 name="Picture 1339" descr="C:\Archivos de programa\Archivos comunes\Microsoft Shared\Clipart\themes1\Bullets\BD14792_.GIF">
              <a:extLst>
                <a:ext uri="{FF2B5EF4-FFF2-40B4-BE49-F238E27FC236}">
                  <a16:creationId xmlns:a16="http://schemas.microsoft.com/office/drawing/2014/main" id="{8CA0E938-716D-1842-8D1C-5313814219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6" name="Picture 1340" descr="C:\Archivos de programa\Archivos comunes\Microsoft Shared\Clipart\themes1\Bullets\BD14792_.GIF">
              <a:extLst>
                <a:ext uri="{FF2B5EF4-FFF2-40B4-BE49-F238E27FC236}">
                  <a16:creationId xmlns:a16="http://schemas.microsoft.com/office/drawing/2014/main" id="{A76D47B8-E208-7D4F-B238-E79767A1C1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 name="Picture 1341" descr="C:\Archivos de programa\Archivos comunes\Microsoft Shared\Clipart\themes1\Bullets\BD14792_.GIF">
              <a:extLst>
                <a:ext uri="{FF2B5EF4-FFF2-40B4-BE49-F238E27FC236}">
                  <a16:creationId xmlns:a16="http://schemas.microsoft.com/office/drawing/2014/main" id="{520D71B9-DBD4-3B43-8FA2-6CEF3A811F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06834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8" name="Picture 1342" descr="C:\Archivos de programa\Archivos comunes\Microsoft Shared\Clipart\themes1\Bullets\BD14792_.GIF">
              <a:extLst>
                <a:ext uri="{FF2B5EF4-FFF2-40B4-BE49-F238E27FC236}">
                  <a16:creationId xmlns:a16="http://schemas.microsoft.com/office/drawing/2014/main" id="{87DACDBE-4802-E241-93F0-2C517BBFA63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10521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9" name="Picture 1343" descr="C:\Archivos de programa\Archivos comunes\Microsoft Shared\Clipart\themes1\Bullets\BD14792_.GIF">
              <a:extLst>
                <a:ext uri="{FF2B5EF4-FFF2-40B4-BE49-F238E27FC236}">
                  <a16:creationId xmlns:a16="http://schemas.microsoft.com/office/drawing/2014/main" id="{198648DF-061C-1C4E-99FE-ADCFC296B5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0" name="Picture 1344" descr="C:\Archivos de programa\Archivos comunes\Microsoft Shared\Clipart\themes1\Bullets\BD14792_.GIF">
              <a:extLst>
                <a:ext uri="{FF2B5EF4-FFF2-40B4-BE49-F238E27FC236}">
                  <a16:creationId xmlns:a16="http://schemas.microsoft.com/office/drawing/2014/main" id="{B336F46A-96A2-3440-B974-67B21DBD7C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1" name="Picture 1345" descr="C:\Archivos de programa\Archivos comunes\Microsoft Shared\Clipart\themes1\Bullets\BD14792_.GIF">
              <a:extLst>
                <a:ext uri="{FF2B5EF4-FFF2-40B4-BE49-F238E27FC236}">
                  <a16:creationId xmlns:a16="http://schemas.microsoft.com/office/drawing/2014/main" id="{50993708-3BCF-1649-A959-D884959FD0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2" name="Picture 1346" descr="C:\Archivos de programa\Archivos comunes\Microsoft Shared\Clipart\themes1\Bullets\BD14792_.GIF">
              <a:extLst>
                <a:ext uri="{FF2B5EF4-FFF2-40B4-BE49-F238E27FC236}">
                  <a16:creationId xmlns:a16="http://schemas.microsoft.com/office/drawing/2014/main" id="{7B95B1FE-8412-5647-9B2B-408B9169ADF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 name="Picture 1347" descr="C:\Archivos de programa\Archivos comunes\Microsoft Shared\Clipart\themes1\Bullets\BD14792_.GIF">
              <a:extLst>
                <a:ext uri="{FF2B5EF4-FFF2-40B4-BE49-F238E27FC236}">
                  <a16:creationId xmlns:a16="http://schemas.microsoft.com/office/drawing/2014/main" id="{A5C8E278-7FE1-C840-BAC3-4F39229D131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 name="Picture 1348" descr="C:\Archivos de programa\Archivos comunes\Microsoft Shared\Clipart\themes1\Bullets\BD14792_.GIF">
              <a:extLst>
                <a:ext uri="{FF2B5EF4-FFF2-40B4-BE49-F238E27FC236}">
                  <a16:creationId xmlns:a16="http://schemas.microsoft.com/office/drawing/2014/main" id="{CA2C4B8E-F594-514B-8166-03CC20D385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5" name="Picture 1349" descr="C:\Archivos de programa\Archivos comunes\Microsoft Shared\Clipart\themes1\Bullets\BD14792_.GIF">
              <a:extLst>
                <a:ext uri="{FF2B5EF4-FFF2-40B4-BE49-F238E27FC236}">
                  <a16:creationId xmlns:a16="http://schemas.microsoft.com/office/drawing/2014/main" id="{3FB0C94A-BC56-A94D-9972-88169C72F8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03147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6" name="Picture 1350" descr="C:\Archivos de programa\Archivos comunes\Microsoft Shared\Clipart\themes1\Bullets\BD14792_.GIF">
              <a:extLst>
                <a:ext uri="{FF2B5EF4-FFF2-40B4-BE49-F238E27FC236}">
                  <a16:creationId xmlns:a16="http://schemas.microsoft.com/office/drawing/2014/main" id="{94F89E04-5FB2-B244-927A-4C477C37DA7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 name="Picture 1351" descr="C:\Archivos de programa\Archivos comunes\Microsoft Shared\Clipart\themes1\Bullets\BD14792_.GIF">
              <a:extLst>
                <a:ext uri="{FF2B5EF4-FFF2-40B4-BE49-F238E27FC236}">
                  <a16:creationId xmlns:a16="http://schemas.microsoft.com/office/drawing/2014/main" id="{9B17ADD2-2D1D-3146-B239-B3EF01E01D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8" name="Picture 1352" descr="C:\Archivos de programa\Archivos comunes\Microsoft Shared\Clipart\themes1\Bullets\BD14792_.GIF">
              <a:extLst>
                <a:ext uri="{FF2B5EF4-FFF2-40B4-BE49-F238E27FC236}">
                  <a16:creationId xmlns:a16="http://schemas.microsoft.com/office/drawing/2014/main" id="{AB561786-EE9C-F747-96AB-49A7B1539B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9" name="Picture 1353" descr="C:\Archivos de programa\Archivos comunes\Microsoft Shared\Clipart\themes1\Bullets\BD14792_.GIF">
              <a:extLst>
                <a:ext uri="{FF2B5EF4-FFF2-40B4-BE49-F238E27FC236}">
                  <a16:creationId xmlns:a16="http://schemas.microsoft.com/office/drawing/2014/main" id="{65915FB2-7DD1-3941-B15E-50BA046E6D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0" name="Picture 1354" descr="C:\Archivos de programa\Archivos comunes\Microsoft Shared\Clipart\themes1\Bullets\BD14792_.GIF">
              <a:extLst>
                <a:ext uri="{FF2B5EF4-FFF2-40B4-BE49-F238E27FC236}">
                  <a16:creationId xmlns:a16="http://schemas.microsoft.com/office/drawing/2014/main" id="{C346937F-07CE-BB48-8A77-B095CC602A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1" name="Picture 1355" descr="C:\Archivos de programa\Archivos comunes\Microsoft Shared\Clipart\themes1\Bullets\BD14792_.GIF">
              <a:extLst>
                <a:ext uri="{FF2B5EF4-FFF2-40B4-BE49-F238E27FC236}">
                  <a16:creationId xmlns:a16="http://schemas.microsoft.com/office/drawing/2014/main" id="{3F07A6C3-6216-6443-8648-21B29D4FB3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24231"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2" name="Picture 1356" descr="C:\Archivos de programa\Archivos comunes\Microsoft Shared\Clipart\themes1\Bullets\BD14792_.GIF">
              <a:extLst>
                <a:ext uri="{FF2B5EF4-FFF2-40B4-BE49-F238E27FC236}">
                  <a16:creationId xmlns:a16="http://schemas.microsoft.com/office/drawing/2014/main" id="{6B525899-C668-134F-AF21-4BC5F07B59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 name="Picture 1357" descr="C:\Archivos de programa\Archivos comunes\Microsoft Shared\Clipart\themes1\Bullets\BD14792_.GIF">
              <a:extLst>
                <a:ext uri="{FF2B5EF4-FFF2-40B4-BE49-F238E27FC236}">
                  <a16:creationId xmlns:a16="http://schemas.microsoft.com/office/drawing/2014/main" id="{808EF1FC-03B2-2C47-8239-4F86CACE5F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 name="Picture 1358" descr="C:\Archivos de programa\Archivos comunes\Microsoft Shared\Clipart\themes1\Bullets\BD14792_.GIF">
              <a:extLst>
                <a:ext uri="{FF2B5EF4-FFF2-40B4-BE49-F238E27FC236}">
                  <a16:creationId xmlns:a16="http://schemas.microsoft.com/office/drawing/2014/main" id="{04E06626-7276-4745-AFBA-FAE852E070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0457"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5" name="Picture 1359" descr="C:\Archivos de programa\Archivos comunes\Microsoft Shared\Clipart\themes1\Bullets\BD14792_.GIF">
              <a:extLst>
                <a:ext uri="{FF2B5EF4-FFF2-40B4-BE49-F238E27FC236}">
                  <a16:creationId xmlns:a16="http://schemas.microsoft.com/office/drawing/2014/main" id="{0F433C9F-71A9-6F42-AC59-0B6D6F6CA8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6" name="Picture 1360" descr="C:\Archivos de programa\Archivos comunes\Microsoft Shared\Clipart\themes1\Bullets\BD14792_.GIF">
              <a:extLst>
                <a:ext uri="{FF2B5EF4-FFF2-40B4-BE49-F238E27FC236}">
                  <a16:creationId xmlns:a16="http://schemas.microsoft.com/office/drawing/2014/main" id="{D442C0EB-AABD-674D-9FBB-1929F580AF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 name="Picture 1361" descr="C:\Archivos de programa\Archivos comunes\Microsoft Shared\Clipart\themes1\Bullets\BD14792_.GIF">
              <a:extLst>
                <a:ext uri="{FF2B5EF4-FFF2-40B4-BE49-F238E27FC236}">
                  <a16:creationId xmlns:a16="http://schemas.microsoft.com/office/drawing/2014/main" id="{34BB44CB-3B54-0044-8A0E-7A40B5EB15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 name="Picture 1362" descr="C:\Archivos de programa\Archivos comunes\Microsoft Shared\Clipart\themes1\Bullets\BD14792_.GIF">
              <a:extLst>
                <a:ext uri="{FF2B5EF4-FFF2-40B4-BE49-F238E27FC236}">
                  <a16:creationId xmlns:a16="http://schemas.microsoft.com/office/drawing/2014/main" id="{F499992F-5014-6748-A6A2-FB545BF465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9" name="Picture 1363" descr="C:\Archivos de programa\Archivos comunes\Microsoft Shared\Clipart\themes1\Bullets\BD14792_.GIF">
              <a:extLst>
                <a:ext uri="{FF2B5EF4-FFF2-40B4-BE49-F238E27FC236}">
                  <a16:creationId xmlns:a16="http://schemas.microsoft.com/office/drawing/2014/main" id="{F6C239F3-F3AD-A647-9339-797E547136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0" name="Picture 1364" descr="C:\Archivos de programa\Archivos comunes\Microsoft Shared\Clipart\themes1\Bullets\BD14792_.GIF">
              <a:extLst>
                <a:ext uri="{FF2B5EF4-FFF2-40B4-BE49-F238E27FC236}">
                  <a16:creationId xmlns:a16="http://schemas.microsoft.com/office/drawing/2014/main" id="{D2B15D82-DA9D-B54D-8BD6-2E7EBA7F7B4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7140" y="49486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1" name="Picture 1365" descr="C:\Archivos de programa\Archivos comunes\Microsoft Shared\Clipart\themes1\Bullets\BD14792_.GIF">
              <a:extLst>
                <a:ext uri="{FF2B5EF4-FFF2-40B4-BE49-F238E27FC236}">
                  <a16:creationId xmlns:a16="http://schemas.microsoft.com/office/drawing/2014/main" id="{CBB2B9B3-7BF3-B341-A629-0FFD948F65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65367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2" name="Picture 1366" descr="C:\Archivos de programa\Archivos comunes\Microsoft Shared\Clipart\themes1\Bullets\BD14792_.GIF">
              <a:extLst>
                <a:ext uri="{FF2B5EF4-FFF2-40B4-BE49-F238E27FC236}">
                  <a16:creationId xmlns:a16="http://schemas.microsoft.com/office/drawing/2014/main" id="{1D63A774-2D5E-DF45-995E-7DB63561EE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7274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3" name="Picture 1367" descr="C:\Archivos de programa\Archivos comunes\Microsoft Shared\Clipart\themes1\Bullets\BD14792_.GIF">
              <a:extLst>
                <a:ext uri="{FF2B5EF4-FFF2-40B4-BE49-F238E27FC236}">
                  <a16:creationId xmlns:a16="http://schemas.microsoft.com/office/drawing/2014/main" id="{5BFADFF2-D25B-F74F-AC33-244F91B351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3630"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4" name="Picture 1368" descr="C:\Archivos de programa\Archivos comunes\Microsoft Shared\Clipart\themes1\Bullets\BD14792_.GIF">
              <a:extLst>
                <a:ext uri="{FF2B5EF4-FFF2-40B4-BE49-F238E27FC236}">
                  <a16:creationId xmlns:a16="http://schemas.microsoft.com/office/drawing/2014/main" id="{2015AD8A-0D9F-B849-9339-D4D1382A4E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59857"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5" name="Picture 1369" descr="C:\Archivos de programa\Archivos comunes\Microsoft Shared\Clipart\themes1\Bullets\BD14792_.GIF">
              <a:extLst>
                <a:ext uri="{FF2B5EF4-FFF2-40B4-BE49-F238E27FC236}">
                  <a16:creationId xmlns:a16="http://schemas.microsoft.com/office/drawing/2014/main" id="{8EF8C9BC-DA93-004C-B401-9938BC34FB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3102"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6" name="Picture 1370" descr="C:\Archivos de programa\Archivos comunes\Microsoft Shared\Clipart\themes1\Bullets\BD14792_.GIF">
              <a:extLst>
                <a:ext uri="{FF2B5EF4-FFF2-40B4-BE49-F238E27FC236}">
                  <a16:creationId xmlns:a16="http://schemas.microsoft.com/office/drawing/2014/main" id="{24B0AD31-D2CC-1048-AE2F-B0961D5410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 name="Picture 1371" descr="C:\Archivos de programa\Archivos comunes\Microsoft Shared\Clipart\themes1\Bullets\BD14792_.GIF">
              <a:extLst>
                <a:ext uri="{FF2B5EF4-FFF2-40B4-BE49-F238E27FC236}">
                  <a16:creationId xmlns:a16="http://schemas.microsoft.com/office/drawing/2014/main" id="{CB9A6B84-7763-D24B-BAA6-6522EC42C2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410065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 name="Picture 1372" descr="C:\Archivos de programa\Archivos comunes\Microsoft Shared\Clipart\themes1\Bullets\BD14792_.GIF">
              <a:extLst>
                <a:ext uri="{FF2B5EF4-FFF2-40B4-BE49-F238E27FC236}">
                  <a16:creationId xmlns:a16="http://schemas.microsoft.com/office/drawing/2014/main" id="{5633CA57-5375-DD4B-9663-C53EB74F19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9" name="Picture 1373" descr="C:\Archivos de programa\Archivos comunes\Microsoft Shared\Clipart\themes1\Bullets\BD14792_.GIF">
              <a:extLst>
                <a:ext uri="{FF2B5EF4-FFF2-40B4-BE49-F238E27FC236}">
                  <a16:creationId xmlns:a16="http://schemas.microsoft.com/office/drawing/2014/main" id="{170A4EFB-5CA4-C749-B071-C18F654C5C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0" name="Picture 1374" descr="C:\Archivos de programa\Archivos comunes\Microsoft Shared\Clipart\themes1\Bullets\BD14792_.GIF">
              <a:extLst>
                <a:ext uri="{FF2B5EF4-FFF2-40B4-BE49-F238E27FC236}">
                  <a16:creationId xmlns:a16="http://schemas.microsoft.com/office/drawing/2014/main" id="{6A8C0E6B-49C3-3B46-A8CF-B212E04BCE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95317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1" name="Picture 1375" descr="C:\Archivos de programa\Archivos comunes\Microsoft Shared\Clipart\themes1\Bullets\BD14792_.GIF">
              <a:extLst>
                <a:ext uri="{FF2B5EF4-FFF2-40B4-BE49-F238E27FC236}">
                  <a16:creationId xmlns:a16="http://schemas.microsoft.com/office/drawing/2014/main" id="{A256E857-8A76-8745-8ABD-9ADE062B19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063782"/>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2" name="Picture 1376" descr="C:\Archivos de programa\Archivos comunes\Microsoft Shared\Clipart\themes1\Bullets\BD14792_.GIF">
              <a:extLst>
                <a:ext uri="{FF2B5EF4-FFF2-40B4-BE49-F238E27FC236}">
                  <a16:creationId xmlns:a16="http://schemas.microsoft.com/office/drawing/2014/main" id="{6EC24F45-4913-C248-9183-7FF471335D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760"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3" name="Picture 1377" descr="C:\Archivos de programa\Archivos comunes\Microsoft Shared\Clipart\themes1\Bullets\BD14792_.GIF">
              <a:extLst>
                <a:ext uri="{FF2B5EF4-FFF2-40B4-BE49-F238E27FC236}">
                  <a16:creationId xmlns:a16="http://schemas.microsoft.com/office/drawing/2014/main" id="{38877F25-2EE9-044C-9B3F-5BED62FD2A6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4" name="Picture 1378" descr="C:\Archivos de programa\Archivos comunes\Microsoft Shared\Clipart\themes1\Bullets\BD14792_.GIF">
              <a:extLst>
                <a:ext uri="{FF2B5EF4-FFF2-40B4-BE49-F238E27FC236}">
                  <a16:creationId xmlns:a16="http://schemas.microsoft.com/office/drawing/2014/main" id="{ED2ED64C-E334-1748-8C37-BACA0833E1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 name="Picture 1379" descr="C:\Archivos de programa\Archivos comunes\Microsoft Shared\Clipart\themes1\Bullets\BD14792_.GIF">
              <a:extLst>
                <a:ext uri="{FF2B5EF4-FFF2-40B4-BE49-F238E27FC236}">
                  <a16:creationId xmlns:a16="http://schemas.microsoft.com/office/drawing/2014/main" id="{C93408D9-E387-D24C-9BBF-693D010A49C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84257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6" name="Picture 1380" descr="C:\Archivos de programa\Archivos comunes\Microsoft Shared\Clipart\themes1\Bullets\BD14792_.GIF">
              <a:extLst>
                <a:ext uri="{FF2B5EF4-FFF2-40B4-BE49-F238E27FC236}">
                  <a16:creationId xmlns:a16="http://schemas.microsoft.com/office/drawing/2014/main" id="{682BB045-E676-354C-AFC8-0CA2043ABA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634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7" name="Picture 1381" descr="C:\Archivos de programa\Archivos comunes\Microsoft Shared\Clipart\themes1\Bullets\BD14792_.GIF">
              <a:extLst>
                <a:ext uri="{FF2B5EF4-FFF2-40B4-BE49-F238E27FC236}">
                  <a16:creationId xmlns:a16="http://schemas.microsoft.com/office/drawing/2014/main" id="{9C6249F2-9503-C64A-B9E3-3165E53666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3366"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 name="Picture 1382" descr="C:\Archivos de programa\Archivos comunes\Microsoft Shared\Clipart\themes1\Bullets\BD14792_.GIF">
              <a:extLst>
                <a:ext uri="{FF2B5EF4-FFF2-40B4-BE49-F238E27FC236}">
                  <a16:creationId xmlns:a16="http://schemas.microsoft.com/office/drawing/2014/main" id="{BAA7F078-00CD-D547-BC27-245E7F1209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9" name="Picture 1383" descr="C:\Archivos de programa\Archivos comunes\Microsoft Shared\Clipart\themes1\Bullets\BD14792_.GIF">
              <a:extLst>
                <a:ext uri="{FF2B5EF4-FFF2-40B4-BE49-F238E27FC236}">
                  <a16:creationId xmlns:a16="http://schemas.microsoft.com/office/drawing/2014/main" id="{2AE32140-BF58-144D-9DA4-E4601693C9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6611"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0" name="Picture 1384" descr="C:\Archivos de programa\Archivos comunes\Microsoft Shared\Clipart\themes1\Bullets\BD14792_.GIF">
              <a:extLst>
                <a:ext uri="{FF2B5EF4-FFF2-40B4-BE49-F238E27FC236}">
                  <a16:creationId xmlns:a16="http://schemas.microsoft.com/office/drawing/2014/main" id="{6CCD17EE-FF3B-2E4F-9AE2-3C280E93A5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2837"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1" name="Picture 1385" descr="C:\Archivos de programa\Archivos comunes\Microsoft Shared\Clipart\themes1\Bullets\BD14792_.GIF">
              <a:extLst>
                <a:ext uri="{FF2B5EF4-FFF2-40B4-BE49-F238E27FC236}">
                  <a16:creationId xmlns:a16="http://schemas.microsoft.com/office/drawing/2014/main" id="{412AC796-B551-9A40-B255-7C6B5321E20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2" name="Picture 1386" descr="C:\Archivos de programa\Archivos comunes\Microsoft Shared\Clipart\themes1\Bullets\BD14792_.GIF">
              <a:extLst>
                <a:ext uri="{FF2B5EF4-FFF2-40B4-BE49-F238E27FC236}">
                  <a16:creationId xmlns:a16="http://schemas.microsoft.com/office/drawing/2014/main" id="{2B719995-392D-2244-9AE3-D2C96D8144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3" name="Picture 1387" descr="C:\Archivos de programa\Archivos comunes\Microsoft Shared\Clipart\themes1\Bullets\BD14792_.GIF">
              <a:extLst>
                <a:ext uri="{FF2B5EF4-FFF2-40B4-BE49-F238E27FC236}">
                  <a16:creationId xmlns:a16="http://schemas.microsoft.com/office/drawing/2014/main" id="{C4046482-5EA9-0D41-A3EE-BAB531D88C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8005" y="391631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4" name="Picture 1388" descr="C:\Archivos de programa\Archivos comunes\Microsoft Shared\Clipart\themes1\Bullets\BD14792_.GIF">
              <a:extLst>
                <a:ext uri="{FF2B5EF4-FFF2-40B4-BE49-F238E27FC236}">
                  <a16:creationId xmlns:a16="http://schemas.microsoft.com/office/drawing/2014/main" id="{AF2E3C02-FDFD-D744-AF31-A24D277C2B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5" name="Picture 1389" descr="C:\Archivos de programa\Archivos comunes\Microsoft Shared\Clipart\themes1\Bullets\BD14792_.GIF">
              <a:extLst>
                <a:ext uri="{FF2B5EF4-FFF2-40B4-BE49-F238E27FC236}">
                  <a16:creationId xmlns:a16="http://schemas.microsoft.com/office/drawing/2014/main" id="{3577113D-3706-3147-91A5-B089FB282CF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80570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6" name="Picture 1390" descr="C:\Archivos de programa\Archivos comunes\Microsoft Shared\Clipart\themes1\Bullets\BD14792_.GIF">
              <a:extLst>
                <a:ext uri="{FF2B5EF4-FFF2-40B4-BE49-F238E27FC236}">
                  <a16:creationId xmlns:a16="http://schemas.microsoft.com/office/drawing/2014/main" id="{D773E2EB-1C14-C147-9638-D32E8E7A80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62136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7" name="Picture 1391" descr="C:\Archivos de programa\Archivos comunes\Microsoft Shared\Clipart\themes1\Bullets\BD14792_.GIF">
              <a:extLst>
                <a:ext uri="{FF2B5EF4-FFF2-40B4-BE49-F238E27FC236}">
                  <a16:creationId xmlns:a16="http://schemas.microsoft.com/office/drawing/2014/main" id="{8CF3DF9D-CAD9-9841-87A0-5F5AF0707F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 name="Picture 1392" descr="C:\Archivos de programa\Archivos comunes\Microsoft Shared\Clipart\themes1\Bullets\BD14792_.GIF">
              <a:extLst>
                <a:ext uri="{FF2B5EF4-FFF2-40B4-BE49-F238E27FC236}">
                  <a16:creationId xmlns:a16="http://schemas.microsoft.com/office/drawing/2014/main" id="{8173FFE7-9BB2-7B44-9369-BB6AA81FF5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 name="Picture 1393" descr="C:\Archivos de programa\Archivos comunes\Microsoft Shared\Clipart\themes1\Bullets\BD14792_.GIF">
              <a:extLst>
                <a:ext uri="{FF2B5EF4-FFF2-40B4-BE49-F238E27FC236}">
                  <a16:creationId xmlns:a16="http://schemas.microsoft.com/office/drawing/2014/main" id="{95A8E9D6-2D7F-1F46-A55E-07024EAE5D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 name="Picture 1394" descr="C:\Archivos de programa\Archivos comunes\Microsoft Shared\Clipart\themes1\Bullets\BD14792_.GIF">
              <a:extLst>
                <a:ext uri="{FF2B5EF4-FFF2-40B4-BE49-F238E27FC236}">
                  <a16:creationId xmlns:a16="http://schemas.microsoft.com/office/drawing/2014/main" id="{7A9F84F9-21C0-F043-B988-2299D293EE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1" name="Picture 1395" descr="C:\Archivos de programa\Archivos comunes\Microsoft Shared\Clipart\themes1\Bullets\BD14792_.GIF">
              <a:extLst>
                <a:ext uri="{FF2B5EF4-FFF2-40B4-BE49-F238E27FC236}">
                  <a16:creationId xmlns:a16="http://schemas.microsoft.com/office/drawing/2014/main" id="{6B835275-9155-1A44-A23C-8D655B4AA8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2" name="Picture 1396" descr="C:\Archivos de programa\Archivos comunes\Microsoft Shared\Clipart\themes1\Bullets\BD14792_.GIF">
              <a:extLst>
                <a:ext uri="{FF2B5EF4-FFF2-40B4-BE49-F238E27FC236}">
                  <a16:creationId xmlns:a16="http://schemas.microsoft.com/office/drawing/2014/main" id="{E4CAC648-E668-8049-AB82-4660D31108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3" name="Picture 1397" descr="C:\Archivos de programa\Archivos comunes\Microsoft Shared\Clipart\themes1\Bullets\BD14792_.GIF">
              <a:extLst>
                <a:ext uri="{FF2B5EF4-FFF2-40B4-BE49-F238E27FC236}">
                  <a16:creationId xmlns:a16="http://schemas.microsoft.com/office/drawing/2014/main" id="{91CBE67E-069F-6747-95EB-09291C11E5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32642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 name="Picture 1398" descr="C:\Archivos de programa\Archivos comunes\Microsoft Shared\Clipart\themes1\Bullets\BD14792_.GIF">
              <a:extLst>
                <a:ext uri="{FF2B5EF4-FFF2-40B4-BE49-F238E27FC236}">
                  <a16:creationId xmlns:a16="http://schemas.microsoft.com/office/drawing/2014/main" id="{C2AF80DF-2B6F-9E42-917D-5E8E56F16A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5" name="Picture 1399" descr="C:\Archivos de programa\Archivos comunes\Microsoft Shared\Clipart\themes1\Bullets\BD14792_.GIF">
              <a:extLst>
                <a:ext uri="{FF2B5EF4-FFF2-40B4-BE49-F238E27FC236}">
                  <a16:creationId xmlns:a16="http://schemas.microsoft.com/office/drawing/2014/main" id="{B3689F87-DA86-5247-8D3C-95CDB7FC42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 name="Picture 1400" descr="C:\Archivos de programa\Archivos comunes\Microsoft Shared\Clipart\themes1\Bullets\BD14792_.GIF">
              <a:extLst>
                <a:ext uri="{FF2B5EF4-FFF2-40B4-BE49-F238E27FC236}">
                  <a16:creationId xmlns:a16="http://schemas.microsoft.com/office/drawing/2014/main" id="{F49D8417-0BB8-D344-9248-903C026F89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7" name="Picture 1401" descr="C:\Archivos de programa\Archivos comunes\Microsoft Shared\Clipart\themes1\Bullets\BD14792_.GIF">
              <a:extLst>
                <a:ext uri="{FF2B5EF4-FFF2-40B4-BE49-F238E27FC236}">
                  <a16:creationId xmlns:a16="http://schemas.microsoft.com/office/drawing/2014/main" id="{E6147184-CD42-5247-A619-251FEC58C0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3400156"/>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 name="Picture 1402" descr="C:\Archivos de programa\Archivos comunes\Microsoft Shared\Clipart\themes1\Bullets\BD14792_.GIF">
              <a:extLst>
                <a:ext uri="{FF2B5EF4-FFF2-40B4-BE49-F238E27FC236}">
                  <a16:creationId xmlns:a16="http://schemas.microsoft.com/office/drawing/2014/main" id="{887FF1A7-2F1D-864F-BB14-EFB6E9AFC4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496"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 name="Picture 1403" descr="C:\Archivos de programa\Archivos comunes\Microsoft Shared\Clipart\themes1\Bullets\BD14792_.GIF">
              <a:extLst>
                <a:ext uri="{FF2B5EF4-FFF2-40B4-BE49-F238E27FC236}">
                  <a16:creationId xmlns:a16="http://schemas.microsoft.com/office/drawing/2014/main" id="{F55A7D49-0AC3-0E43-9511-07492F2BC4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314208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 name="Picture 1404" descr="C:\Archivos de programa\Archivos comunes\Microsoft Shared\Clipart\themes1\Bullets\BD14792_.GIF">
              <a:extLst>
                <a:ext uri="{FF2B5EF4-FFF2-40B4-BE49-F238E27FC236}">
                  <a16:creationId xmlns:a16="http://schemas.microsoft.com/office/drawing/2014/main" id="{BA979502-FC62-744B-8B39-2A6D763DB3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29946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 name="Picture 1405" descr="C:\Archivos de programa\Archivos comunes\Microsoft Shared\Clipart\themes1\Bullets\BD14792_.GIF">
              <a:extLst>
                <a:ext uri="{FF2B5EF4-FFF2-40B4-BE49-F238E27FC236}">
                  <a16:creationId xmlns:a16="http://schemas.microsoft.com/office/drawing/2014/main" id="{7E2DC518-0B8E-5749-9FFC-79BDFD0904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7741"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2" name="Picture 1406" descr="C:\Archivos de programa\Archivos comunes\Microsoft Shared\Clipart\themes1\Bullets\BD14792_.GIF">
              <a:extLst>
                <a:ext uri="{FF2B5EF4-FFF2-40B4-BE49-F238E27FC236}">
                  <a16:creationId xmlns:a16="http://schemas.microsoft.com/office/drawing/2014/main" id="{4275449A-DAA5-2449-ABA3-A5129818F0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7476"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3" name="Picture 1407" descr="C:\Archivos de programa\Archivos comunes\Microsoft Shared\Clipart\themes1\Bullets\BD14792_.GIF">
              <a:extLst>
                <a:ext uri="{FF2B5EF4-FFF2-40B4-BE49-F238E27FC236}">
                  <a16:creationId xmlns:a16="http://schemas.microsoft.com/office/drawing/2014/main" id="{5531424B-69A7-2B48-ADA2-D003A3D264E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90722"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 name="Picture 1408" descr="C:\Archivos de programa\Archivos comunes\Microsoft Shared\Clipart\themes1\Bullets\BD14792_.GIF">
              <a:extLst>
                <a:ext uri="{FF2B5EF4-FFF2-40B4-BE49-F238E27FC236}">
                  <a16:creationId xmlns:a16="http://schemas.microsoft.com/office/drawing/2014/main" id="{2C957466-7A15-9545-B839-548FF7E6CE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65823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5" name="Picture 1409" descr="C:\Archivos de programa\Archivos comunes\Microsoft Shared\Clipart\themes1\Bullets\BD14792_.GIF">
              <a:extLst>
                <a:ext uri="{FF2B5EF4-FFF2-40B4-BE49-F238E27FC236}">
                  <a16:creationId xmlns:a16="http://schemas.microsoft.com/office/drawing/2014/main" id="{41A74E33-9737-7344-BB58-909A948124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6" name="Picture 1410" descr="C:\Archivos de programa\Archivos comunes\Microsoft Shared\Clipart\themes1\Bullets\BD14792_.GIF">
              <a:extLst>
                <a:ext uri="{FF2B5EF4-FFF2-40B4-BE49-F238E27FC236}">
                  <a16:creationId xmlns:a16="http://schemas.microsoft.com/office/drawing/2014/main" id="{7A778A4E-3F6E-C646-879B-A0A868602E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8799"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7" name="Picture 1411" descr="C:\Archivos de programa\Archivos comunes\Microsoft Shared\Clipart\themes1\Bullets\BD14792_.GIF">
              <a:extLst>
                <a:ext uri="{FF2B5EF4-FFF2-40B4-BE49-F238E27FC236}">
                  <a16:creationId xmlns:a16="http://schemas.microsoft.com/office/drawing/2014/main" id="{B6B24AE4-4E40-2649-8DCF-028C02BFA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2044" y="450620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 name="Picture 1412" descr="C:\Archivos de programa\Archivos comunes\Microsoft Shared\Clipart\themes1\Bullets\BD14792_.GIF">
              <a:extLst>
                <a:ext uri="{FF2B5EF4-FFF2-40B4-BE49-F238E27FC236}">
                  <a16:creationId xmlns:a16="http://schemas.microsoft.com/office/drawing/2014/main" id="{8E62AEE9-6E0C-034A-875B-1507F519A6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428499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 name="Picture 1413" descr="C:\Archivos de programa\Archivos comunes\Microsoft Shared\Clipart\themes1\Bullets\BD14792_.GIF">
              <a:extLst>
                <a:ext uri="{FF2B5EF4-FFF2-40B4-BE49-F238E27FC236}">
                  <a16:creationId xmlns:a16="http://schemas.microsoft.com/office/drawing/2014/main" id="{5B745975-24C3-EC45-8600-480252C250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435872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0" name="Picture 1414" descr="C:\Archivos de programa\Archivos comunes\Microsoft Shared\Clipart\themes1\Bullets\BD14792_.GIF">
              <a:extLst>
                <a:ext uri="{FF2B5EF4-FFF2-40B4-BE49-F238E27FC236}">
                  <a16:creationId xmlns:a16="http://schemas.microsoft.com/office/drawing/2014/main" id="{A0B1E0DA-34EE-684F-88A0-3AC2654105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2572" y="424812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1" name="Picture 1415" descr="C:\Archivos de programa\Archivos comunes\Microsoft Shared\Clipart\themes1\Bullets\BD14792_.GIF">
              <a:extLst>
                <a:ext uri="{FF2B5EF4-FFF2-40B4-BE49-F238E27FC236}">
                  <a16:creationId xmlns:a16="http://schemas.microsoft.com/office/drawing/2014/main" id="{6328023A-3B6B-0549-94B6-210D44CCCC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2" name="Picture 1416" descr="C:\Archivos de programa\Archivos comunes\Microsoft Shared\Clipart\themes1\Bullets\BD14792_.GIF">
              <a:extLst>
                <a:ext uri="{FF2B5EF4-FFF2-40B4-BE49-F238E27FC236}">
                  <a16:creationId xmlns:a16="http://schemas.microsoft.com/office/drawing/2014/main" id="{1E02E780-5FD1-4B49-A239-3A3C3439C2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92309" y="446933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 name="Picture 1417" descr="C:\Archivos de programa\Archivos comunes\Microsoft Shared\Clipart\themes1\Bullets\BD14792_.GIF">
              <a:extLst>
                <a:ext uri="{FF2B5EF4-FFF2-40B4-BE49-F238E27FC236}">
                  <a16:creationId xmlns:a16="http://schemas.microsoft.com/office/drawing/2014/main" id="{078AF3D1-038B-F74E-9340-CF5D6E964A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402691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4" name="Picture 1418" descr="C:\Archivos de programa\Archivos comunes\Microsoft Shared\Clipart\themes1\Bullets\BD14792_.GIF">
              <a:extLst>
                <a:ext uri="{FF2B5EF4-FFF2-40B4-BE49-F238E27FC236}">
                  <a16:creationId xmlns:a16="http://schemas.microsoft.com/office/drawing/2014/main" id="{9CE6DBEF-6DE4-5845-845C-58F2345B39C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417438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5" name="Picture 1419" descr="C:\Archivos de programa\Archivos comunes\Microsoft Shared\Clipart\themes1\Bullets\BD14792_.GIF">
              <a:extLst>
                <a:ext uri="{FF2B5EF4-FFF2-40B4-BE49-F238E27FC236}">
                  <a16:creationId xmlns:a16="http://schemas.microsoft.com/office/drawing/2014/main" id="{D36BB0CF-E401-E540-BCC3-B968CF9D52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6082"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6" name="Picture 1420" descr="C:\Archivos de programa\Archivos comunes\Microsoft Shared\Clipart\themes1\Bullets\BD14792_.GIF">
              <a:extLst>
                <a:ext uri="{FF2B5EF4-FFF2-40B4-BE49-F238E27FC236}">
                  <a16:creationId xmlns:a16="http://schemas.microsoft.com/office/drawing/2014/main" id="{A7460233-D86A-4A45-95DE-5CCB9C3AAE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47389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7" name="Picture 1421" descr="C:\Archivos de programa\Archivos comunes\Microsoft Shared\Clipart\themes1\Bullets\BD14792_.GIF">
              <a:extLst>
                <a:ext uri="{FF2B5EF4-FFF2-40B4-BE49-F238E27FC236}">
                  <a16:creationId xmlns:a16="http://schemas.microsoft.com/office/drawing/2014/main" id="{8270FC9A-5023-EF44-B92F-6EB030AB89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59327" y="358449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 name="Picture 1422" descr="C:\Archivos de programa\Archivos comunes\Microsoft Shared\Clipart\themes1\Bullets\BD14792_.GIF">
              <a:extLst>
                <a:ext uri="{FF2B5EF4-FFF2-40B4-BE49-F238E27FC236}">
                  <a16:creationId xmlns:a16="http://schemas.microsoft.com/office/drawing/2014/main" id="{686D519F-D121-E44B-AE3C-B460ABDA062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5817" y="351076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 name="Picture 1423" descr="C:\Archivos de programa\Archivos comunes\Microsoft Shared\Clipart\themes1\Bullets\BD14792_.GIF">
              <a:extLst>
                <a:ext uri="{FF2B5EF4-FFF2-40B4-BE49-F238E27FC236}">
                  <a16:creationId xmlns:a16="http://schemas.microsoft.com/office/drawing/2014/main" id="{D6C4D4D3-002E-AA4F-B73B-77ED54EF12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0" name="Picture 1424" descr="C:\Archivos de programa\Archivos comunes\Microsoft Shared\Clipart\themes1\Bullets\BD14792_.GIF">
              <a:extLst>
                <a:ext uri="{FF2B5EF4-FFF2-40B4-BE49-F238E27FC236}">
                  <a16:creationId xmlns:a16="http://schemas.microsoft.com/office/drawing/2014/main" id="{C0E40541-09FE-BE46-AAD1-A5A6A2ADE6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91515" y="3731970"/>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1" name="Picture 1425" descr="C:\Archivos de programa\Archivos comunes\Microsoft Shared\Clipart\themes1\Bullets\BD14792_.GIF">
              <a:extLst>
                <a:ext uri="{FF2B5EF4-FFF2-40B4-BE49-F238E27FC236}">
                  <a16:creationId xmlns:a16="http://schemas.microsoft.com/office/drawing/2014/main" id="{210F3AD9-CA71-5442-A0D6-CF013B8DA5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36328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2" name="Picture 1426" descr="C:\Archivos de programa\Archivos comunes\Microsoft Shared\Clipart\themes1\Bullets\BD14792_.GIF">
              <a:extLst>
                <a:ext uri="{FF2B5EF4-FFF2-40B4-BE49-F238E27FC236}">
                  <a16:creationId xmlns:a16="http://schemas.microsoft.com/office/drawing/2014/main" id="{D510828B-E367-2D46-AD5A-CB8DAF3666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8534" y="3215817"/>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3" name="Picture 1427" descr="C:\Archivos de programa\Archivos comunes\Microsoft Shared\Clipart\themes1\Bullets\BD14792_.GIF">
              <a:extLst>
                <a:ext uri="{FF2B5EF4-FFF2-40B4-BE49-F238E27FC236}">
                  <a16:creationId xmlns:a16="http://schemas.microsoft.com/office/drawing/2014/main" id="{6D29F0BC-5AD8-3546-A592-255FED53C6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5024"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4" name="Picture 1428" descr="C:\Archivos de programa\Archivos comunes\Microsoft Shared\Clipart\themes1\Bullets\BD14792_.GIF">
              <a:extLst>
                <a:ext uri="{FF2B5EF4-FFF2-40B4-BE49-F238E27FC236}">
                  <a16:creationId xmlns:a16="http://schemas.microsoft.com/office/drawing/2014/main" id="{EFD767FF-CD34-CE4C-98E4-27E50C7E7F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91779" y="299460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5" name="Picture 1429" descr="C:\Archivos de programa\Archivos comunes\Microsoft Shared\Clipart\themes1\Bullets\BD14792_.GIF">
              <a:extLst>
                <a:ext uri="{FF2B5EF4-FFF2-40B4-BE49-F238E27FC236}">
                  <a16:creationId xmlns:a16="http://schemas.microsoft.com/office/drawing/2014/main" id="{7CEB0299-4568-F949-938F-FA02E31147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54762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6" name="Picture 1430" descr="C:\Archivos de programa\Archivos comunes\Microsoft Shared\Clipart\themes1\Bullets\BD14792_.GIF">
              <a:extLst>
                <a:ext uri="{FF2B5EF4-FFF2-40B4-BE49-F238E27FC236}">
                  <a16:creationId xmlns:a16="http://schemas.microsoft.com/office/drawing/2014/main" id="{02C2321E-8EF3-9349-B613-750881048A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343702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7" name="Picture 1431" descr="C:\Archivos de programa\Archivos comunes\Microsoft Shared\Clipart\themes1\Bullets\BD14792_.GIF">
              <a:extLst>
                <a:ext uri="{FF2B5EF4-FFF2-40B4-BE49-F238E27FC236}">
                  <a16:creationId xmlns:a16="http://schemas.microsoft.com/office/drawing/2014/main" id="{CC8F1424-88B1-C04E-B98B-3528E4B2F6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8269" y="3252684"/>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8" name="Picture 1432" descr="C:\Archivos de programa\Archivos comunes\Microsoft Shared\Clipart\themes1\Bullets\BD14792_.GIF">
              <a:extLst>
                <a:ext uri="{FF2B5EF4-FFF2-40B4-BE49-F238E27FC236}">
                  <a16:creationId xmlns:a16="http://schemas.microsoft.com/office/drawing/2014/main" id="{0CF7C014-7015-4445-8830-A5D1943F859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5289" y="439559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 name="Picture 1433" descr="C:\Archivos de programa\Archivos comunes\Microsoft Shared\Clipart\themes1\Bullets\BD14792_.GIF">
              <a:extLst>
                <a:ext uri="{FF2B5EF4-FFF2-40B4-BE49-F238E27FC236}">
                  <a16:creationId xmlns:a16="http://schemas.microsoft.com/office/drawing/2014/main" id="{278A8E97-773F-4942-B034-9EB2659FB6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211255"/>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 name="Picture 1434" descr="C:\Archivos de programa\Archivos comunes\Microsoft Shared\Clipart\themes1\Bullets\BD14792_.GIF">
              <a:extLst>
                <a:ext uri="{FF2B5EF4-FFF2-40B4-BE49-F238E27FC236}">
                  <a16:creationId xmlns:a16="http://schemas.microsoft.com/office/drawing/2014/main" id="{2E46B324-0479-EC41-B0DA-58383F0F96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4321859"/>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 name="Picture 1435" descr="C:\Archivos de programa\Archivos comunes\Microsoft Shared\Clipart\themes1\Bullets\BD14792_.GIF">
              <a:extLst>
                <a:ext uri="{FF2B5EF4-FFF2-40B4-BE49-F238E27FC236}">
                  <a16:creationId xmlns:a16="http://schemas.microsoft.com/office/drawing/2014/main" id="{CC4987CE-DF54-4D4F-8486-D516EF5C1A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9063" y="3695101"/>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 name="Picture 1436" descr="C:\Archivos de programa\Archivos comunes\Microsoft Shared\Clipart\themes1\Bullets\BD14792_.GIF">
              <a:extLst>
                <a:ext uri="{FF2B5EF4-FFF2-40B4-BE49-F238E27FC236}">
                  <a16:creationId xmlns:a16="http://schemas.microsoft.com/office/drawing/2014/main" id="{5414E74B-F5FF-2A45-94B4-F792F05DF3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554" y="3289553"/>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 name="Picture 1437" descr="C:\Archivos de programa\Archivos comunes\Microsoft Shared\Clipart\themes1\Bullets\BD14792_.GIF">
              <a:extLst>
                <a:ext uri="{FF2B5EF4-FFF2-40B4-BE49-F238E27FC236}">
                  <a16:creationId xmlns:a16="http://schemas.microsoft.com/office/drawing/2014/main" id="{2C4F3E9C-C80D-A84E-B775-94B63C5C24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0986" y="3178948"/>
              <a:ext cx="38786" cy="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5" name="TextBox 824">
            <a:extLst>
              <a:ext uri="{FF2B5EF4-FFF2-40B4-BE49-F238E27FC236}">
                <a16:creationId xmlns:a16="http://schemas.microsoft.com/office/drawing/2014/main" id="{44C6346A-B7FD-EF4F-A9DA-655605F3EC8C}"/>
              </a:ext>
            </a:extLst>
          </p:cNvPr>
          <p:cNvSpPr txBox="1"/>
          <p:nvPr/>
        </p:nvSpPr>
        <p:spPr>
          <a:xfrm>
            <a:off x="431800" y="2043550"/>
            <a:ext cx="3901661" cy="738664"/>
          </a:xfrm>
          <a:prstGeom prst="rect">
            <a:avLst/>
          </a:prstGeom>
          <a:noFill/>
        </p:spPr>
        <p:txBody>
          <a:bodyPr wrap="square" lIns="0" tIns="0" rIns="0" bIns="0" rtlCol="0">
            <a:spAutoFit/>
          </a:bodyPr>
          <a:lstStyle/>
          <a:p>
            <a:r>
              <a:rPr lang="en-GB" sz="1600" dirty="0" err="1">
                <a:solidFill>
                  <a:schemeClr val="tx1"/>
                </a:solidFill>
              </a:rPr>
              <a:t>Zones where over 5% of homes were infested with </a:t>
            </a:r>
            <a:r>
              <a:rPr lang="en-GB" sz="1600" i="1" dirty="0" err="1">
                <a:solidFill>
                  <a:schemeClr val="tx1"/>
                </a:solidFill>
              </a:rPr>
              <a:t>Aedes aegypti</a:t>
            </a:r>
            <a:r>
              <a:rPr lang="en-GB" sz="1600" dirty="0" err="1">
                <a:solidFill>
                  <a:schemeClr val="tx1"/>
                </a:solidFill>
              </a:rPr>
              <a:t> at the time of the outbreak</a:t>
            </a:r>
          </a:p>
        </p:txBody>
      </p:sp>
      <p:sp>
        <p:nvSpPr>
          <p:cNvPr id="826" name="TextBox 825">
            <a:extLst>
              <a:ext uri="{FF2B5EF4-FFF2-40B4-BE49-F238E27FC236}">
                <a16:creationId xmlns:a16="http://schemas.microsoft.com/office/drawing/2014/main" id="{B96881F7-FDEB-8349-A1B9-D8DB2554C3AC}"/>
              </a:ext>
            </a:extLst>
          </p:cNvPr>
          <p:cNvSpPr txBox="1"/>
          <p:nvPr/>
        </p:nvSpPr>
        <p:spPr>
          <a:xfrm>
            <a:off x="5110966" y="2535993"/>
            <a:ext cx="3564722" cy="246221"/>
          </a:xfrm>
          <a:prstGeom prst="rect">
            <a:avLst/>
          </a:prstGeom>
          <a:noFill/>
        </p:spPr>
        <p:txBody>
          <a:bodyPr wrap="square" lIns="0" tIns="0" rIns="0" bIns="0" rtlCol="0">
            <a:spAutoFit/>
          </a:bodyPr>
          <a:lstStyle/>
          <a:p>
            <a:r>
              <a:rPr lang="en-GB" sz="1600" dirty="0" err="1">
                <a:solidFill>
                  <a:schemeClr val="tx1"/>
                </a:solidFill>
              </a:rPr>
              <a:t>Confirmed cases of dengue</a:t>
            </a:r>
          </a:p>
        </p:txBody>
      </p:sp>
      <p:sp>
        <p:nvSpPr>
          <p:cNvPr id="827" name="TextBox 826">
            <a:extLst>
              <a:ext uri="{FF2B5EF4-FFF2-40B4-BE49-F238E27FC236}">
                <a16:creationId xmlns:a16="http://schemas.microsoft.com/office/drawing/2014/main" id="{7058EF2F-B0CF-C242-9306-17D682B56A66}"/>
              </a:ext>
            </a:extLst>
          </p:cNvPr>
          <p:cNvSpPr txBox="1"/>
          <p:nvPr/>
        </p:nvSpPr>
        <p:spPr>
          <a:xfrm>
            <a:off x="7475743" y="5589475"/>
            <a:ext cx="997520" cy="153888"/>
          </a:xfrm>
          <a:prstGeom prst="rect">
            <a:avLst/>
          </a:prstGeom>
          <a:noFill/>
        </p:spPr>
        <p:txBody>
          <a:bodyPr wrap="square" lIns="0" tIns="0" rIns="0" bIns="0" rtlCol="0">
            <a:spAutoFit/>
          </a:bodyPr>
          <a:lstStyle/>
          <a:p>
            <a:pPr algn="r"/>
            <a:r>
              <a:rPr lang="en-GB" sz="1000" b="1" dirty="0" err="1">
                <a:solidFill>
                  <a:schemeClr val="tx1"/>
                </a:solidFill>
              </a:rPr>
              <a:t>WEEK 15</a:t>
            </a:r>
          </a:p>
        </p:txBody>
      </p:sp>
    </p:spTree>
    <p:extLst>
      <p:ext uri="{BB962C8B-B14F-4D97-AF65-F5344CB8AC3E}">
        <p14:creationId xmlns:p14="http://schemas.microsoft.com/office/powerpoint/2010/main" val="134512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A0457968-E3C9-134A-91D3-C8AE2AE43358}"/>
              </a:ext>
            </a:extLst>
          </p:cNvPr>
          <p:cNvSpPr/>
          <p:nvPr/>
        </p:nvSpPr>
        <p:spPr>
          <a:xfrm>
            <a:off x="5083759" y="4543772"/>
            <a:ext cx="3579303" cy="1837978"/>
          </a:xfrm>
          <a:prstGeom prst="roundRect">
            <a:avLst>
              <a:gd name="adj" fmla="val 7485"/>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35494C46-B008-E34E-818C-8FE074FC406F}"/>
              </a:ext>
            </a:extLst>
          </p:cNvPr>
          <p:cNvSpPr/>
          <p:nvPr/>
        </p:nvSpPr>
        <p:spPr>
          <a:xfrm>
            <a:off x="5083759" y="1809112"/>
            <a:ext cx="3579303" cy="1837978"/>
          </a:xfrm>
          <a:prstGeom prst="roundRect">
            <a:avLst>
              <a:gd name="adj" fmla="val 7485"/>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35AB83D0-6424-B441-9EFF-1BA405648153}"/>
              </a:ext>
            </a:extLst>
          </p:cNvPr>
          <p:cNvSpPr/>
          <p:nvPr/>
        </p:nvSpPr>
        <p:spPr>
          <a:xfrm>
            <a:off x="860417" y="1809112"/>
            <a:ext cx="3579303" cy="4572638"/>
          </a:xfrm>
          <a:prstGeom prst="roundRect">
            <a:avLst>
              <a:gd name="adj" fmla="val 519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Attack rate</a:t>
            </a:r>
          </a:p>
        </p:txBody>
      </p:sp>
      <p:sp>
        <p:nvSpPr>
          <p:cNvPr id="416" name="TextBox 415">
            <a:extLst>
              <a:ext uri="{FF2B5EF4-FFF2-40B4-BE49-F238E27FC236}">
                <a16:creationId xmlns:a16="http://schemas.microsoft.com/office/drawing/2014/main" id="{C3FB11FC-3DCC-334B-B47E-DBFB8D7F28BB}"/>
              </a:ext>
            </a:extLst>
          </p:cNvPr>
          <p:cNvSpPr txBox="1"/>
          <p:nvPr/>
        </p:nvSpPr>
        <p:spPr>
          <a:xfrm>
            <a:off x="1272509" y="2203471"/>
            <a:ext cx="2755118" cy="1231106"/>
          </a:xfrm>
          <a:prstGeom prst="rect">
            <a:avLst/>
          </a:prstGeom>
          <a:noFill/>
        </p:spPr>
        <p:txBody>
          <a:bodyPr wrap="square" lIns="0" tIns="0" rIns="0" bIns="0" rtlCol="0">
            <a:spAutoFit/>
          </a:bodyPr>
          <a:lstStyle/>
          <a:p>
            <a:r>
              <a:rPr lang="en-GB" sz="1600" dirty="0" err="1">
                <a:solidFill>
                  <a:schemeClr val="tx1"/>
                </a:solidFill>
              </a:rPr>
              <a:t>Percentage of the population that has presented the disease:</a:t>
            </a:r>
          </a:p>
          <a:p>
            <a:endParaRPr lang="en-GB" sz="1600" dirty="0" err="1">
              <a:solidFill>
                <a:schemeClr val="tx1"/>
              </a:solidFill>
            </a:endParaRPr>
          </a:p>
          <a:p>
            <a:r>
              <a:rPr lang="en-GB" sz="1600" b="1" dirty="0" err="1">
                <a:solidFill>
                  <a:schemeClr val="tx1"/>
                </a:solidFill>
              </a:rPr>
              <a:t>Cases / Population * 100</a:t>
            </a:r>
            <a:endParaRPr lang="en-GB" sz="1600" b="1" dirty="0">
              <a:solidFill>
                <a:schemeClr val="tx1"/>
              </a:solidFill>
            </a:endParaRPr>
          </a:p>
        </p:txBody>
      </p:sp>
      <p:sp>
        <p:nvSpPr>
          <p:cNvPr id="824" name="Google Shape;140;p4">
            <a:extLst>
              <a:ext uri="{FF2B5EF4-FFF2-40B4-BE49-F238E27FC236}">
                <a16:creationId xmlns:a16="http://schemas.microsoft.com/office/drawing/2014/main" id="{585CBEF4-CEB2-624E-A1C3-C83E456B7B0B}"/>
              </a:ext>
            </a:extLst>
          </p:cNvPr>
          <p:cNvSpPr>
            <a:spLocks noChangeAspect="1"/>
          </p:cNvSpPr>
          <p:nvPr/>
        </p:nvSpPr>
        <p:spPr>
          <a:xfrm>
            <a:off x="429701" y="14135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40;p4">
            <a:extLst>
              <a:ext uri="{FF2B5EF4-FFF2-40B4-BE49-F238E27FC236}">
                <a16:creationId xmlns:a16="http://schemas.microsoft.com/office/drawing/2014/main" id="{05E9C3A0-1F72-D04A-9DB5-571254F0A217}"/>
              </a:ext>
            </a:extLst>
          </p:cNvPr>
          <p:cNvSpPr>
            <a:spLocks noChangeAspect="1"/>
          </p:cNvSpPr>
          <p:nvPr/>
        </p:nvSpPr>
        <p:spPr>
          <a:xfrm>
            <a:off x="4666953" y="411177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40;p4">
            <a:extLst>
              <a:ext uri="{FF2B5EF4-FFF2-40B4-BE49-F238E27FC236}">
                <a16:creationId xmlns:a16="http://schemas.microsoft.com/office/drawing/2014/main" id="{FAADE241-3443-4A44-BBBB-DAF0B20B1A27}"/>
              </a:ext>
            </a:extLst>
          </p:cNvPr>
          <p:cNvSpPr>
            <a:spLocks noChangeAspect="1"/>
          </p:cNvSpPr>
          <p:nvPr/>
        </p:nvSpPr>
        <p:spPr>
          <a:xfrm>
            <a:off x="4666953" y="141357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TextBox 830">
            <a:extLst>
              <a:ext uri="{FF2B5EF4-FFF2-40B4-BE49-F238E27FC236}">
                <a16:creationId xmlns:a16="http://schemas.microsoft.com/office/drawing/2014/main" id="{0419EB93-3EA8-2747-90D0-BA81C20FC831}"/>
              </a:ext>
            </a:extLst>
          </p:cNvPr>
          <p:cNvSpPr txBox="1"/>
          <p:nvPr/>
        </p:nvSpPr>
        <p:spPr>
          <a:xfrm>
            <a:off x="5530953" y="4884659"/>
            <a:ext cx="2752630" cy="984885"/>
          </a:xfrm>
          <a:prstGeom prst="rect">
            <a:avLst/>
          </a:prstGeom>
          <a:noFill/>
        </p:spPr>
        <p:txBody>
          <a:bodyPr wrap="square" lIns="0" tIns="0" rIns="0" bIns="0" rtlCol="0">
            <a:spAutoFit/>
          </a:bodyPr>
          <a:lstStyle/>
          <a:p>
            <a:r>
              <a:rPr lang="en-GB" sz="1600" dirty="0" err="1">
                <a:solidFill>
                  <a:schemeClr val="tx1"/>
                </a:solidFill>
              </a:rPr>
              <a:t>Analysis by groups allows us to identify who is at risk and potential transmission mechanisms for the disease</a:t>
            </a:r>
            <a:endParaRPr lang="en-GB" sz="1600" dirty="0">
              <a:solidFill>
                <a:schemeClr val="tx1"/>
              </a:solidFill>
            </a:endParaRPr>
          </a:p>
        </p:txBody>
      </p:sp>
      <p:graphicFrame>
        <p:nvGraphicFramePr>
          <p:cNvPr id="832" name="Table 3">
            <a:extLst>
              <a:ext uri="{FF2B5EF4-FFF2-40B4-BE49-F238E27FC236}">
                <a16:creationId xmlns:a16="http://schemas.microsoft.com/office/drawing/2014/main" id="{2B56AC7A-EE02-E941-A0C4-41015B54A7EF}"/>
              </a:ext>
            </a:extLst>
          </p:cNvPr>
          <p:cNvGraphicFramePr>
            <a:graphicFrameLocks noGrp="1"/>
          </p:cNvGraphicFramePr>
          <p:nvPr>
            <p:extLst>
              <p:ext uri="{D42A27DB-BD31-4B8C-83A1-F6EECF244321}">
                <p14:modId xmlns:p14="http://schemas.microsoft.com/office/powerpoint/2010/main" val="3702915797"/>
              </p:ext>
            </p:extLst>
          </p:nvPr>
        </p:nvGraphicFramePr>
        <p:xfrm>
          <a:off x="1293701" y="3758492"/>
          <a:ext cx="2628002" cy="2314246"/>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910226">
                  <a:extLst>
                    <a:ext uri="{9D8B030D-6E8A-4147-A177-3AD203B41FA5}">
                      <a16:colId xmlns:a16="http://schemas.microsoft.com/office/drawing/2014/main" val="4266073103"/>
                    </a:ext>
                  </a:extLst>
                </a:gridCol>
                <a:gridCol w="452176">
                  <a:extLst>
                    <a:ext uri="{9D8B030D-6E8A-4147-A177-3AD203B41FA5}">
                      <a16:colId xmlns:a16="http://schemas.microsoft.com/office/drawing/2014/main" val="3504390079"/>
                    </a:ext>
                  </a:extLst>
                </a:gridCol>
                <a:gridCol w="632800">
                  <a:extLst>
                    <a:ext uri="{9D8B030D-6E8A-4147-A177-3AD203B41FA5}">
                      <a16:colId xmlns:a16="http://schemas.microsoft.com/office/drawing/2014/main" val="2569264797"/>
                    </a:ext>
                  </a:extLst>
                </a:gridCol>
                <a:gridCol w="632800">
                  <a:extLst>
                    <a:ext uri="{9D8B030D-6E8A-4147-A177-3AD203B41FA5}">
                      <a16:colId xmlns:a16="http://schemas.microsoft.com/office/drawing/2014/main" val="629003643"/>
                    </a:ext>
                  </a:extLst>
                </a:gridCol>
              </a:tblGrid>
              <a:tr h="277345">
                <a:tc gridSpan="4">
                  <a:txBody>
                    <a:bodyPr/>
                    <a:lstStyle/>
                    <a:p>
                      <a:pPr algn="ctr"/>
                      <a:r>
                        <a:rPr lang="en-RO" sz="1200" b="1" i="0" dirty="0">
                          <a:solidFill>
                            <a:schemeClr val="bg1"/>
                          </a:solidFill>
                          <a:latin typeface="Arial" panose="020B0604020202020204" pitchFamily="34" charset="0"/>
                          <a:cs typeface="Arial" panose="020B0604020202020204" pitchFamily="34" charset="0"/>
                        </a:rPr>
                        <a:t>Attack Rate (Incidence)</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7D31"/>
                    </a:solidFill>
                  </a:tcPr>
                </a:tc>
                <a:tc hMerge="1">
                  <a:txBody>
                    <a:bodyPr/>
                    <a:lstStyle/>
                    <a:p>
                      <a:endParaRPr lang="en-RO"/>
                    </a:p>
                  </a:txBody>
                  <a:tcPr/>
                </a:tc>
                <a:tc hMerge="1">
                  <a:txBody>
                    <a:bodyPr/>
                    <a:lstStyle/>
                    <a:p>
                      <a:endParaRPr lang="en-RO"/>
                    </a:p>
                  </a:txBody>
                  <a:tcPr/>
                </a:tc>
                <a:tc hMerge="1">
                  <a:txBody>
                    <a:bodyPr/>
                    <a:lstStyle/>
                    <a:p>
                      <a:endParaRPr lang="en-RO"/>
                    </a:p>
                  </a:txBody>
                  <a:tcPr/>
                </a:tc>
                <a:extLst>
                  <a:ext uri="{0D108BD9-81ED-4DB2-BD59-A6C34878D82A}">
                    <a16:rowId xmlns:a16="http://schemas.microsoft.com/office/drawing/2014/main" val="3411456976"/>
                  </a:ext>
                </a:extLst>
              </a:tr>
              <a:tr h="637061">
                <a:tc>
                  <a:txBody>
                    <a:bodyPr/>
                    <a:lstStyle/>
                    <a:p>
                      <a:pPr algn="l"/>
                      <a:r>
                        <a:rPr lang="en-RO" sz="1000" b="0" i="0" dirty="0">
                          <a:latin typeface="Arial" panose="020B0604020202020204" pitchFamily="34" charset="0"/>
                          <a:cs typeface="Arial" panose="020B0604020202020204" pitchFamily="34" charset="0"/>
                        </a:rPr>
                        <a:t>Age Range</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7"/>
                    </a:solidFill>
                  </a:tcPr>
                </a:tc>
                <a:tc>
                  <a:txBody>
                    <a:bodyPr/>
                    <a:lstStyle/>
                    <a:p>
                      <a:pPr algn="ctr"/>
                      <a:r>
                        <a:rPr lang="en-RO" sz="1000" b="0" i="0" dirty="0">
                          <a:latin typeface="Arial" panose="020B0604020202020204" pitchFamily="34" charset="0"/>
                          <a:cs typeface="Arial" panose="020B0604020202020204" pitchFamily="34" charset="0"/>
                        </a:rPr>
                        <a:t>Cases</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7"/>
                    </a:solidFill>
                  </a:tcPr>
                </a:tc>
                <a:tc>
                  <a:txBody>
                    <a:bodyPr/>
                    <a:lstStyle/>
                    <a:p>
                      <a:pPr algn="ctr"/>
                      <a:r>
                        <a:rPr lang="en-RO" sz="1000" b="0" i="0" dirty="0">
                          <a:latin typeface="Arial" panose="020B0604020202020204" pitchFamily="34" charset="0"/>
                          <a:cs typeface="Arial" panose="020B0604020202020204" pitchFamily="34" charset="0"/>
                        </a:rPr>
                        <a:t>Population</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7"/>
                    </a:solidFill>
                  </a:tcPr>
                </a:tc>
                <a:tc>
                  <a:txBody>
                    <a:bodyPr/>
                    <a:lstStyle/>
                    <a:p>
                      <a:pPr algn="ctr"/>
                      <a:r>
                        <a:rPr lang="en-RO" sz="1000" b="0" i="0" dirty="0">
                          <a:latin typeface="Arial" panose="020B0604020202020204" pitchFamily="34" charset="0"/>
                          <a:cs typeface="Arial" panose="020B0604020202020204" pitchFamily="34" charset="0"/>
                        </a:rPr>
                        <a:t>Attack Rate (%)</a:t>
                      </a:r>
                    </a:p>
                  </a:txBody>
                  <a:tcPr marL="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ADAC7"/>
                    </a:solidFill>
                  </a:tcPr>
                </a:tc>
                <a:extLst>
                  <a:ext uri="{0D108BD9-81ED-4DB2-BD59-A6C34878D82A}">
                    <a16:rowId xmlns:a16="http://schemas.microsoft.com/office/drawing/2014/main" val="748462538"/>
                  </a:ext>
                </a:extLst>
              </a:tr>
              <a:tr h="279968">
                <a:tc>
                  <a:txBody>
                    <a:bodyPr/>
                    <a:lstStyle/>
                    <a:p>
                      <a:pPr algn="l"/>
                      <a:r>
                        <a:rPr lang="en-RO" sz="1200" b="0" i="0" dirty="0">
                          <a:latin typeface="Arial" panose="020B0604020202020204" pitchFamily="34" charset="0"/>
                          <a:cs typeface="Arial" panose="020B0604020202020204" pitchFamily="34" charset="0"/>
                        </a:rPr>
                        <a:t>5–14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43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2634651"/>
                  </a:ext>
                </a:extLst>
              </a:tr>
              <a:tr h="279968">
                <a:tc>
                  <a:txBody>
                    <a:bodyPr/>
                    <a:lstStyle/>
                    <a:p>
                      <a:pPr algn="l"/>
                      <a:r>
                        <a:rPr lang="en-RO" sz="1200" b="0" i="0" dirty="0">
                          <a:latin typeface="Arial" panose="020B0604020202020204" pitchFamily="34" charset="0"/>
                          <a:cs typeface="Arial" panose="020B0604020202020204" pitchFamily="34" charset="0"/>
                        </a:rPr>
                        <a:t>15–24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52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7316096"/>
                  </a:ext>
                </a:extLst>
              </a:tr>
              <a:tr h="279968">
                <a:tc>
                  <a:txBody>
                    <a:bodyPr/>
                    <a:lstStyle/>
                    <a:p>
                      <a:pPr algn="l"/>
                      <a:r>
                        <a:rPr lang="en-RO" sz="1200" b="0" i="0" dirty="0">
                          <a:latin typeface="Arial" panose="020B0604020202020204" pitchFamily="34" charset="0"/>
                          <a:cs typeface="Arial" panose="020B0604020202020204" pitchFamily="34" charset="0"/>
                        </a:rPr>
                        <a:t>25–44</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26</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77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34</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8169347"/>
                  </a:ext>
                </a:extLst>
              </a:tr>
              <a:tr h="279968">
                <a:tc>
                  <a:txBody>
                    <a:bodyPr/>
                    <a:lstStyle/>
                    <a:p>
                      <a:pPr algn="l"/>
                      <a:r>
                        <a:rPr lang="en-RO" sz="1200" b="0" i="0" dirty="0">
                          <a:latin typeface="Arial" panose="020B0604020202020204" pitchFamily="34" charset="0"/>
                          <a:cs typeface="Arial" panose="020B0604020202020204" pitchFamily="34" charset="0"/>
                        </a:rPr>
                        <a:t>Over 45</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3</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12</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algn="ctr"/>
                      <a:r>
                        <a:rPr lang="en-RO" sz="1200" b="0" i="0" dirty="0">
                          <a:latin typeface="Arial" panose="020B0604020202020204" pitchFamily="34" charset="0"/>
                          <a:cs typeface="Arial" panose="020B0604020202020204" pitchFamily="34" charset="0"/>
                        </a:rPr>
                        <a:t>25</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62173134"/>
                  </a:ext>
                </a:extLst>
              </a:tr>
              <a:tr h="279968">
                <a:tc>
                  <a:txBody>
                    <a:bodyPr/>
                    <a:lstStyle/>
                    <a:p>
                      <a:pPr algn="l"/>
                      <a:r>
                        <a:rPr lang="en-RO" sz="1200" b="0" i="0" dirty="0">
                          <a:latin typeface="Arial" panose="020B0604020202020204" pitchFamily="34" charset="0"/>
                          <a:cs typeface="Arial" panose="020B0604020202020204" pitchFamily="34" charset="0"/>
                        </a:rPr>
                        <a:t>Total</a:t>
                      </a:r>
                    </a:p>
                  </a:txBody>
                  <a:tcPr marL="72000"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EF3EC"/>
                    </a:solidFill>
                  </a:tcPr>
                </a:tc>
                <a:tc>
                  <a:txBody>
                    <a:bodyPr/>
                    <a:lstStyle/>
                    <a:p>
                      <a:pPr algn="ctr"/>
                      <a:r>
                        <a:rPr lang="en-RO" sz="1200" b="0" i="0" dirty="0">
                          <a:latin typeface="Arial" panose="020B0604020202020204" pitchFamily="34" charset="0"/>
                          <a:cs typeface="Arial" panose="020B0604020202020204" pitchFamily="34" charset="0"/>
                        </a:rPr>
                        <a:t>56</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EF3EC"/>
                    </a:solidFill>
                  </a:tcPr>
                </a:tc>
                <a:tc>
                  <a:txBody>
                    <a:bodyPr/>
                    <a:lstStyle/>
                    <a:p>
                      <a:pPr algn="ctr"/>
                      <a:r>
                        <a:rPr lang="en-RO" sz="1200" b="0" i="0" dirty="0">
                          <a:latin typeface="Arial" panose="020B0604020202020204" pitchFamily="34" charset="0"/>
                          <a:cs typeface="Arial" panose="020B0604020202020204" pitchFamily="34" charset="0"/>
                        </a:rPr>
                        <a:t>147</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EF3EC"/>
                    </a:solidFill>
                  </a:tcPr>
                </a:tc>
                <a:tc>
                  <a:txBody>
                    <a:bodyPr/>
                    <a:lstStyle/>
                    <a:p>
                      <a:pPr algn="ctr"/>
                      <a:r>
                        <a:rPr lang="en-RO" sz="1200" b="0" i="0" dirty="0">
                          <a:latin typeface="Arial" panose="020B0604020202020204" pitchFamily="34" charset="0"/>
                          <a:cs typeface="Arial" panose="020B0604020202020204" pitchFamily="34" charset="0"/>
                        </a:rPr>
                        <a:t>38</a:t>
                      </a:r>
                    </a:p>
                  </a:txBody>
                  <a:tcPr marL="72000" marR="7200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EF3EC"/>
                    </a:solidFill>
                  </a:tcPr>
                </a:tc>
                <a:extLst>
                  <a:ext uri="{0D108BD9-81ED-4DB2-BD59-A6C34878D82A}">
                    <a16:rowId xmlns:a16="http://schemas.microsoft.com/office/drawing/2014/main" val="2361305906"/>
                  </a:ext>
                </a:extLst>
              </a:tr>
            </a:tbl>
          </a:graphicData>
        </a:graphic>
      </p:graphicFrame>
      <p:grpSp>
        <p:nvGrpSpPr>
          <p:cNvPr id="833" name="Group 832">
            <a:extLst>
              <a:ext uri="{FF2B5EF4-FFF2-40B4-BE49-F238E27FC236}">
                <a16:creationId xmlns:a16="http://schemas.microsoft.com/office/drawing/2014/main" id="{0A92BCB2-1509-9041-83CA-3B9BDCFF833F}"/>
              </a:ext>
            </a:extLst>
          </p:cNvPr>
          <p:cNvGrpSpPr/>
          <p:nvPr/>
        </p:nvGrpSpPr>
        <p:grpSpPr>
          <a:xfrm>
            <a:off x="4806453" y="1673752"/>
            <a:ext cx="585000" cy="362997"/>
            <a:chOff x="4849310" y="2837083"/>
            <a:chExt cx="585000" cy="362997"/>
          </a:xfrm>
        </p:grpSpPr>
        <p:sp>
          <p:nvSpPr>
            <p:cNvPr id="834" name="Graphic 19">
              <a:extLst>
                <a:ext uri="{FF2B5EF4-FFF2-40B4-BE49-F238E27FC236}">
                  <a16:creationId xmlns:a16="http://schemas.microsoft.com/office/drawing/2014/main" id="{B71B7C05-558D-6743-A97E-CA3CAB2C2175}"/>
                </a:ext>
              </a:extLst>
            </p:cNvPr>
            <p:cNvSpPr>
              <a:spLocks noChangeAspect="1"/>
            </p:cNvSpPr>
            <p:nvPr/>
          </p:nvSpPr>
          <p:spPr>
            <a:xfrm>
              <a:off x="4849310" y="2840080"/>
              <a:ext cx="225000" cy="360000"/>
            </a:xfrm>
            <a:custGeom>
              <a:avLst/>
              <a:gdLst>
                <a:gd name="connsiteX0" fmla="*/ 42863 w 95250"/>
                <a:gd name="connsiteY0" fmla="*/ 152400 h 152400"/>
                <a:gd name="connsiteX1" fmla="*/ 42863 w 95250"/>
                <a:gd name="connsiteY1" fmla="*/ 133350 h 152400"/>
                <a:gd name="connsiteX2" fmla="*/ 23813 w 95250"/>
                <a:gd name="connsiteY2" fmla="*/ 133350 h 152400"/>
                <a:gd name="connsiteX3" fmla="*/ 23813 w 95250"/>
                <a:gd name="connsiteY3" fmla="*/ 123825 h 152400"/>
                <a:gd name="connsiteX4" fmla="*/ 42863 w 95250"/>
                <a:gd name="connsiteY4" fmla="*/ 123825 h 152400"/>
                <a:gd name="connsiteX5" fmla="*/ 42863 w 95250"/>
                <a:gd name="connsiteY5" fmla="*/ 95030 h 152400"/>
                <a:gd name="connsiteX6" fmla="*/ 12300 w 95250"/>
                <a:gd name="connsiteY6" fmla="*/ 79433 h 152400"/>
                <a:gd name="connsiteX7" fmla="*/ 0 w 95250"/>
                <a:gd name="connsiteY7" fmla="*/ 47515 h 152400"/>
                <a:gd name="connsiteX8" fmla="*/ 13894 w 95250"/>
                <a:gd name="connsiteY8" fmla="*/ 13840 h 152400"/>
                <a:gd name="connsiteX9" fmla="*/ 47625 w 95250"/>
                <a:gd name="connsiteY9" fmla="*/ 0 h 152400"/>
                <a:gd name="connsiteX10" fmla="*/ 81356 w 95250"/>
                <a:gd name="connsiteY10" fmla="*/ 13840 h 152400"/>
                <a:gd name="connsiteX11" fmla="*/ 95250 w 95250"/>
                <a:gd name="connsiteY11" fmla="*/ 47515 h 152400"/>
                <a:gd name="connsiteX12" fmla="*/ 82950 w 95250"/>
                <a:gd name="connsiteY12" fmla="*/ 79433 h 152400"/>
                <a:gd name="connsiteX13" fmla="*/ 52388 w 95250"/>
                <a:gd name="connsiteY13" fmla="*/ 95030 h 152400"/>
                <a:gd name="connsiteX14" fmla="*/ 52388 w 95250"/>
                <a:gd name="connsiteY14" fmla="*/ 123825 h 152400"/>
                <a:gd name="connsiteX15" fmla="*/ 71438 w 95250"/>
                <a:gd name="connsiteY15" fmla="*/ 123825 h 152400"/>
                <a:gd name="connsiteX16" fmla="*/ 71438 w 95250"/>
                <a:gd name="connsiteY16" fmla="*/ 133350 h 152400"/>
                <a:gd name="connsiteX17" fmla="*/ 52388 w 95250"/>
                <a:gd name="connsiteY17" fmla="*/ 133350 h 152400"/>
                <a:gd name="connsiteX18" fmla="*/ 52388 w 95250"/>
                <a:gd name="connsiteY18" fmla="*/ 152400 h 152400"/>
                <a:gd name="connsiteX19" fmla="*/ 42863 w 95250"/>
                <a:gd name="connsiteY19" fmla="*/ 152400 h 152400"/>
                <a:gd name="connsiteX20" fmla="*/ 47655 w 95250"/>
                <a:gd name="connsiteY20" fmla="*/ 85725 h 152400"/>
                <a:gd name="connsiteX21" fmla="*/ 74588 w 95250"/>
                <a:gd name="connsiteY21" fmla="*/ 74558 h 152400"/>
                <a:gd name="connsiteX22" fmla="*/ 85725 w 95250"/>
                <a:gd name="connsiteY22" fmla="*/ 47595 h 152400"/>
                <a:gd name="connsiteX23" fmla="*/ 74558 w 95250"/>
                <a:gd name="connsiteY23" fmla="*/ 20662 h 152400"/>
                <a:gd name="connsiteX24" fmla="*/ 47595 w 95250"/>
                <a:gd name="connsiteY24" fmla="*/ 9525 h 152400"/>
                <a:gd name="connsiteX25" fmla="*/ 20662 w 95250"/>
                <a:gd name="connsiteY25" fmla="*/ 20692 h 152400"/>
                <a:gd name="connsiteX26" fmla="*/ 9525 w 95250"/>
                <a:gd name="connsiteY26" fmla="*/ 47655 h 152400"/>
                <a:gd name="connsiteX27" fmla="*/ 20692 w 95250"/>
                <a:gd name="connsiteY27" fmla="*/ 74588 h 152400"/>
                <a:gd name="connsiteX28" fmla="*/ 47655 w 95250"/>
                <a:gd name="connsiteY28" fmla="*/ 857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250" h="152400">
                  <a:moveTo>
                    <a:pt x="42863" y="152400"/>
                  </a:moveTo>
                  <a:lnTo>
                    <a:pt x="42863" y="133350"/>
                  </a:lnTo>
                  <a:lnTo>
                    <a:pt x="23813" y="133350"/>
                  </a:lnTo>
                  <a:lnTo>
                    <a:pt x="23813" y="123825"/>
                  </a:lnTo>
                  <a:lnTo>
                    <a:pt x="42863" y="123825"/>
                  </a:lnTo>
                  <a:lnTo>
                    <a:pt x="42863" y="95030"/>
                  </a:lnTo>
                  <a:cubicBezTo>
                    <a:pt x="30688" y="93663"/>
                    <a:pt x="20500" y="88464"/>
                    <a:pt x="12300" y="79433"/>
                  </a:cubicBezTo>
                  <a:cubicBezTo>
                    <a:pt x="4100" y="70403"/>
                    <a:pt x="0" y="59763"/>
                    <a:pt x="0" y="47515"/>
                  </a:cubicBezTo>
                  <a:cubicBezTo>
                    <a:pt x="0" y="34292"/>
                    <a:pt x="4631" y="23067"/>
                    <a:pt x="13894" y="13840"/>
                  </a:cubicBezTo>
                  <a:cubicBezTo>
                    <a:pt x="23156" y="4613"/>
                    <a:pt x="34400" y="0"/>
                    <a:pt x="47625" y="0"/>
                  </a:cubicBezTo>
                  <a:cubicBezTo>
                    <a:pt x="60850" y="0"/>
                    <a:pt x="72094" y="4613"/>
                    <a:pt x="81356" y="13840"/>
                  </a:cubicBezTo>
                  <a:cubicBezTo>
                    <a:pt x="90619" y="23067"/>
                    <a:pt x="95250" y="34292"/>
                    <a:pt x="95250" y="47515"/>
                  </a:cubicBezTo>
                  <a:cubicBezTo>
                    <a:pt x="95250" y="59763"/>
                    <a:pt x="91150" y="70403"/>
                    <a:pt x="82950" y="79433"/>
                  </a:cubicBezTo>
                  <a:cubicBezTo>
                    <a:pt x="74750" y="88464"/>
                    <a:pt x="64562" y="93663"/>
                    <a:pt x="52388" y="95030"/>
                  </a:cubicBezTo>
                  <a:lnTo>
                    <a:pt x="52388" y="123825"/>
                  </a:lnTo>
                  <a:lnTo>
                    <a:pt x="71438" y="123825"/>
                  </a:lnTo>
                  <a:lnTo>
                    <a:pt x="71438" y="133350"/>
                  </a:lnTo>
                  <a:lnTo>
                    <a:pt x="52388" y="133350"/>
                  </a:lnTo>
                  <a:lnTo>
                    <a:pt x="52388" y="152400"/>
                  </a:lnTo>
                  <a:lnTo>
                    <a:pt x="42863" y="152400"/>
                  </a:lnTo>
                  <a:close/>
                  <a:moveTo>
                    <a:pt x="47655" y="85725"/>
                  </a:moveTo>
                  <a:cubicBezTo>
                    <a:pt x="58186" y="85725"/>
                    <a:pt x="67163" y="82003"/>
                    <a:pt x="74588" y="74558"/>
                  </a:cubicBezTo>
                  <a:cubicBezTo>
                    <a:pt x="82013" y="67114"/>
                    <a:pt x="85725" y="58126"/>
                    <a:pt x="85725" y="47595"/>
                  </a:cubicBezTo>
                  <a:cubicBezTo>
                    <a:pt x="85725" y="37064"/>
                    <a:pt x="82003" y="28087"/>
                    <a:pt x="74558" y="20662"/>
                  </a:cubicBezTo>
                  <a:cubicBezTo>
                    <a:pt x="67114" y="13237"/>
                    <a:pt x="58126" y="9525"/>
                    <a:pt x="47595" y="9525"/>
                  </a:cubicBezTo>
                  <a:cubicBezTo>
                    <a:pt x="37064" y="9525"/>
                    <a:pt x="28087" y="13247"/>
                    <a:pt x="20662" y="20692"/>
                  </a:cubicBezTo>
                  <a:cubicBezTo>
                    <a:pt x="13237" y="28136"/>
                    <a:pt x="9525" y="37124"/>
                    <a:pt x="9525" y="47655"/>
                  </a:cubicBezTo>
                  <a:cubicBezTo>
                    <a:pt x="9525" y="58186"/>
                    <a:pt x="13247" y="67163"/>
                    <a:pt x="20692" y="74588"/>
                  </a:cubicBezTo>
                  <a:cubicBezTo>
                    <a:pt x="28136" y="82013"/>
                    <a:pt x="37124" y="85725"/>
                    <a:pt x="47655" y="85725"/>
                  </a:cubicBezTo>
                  <a:close/>
                </a:path>
              </a:pathLst>
            </a:custGeom>
            <a:solidFill>
              <a:schemeClr val="bg1"/>
            </a:solidFill>
            <a:ln w="238" cap="flat">
              <a:noFill/>
              <a:prstDash val="solid"/>
              <a:miter/>
            </a:ln>
          </p:spPr>
          <p:txBody>
            <a:bodyPr rtlCol="0" anchor="ctr"/>
            <a:lstStyle/>
            <a:p>
              <a:endParaRPr lang="en-RO"/>
            </a:p>
          </p:txBody>
        </p:sp>
        <p:sp>
          <p:nvSpPr>
            <p:cNvPr id="835" name="Graphic 22">
              <a:extLst>
                <a:ext uri="{FF2B5EF4-FFF2-40B4-BE49-F238E27FC236}">
                  <a16:creationId xmlns:a16="http://schemas.microsoft.com/office/drawing/2014/main" id="{B79F19AC-78B2-0B4E-9FFC-EB036C0D62E4}"/>
                </a:ext>
              </a:extLst>
            </p:cNvPr>
            <p:cNvSpPr>
              <a:spLocks noChangeAspect="1"/>
            </p:cNvSpPr>
            <p:nvPr/>
          </p:nvSpPr>
          <p:spPr>
            <a:xfrm>
              <a:off x="5074310" y="2837083"/>
              <a:ext cx="360000" cy="360000"/>
            </a:xfrm>
            <a:custGeom>
              <a:avLst/>
              <a:gdLst>
                <a:gd name="connsiteX0" fmla="*/ 142875 w 142875"/>
                <a:gd name="connsiteY0" fmla="*/ 0 h 142875"/>
                <a:gd name="connsiteX1" fmla="*/ 142875 w 142875"/>
                <a:gd name="connsiteY1" fmla="*/ 47625 h 142875"/>
                <a:gd name="connsiteX2" fmla="*/ 133350 w 142875"/>
                <a:gd name="connsiteY2" fmla="*/ 47625 h 142875"/>
                <a:gd name="connsiteX3" fmla="*/ 133350 w 142875"/>
                <a:gd name="connsiteY3" fmla="*/ 16504 h 142875"/>
                <a:gd name="connsiteX4" fmla="*/ 84498 w 142875"/>
                <a:gd name="connsiteY4" fmla="*/ 64935 h 142875"/>
                <a:gd name="connsiteX5" fmla="*/ 92228 w 142875"/>
                <a:gd name="connsiteY5" fmla="*/ 79405 h 142875"/>
                <a:gd name="connsiteX6" fmla="*/ 95250 w 142875"/>
                <a:gd name="connsiteY6" fmla="*/ 95250 h 142875"/>
                <a:gd name="connsiteX7" fmla="*/ 81400 w 142875"/>
                <a:gd name="connsiteY7" fmla="*/ 129020 h 142875"/>
                <a:gd name="connsiteX8" fmla="*/ 47641 w 142875"/>
                <a:gd name="connsiteY8" fmla="*/ 142875 h 142875"/>
                <a:gd name="connsiteX9" fmla="*/ 13866 w 142875"/>
                <a:gd name="connsiteY9" fmla="*/ 129025 h 142875"/>
                <a:gd name="connsiteX10" fmla="*/ 0 w 142875"/>
                <a:gd name="connsiteY10" fmla="*/ 95266 h 142875"/>
                <a:gd name="connsiteX11" fmla="*/ 13855 w 142875"/>
                <a:gd name="connsiteY11" fmla="*/ 61491 h 142875"/>
                <a:gd name="connsiteX12" fmla="*/ 47625 w 142875"/>
                <a:gd name="connsiteY12" fmla="*/ 47625 h 142875"/>
                <a:gd name="connsiteX13" fmla="*/ 63378 w 142875"/>
                <a:gd name="connsiteY13" fmla="*/ 50620 h 142875"/>
                <a:gd name="connsiteX14" fmla="*/ 77702 w 142875"/>
                <a:gd name="connsiteY14" fmla="*/ 58377 h 142875"/>
                <a:gd name="connsiteX15" fmla="*/ 126554 w 142875"/>
                <a:gd name="connsiteY15" fmla="*/ 9525 h 142875"/>
                <a:gd name="connsiteX16" fmla="*/ 95250 w 142875"/>
                <a:gd name="connsiteY16" fmla="*/ 9525 h 142875"/>
                <a:gd name="connsiteX17" fmla="*/ 95250 w 142875"/>
                <a:gd name="connsiteY17" fmla="*/ 0 h 142875"/>
                <a:gd name="connsiteX18" fmla="*/ 142875 w 142875"/>
                <a:gd name="connsiteY18" fmla="*/ 0 h 142875"/>
                <a:gd name="connsiteX19" fmla="*/ 47595 w 142875"/>
                <a:gd name="connsiteY19" fmla="*/ 57150 h 142875"/>
                <a:gd name="connsiteX20" fmla="*/ 20662 w 142875"/>
                <a:gd name="connsiteY20" fmla="*/ 68317 h 142875"/>
                <a:gd name="connsiteX21" fmla="*/ 9525 w 142875"/>
                <a:gd name="connsiteY21" fmla="*/ 95280 h 142875"/>
                <a:gd name="connsiteX22" fmla="*/ 20692 w 142875"/>
                <a:gd name="connsiteY22" fmla="*/ 122213 h 142875"/>
                <a:gd name="connsiteX23" fmla="*/ 47655 w 142875"/>
                <a:gd name="connsiteY23" fmla="*/ 133350 h 142875"/>
                <a:gd name="connsiteX24" fmla="*/ 74588 w 142875"/>
                <a:gd name="connsiteY24" fmla="*/ 122183 h 142875"/>
                <a:gd name="connsiteX25" fmla="*/ 85725 w 142875"/>
                <a:gd name="connsiteY25" fmla="*/ 95220 h 142875"/>
                <a:gd name="connsiteX26" fmla="*/ 74558 w 142875"/>
                <a:gd name="connsiteY26" fmla="*/ 68287 h 142875"/>
                <a:gd name="connsiteX27" fmla="*/ 47595 w 142875"/>
                <a:gd name="connsiteY27" fmla="*/ 5715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42875">
                  <a:moveTo>
                    <a:pt x="142875" y="0"/>
                  </a:moveTo>
                  <a:lnTo>
                    <a:pt x="142875" y="47625"/>
                  </a:lnTo>
                  <a:lnTo>
                    <a:pt x="133350" y="47625"/>
                  </a:lnTo>
                  <a:lnTo>
                    <a:pt x="133350" y="16504"/>
                  </a:lnTo>
                  <a:lnTo>
                    <a:pt x="84498" y="64935"/>
                  </a:lnTo>
                  <a:cubicBezTo>
                    <a:pt x="87636" y="69502"/>
                    <a:pt x="90213" y="74326"/>
                    <a:pt x="92228" y="79405"/>
                  </a:cubicBezTo>
                  <a:cubicBezTo>
                    <a:pt x="94243" y="84485"/>
                    <a:pt x="95250" y="89767"/>
                    <a:pt x="95250" y="95250"/>
                  </a:cubicBezTo>
                  <a:cubicBezTo>
                    <a:pt x="95250" y="108527"/>
                    <a:pt x="90633" y="119784"/>
                    <a:pt x="81400" y="129020"/>
                  </a:cubicBezTo>
                  <a:cubicBezTo>
                    <a:pt x="72167" y="138257"/>
                    <a:pt x="60914" y="142875"/>
                    <a:pt x="47641" y="142875"/>
                  </a:cubicBezTo>
                  <a:cubicBezTo>
                    <a:pt x="34369" y="142875"/>
                    <a:pt x="23110" y="138258"/>
                    <a:pt x="13866" y="129025"/>
                  </a:cubicBezTo>
                  <a:cubicBezTo>
                    <a:pt x="4622" y="119792"/>
                    <a:pt x="0" y="108539"/>
                    <a:pt x="0" y="95266"/>
                  </a:cubicBezTo>
                  <a:cubicBezTo>
                    <a:pt x="0" y="81994"/>
                    <a:pt x="4618" y="70735"/>
                    <a:pt x="13855" y="61491"/>
                  </a:cubicBezTo>
                  <a:cubicBezTo>
                    <a:pt x="23091" y="52247"/>
                    <a:pt x="34348" y="47625"/>
                    <a:pt x="47625" y="47625"/>
                  </a:cubicBezTo>
                  <a:cubicBezTo>
                    <a:pt x="53108" y="47625"/>
                    <a:pt x="58359" y="48623"/>
                    <a:pt x="63378" y="50620"/>
                  </a:cubicBezTo>
                  <a:cubicBezTo>
                    <a:pt x="68397" y="52616"/>
                    <a:pt x="73172" y="55202"/>
                    <a:pt x="77702" y="58377"/>
                  </a:cubicBezTo>
                  <a:lnTo>
                    <a:pt x="126554" y="9525"/>
                  </a:lnTo>
                  <a:lnTo>
                    <a:pt x="95250" y="9525"/>
                  </a:lnTo>
                  <a:lnTo>
                    <a:pt x="95250" y="0"/>
                  </a:lnTo>
                  <a:lnTo>
                    <a:pt x="142875" y="0"/>
                  </a:lnTo>
                  <a:close/>
                  <a:moveTo>
                    <a:pt x="47595" y="57150"/>
                  </a:moveTo>
                  <a:cubicBezTo>
                    <a:pt x="37064" y="57150"/>
                    <a:pt x="28087" y="60872"/>
                    <a:pt x="20662" y="68317"/>
                  </a:cubicBezTo>
                  <a:cubicBezTo>
                    <a:pt x="13237" y="75761"/>
                    <a:pt x="9525" y="84749"/>
                    <a:pt x="9525" y="95280"/>
                  </a:cubicBezTo>
                  <a:cubicBezTo>
                    <a:pt x="9525" y="105811"/>
                    <a:pt x="13247" y="114788"/>
                    <a:pt x="20692" y="122213"/>
                  </a:cubicBezTo>
                  <a:cubicBezTo>
                    <a:pt x="28136" y="129638"/>
                    <a:pt x="37124" y="133350"/>
                    <a:pt x="47655" y="133350"/>
                  </a:cubicBezTo>
                  <a:cubicBezTo>
                    <a:pt x="58186" y="133350"/>
                    <a:pt x="67163" y="129628"/>
                    <a:pt x="74588" y="122183"/>
                  </a:cubicBezTo>
                  <a:cubicBezTo>
                    <a:pt x="82013" y="114739"/>
                    <a:pt x="85725" y="105751"/>
                    <a:pt x="85725" y="95220"/>
                  </a:cubicBezTo>
                  <a:cubicBezTo>
                    <a:pt x="85725" y="84689"/>
                    <a:pt x="82003" y="75712"/>
                    <a:pt x="74558" y="68287"/>
                  </a:cubicBezTo>
                  <a:cubicBezTo>
                    <a:pt x="67114" y="60862"/>
                    <a:pt x="58126" y="57150"/>
                    <a:pt x="47595" y="57150"/>
                  </a:cubicBezTo>
                  <a:close/>
                </a:path>
              </a:pathLst>
            </a:custGeom>
            <a:solidFill>
              <a:schemeClr val="bg1"/>
            </a:solidFill>
            <a:ln w="238" cap="flat">
              <a:noFill/>
              <a:prstDash val="solid"/>
              <a:miter/>
            </a:ln>
          </p:spPr>
          <p:txBody>
            <a:bodyPr rtlCol="0" anchor="ctr"/>
            <a:lstStyle/>
            <a:p>
              <a:endParaRPr lang="en-RO"/>
            </a:p>
          </p:txBody>
        </p:sp>
      </p:grpSp>
      <p:sp>
        <p:nvSpPr>
          <p:cNvPr id="5" name="Graphic 3">
            <a:extLst>
              <a:ext uri="{FF2B5EF4-FFF2-40B4-BE49-F238E27FC236}">
                <a16:creationId xmlns:a16="http://schemas.microsoft.com/office/drawing/2014/main" id="{F1F06BDC-C811-0341-AAA3-4241AE126382}"/>
              </a:ext>
            </a:extLst>
          </p:cNvPr>
          <p:cNvSpPr>
            <a:spLocks noChangeAspect="1"/>
          </p:cNvSpPr>
          <p:nvPr/>
        </p:nvSpPr>
        <p:spPr>
          <a:xfrm>
            <a:off x="663701" y="1647574"/>
            <a:ext cx="396000" cy="396000"/>
          </a:xfrm>
          <a:custGeom>
            <a:avLst/>
            <a:gdLst>
              <a:gd name="connsiteX0" fmla="*/ 26926 w 133533"/>
              <a:gd name="connsiteY0" fmla="*/ 53853 h 133533"/>
              <a:gd name="connsiteX1" fmla="*/ 7886 w 133533"/>
              <a:gd name="connsiteY1" fmla="*/ 45967 h 133533"/>
              <a:gd name="connsiteX2" fmla="*/ 0 w 133533"/>
              <a:gd name="connsiteY2" fmla="*/ 26926 h 133533"/>
              <a:gd name="connsiteX3" fmla="*/ 7886 w 133533"/>
              <a:gd name="connsiteY3" fmla="*/ 7886 h 133533"/>
              <a:gd name="connsiteX4" fmla="*/ 26926 w 133533"/>
              <a:gd name="connsiteY4" fmla="*/ 0 h 133533"/>
              <a:gd name="connsiteX5" fmla="*/ 45967 w 133533"/>
              <a:gd name="connsiteY5" fmla="*/ 7886 h 133533"/>
              <a:gd name="connsiteX6" fmla="*/ 53853 w 133533"/>
              <a:gd name="connsiteY6" fmla="*/ 26926 h 133533"/>
              <a:gd name="connsiteX7" fmla="*/ 45967 w 133533"/>
              <a:gd name="connsiteY7" fmla="*/ 45967 h 133533"/>
              <a:gd name="connsiteX8" fmla="*/ 26926 w 133533"/>
              <a:gd name="connsiteY8" fmla="*/ 53853 h 133533"/>
              <a:gd name="connsiteX9" fmla="*/ 26916 w 133533"/>
              <a:gd name="connsiteY9" fmla="*/ 44328 h 133533"/>
              <a:gd name="connsiteX10" fmla="*/ 39245 w 133533"/>
              <a:gd name="connsiteY10" fmla="*/ 39256 h 133533"/>
              <a:gd name="connsiteX11" fmla="*/ 44328 w 133533"/>
              <a:gd name="connsiteY11" fmla="*/ 26937 h 133533"/>
              <a:gd name="connsiteX12" fmla="*/ 39256 w 133533"/>
              <a:gd name="connsiteY12" fmla="*/ 14608 h 133533"/>
              <a:gd name="connsiteX13" fmla="*/ 26937 w 133533"/>
              <a:gd name="connsiteY13" fmla="*/ 9525 h 133533"/>
              <a:gd name="connsiteX14" fmla="*/ 14608 w 133533"/>
              <a:gd name="connsiteY14" fmla="*/ 14597 h 133533"/>
              <a:gd name="connsiteX15" fmla="*/ 9525 w 133533"/>
              <a:gd name="connsiteY15" fmla="*/ 26916 h 133533"/>
              <a:gd name="connsiteX16" fmla="*/ 14597 w 133533"/>
              <a:gd name="connsiteY16" fmla="*/ 39245 h 133533"/>
              <a:gd name="connsiteX17" fmla="*/ 26916 w 133533"/>
              <a:gd name="connsiteY17" fmla="*/ 44328 h 133533"/>
              <a:gd name="connsiteX18" fmla="*/ 106607 w 133533"/>
              <a:gd name="connsiteY18" fmla="*/ 133533 h 133533"/>
              <a:gd name="connsiteX19" fmla="*/ 87566 w 133533"/>
              <a:gd name="connsiteY19" fmla="*/ 125648 h 133533"/>
              <a:gd name="connsiteX20" fmla="*/ 79680 w 133533"/>
              <a:gd name="connsiteY20" fmla="*/ 106607 h 133533"/>
              <a:gd name="connsiteX21" fmla="*/ 87566 w 133533"/>
              <a:gd name="connsiteY21" fmla="*/ 87566 h 133533"/>
              <a:gd name="connsiteX22" fmla="*/ 106607 w 133533"/>
              <a:gd name="connsiteY22" fmla="*/ 79680 h 133533"/>
              <a:gd name="connsiteX23" fmla="*/ 125648 w 133533"/>
              <a:gd name="connsiteY23" fmla="*/ 87566 h 133533"/>
              <a:gd name="connsiteX24" fmla="*/ 133533 w 133533"/>
              <a:gd name="connsiteY24" fmla="*/ 106607 h 133533"/>
              <a:gd name="connsiteX25" fmla="*/ 125648 w 133533"/>
              <a:gd name="connsiteY25" fmla="*/ 125648 h 133533"/>
              <a:gd name="connsiteX26" fmla="*/ 106607 w 133533"/>
              <a:gd name="connsiteY26" fmla="*/ 133533 h 133533"/>
              <a:gd name="connsiteX27" fmla="*/ 106596 w 133533"/>
              <a:gd name="connsiteY27" fmla="*/ 124008 h 133533"/>
              <a:gd name="connsiteX28" fmla="*/ 118925 w 133533"/>
              <a:gd name="connsiteY28" fmla="*/ 118936 h 133533"/>
              <a:gd name="connsiteX29" fmla="*/ 124008 w 133533"/>
              <a:gd name="connsiteY29" fmla="*/ 106617 h 133533"/>
              <a:gd name="connsiteX30" fmla="*/ 118936 w 133533"/>
              <a:gd name="connsiteY30" fmla="*/ 94288 h 133533"/>
              <a:gd name="connsiteX31" fmla="*/ 106618 w 133533"/>
              <a:gd name="connsiteY31" fmla="*/ 89205 h 133533"/>
              <a:gd name="connsiteX32" fmla="*/ 94288 w 133533"/>
              <a:gd name="connsiteY32" fmla="*/ 94277 h 133533"/>
              <a:gd name="connsiteX33" fmla="*/ 89205 w 133533"/>
              <a:gd name="connsiteY33" fmla="*/ 106596 h 133533"/>
              <a:gd name="connsiteX34" fmla="*/ 94278 w 133533"/>
              <a:gd name="connsiteY34" fmla="*/ 118925 h 133533"/>
              <a:gd name="connsiteX35" fmla="*/ 106596 w 133533"/>
              <a:gd name="connsiteY35" fmla="*/ 124008 h 133533"/>
              <a:gd name="connsiteX36" fmla="*/ 8389 w 133533"/>
              <a:gd name="connsiteY36" fmla="*/ 131701 h 133533"/>
              <a:gd name="connsiteX37" fmla="*/ 1832 w 133533"/>
              <a:gd name="connsiteY37" fmla="*/ 125144 h 133533"/>
              <a:gd name="connsiteX38" fmla="*/ 125144 w 133533"/>
              <a:gd name="connsiteY38" fmla="*/ 1832 h 133533"/>
              <a:gd name="connsiteX39" fmla="*/ 131701 w 133533"/>
              <a:gd name="connsiteY39" fmla="*/ 8389 h 133533"/>
              <a:gd name="connsiteX40" fmla="*/ 8389 w 133533"/>
              <a:gd name="connsiteY40" fmla="*/ 131701 h 1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533" h="133533">
                <a:moveTo>
                  <a:pt x="26926" y="53853"/>
                </a:moveTo>
                <a:cubicBezTo>
                  <a:pt x="19490" y="53853"/>
                  <a:pt x="13143" y="51224"/>
                  <a:pt x="7886" y="45967"/>
                </a:cubicBezTo>
                <a:cubicBezTo>
                  <a:pt x="2629" y="40710"/>
                  <a:pt x="0" y="34363"/>
                  <a:pt x="0" y="26926"/>
                </a:cubicBezTo>
                <a:cubicBezTo>
                  <a:pt x="0" y="19489"/>
                  <a:pt x="2629" y="13143"/>
                  <a:pt x="7886" y="7886"/>
                </a:cubicBezTo>
                <a:cubicBezTo>
                  <a:pt x="13143" y="2629"/>
                  <a:pt x="19490" y="0"/>
                  <a:pt x="26926" y="0"/>
                </a:cubicBezTo>
                <a:cubicBezTo>
                  <a:pt x="34363" y="0"/>
                  <a:pt x="40710" y="2629"/>
                  <a:pt x="45967" y="7886"/>
                </a:cubicBezTo>
                <a:cubicBezTo>
                  <a:pt x="51224" y="13143"/>
                  <a:pt x="53853" y="19489"/>
                  <a:pt x="53853" y="26926"/>
                </a:cubicBezTo>
                <a:cubicBezTo>
                  <a:pt x="53853" y="34363"/>
                  <a:pt x="51224" y="40710"/>
                  <a:pt x="45967" y="45967"/>
                </a:cubicBezTo>
                <a:cubicBezTo>
                  <a:pt x="40710" y="51224"/>
                  <a:pt x="34363" y="53853"/>
                  <a:pt x="26926" y="53853"/>
                </a:cubicBezTo>
                <a:close/>
                <a:moveTo>
                  <a:pt x="26916" y="44328"/>
                </a:moveTo>
                <a:cubicBezTo>
                  <a:pt x="31746" y="44328"/>
                  <a:pt x="35856" y="42637"/>
                  <a:pt x="39245" y="39256"/>
                </a:cubicBezTo>
                <a:cubicBezTo>
                  <a:pt x="42634" y="35874"/>
                  <a:pt x="44328" y="31768"/>
                  <a:pt x="44328" y="26937"/>
                </a:cubicBezTo>
                <a:cubicBezTo>
                  <a:pt x="44328" y="22106"/>
                  <a:pt x="42637" y="17997"/>
                  <a:pt x="39256" y="14608"/>
                </a:cubicBezTo>
                <a:cubicBezTo>
                  <a:pt x="35874" y="11219"/>
                  <a:pt x="31768" y="9525"/>
                  <a:pt x="26937" y="9525"/>
                </a:cubicBezTo>
                <a:cubicBezTo>
                  <a:pt x="22106" y="9525"/>
                  <a:pt x="17997" y="11216"/>
                  <a:pt x="14608" y="14597"/>
                </a:cubicBezTo>
                <a:cubicBezTo>
                  <a:pt x="11219" y="17979"/>
                  <a:pt x="9525" y="22085"/>
                  <a:pt x="9525" y="26916"/>
                </a:cubicBezTo>
                <a:cubicBezTo>
                  <a:pt x="9525" y="31746"/>
                  <a:pt x="11216" y="35856"/>
                  <a:pt x="14597" y="39245"/>
                </a:cubicBezTo>
                <a:cubicBezTo>
                  <a:pt x="17979" y="42633"/>
                  <a:pt x="22085" y="44328"/>
                  <a:pt x="26916" y="44328"/>
                </a:cubicBezTo>
                <a:close/>
                <a:moveTo>
                  <a:pt x="106607" y="133533"/>
                </a:moveTo>
                <a:cubicBezTo>
                  <a:pt x="99170" y="133533"/>
                  <a:pt x="92823" y="130905"/>
                  <a:pt x="87566" y="125648"/>
                </a:cubicBezTo>
                <a:cubicBezTo>
                  <a:pt x="82309" y="120390"/>
                  <a:pt x="79680" y="114043"/>
                  <a:pt x="79680" y="106607"/>
                </a:cubicBezTo>
                <a:cubicBezTo>
                  <a:pt x="79680" y="99170"/>
                  <a:pt x="82309" y="92823"/>
                  <a:pt x="87566" y="87566"/>
                </a:cubicBezTo>
                <a:cubicBezTo>
                  <a:pt x="92823" y="82309"/>
                  <a:pt x="99170" y="79680"/>
                  <a:pt x="106607" y="79680"/>
                </a:cubicBezTo>
                <a:cubicBezTo>
                  <a:pt x="114044" y="79680"/>
                  <a:pt x="120391" y="82309"/>
                  <a:pt x="125648" y="87566"/>
                </a:cubicBezTo>
                <a:cubicBezTo>
                  <a:pt x="130905" y="92823"/>
                  <a:pt x="133533" y="99170"/>
                  <a:pt x="133533" y="106607"/>
                </a:cubicBezTo>
                <a:cubicBezTo>
                  <a:pt x="133533" y="114043"/>
                  <a:pt x="130905" y="120390"/>
                  <a:pt x="125648" y="125648"/>
                </a:cubicBezTo>
                <a:cubicBezTo>
                  <a:pt x="120391" y="130905"/>
                  <a:pt x="114044" y="133533"/>
                  <a:pt x="106607" y="133533"/>
                </a:cubicBezTo>
                <a:close/>
                <a:moveTo>
                  <a:pt x="106596" y="124008"/>
                </a:moveTo>
                <a:cubicBezTo>
                  <a:pt x="111427" y="124008"/>
                  <a:pt x="115536" y="122317"/>
                  <a:pt x="118925" y="118936"/>
                </a:cubicBezTo>
                <a:cubicBezTo>
                  <a:pt x="122314" y="115554"/>
                  <a:pt x="124008" y="111448"/>
                  <a:pt x="124008" y="106617"/>
                </a:cubicBezTo>
                <a:cubicBezTo>
                  <a:pt x="124008" y="101787"/>
                  <a:pt x="122317" y="97677"/>
                  <a:pt x="118936" y="94288"/>
                </a:cubicBezTo>
                <a:cubicBezTo>
                  <a:pt x="115554" y="90900"/>
                  <a:pt x="111448" y="89205"/>
                  <a:pt x="106618" y="89205"/>
                </a:cubicBezTo>
                <a:cubicBezTo>
                  <a:pt x="101787" y="89205"/>
                  <a:pt x="97677" y="90896"/>
                  <a:pt x="94288" y="94277"/>
                </a:cubicBezTo>
                <a:cubicBezTo>
                  <a:pt x="90900" y="97659"/>
                  <a:pt x="89205" y="101765"/>
                  <a:pt x="89205" y="106596"/>
                </a:cubicBezTo>
                <a:cubicBezTo>
                  <a:pt x="89205" y="111427"/>
                  <a:pt x="90896" y="115536"/>
                  <a:pt x="94278" y="118925"/>
                </a:cubicBezTo>
                <a:cubicBezTo>
                  <a:pt x="97659" y="122314"/>
                  <a:pt x="101765" y="124008"/>
                  <a:pt x="106596" y="124008"/>
                </a:cubicBezTo>
                <a:close/>
                <a:moveTo>
                  <a:pt x="8389" y="131701"/>
                </a:moveTo>
                <a:lnTo>
                  <a:pt x="1832" y="125144"/>
                </a:lnTo>
                <a:lnTo>
                  <a:pt x="125144" y="1832"/>
                </a:lnTo>
                <a:lnTo>
                  <a:pt x="131701" y="8389"/>
                </a:lnTo>
                <a:lnTo>
                  <a:pt x="8389" y="131701"/>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D224B093-A24C-BA44-87D2-FA83F022E18F}"/>
              </a:ext>
            </a:extLst>
          </p:cNvPr>
          <p:cNvSpPr>
            <a:spLocks noChangeAspect="1"/>
          </p:cNvSpPr>
          <p:nvPr/>
        </p:nvSpPr>
        <p:spPr>
          <a:xfrm>
            <a:off x="4846953" y="4441124"/>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18" name="TextBox 17">
            <a:extLst>
              <a:ext uri="{FF2B5EF4-FFF2-40B4-BE49-F238E27FC236}">
                <a16:creationId xmlns:a16="http://schemas.microsoft.com/office/drawing/2014/main" id="{600ED300-0F71-B245-9219-0357FF5EADE7}"/>
              </a:ext>
            </a:extLst>
          </p:cNvPr>
          <p:cNvSpPr txBox="1"/>
          <p:nvPr/>
        </p:nvSpPr>
        <p:spPr>
          <a:xfrm>
            <a:off x="5530952" y="2203471"/>
            <a:ext cx="2940385" cy="984885"/>
          </a:xfrm>
          <a:prstGeom prst="rect">
            <a:avLst/>
          </a:prstGeom>
          <a:noFill/>
        </p:spPr>
        <p:txBody>
          <a:bodyPr wrap="square" lIns="0" tIns="0" rIns="0" bIns="0" rtlCol="0">
            <a:spAutoFit/>
          </a:bodyPr>
          <a:lstStyle/>
          <a:p>
            <a:r>
              <a:rPr lang="en-GB" sz="1600" dirty="0" err="1">
                <a:solidFill>
                  <a:schemeClr val="tx1"/>
                </a:solidFill>
              </a:rPr>
              <a:t>Attack rate is calculated for the entire population and also specific groups: by sex, age, place of residence, etc.</a:t>
            </a:r>
          </a:p>
        </p:txBody>
      </p:sp>
    </p:spTree>
    <p:extLst>
      <p:ext uri="{BB962C8B-B14F-4D97-AF65-F5344CB8AC3E}">
        <p14:creationId xmlns:p14="http://schemas.microsoft.com/office/powerpoint/2010/main" val="427068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Confusing concepts</a:t>
            </a:r>
          </a:p>
        </p:txBody>
      </p:sp>
      <p:sp>
        <p:nvSpPr>
          <p:cNvPr id="12" name="Rounded Rectangle 11">
            <a:extLst>
              <a:ext uri="{FF2B5EF4-FFF2-40B4-BE49-F238E27FC236}">
                <a16:creationId xmlns:a16="http://schemas.microsoft.com/office/drawing/2014/main" id="{8069B4E8-EB42-A04A-BBF5-AE88D3145C92}"/>
              </a:ext>
            </a:extLst>
          </p:cNvPr>
          <p:cNvSpPr/>
          <p:nvPr/>
        </p:nvSpPr>
        <p:spPr>
          <a:xfrm>
            <a:off x="6573683" y="2149372"/>
            <a:ext cx="2102005" cy="3568140"/>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49B41FC7-95C8-594F-AA87-4BC01DF1793D}"/>
              </a:ext>
            </a:extLst>
          </p:cNvPr>
          <p:cNvSpPr/>
          <p:nvPr/>
        </p:nvSpPr>
        <p:spPr>
          <a:xfrm>
            <a:off x="3715767" y="2149372"/>
            <a:ext cx="2102005" cy="3568140"/>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3B2DB964-2B6E-0945-A927-FEBC46E2DE51}"/>
              </a:ext>
            </a:extLst>
          </p:cNvPr>
          <p:cNvSpPr/>
          <p:nvPr/>
        </p:nvSpPr>
        <p:spPr>
          <a:xfrm>
            <a:off x="860417" y="2149372"/>
            <a:ext cx="2102005" cy="3568140"/>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Google Shape;140;p4">
            <a:extLst>
              <a:ext uri="{FF2B5EF4-FFF2-40B4-BE49-F238E27FC236}">
                <a16:creationId xmlns:a16="http://schemas.microsoft.com/office/drawing/2014/main" id="{925BCCD4-0F81-0D4C-8859-BF4BF45E8C62}"/>
              </a:ext>
            </a:extLst>
          </p:cNvPr>
          <p:cNvSpPr>
            <a:spLocks noChangeAspect="1"/>
          </p:cNvSpPr>
          <p:nvPr/>
        </p:nvSpPr>
        <p:spPr>
          <a:xfrm>
            <a:off x="429701"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7FF4DEFC-CD80-194E-A99D-A2B08E987E1B}"/>
              </a:ext>
            </a:extLst>
          </p:cNvPr>
          <p:cNvSpPr>
            <a:spLocks noChangeAspect="1"/>
          </p:cNvSpPr>
          <p:nvPr/>
        </p:nvSpPr>
        <p:spPr>
          <a:xfrm>
            <a:off x="3283945"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05AB84A1-A882-AA4B-A7BF-3547CC75F50A}"/>
              </a:ext>
            </a:extLst>
          </p:cNvPr>
          <p:cNvSpPr>
            <a:spLocks noChangeAspect="1"/>
          </p:cNvSpPr>
          <p:nvPr/>
        </p:nvSpPr>
        <p:spPr>
          <a:xfrm>
            <a:off x="6141683" y="19333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2242F36D-0E5A-994B-82F1-61F1388E9E7A}"/>
              </a:ext>
            </a:extLst>
          </p:cNvPr>
          <p:cNvSpPr txBox="1"/>
          <p:nvPr/>
        </p:nvSpPr>
        <p:spPr>
          <a:xfrm>
            <a:off x="1127093" y="2895727"/>
            <a:ext cx="1340752" cy="738664"/>
          </a:xfrm>
          <a:prstGeom prst="rect">
            <a:avLst/>
          </a:prstGeom>
          <a:noFill/>
        </p:spPr>
        <p:txBody>
          <a:bodyPr wrap="square" lIns="0" tIns="0" rIns="0" bIns="0" rtlCol="0">
            <a:spAutoFit/>
          </a:bodyPr>
          <a:lstStyle/>
          <a:p>
            <a:r>
              <a:rPr lang="en-GB" sz="1600" b="1" dirty="0" err="1">
                <a:solidFill>
                  <a:schemeClr val="tx1"/>
                </a:solidFill>
              </a:rPr>
              <a:t>Source: </a:t>
            </a:r>
            <a:r>
              <a:rPr lang="en-GB" sz="1600" dirty="0" err="1">
                <a:solidFill>
                  <a:schemeClr val="tx1"/>
                </a:solidFill>
              </a:rPr>
              <a:t>where the agent is stored</a:t>
            </a:r>
            <a:endParaRPr lang="en-GB" sz="1600" dirty="0">
              <a:solidFill>
                <a:schemeClr val="tx1"/>
              </a:solidFill>
            </a:endParaRPr>
          </a:p>
        </p:txBody>
      </p:sp>
      <p:sp>
        <p:nvSpPr>
          <p:cNvPr id="26" name="TextBox 25">
            <a:extLst>
              <a:ext uri="{FF2B5EF4-FFF2-40B4-BE49-F238E27FC236}">
                <a16:creationId xmlns:a16="http://schemas.microsoft.com/office/drawing/2014/main" id="{5932F2F5-F4A2-E147-A46F-39F64280D72F}"/>
              </a:ext>
            </a:extLst>
          </p:cNvPr>
          <p:cNvSpPr txBox="1"/>
          <p:nvPr/>
        </p:nvSpPr>
        <p:spPr>
          <a:xfrm>
            <a:off x="6841401" y="2895727"/>
            <a:ext cx="1650958" cy="2462213"/>
          </a:xfrm>
          <a:prstGeom prst="rect">
            <a:avLst/>
          </a:prstGeom>
          <a:noFill/>
        </p:spPr>
        <p:txBody>
          <a:bodyPr wrap="square" lIns="0" tIns="0" rIns="0" bIns="0" rtlCol="0">
            <a:spAutoFit/>
          </a:bodyPr>
          <a:lstStyle/>
          <a:p>
            <a:r>
              <a:rPr lang="en-GB" sz="1600" b="1" dirty="0" err="1">
                <a:solidFill>
                  <a:schemeClr val="tx1"/>
                </a:solidFill>
              </a:rPr>
              <a:t>Method or mode of transmission:</a:t>
            </a:r>
          </a:p>
          <a:p>
            <a:r>
              <a:rPr lang="en-GB" sz="1600" dirty="0" err="1">
                <a:solidFill>
                  <a:schemeClr val="tx1"/>
                </a:solidFill>
              </a:rPr>
              <a:t>the way in which the outbreak spreads: point source, common continuous source, or person-to-person transmission</a:t>
            </a:r>
            <a:endParaRPr lang="en-GB" sz="1600" dirty="0">
              <a:solidFill>
                <a:schemeClr val="tx1"/>
              </a:solidFill>
            </a:endParaRPr>
          </a:p>
        </p:txBody>
      </p:sp>
      <p:sp>
        <p:nvSpPr>
          <p:cNvPr id="27" name="TextBox 26">
            <a:extLst>
              <a:ext uri="{FF2B5EF4-FFF2-40B4-BE49-F238E27FC236}">
                <a16:creationId xmlns:a16="http://schemas.microsoft.com/office/drawing/2014/main" id="{AE640B1E-F32E-BB43-80E9-41254CFFC508}"/>
              </a:ext>
            </a:extLst>
          </p:cNvPr>
          <p:cNvSpPr txBox="1"/>
          <p:nvPr/>
        </p:nvSpPr>
        <p:spPr>
          <a:xfrm>
            <a:off x="4009365" y="2912986"/>
            <a:ext cx="1592650" cy="2462213"/>
          </a:xfrm>
          <a:prstGeom prst="rect">
            <a:avLst/>
          </a:prstGeom>
          <a:noFill/>
        </p:spPr>
        <p:txBody>
          <a:bodyPr wrap="square" lIns="0" tIns="0" rIns="0" bIns="0" rtlCol="0">
            <a:spAutoFit/>
          </a:bodyPr>
          <a:lstStyle/>
          <a:p>
            <a:r>
              <a:rPr lang="en-GB" sz="1600" b="1" dirty="0" err="1">
                <a:solidFill>
                  <a:schemeClr val="tx1"/>
                </a:solidFill>
              </a:rPr>
              <a:t>Mechanism or route of transmission: </a:t>
            </a:r>
            <a:r>
              <a:rPr lang="en-GB" sz="1600" dirty="0" err="1">
                <a:solidFill>
                  <a:schemeClr val="tx1"/>
                </a:solidFill>
              </a:rPr>
              <a:t>the route through which the agent moves from the source to the human being (vertical/horizontal, direct/indirect)</a:t>
            </a:r>
            <a:endParaRPr lang="en-GB" sz="1600" dirty="0">
              <a:solidFill>
                <a:schemeClr val="tx1"/>
              </a:solidFill>
            </a:endParaRPr>
          </a:p>
        </p:txBody>
      </p:sp>
      <p:sp>
        <p:nvSpPr>
          <p:cNvPr id="28" name="Graphic 3">
            <a:extLst>
              <a:ext uri="{FF2B5EF4-FFF2-40B4-BE49-F238E27FC236}">
                <a16:creationId xmlns:a16="http://schemas.microsoft.com/office/drawing/2014/main" id="{D8F5E996-5425-8D4A-866E-D9863D4CCA0C}"/>
              </a:ext>
            </a:extLst>
          </p:cNvPr>
          <p:cNvSpPr>
            <a:spLocks noChangeAspect="1"/>
          </p:cNvSpPr>
          <p:nvPr/>
        </p:nvSpPr>
        <p:spPr>
          <a:xfrm>
            <a:off x="644417" y="2149373"/>
            <a:ext cx="432000" cy="432000"/>
          </a:xfrm>
          <a:custGeom>
            <a:avLst/>
            <a:gdLst>
              <a:gd name="connsiteX0" fmla="*/ 76200 w 152400"/>
              <a:gd name="connsiteY0" fmla="*/ 90488 h 152400"/>
              <a:gd name="connsiteX1" fmla="*/ 66043 w 152400"/>
              <a:gd name="connsiteY1" fmla="*/ 86357 h 152400"/>
              <a:gd name="connsiteX2" fmla="*/ 61913 w 152400"/>
              <a:gd name="connsiteY2" fmla="*/ 76200 h 152400"/>
              <a:gd name="connsiteX3" fmla="*/ 66043 w 152400"/>
              <a:gd name="connsiteY3" fmla="*/ 66043 h 152400"/>
              <a:gd name="connsiteX4" fmla="*/ 76200 w 152400"/>
              <a:gd name="connsiteY4" fmla="*/ 61913 h 152400"/>
              <a:gd name="connsiteX5" fmla="*/ 86357 w 152400"/>
              <a:gd name="connsiteY5" fmla="*/ 66043 h 152400"/>
              <a:gd name="connsiteX6" fmla="*/ 90488 w 152400"/>
              <a:gd name="connsiteY6" fmla="*/ 76200 h 152400"/>
              <a:gd name="connsiteX7" fmla="*/ 86357 w 152400"/>
              <a:gd name="connsiteY7" fmla="*/ 86357 h 152400"/>
              <a:gd name="connsiteX8" fmla="*/ 76200 w 152400"/>
              <a:gd name="connsiteY8" fmla="*/ 90488 h 152400"/>
              <a:gd name="connsiteX9" fmla="*/ 71438 w 152400"/>
              <a:gd name="connsiteY9" fmla="*/ 38100 h 152400"/>
              <a:gd name="connsiteX10" fmla="*/ 71438 w 152400"/>
              <a:gd name="connsiteY10" fmla="*/ 0 h 152400"/>
              <a:gd name="connsiteX11" fmla="*/ 80963 w 152400"/>
              <a:gd name="connsiteY11" fmla="*/ 0 h 152400"/>
              <a:gd name="connsiteX12" fmla="*/ 80963 w 152400"/>
              <a:gd name="connsiteY12" fmla="*/ 38100 h 152400"/>
              <a:gd name="connsiteX13" fmla="*/ 71438 w 152400"/>
              <a:gd name="connsiteY13" fmla="*/ 38100 h 152400"/>
              <a:gd name="connsiteX14" fmla="*/ 71438 w 152400"/>
              <a:gd name="connsiteY14" fmla="*/ 152400 h 152400"/>
              <a:gd name="connsiteX15" fmla="*/ 71438 w 152400"/>
              <a:gd name="connsiteY15" fmla="*/ 114300 h 152400"/>
              <a:gd name="connsiteX16" fmla="*/ 80963 w 152400"/>
              <a:gd name="connsiteY16" fmla="*/ 114300 h 152400"/>
              <a:gd name="connsiteX17" fmla="*/ 80963 w 152400"/>
              <a:gd name="connsiteY17" fmla="*/ 152400 h 152400"/>
              <a:gd name="connsiteX18" fmla="*/ 71438 w 152400"/>
              <a:gd name="connsiteY18" fmla="*/ 152400 h 152400"/>
              <a:gd name="connsiteX19" fmla="*/ 114300 w 152400"/>
              <a:gd name="connsiteY19" fmla="*/ 80963 h 152400"/>
              <a:gd name="connsiteX20" fmla="*/ 114300 w 152400"/>
              <a:gd name="connsiteY20" fmla="*/ 71438 h 152400"/>
              <a:gd name="connsiteX21" fmla="*/ 152400 w 152400"/>
              <a:gd name="connsiteY21" fmla="*/ 71438 h 152400"/>
              <a:gd name="connsiteX22" fmla="*/ 152400 w 152400"/>
              <a:gd name="connsiteY22" fmla="*/ 80963 h 152400"/>
              <a:gd name="connsiteX23" fmla="*/ 114300 w 152400"/>
              <a:gd name="connsiteY23" fmla="*/ 80963 h 152400"/>
              <a:gd name="connsiteX24" fmla="*/ 0 w 152400"/>
              <a:gd name="connsiteY24" fmla="*/ 80963 h 152400"/>
              <a:gd name="connsiteX25" fmla="*/ 0 w 152400"/>
              <a:gd name="connsiteY25" fmla="*/ 71438 h 152400"/>
              <a:gd name="connsiteX26" fmla="*/ 38100 w 152400"/>
              <a:gd name="connsiteY26" fmla="*/ 71438 h 152400"/>
              <a:gd name="connsiteX27" fmla="*/ 38100 w 152400"/>
              <a:gd name="connsiteY27" fmla="*/ 80963 h 152400"/>
              <a:gd name="connsiteX28" fmla="*/ 0 w 152400"/>
              <a:gd name="connsiteY28" fmla="*/ 80963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400" h="152400">
                <a:moveTo>
                  <a:pt x="76200" y="90488"/>
                </a:moveTo>
                <a:cubicBezTo>
                  <a:pt x="72182" y="90488"/>
                  <a:pt x="68797" y="89111"/>
                  <a:pt x="66043" y="86357"/>
                </a:cubicBezTo>
                <a:cubicBezTo>
                  <a:pt x="63289" y="83603"/>
                  <a:pt x="61913" y="80218"/>
                  <a:pt x="61913" y="76200"/>
                </a:cubicBezTo>
                <a:cubicBezTo>
                  <a:pt x="61913" y="72182"/>
                  <a:pt x="63289" y="68797"/>
                  <a:pt x="66043" y="66043"/>
                </a:cubicBezTo>
                <a:cubicBezTo>
                  <a:pt x="68797" y="63289"/>
                  <a:pt x="72182" y="61913"/>
                  <a:pt x="76200" y="61913"/>
                </a:cubicBezTo>
                <a:cubicBezTo>
                  <a:pt x="80218" y="61913"/>
                  <a:pt x="83603" y="63289"/>
                  <a:pt x="86357" y="66043"/>
                </a:cubicBezTo>
                <a:cubicBezTo>
                  <a:pt x="89111" y="68797"/>
                  <a:pt x="90488" y="72182"/>
                  <a:pt x="90488" y="76200"/>
                </a:cubicBezTo>
                <a:cubicBezTo>
                  <a:pt x="90488" y="80218"/>
                  <a:pt x="89111" y="83603"/>
                  <a:pt x="86357" y="86357"/>
                </a:cubicBezTo>
                <a:cubicBezTo>
                  <a:pt x="83603" y="89111"/>
                  <a:pt x="80218" y="90488"/>
                  <a:pt x="76200" y="90488"/>
                </a:cubicBezTo>
                <a:close/>
                <a:moveTo>
                  <a:pt x="71438" y="38100"/>
                </a:moveTo>
                <a:lnTo>
                  <a:pt x="71438" y="0"/>
                </a:lnTo>
                <a:lnTo>
                  <a:pt x="80963" y="0"/>
                </a:lnTo>
                <a:lnTo>
                  <a:pt x="80963" y="38100"/>
                </a:lnTo>
                <a:lnTo>
                  <a:pt x="71438" y="38100"/>
                </a:lnTo>
                <a:close/>
                <a:moveTo>
                  <a:pt x="71438" y="152400"/>
                </a:moveTo>
                <a:lnTo>
                  <a:pt x="71438" y="114300"/>
                </a:lnTo>
                <a:lnTo>
                  <a:pt x="80963" y="114300"/>
                </a:lnTo>
                <a:lnTo>
                  <a:pt x="80963" y="152400"/>
                </a:lnTo>
                <a:lnTo>
                  <a:pt x="71438" y="152400"/>
                </a:lnTo>
                <a:close/>
                <a:moveTo>
                  <a:pt x="114300" y="80963"/>
                </a:moveTo>
                <a:lnTo>
                  <a:pt x="114300" y="71438"/>
                </a:lnTo>
                <a:lnTo>
                  <a:pt x="152400" y="71438"/>
                </a:lnTo>
                <a:lnTo>
                  <a:pt x="152400" y="80963"/>
                </a:lnTo>
                <a:lnTo>
                  <a:pt x="114300" y="80963"/>
                </a:lnTo>
                <a:close/>
                <a:moveTo>
                  <a:pt x="0" y="80963"/>
                </a:moveTo>
                <a:lnTo>
                  <a:pt x="0" y="71438"/>
                </a:lnTo>
                <a:lnTo>
                  <a:pt x="38100" y="71438"/>
                </a:lnTo>
                <a:lnTo>
                  <a:pt x="38100" y="80963"/>
                </a:lnTo>
                <a:lnTo>
                  <a:pt x="0" y="80963"/>
                </a:lnTo>
                <a:close/>
              </a:path>
            </a:pathLst>
          </a:custGeom>
          <a:solidFill>
            <a:schemeClr val="bg1"/>
          </a:solidFill>
          <a:ln w="238" cap="flat">
            <a:noFill/>
            <a:prstDash val="solid"/>
            <a:miter/>
          </a:ln>
        </p:spPr>
        <p:txBody>
          <a:bodyPr rtlCol="0" anchor="ctr"/>
          <a:lstStyle/>
          <a:p>
            <a:endParaRPr lang="en-RO"/>
          </a:p>
        </p:txBody>
      </p:sp>
      <p:sp>
        <p:nvSpPr>
          <p:cNvPr id="29" name="Graphic 11">
            <a:extLst>
              <a:ext uri="{FF2B5EF4-FFF2-40B4-BE49-F238E27FC236}">
                <a16:creationId xmlns:a16="http://schemas.microsoft.com/office/drawing/2014/main" id="{16A1A351-50E0-EA45-A42A-121DA0AF2552}"/>
              </a:ext>
            </a:extLst>
          </p:cNvPr>
          <p:cNvSpPr>
            <a:spLocks noChangeAspect="1"/>
          </p:cNvSpPr>
          <p:nvPr/>
        </p:nvSpPr>
        <p:spPr>
          <a:xfrm>
            <a:off x="6355117" y="2149373"/>
            <a:ext cx="432000" cy="432000"/>
          </a:xfrm>
          <a:custGeom>
            <a:avLst/>
            <a:gdLst>
              <a:gd name="connsiteX0" fmla="*/ 52388 w 161925"/>
              <a:gd name="connsiteY0" fmla="*/ 161925 h 161925"/>
              <a:gd name="connsiteX1" fmla="*/ 28776 w 161925"/>
              <a:gd name="connsiteY1" fmla="*/ 152199 h 161925"/>
              <a:gd name="connsiteX2" fmla="*/ 19050 w 161925"/>
              <a:gd name="connsiteY2" fmla="*/ 128588 h 161925"/>
              <a:gd name="connsiteX3" fmla="*/ 19050 w 161925"/>
              <a:gd name="connsiteY3" fmla="*/ 47424 h 161925"/>
              <a:gd name="connsiteX4" fmla="*/ 5358 w 161925"/>
              <a:gd name="connsiteY4" fmla="*/ 37981 h 161925"/>
              <a:gd name="connsiteX5" fmla="*/ 0 w 161925"/>
              <a:gd name="connsiteY5" fmla="*/ 23875 h 161925"/>
              <a:gd name="connsiteX6" fmla="*/ 6939 w 161925"/>
              <a:gd name="connsiteY6" fmla="*/ 6963 h 161925"/>
              <a:gd name="connsiteX7" fmla="*/ 23791 w 161925"/>
              <a:gd name="connsiteY7" fmla="*/ 0 h 161925"/>
              <a:gd name="connsiteX8" fmla="*/ 40664 w 161925"/>
              <a:gd name="connsiteY8" fmla="*/ 6963 h 161925"/>
              <a:gd name="connsiteX9" fmla="*/ 47625 w 161925"/>
              <a:gd name="connsiteY9" fmla="*/ 23875 h 161925"/>
              <a:gd name="connsiteX10" fmla="*/ 42267 w 161925"/>
              <a:gd name="connsiteY10" fmla="*/ 37981 h 161925"/>
              <a:gd name="connsiteX11" fmla="*/ 28575 w 161925"/>
              <a:gd name="connsiteY11" fmla="*/ 47424 h 161925"/>
              <a:gd name="connsiteX12" fmla="*/ 28575 w 161925"/>
              <a:gd name="connsiteY12" fmla="*/ 128588 h 161925"/>
              <a:gd name="connsiteX13" fmla="*/ 35580 w 161925"/>
              <a:gd name="connsiteY13" fmla="*/ 145405 h 161925"/>
              <a:gd name="connsiteX14" fmla="*/ 52423 w 161925"/>
              <a:gd name="connsiteY14" fmla="*/ 152400 h 161925"/>
              <a:gd name="connsiteX15" fmla="*/ 69230 w 161925"/>
              <a:gd name="connsiteY15" fmla="*/ 145405 h 161925"/>
              <a:gd name="connsiteX16" fmla="*/ 76200 w 161925"/>
              <a:gd name="connsiteY16" fmla="*/ 128588 h 161925"/>
              <a:gd name="connsiteX17" fmla="*/ 76200 w 161925"/>
              <a:gd name="connsiteY17" fmla="*/ 33338 h 161925"/>
              <a:gd name="connsiteX18" fmla="*/ 85926 w 161925"/>
              <a:gd name="connsiteY18" fmla="*/ 9726 h 161925"/>
              <a:gd name="connsiteX19" fmla="*/ 109538 w 161925"/>
              <a:gd name="connsiteY19" fmla="*/ 0 h 161925"/>
              <a:gd name="connsiteX20" fmla="*/ 133149 w 161925"/>
              <a:gd name="connsiteY20" fmla="*/ 9726 h 161925"/>
              <a:gd name="connsiteX21" fmla="*/ 142875 w 161925"/>
              <a:gd name="connsiteY21" fmla="*/ 33338 h 161925"/>
              <a:gd name="connsiteX22" fmla="*/ 142875 w 161925"/>
              <a:gd name="connsiteY22" fmla="*/ 114501 h 161925"/>
              <a:gd name="connsiteX23" fmla="*/ 156567 w 161925"/>
              <a:gd name="connsiteY23" fmla="*/ 123944 h 161925"/>
              <a:gd name="connsiteX24" fmla="*/ 161925 w 161925"/>
              <a:gd name="connsiteY24" fmla="*/ 138050 h 161925"/>
              <a:gd name="connsiteX25" fmla="*/ 154986 w 161925"/>
              <a:gd name="connsiteY25" fmla="*/ 154962 h 161925"/>
              <a:gd name="connsiteX26" fmla="*/ 138134 w 161925"/>
              <a:gd name="connsiteY26" fmla="*/ 161925 h 161925"/>
              <a:gd name="connsiteX27" fmla="*/ 121261 w 161925"/>
              <a:gd name="connsiteY27" fmla="*/ 154962 h 161925"/>
              <a:gd name="connsiteX28" fmla="*/ 114300 w 161925"/>
              <a:gd name="connsiteY28" fmla="*/ 138050 h 161925"/>
              <a:gd name="connsiteX29" fmla="*/ 119658 w 161925"/>
              <a:gd name="connsiteY29" fmla="*/ 123825 h 161925"/>
              <a:gd name="connsiteX30" fmla="*/ 133350 w 161925"/>
              <a:gd name="connsiteY30" fmla="*/ 114501 h 161925"/>
              <a:gd name="connsiteX31" fmla="*/ 133350 w 161925"/>
              <a:gd name="connsiteY31" fmla="*/ 33338 h 161925"/>
              <a:gd name="connsiteX32" fmla="*/ 126345 w 161925"/>
              <a:gd name="connsiteY32" fmla="*/ 16520 h 161925"/>
              <a:gd name="connsiteX33" fmla="*/ 109502 w 161925"/>
              <a:gd name="connsiteY33" fmla="*/ 9525 h 161925"/>
              <a:gd name="connsiteX34" fmla="*/ 92695 w 161925"/>
              <a:gd name="connsiteY34" fmla="*/ 16520 h 161925"/>
              <a:gd name="connsiteX35" fmla="*/ 85725 w 161925"/>
              <a:gd name="connsiteY35" fmla="*/ 33338 h 161925"/>
              <a:gd name="connsiteX36" fmla="*/ 85725 w 161925"/>
              <a:gd name="connsiteY36" fmla="*/ 128588 h 161925"/>
              <a:gd name="connsiteX37" fmla="*/ 75999 w 161925"/>
              <a:gd name="connsiteY37" fmla="*/ 152199 h 161925"/>
              <a:gd name="connsiteX38" fmla="*/ 52388 w 161925"/>
              <a:gd name="connsiteY38" fmla="*/ 161925 h 161925"/>
              <a:gd name="connsiteX39" fmla="*/ 23813 w 161925"/>
              <a:gd name="connsiteY39" fmla="*/ 38100 h 161925"/>
              <a:gd name="connsiteX40" fmla="*/ 33896 w 161925"/>
              <a:gd name="connsiteY40" fmla="*/ 33896 h 161925"/>
              <a:gd name="connsiteX41" fmla="*/ 38100 w 161925"/>
              <a:gd name="connsiteY41" fmla="*/ 23813 h 161925"/>
              <a:gd name="connsiteX42" fmla="*/ 33896 w 161925"/>
              <a:gd name="connsiteY42" fmla="*/ 13729 h 161925"/>
              <a:gd name="connsiteX43" fmla="*/ 23813 w 161925"/>
              <a:gd name="connsiteY43" fmla="*/ 9525 h 161925"/>
              <a:gd name="connsiteX44" fmla="*/ 13729 w 161925"/>
              <a:gd name="connsiteY44" fmla="*/ 13729 h 161925"/>
              <a:gd name="connsiteX45" fmla="*/ 9525 w 161925"/>
              <a:gd name="connsiteY45" fmla="*/ 23813 h 161925"/>
              <a:gd name="connsiteX46" fmla="*/ 13729 w 161925"/>
              <a:gd name="connsiteY46" fmla="*/ 33896 h 161925"/>
              <a:gd name="connsiteX47" fmla="*/ 23813 w 161925"/>
              <a:gd name="connsiteY47" fmla="*/ 38100 h 161925"/>
              <a:gd name="connsiteX48" fmla="*/ 138113 w 161925"/>
              <a:gd name="connsiteY48" fmla="*/ 152400 h 161925"/>
              <a:gd name="connsiteX49" fmla="*/ 148196 w 161925"/>
              <a:gd name="connsiteY49" fmla="*/ 148196 h 161925"/>
              <a:gd name="connsiteX50" fmla="*/ 152400 w 161925"/>
              <a:gd name="connsiteY50" fmla="*/ 138113 h 161925"/>
              <a:gd name="connsiteX51" fmla="*/ 148196 w 161925"/>
              <a:gd name="connsiteY51" fmla="*/ 128029 h 161925"/>
              <a:gd name="connsiteX52" fmla="*/ 138113 w 161925"/>
              <a:gd name="connsiteY52" fmla="*/ 123825 h 161925"/>
              <a:gd name="connsiteX53" fmla="*/ 128029 w 161925"/>
              <a:gd name="connsiteY53" fmla="*/ 128029 h 161925"/>
              <a:gd name="connsiteX54" fmla="*/ 123825 w 161925"/>
              <a:gd name="connsiteY54" fmla="*/ 138113 h 161925"/>
              <a:gd name="connsiteX55" fmla="*/ 128029 w 161925"/>
              <a:gd name="connsiteY55" fmla="*/ 148196 h 161925"/>
              <a:gd name="connsiteX56" fmla="*/ 138113 w 161925"/>
              <a:gd name="connsiteY56" fmla="*/ 1524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1925" h="161925">
                <a:moveTo>
                  <a:pt x="52388" y="161925"/>
                </a:moveTo>
                <a:cubicBezTo>
                  <a:pt x="43131" y="161925"/>
                  <a:pt x="35261" y="158683"/>
                  <a:pt x="28776" y="152199"/>
                </a:cubicBezTo>
                <a:cubicBezTo>
                  <a:pt x="22292" y="145714"/>
                  <a:pt x="19050" y="137844"/>
                  <a:pt x="19050" y="128588"/>
                </a:cubicBezTo>
                <a:lnTo>
                  <a:pt x="19050" y="47424"/>
                </a:lnTo>
                <a:cubicBezTo>
                  <a:pt x="13494" y="45360"/>
                  <a:pt x="8930" y="42212"/>
                  <a:pt x="5358" y="37981"/>
                </a:cubicBezTo>
                <a:cubicBezTo>
                  <a:pt x="1786" y="33750"/>
                  <a:pt x="0" y="29048"/>
                  <a:pt x="0" y="23875"/>
                </a:cubicBezTo>
                <a:cubicBezTo>
                  <a:pt x="0" y="17243"/>
                  <a:pt x="2313" y="11606"/>
                  <a:pt x="6939" y="6963"/>
                </a:cubicBezTo>
                <a:cubicBezTo>
                  <a:pt x="11565" y="2321"/>
                  <a:pt x="17182" y="0"/>
                  <a:pt x="23791" y="0"/>
                </a:cubicBezTo>
                <a:cubicBezTo>
                  <a:pt x="30400" y="0"/>
                  <a:pt x="36024" y="2321"/>
                  <a:pt x="40664" y="6963"/>
                </a:cubicBezTo>
                <a:cubicBezTo>
                  <a:pt x="45305" y="11606"/>
                  <a:pt x="47625" y="17243"/>
                  <a:pt x="47625" y="23875"/>
                </a:cubicBezTo>
                <a:cubicBezTo>
                  <a:pt x="47625" y="29048"/>
                  <a:pt x="45839" y="33750"/>
                  <a:pt x="42267" y="37981"/>
                </a:cubicBezTo>
                <a:cubicBezTo>
                  <a:pt x="38695" y="42212"/>
                  <a:pt x="34131" y="45360"/>
                  <a:pt x="28575" y="47424"/>
                </a:cubicBezTo>
                <a:lnTo>
                  <a:pt x="28575" y="128588"/>
                </a:lnTo>
                <a:cubicBezTo>
                  <a:pt x="28575" y="135136"/>
                  <a:pt x="30910" y="140742"/>
                  <a:pt x="35580" y="145405"/>
                </a:cubicBezTo>
                <a:cubicBezTo>
                  <a:pt x="40251" y="150068"/>
                  <a:pt x="45865" y="152400"/>
                  <a:pt x="52423" y="152400"/>
                </a:cubicBezTo>
                <a:cubicBezTo>
                  <a:pt x="58981" y="152400"/>
                  <a:pt x="64584" y="150068"/>
                  <a:pt x="69230" y="145405"/>
                </a:cubicBezTo>
                <a:cubicBezTo>
                  <a:pt x="73877" y="140742"/>
                  <a:pt x="76200" y="135136"/>
                  <a:pt x="76200" y="128588"/>
                </a:cubicBezTo>
                <a:lnTo>
                  <a:pt x="76200" y="33338"/>
                </a:lnTo>
                <a:cubicBezTo>
                  <a:pt x="76200" y="24081"/>
                  <a:pt x="79442" y="16211"/>
                  <a:pt x="85926" y="9726"/>
                </a:cubicBezTo>
                <a:cubicBezTo>
                  <a:pt x="92411" y="3242"/>
                  <a:pt x="100281" y="0"/>
                  <a:pt x="109538" y="0"/>
                </a:cubicBezTo>
                <a:cubicBezTo>
                  <a:pt x="118794" y="0"/>
                  <a:pt x="126664" y="3242"/>
                  <a:pt x="133149" y="9726"/>
                </a:cubicBezTo>
                <a:cubicBezTo>
                  <a:pt x="139633" y="16211"/>
                  <a:pt x="142875" y="24081"/>
                  <a:pt x="142875" y="33338"/>
                </a:cubicBezTo>
                <a:lnTo>
                  <a:pt x="142875" y="114501"/>
                </a:lnTo>
                <a:cubicBezTo>
                  <a:pt x="148431" y="116565"/>
                  <a:pt x="152995" y="119713"/>
                  <a:pt x="156567" y="123944"/>
                </a:cubicBezTo>
                <a:cubicBezTo>
                  <a:pt x="160139" y="128175"/>
                  <a:pt x="161925" y="132877"/>
                  <a:pt x="161925" y="138050"/>
                </a:cubicBezTo>
                <a:cubicBezTo>
                  <a:pt x="161925" y="144682"/>
                  <a:pt x="159612" y="150319"/>
                  <a:pt x="154986" y="154962"/>
                </a:cubicBezTo>
                <a:cubicBezTo>
                  <a:pt x="150360" y="159604"/>
                  <a:pt x="144743" y="161925"/>
                  <a:pt x="138134" y="161925"/>
                </a:cubicBezTo>
                <a:cubicBezTo>
                  <a:pt x="131525" y="161925"/>
                  <a:pt x="125901" y="159604"/>
                  <a:pt x="121261" y="154962"/>
                </a:cubicBezTo>
                <a:cubicBezTo>
                  <a:pt x="116620" y="150319"/>
                  <a:pt x="114300" y="144682"/>
                  <a:pt x="114300" y="138050"/>
                </a:cubicBezTo>
                <a:cubicBezTo>
                  <a:pt x="114300" y="132877"/>
                  <a:pt x="116086" y="128136"/>
                  <a:pt x="119658" y="123825"/>
                </a:cubicBezTo>
                <a:cubicBezTo>
                  <a:pt x="123230" y="119514"/>
                  <a:pt x="127794" y="116406"/>
                  <a:pt x="133350" y="114501"/>
                </a:cubicBezTo>
                <a:lnTo>
                  <a:pt x="133350" y="33338"/>
                </a:lnTo>
                <a:cubicBezTo>
                  <a:pt x="133350" y="26789"/>
                  <a:pt x="131015" y="21183"/>
                  <a:pt x="126345" y="16520"/>
                </a:cubicBezTo>
                <a:cubicBezTo>
                  <a:pt x="121674" y="11857"/>
                  <a:pt x="116060" y="9525"/>
                  <a:pt x="109502" y="9525"/>
                </a:cubicBezTo>
                <a:cubicBezTo>
                  <a:pt x="102944" y="9525"/>
                  <a:pt x="97341" y="11857"/>
                  <a:pt x="92695" y="16520"/>
                </a:cubicBezTo>
                <a:cubicBezTo>
                  <a:pt x="88048" y="21183"/>
                  <a:pt x="85725" y="26789"/>
                  <a:pt x="85725" y="33338"/>
                </a:cubicBezTo>
                <a:lnTo>
                  <a:pt x="85725" y="128588"/>
                </a:lnTo>
                <a:cubicBezTo>
                  <a:pt x="85725" y="137844"/>
                  <a:pt x="82483" y="145714"/>
                  <a:pt x="75999" y="152199"/>
                </a:cubicBezTo>
                <a:cubicBezTo>
                  <a:pt x="69514" y="158683"/>
                  <a:pt x="61644" y="161925"/>
                  <a:pt x="52388" y="161925"/>
                </a:cubicBezTo>
                <a:close/>
                <a:moveTo>
                  <a:pt x="23813" y="38100"/>
                </a:moveTo>
                <a:cubicBezTo>
                  <a:pt x="27732" y="38100"/>
                  <a:pt x="31094" y="36699"/>
                  <a:pt x="33896" y="33896"/>
                </a:cubicBezTo>
                <a:cubicBezTo>
                  <a:pt x="36699" y="31094"/>
                  <a:pt x="38100" y="27732"/>
                  <a:pt x="38100" y="23813"/>
                </a:cubicBezTo>
                <a:cubicBezTo>
                  <a:pt x="38100" y="19893"/>
                  <a:pt x="36699" y="16531"/>
                  <a:pt x="33896" y="13729"/>
                </a:cubicBezTo>
                <a:cubicBezTo>
                  <a:pt x="31094" y="10926"/>
                  <a:pt x="27732" y="9525"/>
                  <a:pt x="23813" y="9525"/>
                </a:cubicBezTo>
                <a:cubicBezTo>
                  <a:pt x="19893" y="9525"/>
                  <a:pt x="16531" y="10926"/>
                  <a:pt x="13729" y="13729"/>
                </a:cubicBezTo>
                <a:cubicBezTo>
                  <a:pt x="10926" y="16531"/>
                  <a:pt x="9525" y="19893"/>
                  <a:pt x="9525" y="23813"/>
                </a:cubicBezTo>
                <a:cubicBezTo>
                  <a:pt x="9525" y="27732"/>
                  <a:pt x="10926" y="31094"/>
                  <a:pt x="13729" y="33896"/>
                </a:cubicBezTo>
                <a:cubicBezTo>
                  <a:pt x="16531" y="36699"/>
                  <a:pt x="19893" y="38100"/>
                  <a:pt x="23813" y="38100"/>
                </a:cubicBezTo>
                <a:close/>
                <a:moveTo>
                  <a:pt x="138113" y="152400"/>
                </a:moveTo>
                <a:cubicBezTo>
                  <a:pt x="142032" y="152400"/>
                  <a:pt x="145394" y="150999"/>
                  <a:pt x="148196" y="148196"/>
                </a:cubicBezTo>
                <a:cubicBezTo>
                  <a:pt x="150999" y="145394"/>
                  <a:pt x="152400" y="142032"/>
                  <a:pt x="152400" y="138113"/>
                </a:cubicBezTo>
                <a:cubicBezTo>
                  <a:pt x="152400" y="134193"/>
                  <a:pt x="150999" y="130831"/>
                  <a:pt x="148196" y="128029"/>
                </a:cubicBezTo>
                <a:cubicBezTo>
                  <a:pt x="145394" y="125226"/>
                  <a:pt x="142032" y="123825"/>
                  <a:pt x="138113" y="123825"/>
                </a:cubicBezTo>
                <a:cubicBezTo>
                  <a:pt x="134193" y="123825"/>
                  <a:pt x="130831" y="125226"/>
                  <a:pt x="128029" y="128029"/>
                </a:cubicBezTo>
                <a:cubicBezTo>
                  <a:pt x="125226" y="130831"/>
                  <a:pt x="123825" y="134193"/>
                  <a:pt x="123825" y="138113"/>
                </a:cubicBezTo>
                <a:cubicBezTo>
                  <a:pt x="123825" y="142032"/>
                  <a:pt x="125226" y="145394"/>
                  <a:pt x="128029" y="148196"/>
                </a:cubicBezTo>
                <a:cubicBezTo>
                  <a:pt x="130831" y="150999"/>
                  <a:pt x="134193" y="152400"/>
                  <a:pt x="138113" y="152400"/>
                </a:cubicBezTo>
                <a:close/>
              </a:path>
            </a:pathLst>
          </a:custGeom>
          <a:solidFill>
            <a:schemeClr val="bg1"/>
          </a:solidFill>
          <a:ln w="238" cap="flat">
            <a:noFill/>
            <a:prstDash val="solid"/>
            <a:miter/>
          </a:ln>
        </p:spPr>
        <p:txBody>
          <a:bodyPr rtlCol="0" anchor="ctr"/>
          <a:lstStyle/>
          <a:p>
            <a:endParaRPr lang="en-RO"/>
          </a:p>
        </p:txBody>
      </p:sp>
      <p:sp>
        <p:nvSpPr>
          <p:cNvPr id="30" name="Graphic 7">
            <a:extLst>
              <a:ext uri="{FF2B5EF4-FFF2-40B4-BE49-F238E27FC236}">
                <a16:creationId xmlns:a16="http://schemas.microsoft.com/office/drawing/2014/main" id="{BDB576A5-1C3B-3C4F-BC1E-6B587F5D6CA6}"/>
              </a:ext>
            </a:extLst>
          </p:cNvPr>
          <p:cNvSpPr>
            <a:spLocks noChangeAspect="1"/>
          </p:cNvSpPr>
          <p:nvPr/>
        </p:nvSpPr>
        <p:spPr>
          <a:xfrm>
            <a:off x="3522584" y="2149373"/>
            <a:ext cx="398770" cy="432000"/>
          </a:xfrm>
          <a:custGeom>
            <a:avLst/>
            <a:gdLst>
              <a:gd name="connsiteX0" fmla="*/ 74368 w 158261"/>
              <a:gd name="connsiteY0" fmla="*/ 171450 h 171450"/>
              <a:gd name="connsiteX1" fmla="*/ 74368 w 158261"/>
              <a:gd name="connsiteY1" fmla="*/ 136097 h 171450"/>
              <a:gd name="connsiteX2" fmla="*/ 70686 w 158261"/>
              <a:gd name="connsiteY2" fmla="*/ 115600 h 171450"/>
              <a:gd name="connsiteX3" fmla="*/ 59605 w 158261"/>
              <a:gd name="connsiteY3" fmla="*/ 101698 h 171450"/>
              <a:gd name="connsiteX4" fmla="*/ 66400 w 158261"/>
              <a:gd name="connsiteY4" fmla="*/ 94902 h 171450"/>
              <a:gd name="connsiteX5" fmla="*/ 73068 w 158261"/>
              <a:gd name="connsiteY5" fmla="*/ 102330 h 171450"/>
              <a:gd name="connsiteX6" fmla="*/ 79131 w 158261"/>
              <a:gd name="connsiteY6" fmla="*/ 111754 h 171450"/>
              <a:gd name="connsiteX7" fmla="*/ 86467 w 158261"/>
              <a:gd name="connsiteY7" fmla="*/ 100663 h 171450"/>
              <a:gd name="connsiteX8" fmla="*/ 96056 w 158261"/>
              <a:gd name="connsiteY8" fmla="*/ 90945 h 171450"/>
              <a:gd name="connsiteX9" fmla="*/ 115051 w 158261"/>
              <a:gd name="connsiteY9" fmla="*/ 64880 h 171450"/>
              <a:gd name="connsiteX10" fmla="*/ 121810 w 158261"/>
              <a:gd name="connsiteY10" fmla="*/ 18482 h 171450"/>
              <a:gd name="connsiteX11" fmla="*/ 102046 w 158261"/>
              <a:gd name="connsiteY11" fmla="*/ 38246 h 171450"/>
              <a:gd name="connsiteX12" fmla="*/ 95250 w 158261"/>
              <a:gd name="connsiteY12" fmla="*/ 31506 h 171450"/>
              <a:gd name="connsiteX13" fmla="*/ 126756 w 158261"/>
              <a:gd name="connsiteY13" fmla="*/ 0 h 171450"/>
              <a:gd name="connsiteX14" fmla="*/ 158262 w 158261"/>
              <a:gd name="connsiteY14" fmla="*/ 31506 h 171450"/>
              <a:gd name="connsiteX15" fmla="*/ 151521 w 158261"/>
              <a:gd name="connsiteY15" fmla="*/ 38246 h 171450"/>
              <a:gd name="connsiteX16" fmla="*/ 131335 w 158261"/>
              <a:gd name="connsiteY16" fmla="*/ 18116 h 171450"/>
              <a:gd name="connsiteX17" fmla="*/ 123880 w 158261"/>
              <a:gd name="connsiteY17" fmla="*/ 67857 h 171450"/>
              <a:gd name="connsiteX18" fmla="*/ 102687 w 158261"/>
              <a:gd name="connsiteY18" fmla="*/ 97906 h 171450"/>
              <a:gd name="connsiteX19" fmla="*/ 89205 w 158261"/>
              <a:gd name="connsiteY19" fmla="*/ 112734 h 171450"/>
              <a:gd name="connsiteX20" fmla="*/ 83893 w 158261"/>
              <a:gd name="connsiteY20" fmla="*/ 136097 h 171450"/>
              <a:gd name="connsiteX21" fmla="*/ 83893 w 158261"/>
              <a:gd name="connsiteY21" fmla="*/ 171450 h 171450"/>
              <a:gd name="connsiteX22" fmla="*/ 74368 w 158261"/>
              <a:gd name="connsiteY22" fmla="*/ 171450 h 171450"/>
              <a:gd name="connsiteX23" fmla="*/ 29198 w 158261"/>
              <a:gd name="connsiteY23" fmla="*/ 48742 h 171450"/>
              <a:gd name="connsiteX24" fmla="*/ 27522 w 158261"/>
              <a:gd name="connsiteY24" fmla="*/ 35151 h 171450"/>
              <a:gd name="connsiteX25" fmla="*/ 26926 w 158261"/>
              <a:gd name="connsiteY25" fmla="*/ 18116 h 171450"/>
              <a:gd name="connsiteX26" fmla="*/ 6741 w 158261"/>
              <a:gd name="connsiteY26" fmla="*/ 38246 h 171450"/>
              <a:gd name="connsiteX27" fmla="*/ 0 w 158261"/>
              <a:gd name="connsiteY27" fmla="*/ 31506 h 171450"/>
              <a:gd name="connsiteX28" fmla="*/ 31506 w 158261"/>
              <a:gd name="connsiteY28" fmla="*/ 0 h 171450"/>
              <a:gd name="connsiteX29" fmla="*/ 63012 w 158261"/>
              <a:gd name="connsiteY29" fmla="*/ 31506 h 171450"/>
              <a:gd name="connsiteX30" fmla="*/ 56216 w 158261"/>
              <a:gd name="connsiteY30" fmla="*/ 38246 h 171450"/>
              <a:gd name="connsiteX31" fmla="*/ 36451 w 158261"/>
              <a:gd name="connsiteY31" fmla="*/ 18537 h 171450"/>
              <a:gd name="connsiteX32" fmla="*/ 36836 w 158261"/>
              <a:gd name="connsiteY32" fmla="*/ 34079 h 171450"/>
              <a:gd name="connsiteX33" fmla="*/ 38430 w 158261"/>
              <a:gd name="connsiteY33" fmla="*/ 46599 h 171450"/>
              <a:gd name="connsiteX34" fmla="*/ 29198 w 158261"/>
              <a:gd name="connsiteY34" fmla="*/ 48742 h 171450"/>
              <a:gd name="connsiteX35" fmla="*/ 46929 w 158261"/>
              <a:gd name="connsiteY35" fmla="*/ 89004 h 171450"/>
              <a:gd name="connsiteX36" fmla="*/ 39410 w 158261"/>
              <a:gd name="connsiteY36" fmla="*/ 78160 h 171450"/>
              <a:gd name="connsiteX37" fmla="*/ 33686 w 158261"/>
              <a:gd name="connsiteY37" fmla="*/ 66034 h 171450"/>
              <a:gd name="connsiteX38" fmla="*/ 42862 w 158261"/>
              <a:gd name="connsiteY38" fmla="*/ 63707 h 171450"/>
              <a:gd name="connsiteX39" fmla="*/ 47332 w 158261"/>
              <a:gd name="connsiteY39" fmla="*/ 73287 h 171450"/>
              <a:gd name="connsiteX40" fmla="*/ 53725 w 158261"/>
              <a:gd name="connsiteY40" fmla="*/ 82208 h 171450"/>
              <a:gd name="connsiteX41" fmla="*/ 46929 w 158261"/>
              <a:gd name="connsiteY41" fmla="*/ 890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8261" h="171450">
                <a:moveTo>
                  <a:pt x="74368" y="171450"/>
                </a:moveTo>
                <a:lnTo>
                  <a:pt x="74368" y="136097"/>
                </a:lnTo>
                <a:cubicBezTo>
                  <a:pt x="74368" y="127452"/>
                  <a:pt x="73141" y="120619"/>
                  <a:pt x="70686" y="115600"/>
                </a:cubicBezTo>
                <a:cubicBezTo>
                  <a:pt x="68232" y="110582"/>
                  <a:pt x="64538" y="105947"/>
                  <a:pt x="59605" y="101698"/>
                </a:cubicBezTo>
                <a:lnTo>
                  <a:pt x="66400" y="94902"/>
                </a:lnTo>
                <a:cubicBezTo>
                  <a:pt x="68550" y="96892"/>
                  <a:pt x="70772" y="99368"/>
                  <a:pt x="73068" y="102330"/>
                </a:cubicBezTo>
                <a:cubicBezTo>
                  <a:pt x="75364" y="105291"/>
                  <a:pt x="77385" y="108432"/>
                  <a:pt x="79131" y="111754"/>
                </a:cubicBezTo>
                <a:cubicBezTo>
                  <a:pt x="80987" y="107883"/>
                  <a:pt x="83432" y="104186"/>
                  <a:pt x="86467" y="100663"/>
                </a:cubicBezTo>
                <a:cubicBezTo>
                  <a:pt x="89502" y="97140"/>
                  <a:pt x="92698" y="93901"/>
                  <a:pt x="96056" y="90945"/>
                </a:cubicBezTo>
                <a:cubicBezTo>
                  <a:pt x="104042" y="83924"/>
                  <a:pt x="110374" y="75235"/>
                  <a:pt x="115051" y="64880"/>
                </a:cubicBezTo>
                <a:cubicBezTo>
                  <a:pt x="119728" y="54525"/>
                  <a:pt x="121981" y="39059"/>
                  <a:pt x="121810" y="18482"/>
                </a:cubicBezTo>
                <a:lnTo>
                  <a:pt x="102046" y="38246"/>
                </a:lnTo>
                <a:lnTo>
                  <a:pt x="95250" y="31506"/>
                </a:lnTo>
                <a:lnTo>
                  <a:pt x="126756" y="0"/>
                </a:lnTo>
                <a:lnTo>
                  <a:pt x="158262" y="31506"/>
                </a:lnTo>
                <a:lnTo>
                  <a:pt x="151521" y="38246"/>
                </a:lnTo>
                <a:lnTo>
                  <a:pt x="131335" y="18116"/>
                </a:lnTo>
                <a:cubicBezTo>
                  <a:pt x="131506" y="39474"/>
                  <a:pt x="129021" y="56054"/>
                  <a:pt x="123880" y="67857"/>
                </a:cubicBezTo>
                <a:cubicBezTo>
                  <a:pt x="118739" y="79659"/>
                  <a:pt x="111675" y="89675"/>
                  <a:pt x="102687" y="97906"/>
                </a:cubicBezTo>
                <a:cubicBezTo>
                  <a:pt x="97240" y="102876"/>
                  <a:pt x="92747" y="107819"/>
                  <a:pt x="89205" y="112734"/>
                </a:cubicBezTo>
                <a:cubicBezTo>
                  <a:pt x="85664" y="117649"/>
                  <a:pt x="83893" y="125437"/>
                  <a:pt x="83893" y="136097"/>
                </a:cubicBezTo>
                <a:lnTo>
                  <a:pt x="83893" y="171450"/>
                </a:lnTo>
                <a:lnTo>
                  <a:pt x="74368" y="171450"/>
                </a:lnTo>
                <a:close/>
                <a:moveTo>
                  <a:pt x="29198" y="48742"/>
                </a:moveTo>
                <a:cubicBezTo>
                  <a:pt x="28441" y="45445"/>
                  <a:pt x="27882" y="40915"/>
                  <a:pt x="27522" y="35151"/>
                </a:cubicBezTo>
                <a:cubicBezTo>
                  <a:pt x="27162" y="29387"/>
                  <a:pt x="26963" y="23709"/>
                  <a:pt x="26926" y="18116"/>
                </a:cubicBezTo>
                <a:lnTo>
                  <a:pt x="6741" y="38246"/>
                </a:lnTo>
                <a:lnTo>
                  <a:pt x="0" y="31506"/>
                </a:lnTo>
                <a:lnTo>
                  <a:pt x="31506" y="0"/>
                </a:lnTo>
                <a:lnTo>
                  <a:pt x="63012" y="31506"/>
                </a:lnTo>
                <a:lnTo>
                  <a:pt x="56216" y="38246"/>
                </a:lnTo>
                <a:lnTo>
                  <a:pt x="36451" y="18537"/>
                </a:lnTo>
                <a:cubicBezTo>
                  <a:pt x="36329" y="23825"/>
                  <a:pt x="36458" y="29005"/>
                  <a:pt x="36836" y="34079"/>
                </a:cubicBezTo>
                <a:cubicBezTo>
                  <a:pt x="37215" y="39153"/>
                  <a:pt x="37746" y="43327"/>
                  <a:pt x="38430" y="46599"/>
                </a:cubicBezTo>
                <a:lnTo>
                  <a:pt x="29198" y="48742"/>
                </a:lnTo>
                <a:close/>
                <a:moveTo>
                  <a:pt x="46929" y="89004"/>
                </a:moveTo>
                <a:cubicBezTo>
                  <a:pt x="44365" y="85914"/>
                  <a:pt x="41858" y="82300"/>
                  <a:pt x="39410" y="78160"/>
                </a:cubicBezTo>
                <a:cubicBezTo>
                  <a:pt x="36961" y="74020"/>
                  <a:pt x="35053" y="69978"/>
                  <a:pt x="33686" y="66034"/>
                </a:cubicBezTo>
                <a:lnTo>
                  <a:pt x="42862" y="63707"/>
                </a:lnTo>
                <a:cubicBezTo>
                  <a:pt x="43962" y="66773"/>
                  <a:pt x="45451" y="69966"/>
                  <a:pt x="47332" y="73287"/>
                </a:cubicBezTo>
                <a:cubicBezTo>
                  <a:pt x="49213" y="76609"/>
                  <a:pt x="51344" y="79583"/>
                  <a:pt x="53725" y="82208"/>
                </a:cubicBezTo>
                <a:lnTo>
                  <a:pt x="46929" y="8900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49912550"/>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ECDAAA-F2AD-4E7B-B7B1-29850FED79C1}"/>
</file>

<file path=customXml/itemProps2.xml><?xml version="1.0" encoding="utf-8"?>
<ds:datastoreItem xmlns:ds="http://schemas.openxmlformats.org/officeDocument/2006/customXml" ds:itemID="{7D816169-2C77-4B05-8126-C05BE325B750}"/>
</file>

<file path=docProps/app.xml><?xml version="1.0" encoding="utf-8"?>
<Properties xmlns="http://schemas.openxmlformats.org/officeDocument/2006/extended-properties" xmlns:vt="http://schemas.openxmlformats.org/officeDocument/2006/docPropsVTypes">
  <TotalTime>2237</TotalTime>
  <Words>3406</Words>
  <Application>Microsoft Office PowerPoint</Application>
  <PresentationFormat>On-screen Show (4:3)</PresentationFormat>
  <Paragraphs>639</Paragraphs>
  <Slides>50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1502</cp:revision>
  <dcterms:created xsi:type="dcterms:W3CDTF">2000-03-07T14:53:30Z</dcterms:created>
  <dcterms:modified xsi:type="dcterms:W3CDTF">2023-12-21T09:42:52Z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