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3"/>
  </p:sldMasterIdLst>
  <p:notesMasterIdLst>
    <p:notesMasterId r:id="rId62"/>
  </p:notesMasterIdLst>
  <p:sldIdLst>
    <p:sldId id="256"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7" r:id="rId61"/>
  </p:sldIdLst>
  <p:sldSz cx="9144000" cy="6858000" type="screen4x3"/>
  <p:notesSz cx="6797675" cy="9926638"/>
  <p:embeddedFontLst>
    <p:embeddedFont>
      <p:font typeface="Arial Black" panose="020B0A04020102020204" pitchFamily="34" charset="0"/>
      <p:bold r:id="rId63"/>
    </p:embeddedFont>
    <p:embeddedFont>
      <p:font typeface="Calibri" panose="020F050202020403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imHmwOUsGAyaCXqg/Pg3ka69Bjr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6C9D"/>
    <a:srgbClr val="B7C8DA"/>
    <a:srgbClr val="ED7D31"/>
    <a:srgbClr val="FFEDBD"/>
    <a:srgbClr val="FFC000"/>
    <a:srgbClr val="595959"/>
    <a:srgbClr val="CADFEB"/>
    <a:srgbClr val="DDEAF6"/>
    <a:srgbClr val="146C9D"/>
    <a:srgbClr val="1233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F47318-ED07-4E9C-9FBE-348755299C70}" v="4" dt="2024-01-10T21:31:21.7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735"/>
    <p:restoredTop sz="88229"/>
  </p:normalViewPr>
  <p:slideViewPr>
    <p:cSldViewPr snapToGrid="0">
      <p:cViewPr varScale="1">
        <p:scale>
          <a:sx n="51" d="100"/>
          <a:sy n="51" d="100"/>
        </p:scale>
        <p:origin x="60" y="952"/>
      </p:cViewPr>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fntdata"/><Relationship Id="rId68"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4.fntdata"/><Relationship Id="rId74"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2.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3.fntdata"/><Relationship Id="rId73"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cias,  Jessica (WDC)" userId="b796e54f-30a8-40ce-9827-5fce55017008" providerId="ADAL" clId="{B9F47318-ED07-4E9C-9FBE-348755299C70}"/>
    <pc:docChg chg="undo custSel modSld">
      <pc:chgData name="Macias,  Jessica (WDC)" userId="b796e54f-30a8-40ce-9827-5fce55017008" providerId="ADAL" clId="{B9F47318-ED07-4E9C-9FBE-348755299C70}" dt="2024-01-10T21:31:55.433" v="6" actId="1076"/>
      <pc:docMkLst>
        <pc:docMk/>
      </pc:docMkLst>
      <pc:sldChg chg="modSp mod">
        <pc:chgData name="Macias,  Jessica (WDC)" userId="b796e54f-30a8-40ce-9827-5fce55017008" providerId="ADAL" clId="{B9F47318-ED07-4E9C-9FBE-348755299C70}" dt="2024-01-10T21:31:21.712" v="5" actId="1076"/>
        <pc:sldMkLst>
          <pc:docMk/>
          <pc:sldMk cId="307905494" sldId="275"/>
        </pc:sldMkLst>
        <pc:spChg chg="mod">
          <ac:chgData name="Macias,  Jessica (WDC)" userId="b796e54f-30a8-40ce-9827-5fce55017008" providerId="ADAL" clId="{B9F47318-ED07-4E9C-9FBE-348755299C70}" dt="2024-01-10T21:31:21.712" v="5" actId="1076"/>
          <ac:spMkLst>
            <pc:docMk/>
            <pc:sldMk cId="307905494" sldId="275"/>
            <ac:spMk id="3" creationId="{11D877D5-7407-0E4E-89C7-FBE25DD33CE1}"/>
          </ac:spMkLst>
        </pc:spChg>
        <pc:spChg chg="mod">
          <ac:chgData name="Macias,  Jessica (WDC)" userId="b796e54f-30a8-40ce-9827-5fce55017008" providerId="ADAL" clId="{B9F47318-ED07-4E9C-9FBE-348755299C70}" dt="2024-01-10T21:31:21.712" v="5" actId="1076"/>
          <ac:spMkLst>
            <pc:docMk/>
            <pc:sldMk cId="307905494" sldId="275"/>
            <ac:spMk id="6" creationId="{3283D479-4862-4848-93AB-6707535ADE07}"/>
          </ac:spMkLst>
        </pc:spChg>
        <pc:spChg chg="mod">
          <ac:chgData name="Macias,  Jessica (WDC)" userId="b796e54f-30a8-40ce-9827-5fce55017008" providerId="ADAL" clId="{B9F47318-ED07-4E9C-9FBE-348755299C70}" dt="2024-01-10T21:31:21.712" v="5" actId="1076"/>
          <ac:spMkLst>
            <pc:docMk/>
            <pc:sldMk cId="307905494" sldId="275"/>
            <ac:spMk id="7" creationId="{DCE9129C-DE7D-9748-88C2-74F20C72B5C1}"/>
          </ac:spMkLst>
        </pc:spChg>
        <pc:spChg chg="mod">
          <ac:chgData name="Macias,  Jessica (WDC)" userId="b796e54f-30a8-40ce-9827-5fce55017008" providerId="ADAL" clId="{B9F47318-ED07-4E9C-9FBE-348755299C70}" dt="2024-01-10T21:31:21.712" v="5" actId="1076"/>
          <ac:spMkLst>
            <pc:docMk/>
            <pc:sldMk cId="307905494" sldId="275"/>
            <ac:spMk id="8" creationId="{E15393A6-F82C-0749-B30E-EC461DF3DEB6}"/>
          </ac:spMkLst>
        </pc:spChg>
        <pc:spChg chg="mod">
          <ac:chgData name="Macias,  Jessica (WDC)" userId="b796e54f-30a8-40ce-9827-5fce55017008" providerId="ADAL" clId="{B9F47318-ED07-4E9C-9FBE-348755299C70}" dt="2024-01-10T21:31:21.712" v="5" actId="1076"/>
          <ac:spMkLst>
            <pc:docMk/>
            <pc:sldMk cId="307905494" sldId="275"/>
            <ac:spMk id="9" creationId="{030D925B-122B-AD46-99E6-F04BDD27CFFB}"/>
          </ac:spMkLst>
        </pc:spChg>
        <pc:spChg chg="mod">
          <ac:chgData name="Macias,  Jessica (WDC)" userId="b796e54f-30a8-40ce-9827-5fce55017008" providerId="ADAL" clId="{B9F47318-ED07-4E9C-9FBE-348755299C70}" dt="2024-01-10T21:31:21.712" v="5" actId="1076"/>
          <ac:spMkLst>
            <pc:docMk/>
            <pc:sldMk cId="307905494" sldId="275"/>
            <ac:spMk id="10" creationId="{3669F878-82DF-CE45-A90C-C7F5C185E011}"/>
          </ac:spMkLst>
        </pc:spChg>
        <pc:spChg chg="mod">
          <ac:chgData name="Macias,  Jessica (WDC)" userId="b796e54f-30a8-40ce-9827-5fce55017008" providerId="ADAL" clId="{B9F47318-ED07-4E9C-9FBE-348755299C70}" dt="2024-01-10T21:31:21.712" v="5" actId="1076"/>
          <ac:spMkLst>
            <pc:docMk/>
            <pc:sldMk cId="307905494" sldId="275"/>
            <ac:spMk id="11" creationId="{C4E320C3-35C4-E84D-BFE0-2B85275BA6E5}"/>
          </ac:spMkLst>
        </pc:spChg>
        <pc:spChg chg="mod">
          <ac:chgData name="Macias,  Jessica (WDC)" userId="b796e54f-30a8-40ce-9827-5fce55017008" providerId="ADAL" clId="{B9F47318-ED07-4E9C-9FBE-348755299C70}" dt="2024-01-10T21:31:21.712" v="5" actId="1076"/>
          <ac:spMkLst>
            <pc:docMk/>
            <pc:sldMk cId="307905494" sldId="275"/>
            <ac:spMk id="12" creationId="{208B14A4-DBA2-B84F-AA93-DA6B744CE9AF}"/>
          </ac:spMkLst>
        </pc:spChg>
        <pc:spChg chg="mod">
          <ac:chgData name="Macias,  Jessica (WDC)" userId="b796e54f-30a8-40ce-9827-5fce55017008" providerId="ADAL" clId="{B9F47318-ED07-4E9C-9FBE-348755299C70}" dt="2024-01-10T21:31:21.712" v="5" actId="1076"/>
          <ac:spMkLst>
            <pc:docMk/>
            <pc:sldMk cId="307905494" sldId="275"/>
            <ac:spMk id="13" creationId="{97F5CFCF-18B0-204C-98C6-2DDE4334BBA6}"/>
          </ac:spMkLst>
        </pc:spChg>
        <pc:spChg chg="mod">
          <ac:chgData name="Macias,  Jessica (WDC)" userId="b796e54f-30a8-40ce-9827-5fce55017008" providerId="ADAL" clId="{B9F47318-ED07-4E9C-9FBE-348755299C70}" dt="2024-01-10T21:31:21.712" v="5" actId="1076"/>
          <ac:spMkLst>
            <pc:docMk/>
            <pc:sldMk cId="307905494" sldId="275"/>
            <ac:spMk id="14" creationId="{5CA2B557-E6B4-834D-BC5F-FBDFD91D568E}"/>
          </ac:spMkLst>
        </pc:spChg>
        <pc:spChg chg="mod">
          <ac:chgData name="Macias,  Jessica (WDC)" userId="b796e54f-30a8-40ce-9827-5fce55017008" providerId="ADAL" clId="{B9F47318-ED07-4E9C-9FBE-348755299C70}" dt="2024-01-10T21:31:21.712" v="5" actId="1076"/>
          <ac:spMkLst>
            <pc:docMk/>
            <pc:sldMk cId="307905494" sldId="275"/>
            <ac:spMk id="15" creationId="{6A68460A-E106-664D-AEE1-17F9FF5882FA}"/>
          </ac:spMkLst>
        </pc:spChg>
        <pc:spChg chg="mod">
          <ac:chgData name="Macias,  Jessica (WDC)" userId="b796e54f-30a8-40ce-9827-5fce55017008" providerId="ADAL" clId="{B9F47318-ED07-4E9C-9FBE-348755299C70}" dt="2024-01-10T21:31:05.719" v="2" actId="1076"/>
          <ac:spMkLst>
            <pc:docMk/>
            <pc:sldMk cId="307905494" sldId="275"/>
            <ac:spMk id="16" creationId="{6CF96F6E-5196-B948-B9EB-38BE102838E8}"/>
          </ac:spMkLst>
        </pc:spChg>
        <pc:grpChg chg="mod">
          <ac:chgData name="Macias,  Jessica (WDC)" userId="b796e54f-30a8-40ce-9827-5fce55017008" providerId="ADAL" clId="{B9F47318-ED07-4E9C-9FBE-348755299C70}" dt="2024-01-10T21:31:21.712" v="5" actId="1076"/>
          <ac:grpSpMkLst>
            <pc:docMk/>
            <pc:sldMk cId="307905494" sldId="275"/>
            <ac:grpSpMk id="5" creationId="{A3035EBB-0E77-6B43-967B-90B57C30AF95}"/>
          </ac:grpSpMkLst>
        </pc:grpChg>
        <pc:picChg chg="mod">
          <ac:chgData name="Macias,  Jessica (WDC)" userId="b796e54f-30a8-40ce-9827-5fce55017008" providerId="ADAL" clId="{B9F47318-ED07-4E9C-9FBE-348755299C70}" dt="2024-01-10T21:31:21.712" v="5" actId="1076"/>
          <ac:picMkLst>
            <pc:docMk/>
            <pc:sldMk cId="307905494" sldId="275"/>
            <ac:picMk id="4" creationId="{7A6B6427-50E4-C845-82BD-D6AAF1A81ABD}"/>
          </ac:picMkLst>
        </pc:picChg>
      </pc:sldChg>
      <pc:sldChg chg="modSp mod">
        <pc:chgData name="Macias,  Jessica (WDC)" userId="b796e54f-30a8-40ce-9827-5fce55017008" providerId="ADAL" clId="{B9F47318-ED07-4E9C-9FBE-348755299C70}" dt="2024-01-10T21:31:55.433" v="6" actId="1076"/>
        <pc:sldMkLst>
          <pc:docMk/>
          <pc:sldMk cId="1686770526" sldId="280"/>
        </pc:sldMkLst>
        <pc:grpChg chg="mod">
          <ac:chgData name="Macias,  Jessica (WDC)" userId="b796e54f-30a8-40ce-9827-5fce55017008" providerId="ADAL" clId="{B9F47318-ED07-4E9C-9FBE-348755299C70}" dt="2024-01-10T21:31:55.433" v="6" actId="1076"/>
          <ac:grpSpMkLst>
            <pc:docMk/>
            <pc:sldMk cId="1686770526" sldId="280"/>
            <ac:grpSpMk id="3" creationId="{6CFE6F19-F85E-3F4C-8D3C-06BCA5EB7B1B}"/>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blurRad="50800" dist="38100" dir="5400000" algn="t" rotWithShape="0">
                <a:prstClr val="black">
                  <a:alpha val="40000"/>
                </a:prstClr>
              </a:outerShdw>
            </a:effectLst>
          </c:spPr>
          <c:dPt>
            <c:idx val="0"/>
            <c:bubble3D val="0"/>
            <c:spPr>
              <a:solidFill>
                <a:srgbClr val="3D6C9D"/>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3-9C27-4440-AB22-9514F85FCEAB}"/>
              </c:ext>
            </c:extLst>
          </c:dPt>
          <c:dPt>
            <c:idx val="1"/>
            <c:bubble3D val="0"/>
            <c:spPr>
              <a:solidFill>
                <a:srgbClr val="595959"/>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4-9C27-4440-AB22-9514F85FCEAB}"/>
              </c:ext>
            </c:extLst>
          </c:dPt>
          <c:dPt>
            <c:idx val="2"/>
            <c:bubble3D val="0"/>
            <c:spPr>
              <a:solidFill>
                <a:srgbClr val="ED7D31"/>
              </a:solidFill>
              <a:ln w="19050">
                <a:solidFill>
                  <a:schemeClr val="lt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2-9C27-4440-AB22-9514F85FCEAB}"/>
              </c:ext>
            </c:extLst>
          </c:dPt>
          <c:cat>
            <c:strRef>
              <c:f>Sheet1!$A$2:$A$4</c:f>
              <c:strCache>
                <c:ptCount val="3"/>
                <c:pt idx="0">
                  <c:v>&gt;500m</c:v>
                </c:pt>
                <c:pt idx="1">
                  <c:v>50–499m</c:v>
                </c:pt>
                <c:pt idx="2">
                  <c:v>&lt;50m</c:v>
                </c:pt>
              </c:strCache>
            </c:strRef>
          </c:cat>
          <c:val>
            <c:numRef>
              <c:f>Sheet1!$B$2:$B$4</c:f>
              <c:numCache>
                <c:formatCode>0%</c:formatCode>
                <c:ptCount val="3"/>
                <c:pt idx="0">
                  <c:v>0.19</c:v>
                </c:pt>
                <c:pt idx="1">
                  <c:v>0.38</c:v>
                </c:pt>
                <c:pt idx="2">
                  <c:v>0.56999999999999995</c:v>
                </c:pt>
              </c:numCache>
            </c:numRef>
          </c:val>
          <c:extLst>
            <c:ext xmlns:c16="http://schemas.microsoft.com/office/drawing/2014/chart" uri="{C3380CC4-5D6E-409C-BE32-E72D297353CC}">
              <c16:uniqueId val="{00000000-9C27-4440-AB22-9514F85FCEAB}"/>
            </c:ext>
          </c:extLst>
        </c:ser>
        <c:dLbls>
          <c:showLegendKey val="0"/>
          <c:showVal val="0"/>
          <c:showCatName val="0"/>
          <c:showSerName val="0"/>
          <c:showPercent val="0"/>
          <c:showBubbleSize val="0"/>
          <c:showLeaderLines val="1"/>
        </c:dLbls>
        <c:firstSliceAng val="9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3D6C9D"/>
            </a:solidFill>
            <a:ln>
              <a:noFill/>
            </a:ln>
            <a:effectLst/>
          </c:spPr>
          <c:invertIfNegative val="0"/>
          <c:cat>
            <c:strRef>
              <c:f>Sheet1!$A$2:$A$11</c:f>
              <c:strCache>
                <c:ptCount val="10"/>
                <c:pt idx="0">
                  <c:v>Feb</c:v>
                </c:pt>
                <c:pt idx="1">
                  <c:v>Mar</c:v>
                </c:pt>
                <c:pt idx="2">
                  <c:v>Abr</c:v>
                </c:pt>
                <c:pt idx="3">
                  <c:v>May</c:v>
                </c:pt>
                <c:pt idx="4">
                  <c:v>Jun</c:v>
                </c:pt>
                <c:pt idx="5">
                  <c:v>Jul</c:v>
                </c:pt>
                <c:pt idx="6">
                  <c:v>Ago</c:v>
                </c:pt>
                <c:pt idx="7">
                  <c:v>Sep</c:v>
                </c:pt>
                <c:pt idx="8">
                  <c:v>Oct</c:v>
                </c:pt>
                <c:pt idx="9">
                  <c:v>Nov</c:v>
                </c:pt>
              </c:strCache>
            </c:strRef>
          </c:cat>
          <c:val>
            <c:numRef>
              <c:f>Sheet1!$B$2:$B$11</c:f>
              <c:numCache>
                <c:formatCode>General</c:formatCode>
                <c:ptCount val="10"/>
                <c:pt idx="0">
                  <c:v>0</c:v>
                </c:pt>
                <c:pt idx="1">
                  <c:v>0</c:v>
                </c:pt>
                <c:pt idx="2">
                  <c:v>0</c:v>
                </c:pt>
                <c:pt idx="3">
                  <c:v>3</c:v>
                </c:pt>
                <c:pt idx="4">
                  <c:v>5</c:v>
                </c:pt>
                <c:pt idx="5">
                  <c:v>5</c:v>
                </c:pt>
                <c:pt idx="6">
                  <c:v>4</c:v>
                </c:pt>
                <c:pt idx="7">
                  <c:v>1</c:v>
                </c:pt>
                <c:pt idx="8">
                  <c:v>0</c:v>
                </c:pt>
                <c:pt idx="9">
                  <c:v>0</c:v>
                </c:pt>
              </c:numCache>
            </c:numRef>
          </c:val>
          <c:extLst>
            <c:ext xmlns:c16="http://schemas.microsoft.com/office/drawing/2014/chart" uri="{C3380CC4-5D6E-409C-BE32-E72D297353CC}">
              <c16:uniqueId val="{00000000-76E4-814D-BC4C-B1FEB75204FD}"/>
            </c:ext>
          </c:extLst>
        </c:ser>
        <c:dLbls>
          <c:showLegendKey val="0"/>
          <c:showVal val="0"/>
          <c:showCatName val="0"/>
          <c:showSerName val="0"/>
          <c:showPercent val="0"/>
          <c:showBubbleSize val="0"/>
        </c:dLbls>
        <c:gapWidth val="50"/>
        <c:axId val="310423823"/>
        <c:axId val="310728111"/>
      </c:barChart>
      <c:catAx>
        <c:axId val="310423823"/>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200" b="0" i="0">
                    <a:latin typeface="Arial" panose="020B0604020202020204" pitchFamily="34" charset="0"/>
                    <a:cs typeface="Arial" panose="020B0604020202020204" pitchFamily="34" charset="0"/>
                  </a:rPr>
                  <a:t>Mes</a:t>
                </a:r>
              </a:p>
            </c:rich>
          </c:tx>
          <c:layout>
            <c:manualLayout>
              <c:xMode val="edge"/>
              <c:yMode val="edge"/>
              <c:x val="0.48277038698245295"/>
              <c:y val="0.9428437499999999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10728111"/>
        <c:crosses val="autoZero"/>
        <c:auto val="1"/>
        <c:lblAlgn val="ctr"/>
        <c:lblOffset val="100"/>
        <c:noMultiLvlLbl val="0"/>
      </c:catAx>
      <c:valAx>
        <c:axId val="3107281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200" b="0" i="0">
                    <a:latin typeface="Arial" panose="020B0604020202020204" pitchFamily="34" charset="0"/>
                    <a:cs typeface="Arial" panose="020B0604020202020204" pitchFamily="34" charset="0"/>
                  </a:rPr>
                  <a:t>Número de casos</a:t>
                </a:r>
              </a:p>
            </c:rich>
          </c:tx>
          <c:layout>
            <c:manualLayout>
              <c:xMode val="edge"/>
              <c:yMode val="edge"/>
              <c:x val="0"/>
              <c:y val="0.2810771860795844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10423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ED7D31"/>
            </a:solidFill>
            <a:ln>
              <a:noFill/>
            </a:ln>
            <a:effectLst/>
          </c:spPr>
          <c:invertIfNegative val="0"/>
          <c:cat>
            <c:strRef>
              <c:f>Sheet1!$A$2:$A$38</c:f>
              <c:strCache>
                <c:ptCount val="37"/>
                <c:pt idx="0">
                  <c:v>May 01</c:v>
                </c:pt>
                <c:pt idx="1">
                  <c:v>May 02</c:v>
                </c:pt>
                <c:pt idx="2">
                  <c:v>May 03</c:v>
                </c:pt>
                <c:pt idx="3">
                  <c:v>May 04</c:v>
                </c:pt>
                <c:pt idx="4">
                  <c:v>May 05</c:v>
                </c:pt>
                <c:pt idx="5">
                  <c:v>May 06</c:v>
                </c:pt>
                <c:pt idx="6">
                  <c:v>May 07</c:v>
                </c:pt>
                <c:pt idx="7">
                  <c:v>May 08</c:v>
                </c:pt>
                <c:pt idx="8">
                  <c:v>May 09</c:v>
                </c:pt>
                <c:pt idx="9">
                  <c:v>May 10</c:v>
                </c:pt>
                <c:pt idx="10">
                  <c:v>May 11</c:v>
                </c:pt>
                <c:pt idx="11">
                  <c:v>May 12</c:v>
                </c:pt>
                <c:pt idx="12">
                  <c:v>May 13</c:v>
                </c:pt>
                <c:pt idx="13">
                  <c:v>May 14</c:v>
                </c:pt>
                <c:pt idx="14">
                  <c:v>May 15</c:v>
                </c:pt>
                <c:pt idx="15">
                  <c:v>May 16</c:v>
                </c:pt>
                <c:pt idx="16">
                  <c:v>May 17</c:v>
                </c:pt>
                <c:pt idx="17">
                  <c:v>May 18</c:v>
                </c:pt>
                <c:pt idx="18">
                  <c:v>May 19</c:v>
                </c:pt>
                <c:pt idx="19">
                  <c:v>May 20</c:v>
                </c:pt>
                <c:pt idx="20">
                  <c:v>May 21</c:v>
                </c:pt>
                <c:pt idx="21">
                  <c:v>May 22</c:v>
                </c:pt>
                <c:pt idx="22">
                  <c:v>May 23</c:v>
                </c:pt>
                <c:pt idx="23">
                  <c:v>May 24</c:v>
                </c:pt>
                <c:pt idx="24">
                  <c:v>May 25</c:v>
                </c:pt>
                <c:pt idx="25">
                  <c:v>May 26</c:v>
                </c:pt>
                <c:pt idx="26">
                  <c:v>May 27</c:v>
                </c:pt>
                <c:pt idx="27">
                  <c:v>May 28</c:v>
                </c:pt>
                <c:pt idx="28">
                  <c:v>May 29</c:v>
                </c:pt>
                <c:pt idx="29">
                  <c:v>May 30</c:v>
                </c:pt>
                <c:pt idx="30">
                  <c:v>May 31</c:v>
                </c:pt>
                <c:pt idx="31">
                  <c:v>Jun 01</c:v>
                </c:pt>
                <c:pt idx="32">
                  <c:v>Jun 02</c:v>
                </c:pt>
                <c:pt idx="33">
                  <c:v>Jun 03</c:v>
                </c:pt>
                <c:pt idx="34">
                  <c:v>Jun 04</c:v>
                </c:pt>
                <c:pt idx="35">
                  <c:v>Jun 05</c:v>
                </c:pt>
                <c:pt idx="36">
                  <c:v>Jun 06</c:v>
                </c:pt>
              </c:strCache>
            </c:strRef>
          </c:cat>
          <c:val>
            <c:numRef>
              <c:f>Sheet1!$B$2:$B$38</c:f>
              <c:numCache>
                <c:formatCode>General</c:formatCode>
                <c:ptCount val="37"/>
                <c:pt idx="0">
                  <c:v>0</c:v>
                </c:pt>
                <c:pt idx="1">
                  <c:v>1</c:v>
                </c:pt>
                <c:pt idx="2">
                  <c:v>0</c:v>
                </c:pt>
                <c:pt idx="3">
                  <c:v>0</c:v>
                </c:pt>
                <c:pt idx="4">
                  <c:v>0</c:v>
                </c:pt>
                <c:pt idx="5">
                  <c:v>0</c:v>
                </c:pt>
                <c:pt idx="6">
                  <c:v>0</c:v>
                </c:pt>
                <c:pt idx="7">
                  <c:v>0</c:v>
                </c:pt>
                <c:pt idx="8">
                  <c:v>0</c:v>
                </c:pt>
                <c:pt idx="9">
                  <c:v>0</c:v>
                </c:pt>
                <c:pt idx="10">
                  <c:v>0</c:v>
                </c:pt>
                <c:pt idx="11">
                  <c:v>2</c:v>
                </c:pt>
                <c:pt idx="12">
                  <c:v>4</c:v>
                </c:pt>
                <c:pt idx="13">
                  <c:v>1</c:v>
                </c:pt>
                <c:pt idx="14">
                  <c:v>5</c:v>
                </c:pt>
                <c:pt idx="15">
                  <c:v>2</c:v>
                </c:pt>
                <c:pt idx="16">
                  <c:v>2</c:v>
                </c:pt>
                <c:pt idx="17">
                  <c:v>1</c:v>
                </c:pt>
                <c:pt idx="18">
                  <c:v>0</c:v>
                </c:pt>
                <c:pt idx="19">
                  <c:v>0</c:v>
                </c:pt>
                <c:pt idx="20">
                  <c:v>0</c:v>
                </c:pt>
                <c:pt idx="21">
                  <c:v>0</c:v>
                </c:pt>
                <c:pt idx="22">
                  <c:v>2</c:v>
                </c:pt>
                <c:pt idx="23">
                  <c:v>0</c:v>
                </c:pt>
                <c:pt idx="24">
                  <c:v>0</c:v>
                </c:pt>
                <c:pt idx="25">
                  <c:v>1</c:v>
                </c:pt>
                <c:pt idx="26">
                  <c:v>0</c:v>
                </c:pt>
                <c:pt idx="27">
                  <c:v>0</c:v>
                </c:pt>
                <c:pt idx="28">
                  <c:v>0</c:v>
                </c:pt>
                <c:pt idx="29">
                  <c:v>0</c:v>
                </c:pt>
                <c:pt idx="30">
                  <c:v>0</c:v>
                </c:pt>
                <c:pt idx="31">
                  <c:v>0</c:v>
                </c:pt>
                <c:pt idx="32">
                  <c:v>0</c:v>
                </c:pt>
                <c:pt idx="33">
                  <c:v>0</c:v>
                </c:pt>
                <c:pt idx="34">
                  <c:v>0</c:v>
                </c:pt>
                <c:pt idx="35">
                  <c:v>0</c:v>
                </c:pt>
                <c:pt idx="36">
                  <c:v>0</c:v>
                </c:pt>
              </c:numCache>
            </c:numRef>
          </c:val>
          <c:extLst>
            <c:ext xmlns:c16="http://schemas.microsoft.com/office/drawing/2014/chart" uri="{C3380CC4-5D6E-409C-BE32-E72D297353CC}">
              <c16:uniqueId val="{00000000-DD01-E446-87AE-E8EE94874A06}"/>
            </c:ext>
          </c:extLst>
        </c:ser>
        <c:ser>
          <c:idx val="1"/>
          <c:order val="1"/>
          <c:tx>
            <c:strRef>
              <c:f>Sheet1!$C$1</c:f>
              <c:strCache>
                <c:ptCount val="1"/>
                <c:pt idx="0">
                  <c:v>Series 2</c:v>
                </c:pt>
              </c:strCache>
            </c:strRef>
          </c:tx>
          <c:spPr>
            <a:solidFill>
              <a:srgbClr val="3D6C9D"/>
            </a:solidFill>
            <a:ln>
              <a:noFill/>
            </a:ln>
            <a:effectLst/>
          </c:spPr>
          <c:invertIfNegative val="0"/>
          <c:cat>
            <c:strRef>
              <c:f>Sheet1!$A$2:$A$38</c:f>
              <c:strCache>
                <c:ptCount val="37"/>
                <c:pt idx="0">
                  <c:v>May 01</c:v>
                </c:pt>
                <c:pt idx="1">
                  <c:v>May 02</c:v>
                </c:pt>
                <c:pt idx="2">
                  <c:v>May 03</c:v>
                </c:pt>
                <c:pt idx="3">
                  <c:v>May 04</c:v>
                </c:pt>
                <c:pt idx="4">
                  <c:v>May 05</c:v>
                </c:pt>
                <c:pt idx="5">
                  <c:v>May 06</c:v>
                </c:pt>
                <c:pt idx="6">
                  <c:v>May 07</c:v>
                </c:pt>
                <c:pt idx="7">
                  <c:v>May 08</c:v>
                </c:pt>
                <c:pt idx="8">
                  <c:v>May 09</c:v>
                </c:pt>
                <c:pt idx="9">
                  <c:v>May 10</c:v>
                </c:pt>
                <c:pt idx="10">
                  <c:v>May 11</c:v>
                </c:pt>
                <c:pt idx="11">
                  <c:v>May 12</c:v>
                </c:pt>
                <c:pt idx="12">
                  <c:v>May 13</c:v>
                </c:pt>
                <c:pt idx="13">
                  <c:v>May 14</c:v>
                </c:pt>
                <c:pt idx="14">
                  <c:v>May 15</c:v>
                </c:pt>
                <c:pt idx="15">
                  <c:v>May 16</c:v>
                </c:pt>
                <c:pt idx="16">
                  <c:v>May 17</c:v>
                </c:pt>
                <c:pt idx="17">
                  <c:v>May 18</c:v>
                </c:pt>
                <c:pt idx="18">
                  <c:v>May 19</c:v>
                </c:pt>
                <c:pt idx="19">
                  <c:v>May 20</c:v>
                </c:pt>
                <c:pt idx="20">
                  <c:v>May 21</c:v>
                </c:pt>
                <c:pt idx="21">
                  <c:v>May 22</c:v>
                </c:pt>
                <c:pt idx="22">
                  <c:v>May 23</c:v>
                </c:pt>
                <c:pt idx="23">
                  <c:v>May 24</c:v>
                </c:pt>
                <c:pt idx="24">
                  <c:v>May 25</c:v>
                </c:pt>
                <c:pt idx="25">
                  <c:v>May 26</c:v>
                </c:pt>
                <c:pt idx="26">
                  <c:v>May 27</c:v>
                </c:pt>
                <c:pt idx="27">
                  <c:v>May 28</c:v>
                </c:pt>
                <c:pt idx="28">
                  <c:v>May 29</c:v>
                </c:pt>
                <c:pt idx="29">
                  <c:v>May 30</c:v>
                </c:pt>
                <c:pt idx="30">
                  <c:v>May 31</c:v>
                </c:pt>
                <c:pt idx="31">
                  <c:v>Jun 01</c:v>
                </c:pt>
                <c:pt idx="32">
                  <c:v>Jun 02</c:v>
                </c:pt>
                <c:pt idx="33">
                  <c:v>Jun 03</c:v>
                </c:pt>
                <c:pt idx="34">
                  <c:v>Jun 04</c:v>
                </c:pt>
                <c:pt idx="35">
                  <c:v>Jun 05</c:v>
                </c:pt>
                <c:pt idx="36">
                  <c:v>Jun 06</c:v>
                </c:pt>
              </c:strCache>
            </c:strRef>
          </c:cat>
          <c:val>
            <c:numRef>
              <c:f>Sheet1!$C$2:$C$38</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1</c:v>
                </c:pt>
                <c:pt idx="12">
                  <c:v>0</c:v>
                </c:pt>
                <c:pt idx="13">
                  <c:v>0</c:v>
                </c:pt>
                <c:pt idx="14">
                  <c:v>0</c:v>
                </c:pt>
                <c:pt idx="15">
                  <c:v>0</c:v>
                </c:pt>
                <c:pt idx="16">
                  <c:v>0</c:v>
                </c:pt>
                <c:pt idx="17">
                  <c:v>0</c:v>
                </c:pt>
                <c:pt idx="18">
                  <c:v>1</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numCache>
            </c:numRef>
          </c:val>
          <c:extLst>
            <c:ext xmlns:c16="http://schemas.microsoft.com/office/drawing/2014/chart" uri="{C3380CC4-5D6E-409C-BE32-E72D297353CC}">
              <c16:uniqueId val="{00000002-DD01-E446-87AE-E8EE94874A06}"/>
            </c:ext>
          </c:extLst>
        </c:ser>
        <c:dLbls>
          <c:showLegendKey val="0"/>
          <c:showVal val="0"/>
          <c:showCatName val="0"/>
          <c:showSerName val="0"/>
          <c:showPercent val="0"/>
          <c:showBubbleSize val="0"/>
        </c:dLbls>
        <c:gapWidth val="10"/>
        <c:overlap val="100"/>
        <c:axId val="310423823"/>
        <c:axId val="310728111"/>
      </c:barChart>
      <c:catAx>
        <c:axId val="31042382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000" b="0" i="0">
                    <a:latin typeface="Arial" panose="020B0604020202020204" pitchFamily="34" charset="0"/>
                    <a:cs typeface="Arial" panose="020B0604020202020204" pitchFamily="34" charset="0"/>
                  </a:rPr>
                  <a:t>Día de inicio de la enfermedad</a:t>
                </a:r>
              </a:p>
            </c:rich>
          </c:tx>
          <c:layout>
            <c:manualLayout>
              <c:xMode val="edge"/>
              <c:yMode val="edge"/>
              <c:x val="0.35871179562089062"/>
              <c:y val="0.9546283235056884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10728111"/>
        <c:crosses val="autoZero"/>
        <c:auto val="1"/>
        <c:lblAlgn val="ctr"/>
        <c:lblOffset val="100"/>
        <c:noMultiLvlLbl val="0"/>
      </c:catAx>
      <c:valAx>
        <c:axId val="310728111"/>
        <c:scaling>
          <c:orientation val="minMax"/>
          <c:max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000" b="0" i="0">
                    <a:latin typeface="Arial" panose="020B0604020202020204" pitchFamily="34" charset="0"/>
                    <a:cs typeface="Arial" panose="020B0604020202020204" pitchFamily="34" charset="0"/>
                  </a:rPr>
                  <a:t>Número de casos</a:t>
                </a:r>
              </a:p>
            </c:rich>
          </c:tx>
          <c:layout>
            <c:manualLayout>
              <c:xMode val="edge"/>
              <c:yMode val="edge"/>
              <c:x val="8.7506395029361157E-3"/>
              <c:y val="0.34058926005276313"/>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1042382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rgbClr val="ED7D31"/>
            </a:solidFill>
            <a:ln>
              <a:noFill/>
            </a:ln>
            <a:effectLst/>
          </c:spPr>
          <c:invertIfNegative val="0"/>
          <c:cat>
            <c:numRef>
              <c:f>Sheet1!$A$2:$A$57</c:f>
              <c:numCache>
                <c:formatCode>General</c:formatCode>
                <c:ptCount val="5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1</c:v>
                </c:pt>
                <c:pt idx="32">
                  <c:v>2</c:v>
                </c:pt>
                <c:pt idx="33">
                  <c:v>3</c:v>
                </c:pt>
                <c:pt idx="34">
                  <c:v>4</c:v>
                </c:pt>
                <c:pt idx="35">
                  <c:v>5</c:v>
                </c:pt>
                <c:pt idx="36">
                  <c:v>6</c:v>
                </c:pt>
                <c:pt idx="37">
                  <c:v>7</c:v>
                </c:pt>
                <c:pt idx="38">
                  <c:v>8</c:v>
                </c:pt>
                <c:pt idx="39">
                  <c:v>9</c:v>
                </c:pt>
                <c:pt idx="40">
                  <c:v>10</c:v>
                </c:pt>
                <c:pt idx="41">
                  <c:v>11</c:v>
                </c:pt>
                <c:pt idx="42">
                  <c:v>12</c:v>
                </c:pt>
                <c:pt idx="43">
                  <c:v>13</c:v>
                </c:pt>
                <c:pt idx="44">
                  <c:v>14</c:v>
                </c:pt>
                <c:pt idx="45">
                  <c:v>15</c:v>
                </c:pt>
                <c:pt idx="46">
                  <c:v>16</c:v>
                </c:pt>
                <c:pt idx="47">
                  <c:v>17</c:v>
                </c:pt>
                <c:pt idx="48">
                  <c:v>18</c:v>
                </c:pt>
                <c:pt idx="49">
                  <c:v>19</c:v>
                </c:pt>
                <c:pt idx="50">
                  <c:v>20</c:v>
                </c:pt>
                <c:pt idx="51">
                  <c:v>21</c:v>
                </c:pt>
                <c:pt idx="52">
                  <c:v>22</c:v>
                </c:pt>
                <c:pt idx="53">
                  <c:v>23</c:v>
                </c:pt>
                <c:pt idx="54">
                  <c:v>24</c:v>
                </c:pt>
                <c:pt idx="55">
                  <c:v>25</c:v>
                </c:pt>
              </c:numCache>
            </c:numRef>
          </c:cat>
          <c:val>
            <c:numRef>
              <c:f>Sheet1!$B$2:$B$57</c:f>
              <c:numCache>
                <c:formatCode>General</c:formatCode>
                <c:ptCount val="5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1</c:v>
                </c:pt>
                <c:pt idx="38">
                  <c:v>0</c:v>
                </c:pt>
                <c:pt idx="39">
                  <c:v>0</c:v>
                </c:pt>
                <c:pt idx="40">
                  <c:v>1</c:v>
                </c:pt>
                <c:pt idx="41">
                  <c:v>1</c:v>
                </c:pt>
                <c:pt idx="42">
                  <c:v>0</c:v>
                </c:pt>
                <c:pt idx="43">
                  <c:v>0</c:v>
                </c:pt>
                <c:pt idx="44">
                  <c:v>0</c:v>
                </c:pt>
                <c:pt idx="45">
                  <c:v>1</c:v>
                </c:pt>
                <c:pt idx="46">
                  <c:v>0</c:v>
                </c:pt>
                <c:pt idx="47">
                  <c:v>0</c:v>
                </c:pt>
                <c:pt idx="48">
                  <c:v>0</c:v>
                </c:pt>
                <c:pt idx="49">
                  <c:v>0</c:v>
                </c:pt>
                <c:pt idx="50">
                  <c:v>0</c:v>
                </c:pt>
                <c:pt idx="51">
                  <c:v>0</c:v>
                </c:pt>
                <c:pt idx="52">
                  <c:v>0</c:v>
                </c:pt>
                <c:pt idx="53">
                  <c:v>0</c:v>
                </c:pt>
                <c:pt idx="54">
                  <c:v>0</c:v>
                </c:pt>
                <c:pt idx="55">
                  <c:v>1</c:v>
                </c:pt>
              </c:numCache>
            </c:numRef>
          </c:val>
          <c:extLst>
            <c:ext xmlns:c16="http://schemas.microsoft.com/office/drawing/2014/chart" uri="{C3380CC4-5D6E-409C-BE32-E72D297353CC}">
              <c16:uniqueId val="{00000000-3280-3A47-9647-33593D72EC33}"/>
            </c:ext>
          </c:extLst>
        </c:ser>
        <c:ser>
          <c:idx val="1"/>
          <c:order val="1"/>
          <c:tx>
            <c:strRef>
              <c:f>Sheet1!$C$1</c:f>
              <c:strCache>
                <c:ptCount val="1"/>
                <c:pt idx="0">
                  <c:v>Series 2</c:v>
                </c:pt>
              </c:strCache>
            </c:strRef>
          </c:tx>
          <c:spPr>
            <a:solidFill>
              <a:srgbClr val="3D6C9D"/>
            </a:solidFill>
            <a:ln>
              <a:noFill/>
            </a:ln>
            <a:effectLst/>
          </c:spPr>
          <c:invertIfNegative val="0"/>
          <c:cat>
            <c:numRef>
              <c:f>Sheet1!$A$2:$A$57</c:f>
              <c:numCache>
                <c:formatCode>General</c:formatCode>
                <c:ptCount val="5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1</c:v>
                </c:pt>
                <c:pt idx="32">
                  <c:v>2</c:v>
                </c:pt>
                <c:pt idx="33">
                  <c:v>3</c:v>
                </c:pt>
                <c:pt idx="34">
                  <c:v>4</c:v>
                </c:pt>
                <c:pt idx="35">
                  <c:v>5</c:v>
                </c:pt>
                <c:pt idx="36">
                  <c:v>6</c:v>
                </c:pt>
                <c:pt idx="37">
                  <c:v>7</c:v>
                </c:pt>
                <c:pt idx="38">
                  <c:v>8</c:v>
                </c:pt>
                <c:pt idx="39">
                  <c:v>9</c:v>
                </c:pt>
                <c:pt idx="40">
                  <c:v>10</c:v>
                </c:pt>
                <c:pt idx="41">
                  <c:v>11</c:v>
                </c:pt>
                <c:pt idx="42">
                  <c:v>12</c:v>
                </c:pt>
                <c:pt idx="43">
                  <c:v>13</c:v>
                </c:pt>
                <c:pt idx="44">
                  <c:v>14</c:v>
                </c:pt>
                <c:pt idx="45">
                  <c:v>15</c:v>
                </c:pt>
                <c:pt idx="46">
                  <c:v>16</c:v>
                </c:pt>
                <c:pt idx="47">
                  <c:v>17</c:v>
                </c:pt>
                <c:pt idx="48">
                  <c:v>18</c:v>
                </c:pt>
                <c:pt idx="49">
                  <c:v>19</c:v>
                </c:pt>
                <c:pt idx="50">
                  <c:v>20</c:v>
                </c:pt>
                <c:pt idx="51">
                  <c:v>21</c:v>
                </c:pt>
                <c:pt idx="52">
                  <c:v>22</c:v>
                </c:pt>
                <c:pt idx="53">
                  <c:v>23</c:v>
                </c:pt>
                <c:pt idx="54">
                  <c:v>24</c:v>
                </c:pt>
                <c:pt idx="55">
                  <c:v>25</c:v>
                </c:pt>
              </c:numCache>
            </c:numRef>
          </c:cat>
          <c:val>
            <c:numRef>
              <c:f>Sheet1!$C$2:$C$57</c:f>
              <c:numCache>
                <c:formatCode>General</c:formatCode>
                <c:ptCount val="5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c:v>
                </c:pt>
                <c:pt idx="20">
                  <c:v>0</c:v>
                </c:pt>
                <c:pt idx="21">
                  <c:v>1</c:v>
                </c:pt>
                <c:pt idx="22">
                  <c:v>3</c:v>
                </c:pt>
                <c:pt idx="23">
                  <c:v>4</c:v>
                </c:pt>
                <c:pt idx="24">
                  <c:v>9</c:v>
                </c:pt>
                <c:pt idx="25">
                  <c:v>5</c:v>
                </c:pt>
                <c:pt idx="26">
                  <c:v>14</c:v>
                </c:pt>
                <c:pt idx="27">
                  <c:v>8</c:v>
                </c:pt>
                <c:pt idx="28">
                  <c:v>14</c:v>
                </c:pt>
                <c:pt idx="29">
                  <c:v>17</c:v>
                </c:pt>
                <c:pt idx="30">
                  <c:v>22</c:v>
                </c:pt>
                <c:pt idx="31">
                  <c:v>16</c:v>
                </c:pt>
                <c:pt idx="32">
                  <c:v>9</c:v>
                </c:pt>
                <c:pt idx="33">
                  <c:v>11</c:v>
                </c:pt>
                <c:pt idx="34">
                  <c:v>8</c:v>
                </c:pt>
                <c:pt idx="35">
                  <c:v>8</c:v>
                </c:pt>
                <c:pt idx="36">
                  <c:v>2</c:v>
                </c:pt>
                <c:pt idx="37">
                  <c:v>5</c:v>
                </c:pt>
                <c:pt idx="38">
                  <c:v>5</c:v>
                </c:pt>
                <c:pt idx="39">
                  <c:v>2</c:v>
                </c:pt>
                <c:pt idx="40">
                  <c:v>2</c:v>
                </c:pt>
                <c:pt idx="41">
                  <c:v>3</c:v>
                </c:pt>
                <c:pt idx="42">
                  <c:v>2</c:v>
                </c:pt>
                <c:pt idx="43">
                  <c:v>1</c:v>
                </c:pt>
                <c:pt idx="44">
                  <c:v>1</c:v>
                </c:pt>
                <c:pt idx="45">
                  <c:v>0</c:v>
                </c:pt>
                <c:pt idx="46">
                  <c:v>1</c:v>
                </c:pt>
                <c:pt idx="47">
                  <c:v>0</c:v>
                </c:pt>
                <c:pt idx="48">
                  <c:v>0</c:v>
                </c:pt>
                <c:pt idx="49">
                  <c:v>0</c:v>
                </c:pt>
                <c:pt idx="50">
                  <c:v>0</c:v>
                </c:pt>
                <c:pt idx="51">
                  <c:v>0</c:v>
                </c:pt>
                <c:pt idx="52">
                  <c:v>0</c:v>
                </c:pt>
                <c:pt idx="53">
                  <c:v>0</c:v>
                </c:pt>
                <c:pt idx="54">
                  <c:v>0</c:v>
                </c:pt>
                <c:pt idx="55">
                  <c:v>0</c:v>
                </c:pt>
              </c:numCache>
            </c:numRef>
          </c:val>
          <c:extLst>
            <c:ext xmlns:c16="http://schemas.microsoft.com/office/drawing/2014/chart" uri="{C3380CC4-5D6E-409C-BE32-E72D297353CC}">
              <c16:uniqueId val="{00000002-3280-3A47-9647-33593D72EC33}"/>
            </c:ext>
          </c:extLst>
        </c:ser>
        <c:dLbls>
          <c:showLegendKey val="0"/>
          <c:showVal val="0"/>
          <c:showCatName val="0"/>
          <c:showSerName val="0"/>
          <c:showPercent val="0"/>
          <c:showBubbleSize val="0"/>
        </c:dLbls>
        <c:gapWidth val="20"/>
        <c:overlap val="100"/>
        <c:axId val="310423823"/>
        <c:axId val="310728111"/>
      </c:barChart>
      <c:catAx>
        <c:axId val="31042382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10728111"/>
        <c:crosses val="autoZero"/>
        <c:auto val="1"/>
        <c:lblAlgn val="ctr"/>
        <c:lblOffset val="100"/>
        <c:tickLblSkip val="3"/>
        <c:tickMarkSkip val="1"/>
        <c:noMultiLvlLbl val="0"/>
      </c:catAx>
      <c:valAx>
        <c:axId val="310728111"/>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200" b="0" i="0">
                    <a:latin typeface="Arial" panose="020B0604020202020204" pitchFamily="34" charset="0"/>
                    <a:cs typeface="Arial" panose="020B0604020202020204" pitchFamily="34" charset="0"/>
                  </a:rPr>
                  <a:t>Número de casos confirmados</a:t>
                </a:r>
              </a:p>
            </c:rich>
          </c:tx>
          <c:layout>
            <c:manualLayout>
              <c:xMode val="edge"/>
              <c:yMode val="edge"/>
              <c:x val="0"/>
              <c:y val="0.1911912383317812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10423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3D6C9D"/>
            </a:solidFill>
            <a:ln>
              <a:noFill/>
            </a:ln>
            <a:effectLst/>
          </c:spPr>
          <c:invertIfNegative val="0"/>
          <c:cat>
            <c:numRef>
              <c:f>Sheet1!$A$2:$A$15</c:f>
              <c:numCache>
                <c:formatCode>General</c:formatCode>
                <c:ptCount val="14"/>
                <c:pt idx="0">
                  <c:v>1</c:v>
                </c:pt>
                <c:pt idx="2">
                  <c:v>3</c:v>
                </c:pt>
                <c:pt idx="4">
                  <c:v>5</c:v>
                </c:pt>
                <c:pt idx="6">
                  <c:v>7</c:v>
                </c:pt>
                <c:pt idx="8">
                  <c:v>9</c:v>
                </c:pt>
                <c:pt idx="10">
                  <c:v>11</c:v>
                </c:pt>
                <c:pt idx="12">
                  <c:v>13</c:v>
                </c:pt>
              </c:numCache>
            </c:numRef>
          </c:cat>
          <c:val>
            <c:numRef>
              <c:f>Sheet1!$B$2:$B$15</c:f>
              <c:numCache>
                <c:formatCode>General</c:formatCode>
                <c:ptCount val="14"/>
                <c:pt idx="0">
                  <c:v>0</c:v>
                </c:pt>
                <c:pt idx="1">
                  <c:v>0</c:v>
                </c:pt>
                <c:pt idx="2">
                  <c:v>0</c:v>
                </c:pt>
                <c:pt idx="3">
                  <c:v>0</c:v>
                </c:pt>
                <c:pt idx="4">
                  <c:v>2</c:v>
                </c:pt>
                <c:pt idx="5">
                  <c:v>8</c:v>
                </c:pt>
                <c:pt idx="6">
                  <c:v>6</c:v>
                </c:pt>
                <c:pt idx="7">
                  <c:v>3</c:v>
                </c:pt>
                <c:pt idx="8">
                  <c:v>1</c:v>
                </c:pt>
                <c:pt idx="9">
                  <c:v>0</c:v>
                </c:pt>
                <c:pt idx="10">
                  <c:v>1</c:v>
                </c:pt>
                <c:pt idx="11">
                  <c:v>0</c:v>
                </c:pt>
                <c:pt idx="12">
                  <c:v>0</c:v>
                </c:pt>
                <c:pt idx="13">
                  <c:v>0</c:v>
                </c:pt>
              </c:numCache>
            </c:numRef>
          </c:val>
          <c:extLst>
            <c:ext xmlns:c16="http://schemas.microsoft.com/office/drawing/2014/chart" uri="{C3380CC4-5D6E-409C-BE32-E72D297353CC}">
              <c16:uniqueId val="{00000000-ECFD-734C-908E-B3FD541581B7}"/>
            </c:ext>
          </c:extLst>
        </c:ser>
        <c:dLbls>
          <c:showLegendKey val="0"/>
          <c:showVal val="0"/>
          <c:showCatName val="0"/>
          <c:showSerName val="0"/>
          <c:showPercent val="0"/>
          <c:showBubbleSize val="0"/>
        </c:dLbls>
        <c:gapWidth val="50"/>
        <c:axId val="310423823"/>
        <c:axId val="310728111"/>
      </c:barChart>
      <c:catAx>
        <c:axId val="310423823"/>
        <c:scaling>
          <c:orientation val="minMax"/>
        </c:scaling>
        <c:delete val="0"/>
        <c:axPos val="b"/>
        <c:title>
          <c:tx>
            <c:rich>
              <a:bodyPr rot="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800" b="1" i="0">
                    <a:latin typeface="Arial" panose="020B0604020202020204" pitchFamily="34" charset="0"/>
                    <a:cs typeface="Arial" panose="020B0604020202020204" pitchFamily="34" charset="0"/>
                  </a:rPr>
                  <a:t>Día</a:t>
                </a:r>
              </a:p>
            </c:rich>
          </c:tx>
          <c:layout>
            <c:manualLayout>
              <c:xMode val="edge"/>
              <c:yMode val="edge"/>
              <c:x val="0.47833966270105777"/>
              <c:y val="0.84423586472801082"/>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10728111"/>
        <c:crosses val="autoZero"/>
        <c:auto val="1"/>
        <c:lblAlgn val="ctr"/>
        <c:lblOffset val="100"/>
        <c:noMultiLvlLbl val="0"/>
      </c:catAx>
      <c:valAx>
        <c:axId val="310728111"/>
        <c:scaling>
          <c:orientation val="minMax"/>
          <c:max val="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800" b="1" i="0">
                    <a:latin typeface="Arial" panose="020B0604020202020204" pitchFamily="34" charset="0"/>
                    <a:cs typeface="Arial" panose="020B0604020202020204" pitchFamily="34" charset="0"/>
                  </a:rPr>
                  <a:t>Número de casos</a:t>
                </a:r>
              </a:p>
            </c:rich>
          </c:tx>
          <c:layout>
            <c:manualLayout>
              <c:xMode val="edge"/>
              <c:yMode val="edge"/>
              <c:x val="5.0042441008547062E-3"/>
              <c:y val="0.21626881234770295"/>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104238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13063" cy="461963"/>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13062" cy="461963"/>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38213" y="769938"/>
            <a:ext cx="4921250" cy="3692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890588" y="4694238"/>
            <a:ext cx="5016500" cy="44624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64675"/>
            <a:ext cx="2913063" cy="46196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9464675"/>
            <a:ext cx="2913062" cy="46196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s-PE" altLang="es-PE" dirty="0"/>
              <a:t>Ejemplo que muestra la reconstrucción de lo que consumió la población (exposición) y el resultado (enfermar o no enfermar) para calcular la tasa de ataque para cada exposición</a:t>
            </a:r>
          </a:p>
          <a:p>
            <a:endParaRPr lang="es-ES_tradnl"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5218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0" i="0" u="none" strike="noStrike" dirty="0" err="1">
                <a:solidFill>
                  <a:srgbClr val="000000"/>
                </a:solidFill>
                <a:effectLst/>
                <a:latin typeface="Times New Roman" panose="02020603050405020304" pitchFamily="18" charset="0"/>
              </a:rPr>
              <a:t>Ejemplo</a:t>
            </a:r>
            <a:r>
              <a:rPr lang="en-ZA" sz="1800" b="0" i="0" u="none" strike="noStrike" dirty="0">
                <a:solidFill>
                  <a:srgbClr val="000000"/>
                </a:solidFill>
                <a:effectLst/>
                <a:latin typeface="Times New Roman" panose="02020603050405020304" pitchFamily="18" charset="0"/>
              </a:rPr>
              <a:t> que </a:t>
            </a:r>
            <a:r>
              <a:rPr lang="en-ZA" sz="1800" b="0" i="0" u="none" strike="noStrike" dirty="0" err="1">
                <a:solidFill>
                  <a:srgbClr val="000000"/>
                </a:solidFill>
                <a:effectLst/>
                <a:latin typeface="Times New Roman" panose="02020603050405020304" pitchFamily="18" charset="0"/>
              </a:rPr>
              <a:t>muestra</a:t>
            </a:r>
            <a:r>
              <a:rPr lang="en-ZA" sz="1800" b="0" i="0" u="none" strike="noStrike" dirty="0">
                <a:solidFill>
                  <a:srgbClr val="000000"/>
                </a:solidFill>
                <a:effectLst/>
                <a:latin typeface="Times New Roman" panose="02020603050405020304" pitchFamily="18" charset="0"/>
              </a:rPr>
              <a:t> la </a:t>
            </a:r>
            <a:r>
              <a:rPr lang="en-ZA" sz="1800" b="0" i="0" u="none" strike="noStrike" dirty="0" err="1">
                <a:solidFill>
                  <a:srgbClr val="000000"/>
                </a:solidFill>
                <a:effectLst/>
                <a:latin typeface="Times New Roman" panose="02020603050405020304" pitchFamily="18" charset="0"/>
              </a:rPr>
              <a:t>reconstrucción</a:t>
            </a:r>
            <a:r>
              <a:rPr lang="en-ZA" sz="1800" b="0" i="0" u="none" strike="noStrike" dirty="0">
                <a:solidFill>
                  <a:srgbClr val="000000"/>
                </a:solidFill>
                <a:effectLst/>
                <a:latin typeface="Times New Roman" panose="02020603050405020304" pitchFamily="18" charset="0"/>
              </a:rPr>
              <a:t> de lo que </a:t>
            </a:r>
            <a:r>
              <a:rPr lang="en-ZA" sz="1800" b="0" i="0" u="none" strike="noStrike" dirty="0" err="1">
                <a:solidFill>
                  <a:srgbClr val="000000"/>
                </a:solidFill>
                <a:effectLst/>
                <a:latin typeface="Times New Roman" panose="02020603050405020304" pitchFamily="18" charset="0"/>
              </a:rPr>
              <a:t>consumió</a:t>
            </a:r>
            <a:r>
              <a:rPr lang="en-ZA" sz="1800" b="0" i="0" u="none" strike="noStrike" dirty="0">
                <a:solidFill>
                  <a:srgbClr val="000000"/>
                </a:solidFill>
                <a:effectLst/>
                <a:latin typeface="Times New Roman" panose="02020603050405020304" pitchFamily="18" charset="0"/>
              </a:rPr>
              <a:t> la población (</a:t>
            </a:r>
            <a:r>
              <a:rPr lang="en-ZA" sz="1800" b="0" i="0" u="none" strike="noStrike" dirty="0" err="1">
                <a:solidFill>
                  <a:srgbClr val="000000"/>
                </a:solidFill>
                <a:effectLst/>
                <a:latin typeface="Times New Roman" panose="02020603050405020304" pitchFamily="18" charset="0"/>
              </a:rPr>
              <a:t>exposición</a:t>
            </a:r>
            <a:r>
              <a:rPr lang="en-ZA" sz="1800" b="0" i="0" u="none" strike="noStrike" dirty="0">
                <a:solidFill>
                  <a:srgbClr val="000000"/>
                </a:solidFill>
                <a:effectLst/>
                <a:latin typeface="Times New Roman" panose="02020603050405020304" pitchFamily="18" charset="0"/>
              </a:rPr>
              <a:t>) y </a:t>
            </a:r>
            <a:r>
              <a:rPr lang="en-ZA" sz="1800" b="0" i="0" u="none" strike="noStrike" dirty="0" err="1">
                <a:solidFill>
                  <a:srgbClr val="000000"/>
                </a:solidFill>
                <a:effectLst/>
                <a:latin typeface="Times New Roman" panose="02020603050405020304" pitchFamily="18" charset="0"/>
              </a:rPr>
              <a:t>el</a:t>
            </a:r>
            <a:r>
              <a:rPr lang="en-ZA" sz="1800" b="0" i="0" u="none" strike="noStrike" dirty="0">
                <a:solidFill>
                  <a:srgbClr val="000000"/>
                </a:solidFill>
                <a:effectLst/>
                <a:latin typeface="Times New Roman" panose="02020603050405020304" pitchFamily="18" charset="0"/>
              </a:rPr>
              <a:t> </a:t>
            </a:r>
            <a:r>
              <a:rPr lang="en-ZA" sz="1800" b="0" i="0" u="none" strike="noStrike" dirty="0" err="1">
                <a:solidFill>
                  <a:srgbClr val="000000"/>
                </a:solidFill>
                <a:effectLst/>
                <a:latin typeface="Times New Roman" panose="02020603050405020304" pitchFamily="18" charset="0"/>
              </a:rPr>
              <a:t>resultado</a:t>
            </a:r>
            <a:r>
              <a:rPr lang="en-ZA" sz="1800" b="0" i="0" u="none" strike="noStrike" dirty="0">
                <a:solidFill>
                  <a:srgbClr val="000000"/>
                </a:solidFill>
                <a:effectLst/>
                <a:latin typeface="Times New Roman" panose="02020603050405020304" pitchFamily="18" charset="0"/>
              </a:rPr>
              <a:t> (</a:t>
            </a:r>
            <a:r>
              <a:rPr lang="en-ZA" sz="1800" b="0" i="0" u="none" strike="noStrike" dirty="0" err="1">
                <a:solidFill>
                  <a:srgbClr val="000000"/>
                </a:solidFill>
                <a:effectLst/>
                <a:latin typeface="Times New Roman" panose="02020603050405020304" pitchFamily="18" charset="0"/>
              </a:rPr>
              <a:t>enfermar</a:t>
            </a:r>
            <a:r>
              <a:rPr lang="en-ZA" sz="1800" b="0" i="0" u="none" strike="noStrike" dirty="0">
                <a:solidFill>
                  <a:srgbClr val="000000"/>
                </a:solidFill>
                <a:effectLst/>
                <a:latin typeface="Times New Roman" panose="02020603050405020304" pitchFamily="18" charset="0"/>
              </a:rPr>
              <a:t> o no </a:t>
            </a:r>
            <a:r>
              <a:rPr lang="en-ZA" sz="1800" b="0" i="0" u="none" strike="noStrike" dirty="0" err="1">
                <a:solidFill>
                  <a:srgbClr val="000000"/>
                </a:solidFill>
                <a:effectLst/>
                <a:latin typeface="Times New Roman" panose="02020603050405020304" pitchFamily="18" charset="0"/>
              </a:rPr>
              <a:t>enfermar</a:t>
            </a:r>
            <a:r>
              <a:rPr lang="en-ZA" sz="1800" b="0" i="0" u="none" strike="noStrike" dirty="0">
                <a:solidFill>
                  <a:srgbClr val="000000"/>
                </a:solidFill>
                <a:effectLst/>
                <a:latin typeface="Times New Roman" panose="02020603050405020304" pitchFamily="18" charset="0"/>
              </a:rPr>
              <a:t>) para </a:t>
            </a:r>
            <a:r>
              <a:rPr lang="en-ZA" sz="1800" b="0" i="0" u="none" strike="noStrike" dirty="0" err="1">
                <a:solidFill>
                  <a:srgbClr val="000000"/>
                </a:solidFill>
                <a:effectLst/>
                <a:latin typeface="Times New Roman" panose="02020603050405020304" pitchFamily="18" charset="0"/>
              </a:rPr>
              <a:t>calcular</a:t>
            </a:r>
            <a:r>
              <a:rPr lang="en-ZA" sz="1800" b="0" i="0" u="none" strike="noStrike" dirty="0">
                <a:solidFill>
                  <a:srgbClr val="000000"/>
                </a:solidFill>
                <a:effectLst/>
                <a:latin typeface="Times New Roman" panose="02020603050405020304" pitchFamily="18" charset="0"/>
              </a:rPr>
              <a:t> la </a:t>
            </a:r>
            <a:r>
              <a:rPr lang="en-ZA" sz="1800" b="0" i="0" u="none" strike="noStrike" dirty="0" err="1">
                <a:solidFill>
                  <a:srgbClr val="000000"/>
                </a:solidFill>
                <a:effectLst/>
                <a:latin typeface="Times New Roman" panose="02020603050405020304" pitchFamily="18" charset="0"/>
              </a:rPr>
              <a:t>tasa</a:t>
            </a:r>
            <a:r>
              <a:rPr lang="en-ZA" sz="1800" b="0" i="0" u="none" strike="noStrike" dirty="0">
                <a:solidFill>
                  <a:srgbClr val="000000"/>
                </a:solidFill>
                <a:effectLst/>
                <a:latin typeface="Times New Roman" panose="02020603050405020304" pitchFamily="18" charset="0"/>
              </a:rPr>
              <a:t> de </a:t>
            </a:r>
            <a:r>
              <a:rPr lang="en-ZA" sz="1800" b="0" i="0" u="none" strike="noStrike" dirty="0" err="1">
                <a:solidFill>
                  <a:srgbClr val="000000"/>
                </a:solidFill>
                <a:effectLst/>
                <a:latin typeface="Times New Roman" panose="02020603050405020304" pitchFamily="18" charset="0"/>
              </a:rPr>
              <a:t>ataque</a:t>
            </a:r>
            <a:r>
              <a:rPr lang="en-ZA" sz="1800" b="0" i="0" u="none" strike="noStrike" dirty="0">
                <a:solidFill>
                  <a:srgbClr val="000000"/>
                </a:solidFill>
                <a:effectLst/>
                <a:latin typeface="Times New Roman" panose="02020603050405020304" pitchFamily="18" charset="0"/>
              </a:rPr>
              <a:t> para </a:t>
            </a:r>
            <a:r>
              <a:rPr lang="en-ZA" sz="1800" b="0" i="0" u="none" strike="noStrike" dirty="0" err="1">
                <a:solidFill>
                  <a:srgbClr val="000000"/>
                </a:solidFill>
                <a:effectLst/>
                <a:latin typeface="Times New Roman" panose="02020603050405020304" pitchFamily="18" charset="0"/>
              </a:rPr>
              <a:t>cada</a:t>
            </a:r>
            <a:r>
              <a:rPr lang="en-ZA" sz="1800" b="0" i="0" u="none" strike="noStrike" dirty="0">
                <a:solidFill>
                  <a:srgbClr val="000000"/>
                </a:solidFill>
                <a:effectLst/>
                <a:latin typeface="Times New Roman" panose="02020603050405020304" pitchFamily="18" charset="0"/>
              </a:rPr>
              <a:t> </a:t>
            </a:r>
            <a:r>
              <a:rPr lang="en-ZA" sz="1800" b="0" i="0" u="none" strike="noStrike" dirty="0" err="1">
                <a:solidFill>
                  <a:srgbClr val="000000"/>
                </a:solidFill>
                <a:effectLst/>
                <a:latin typeface="Times New Roman" panose="02020603050405020304" pitchFamily="18" charset="0"/>
              </a:rPr>
              <a:t>exposición</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692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s-PE" altLang="es-PE" dirty="0"/>
              <a:t>El 57% de los casos de cisticercosis se ubica en un área de 50 m o menos alrededor de los portadores de tenias ( identificados. En el área alrededor de portadores de 500 metros o más solo se identifica el 19% de casos de cisticercosis. Este mapa ilustra la importancia de los análisis geográficos para orientar más eficientemente las acciones de control. </a:t>
            </a:r>
          </a:p>
          <a:p>
            <a:endParaRPr lang="es-ES_tradnl"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2512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s-PE" sz="1200" dirty="0">
                <a:latin typeface="Calibri" panose="020F0502020204030204" pitchFamily="34" charset="0"/>
                <a:cs typeface="Calibri" panose="020F0502020204030204" pitchFamily="34" charset="0"/>
              </a:rPr>
              <a:t>Organización Panamericana de la Salud / Organización Mundial de la Salud. </a:t>
            </a:r>
            <a:r>
              <a:rPr lang="es-ES" sz="1200" b="0" cap="none" dirty="0">
                <a:latin typeface="Calibri" panose="020F0502020204030204" pitchFamily="34" charset="0"/>
                <a:cs typeface="Calibri" panose="020F0502020204030204" pitchFamily="34" charset="0"/>
              </a:rPr>
              <a:t>Distribución geográfica de </a:t>
            </a:r>
            <a:r>
              <a:rPr lang="es-ES" sz="1200" b="0" cap="none" dirty="0" err="1">
                <a:latin typeface="Calibri" panose="020F0502020204030204" pitchFamily="34" charset="0"/>
                <a:cs typeface="Calibri" panose="020F0502020204030204" pitchFamily="34" charset="0"/>
              </a:rPr>
              <a:t>chikungunya</a:t>
            </a:r>
            <a:r>
              <a:rPr lang="es-ES" sz="1200" b="0" cap="none" dirty="0">
                <a:latin typeface="Calibri" panose="020F0502020204030204" pitchFamily="34" charset="0"/>
                <a:cs typeface="Calibri" panose="020F0502020204030204" pitchFamily="34" charset="0"/>
              </a:rPr>
              <a:t> en las Américas Diciembre 2013- Diciembre 2017. Washington DC: OPS/OMS; 2017. Disponible en inglés en: </a:t>
            </a:r>
            <a:r>
              <a:rPr lang="es-PE" sz="1200" dirty="0">
                <a:latin typeface="Calibri" panose="020F0502020204030204" pitchFamily="34" charset="0"/>
                <a:cs typeface="Calibri" panose="020F0502020204030204" pitchFamily="34" charset="0"/>
              </a:rPr>
              <a:t>http://ais.paho.org/phip/viz/ed_chikungunya_amro.asp </a:t>
            </a:r>
          </a:p>
          <a:p>
            <a:endParaRPr lang="es-ES_tradnl"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4555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s-ES" dirty="0"/>
              <a:t>Ubicación de las manzanas de los casos sospechosos de dengue durante las semanas 1 a 3 y las semanas 14 a 16 en la ciudad de Tartagal durante el brote de dengue de 2004.</a:t>
            </a:r>
            <a:endParaRPr lang="es-PE" dirty="0"/>
          </a:p>
          <a:p>
            <a:endParaRPr lang="es-ES_tradnl"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2382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a:t>Mapa de incidencias que muestra el número acumulado de casos de dengue en los 109 días epidémicos del brote de dengue de 2004 en la ciudad de Tartagal</a:t>
            </a:r>
          </a:p>
          <a:p>
            <a:r>
              <a:rPr lang="es-PE" dirty="0"/>
              <a:t>Expresado en áreas de bloques 3 × 3. Las áreas rojas representan bloques con alta densidad de casos y los bloques de áreas negras sin casos.</a:t>
            </a:r>
          </a:p>
          <a:p>
            <a:endParaRPr lang="es-ES_tradnl"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7807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2072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vertical y texto" userDrawn="1">
  <p:cSld name="Cover">
    <p:spTree>
      <p:nvGrpSpPr>
        <p:cNvPr id="1" name="Shape 113"/>
        <p:cNvGrpSpPr/>
        <p:nvPr/>
      </p:nvGrpSpPr>
      <p:grpSpPr>
        <a:xfrm>
          <a:off x="0" y="0"/>
          <a:ext cx="0" cy="0"/>
          <a:chOff x="0" y="0"/>
          <a:chExt cx="0" cy="0"/>
        </a:xfrm>
      </p:grpSpPr>
      <p:sp>
        <p:nvSpPr>
          <p:cNvPr id="18" name="Freeform 17">
            <a:extLst>
              <a:ext uri="{FF2B5EF4-FFF2-40B4-BE49-F238E27FC236}">
                <a16:creationId xmlns:a16="http://schemas.microsoft.com/office/drawing/2014/main" id="{0EB95CD6-ED2F-894E-BDF8-2665DB281128}"/>
              </a:ext>
            </a:extLst>
          </p:cNvPr>
          <p:cNvSpPr/>
          <p:nvPr userDrawn="1"/>
        </p:nvSpPr>
        <p:spPr>
          <a:xfrm>
            <a:off x="0" y="-60767"/>
            <a:ext cx="9143999" cy="3394650"/>
          </a:xfrm>
          <a:custGeom>
            <a:avLst/>
            <a:gdLst>
              <a:gd name="connsiteX0" fmla="*/ 0 w 9134372"/>
              <a:gd name="connsiteY0" fmla="*/ 0 h 3394650"/>
              <a:gd name="connsiteX1" fmla="*/ 9134372 w 9134372"/>
              <a:gd name="connsiteY1" fmla="*/ 0 h 3394650"/>
              <a:gd name="connsiteX2" fmla="*/ 9134372 w 9134372"/>
              <a:gd name="connsiteY2" fmla="*/ 3394650 h 3394650"/>
              <a:gd name="connsiteX3" fmla="*/ 7134907 w 9134372"/>
              <a:gd name="connsiteY3" fmla="*/ 1146414 h 3394650"/>
              <a:gd name="connsiteX4" fmla="*/ 7112110 w 9134372"/>
              <a:gd name="connsiteY4" fmla="*/ 1121384 h 3394650"/>
              <a:gd name="connsiteX5" fmla="*/ 7088763 w 9134372"/>
              <a:gd name="connsiteY5" fmla="*/ 1096939 h 3394650"/>
              <a:gd name="connsiteX6" fmla="*/ 7064877 w 9134372"/>
              <a:gd name="connsiteY6" fmla="*/ 1073080 h 3394650"/>
              <a:gd name="connsiteX7" fmla="*/ 7040460 w 9134372"/>
              <a:gd name="connsiteY7" fmla="*/ 1049813 h 3394650"/>
              <a:gd name="connsiteX8" fmla="*/ 7015522 w 9134372"/>
              <a:gd name="connsiteY8" fmla="*/ 1027140 h 3394650"/>
              <a:gd name="connsiteX9" fmla="*/ 6990074 w 9134372"/>
              <a:gd name="connsiteY9" fmla="*/ 1005063 h 3394650"/>
              <a:gd name="connsiteX10" fmla="*/ 6964123 w 9134372"/>
              <a:gd name="connsiteY10" fmla="*/ 983587 h 3394650"/>
              <a:gd name="connsiteX11" fmla="*/ 6937680 w 9134372"/>
              <a:gd name="connsiteY11" fmla="*/ 962714 h 3394650"/>
              <a:gd name="connsiteX12" fmla="*/ 6910755 w 9134372"/>
              <a:gd name="connsiteY12" fmla="*/ 942446 h 3394650"/>
              <a:gd name="connsiteX13" fmla="*/ 6883357 w 9134372"/>
              <a:gd name="connsiteY13" fmla="*/ 922789 h 3394650"/>
              <a:gd name="connsiteX14" fmla="*/ 6855496 w 9134372"/>
              <a:gd name="connsiteY14" fmla="*/ 903744 h 3394650"/>
              <a:gd name="connsiteX15" fmla="*/ 6827181 w 9134372"/>
              <a:gd name="connsiteY15" fmla="*/ 885314 h 3394650"/>
              <a:gd name="connsiteX16" fmla="*/ 6798420 w 9134372"/>
              <a:gd name="connsiteY16" fmla="*/ 867504 h 3394650"/>
              <a:gd name="connsiteX17" fmla="*/ 6769227 w 9134372"/>
              <a:gd name="connsiteY17" fmla="*/ 850315 h 3394650"/>
              <a:gd name="connsiteX18" fmla="*/ 6739607 w 9134372"/>
              <a:gd name="connsiteY18" fmla="*/ 833752 h 3394650"/>
              <a:gd name="connsiteX19" fmla="*/ 6709572 w 9134372"/>
              <a:gd name="connsiteY19" fmla="*/ 817816 h 3394650"/>
              <a:gd name="connsiteX20" fmla="*/ 6679131 w 9134372"/>
              <a:gd name="connsiteY20" fmla="*/ 802512 h 3394650"/>
              <a:gd name="connsiteX21" fmla="*/ 6648293 w 9134372"/>
              <a:gd name="connsiteY21" fmla="*/ 787843 h 3394650"/>
              <a:gd name="connsiteX22" fmla="*/ 6617069 w 9134372"/>
              <a:gd name="connsiteY22" fmla="*/ 773810 h 3394650"/>
              <a:gd name="connsiteX23" fmla="*/ 6585468 w 9134372"/>
              <a:gd name="connsiteY23" fmla="*/ 760419 h 3394650"/>
              <a:gd name="connsiteX24" fmla="*/ 6553498 w 9134372"/>
              <a:gd name="connsiteY24" fmla="*/ 747672 h 3394650"/>
              <a:gd name="connsiteX25" fmla="*/ 6521171 w 9134372"/>
              <a:gd name="connsiteY25" fmla="*/ 735571 h 3394650"/>
              <a:gd name="connsiteX26" fmla="*/ 6488495 w 9134372"/>
              <a:gd name="connsiteY26" fmla="*/ 724120 h 3394650"/>
              <a:gd name="connsiteX27" fmla="*/ 6455479 w 9134372"/>
              <a:gd name="connsiteY27" fmla="*/ 713324 h 3394650"/>
              <a:gd name="connsiteX28" fmla="*/ 6422135 w 9134372"/>
              <a:gd name="connsiteY28" fmla="*/ 703183 h 3394650"/>
              <a:gd name="connsiteX29" fmla="*/ 6388470 w 9134372"/>
              <a:gd name="connsiteY29" fmla="*/ 693701 h 3394650"/>
              <a:gd name="connsiteX30" fmla="*/ 6354495 w 9134372"/>
              <a:gd name="connsiteY30" fmla="*/ 684882 h 3394650"/>
              <a:gd name="connsiteX31" fmla="*/ 6320219 w 9134372"/>
              <a:gd name="connsiteY31" fmla="*/ 676729 h 3394650"/>
              <a:gd name="connsiteX32" fmla="*/ 6285652 w 9134372"/>
              <a:gd name="connsiteY32" fmla="*/ 669246 h 3394650"/>
              <a:gd name="connsiteX33" fmla="*/ 6250804 w 9134372"/>
              <a:gd name="connsiteY33" fmla="*/ 662433 h 3394650"/>
              <a:gd name="connsiteX34" fmla="*/ 6215683 w 9134372"/>
              <a:gd name="connsiteY34" fmla="*/ 656296 h 3394650"/>
              <a:gd name="connsiteX35" fmla="*/ 6180300 w 9134372"/>
              <a:gd name="connsiteY35" fmla="*/ 650838 h 3394650"/>
              <a:gd name="connsiteX36" fmla="*/ 6144664 w 9134372"/>
              <a:gd name="connsiteY36" fmla="*/ 646060 h 3394650"/>
              <a:gd name="connsiteX37" fmla="*/ 6108784 w 9134372"/>
              <a:gd name="connsiteY37" fmla="*/ 641967 h 3394650"/>
              <a:gd name="connsiteX38" fmla="*/ 6072671 w 9134372"/>
              <a:gd name="connsiteY38" fmla="*/ 638562 h 3394650"/>
              <a:gd name="connsiteX39" fmla="*/ 6036333 w 9134372"/>
              <a:gd name="connsiteY39" fmla="*/ 635848 h 3394650"/>
              <a:gd name="connsiteX40" fmla="*/ 5999780 w 9134372"/>
              <a:gd name="connsiteY40" fmla="*/ 633827 h 3394650"/>
              <a:gd name="connsiteX41" fmla="*/ 5963023 w 9134372"/>
              <a:gd name="connsiteY41" fmla="*/ 632504 h 3394650"/>
              <a:gd name="connsiteX42" fmla="*/ 5926070 w 9134372"/>
              <a:gd name="connsiteY42" fmla="*/ 631881 h 3394650"/>
              <a:gd name="connsiteX43" fmla="*/ 5888930 w 9134372"/>
              <a:gd name="connsiteY43" fmla="*/ 631961 h 3394650"/>
              <a:gd name="connsiteX44" fmla="*/ 5851615 w 9134372"/>
              <a:gd name="connsiteY44" fmla="*/ 632747 h 3394650"/>
              <a:gd name="connsiteX45" fmla="*/ 5814133 w 9134372"/>
              <a:gd name="connsiteY45" fmla="*/ 634243 h 3394650"/>
              <a:gd name="connsiteX46" fmla="*/ 5776493 w 9134372"/>
              <a:gd name="connsiteY46" fmla="*/ 636452 h 3394650"/>
              <a:gd name="connsiteX47" fmla="*/ 5738705 w 9134372"/>
              <a:gd name="connsiteY47" fmla="*/ 639377 h 3394650"/>
              <a:gd name="connsiteX48" fmla="*/ 5700780 w 9134372"/>
              <a:gd name="connsiteY48" fmla="*/ 643020 h 3394650"/>
              <a:gd name="connsiteX49" fmla="*/ 5662726 w 9134372"/>
              <a:gd name="connsiteY49" fmla="*/ 647386 h 3394650"/>
              <a:gd name="connsiteX50" fmla="*/ 5624553 w 9134372"/>
              <a:gd name="connsiteY50" fmla="*/ 652477 h 3394650"/>
              <a:gd name="connsiteX51" fmla="*/ 0 w 9134372"/>
              <a:gd name="connsiteY51" fmla="*/ 1593011 h 3394650"/>
              <a:gd name="connsiteX52" fmla="*/ 0 w 9134372"/>
              <a:gd name="connsiteY52" fmla="*/ 0 h 339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34372" h="3394650">
                <a:moveTo>
                  <a:pt x="0" y="0"/>
                </a:moveTo>
                <a:lnTo>
                  <a:pt x="9134372" y="0"/>
                </a:lnTo>
                <a:lnTo>
                  <a:pt x="9134372" y="3394650"/>
                </a:lnTo>
                <a:lnTo>
                  <a:pt x="7134907" y="1146414"/>
                </a:lnTo>
                <a:lnTo>
                  <a:pt x="7112110" y="1121384"/>
                </a:lnTo>
                <a:lnTo>
                  <a:pt x="7088763" y="1096939"/>
                </a:lnTo>
                <a:lnTo>
                  <a:pt x="7064877" y="1073080"/>
                </a:lnTo>
                <a:lnTo>
                  <a:pt x="7040460" y="1049813"/>
                </a:lnTo>
                <a:lnTo>
                  <a:pt x="7015522" y="1027140"/>
                </a:lnTo>
                <a:lnTo>
                  <a:pt x="6990074" y="1005063"/>
                </a:lnTo>
                <a:lnTo>
                  <a:pt x="6964123" y="983587"/>
                </a:lnTo>
                <a:lnTo>
                  <a:pt x="6937680" y="962714"/>
                </a:lnTo>
                <a:lnTo>
                  <a:pt x="6910755" y="942446"/>
                </a:lnTo>
                <a:lnTo>
                  <a:pt x="6883357" y="922789"/>
                </a:lnTo>
                <a:lnTo>
                  <a:pt x="6855496" y="903744"/>
                </a:lnTo>
                <a:lnTo>
                  <a:pt x="6827181" y="885314"/>
                </a:lnTo>
                <a:lnTo>
                  <a:pt x="6798420" y="867504"/>
                </a:lnTo>
                <a:lnTo>
                  <a:pt x="6769227" y="850315"/>
                </a:lnTo>
                <a:lnTo>
                  <a:pt x="6739607" y="833752"/>
                </a:lnTo>
                <a:lnTo>
                  <a:pt x="6709572" y="817816"/>
                </a:lnTo>
                <a:lnTo>
                  <a:pt x="6679131" y="802512"/>
                </a:lnTo>
                <a:lnTo>
                  <a:pt x="6648293" y="787843"/>
                </a:lnTo>
                <a:lnTo>
                  <a:pt x="6617069" y="773810"/>
                </a:lnTo>
                <a:lnTo>
                  <a:pt x="6585468" y="760419"/>
                </a:lnTo>
                <a:lnTo>
                  <a:pt x="6553498" y="747672"/>
                </a:lnTo>
                <a:lnTo>
                  <a:pt x="6521171" y="735571"/>
                </a:lnTo>
                <a:lnTo>
                  <a:pt x="6488495" y="724120"/>
                </a:lnTo>
                <a:lnTo>
                  <a:pt x="6455479" y="713324"/>
                </a:lnTo>
                <a:lnTo>
                  <a:pt x="6422135" y="703183"/>
                </a:lnTo>
                <a:lnTo>
                  <a:pt x="6388470" y="693701"/>
                </a:lnTo>
                <a:lnTo>
                  <a:pt x="6354495" y="684882"/>
                </a:lnTo>
                <a:lnTo>
                  <a:pt x="6320219" y="676729"/>
                </a:lnTo>
                <a:lnTo>
                  <a:pt x="6285652" y="669246"/>
                </a:lnTo>
                <a:lnTo>
                  <a:pt x="6250804" y="662433"/>
                </a:lnTo>
                <a:lnTo>
                  <a:pt x="6215683" y="656296"/>
                </a:lnTo>
                <a:lnTo>
                  <a:pt x="6180300" y="650838"/>
                </a:lnTo>
                <a:lnTo>
                  <a:pt x="6144664" y="646060"/>
                </a:lnTo>
                <a:lnTo>
                  <a:pt x="6108784" y="641967"/>
                </a:lnTo>
                <a:lnTo>
                  <a:pt x="6072671" y="638562"/>
                </a:lnTo>
                <a:lnTo>
                  <a:pt x="6036333" y="635848"/>
                </a:lnTo>
                <a:lnTo>
                  <a:pt x="5999780" y="633827"/>
                </a:lnTo>
                <a:lnTo>
                  <a:pt x="5963023" y="632504"/>
                </a:lnTo>
                <a:lnTo>
                  <a:pt x="5926070" y="631881"/>
                </a:lnTo>
                <a:lnTo>
                  <a:pt x="5888930" y="631961"/>
                </a:lnTo>
                <a:lnTo>
                  <a:pt x="5851615" y="632747"/>
                </a:lnTo>
                <a:lnTo>
                  <a:pt x="5814133" y="634243"/>
                </a:lnTo>
                <a:lnTo>
                  <a:pt x="5776493" y="636452"/>
                </a:lnTo>
                <a:lnTo>
                  <a:pt x="5738705" y="639377"/>
                </a:lnTo>
                <a:lnTo>
                  <a:pt x="5700780" y="643020"/>
                </a:lnTo>
                <a:lnTo>
                  <a:pt x="5662726" y="647386"/>
                </a:lnTo>
                <a:lnTo>
                  <a:pt x="5624553" y="652477"/>
                </a:lnTo>
                <a:lnTo>
                  <a:pt x="0" y="1593011"/>
                </a:lnTo>
                <a:lnTo>
                  <a:pt x="0" y="0"/>
                </a:lnTo>
                <a:close/>
              </a:path>
            </a:pathLst>
          </a:cu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30" name="Freeform 29">
            <a:extLst>
              <a:ext uri="{FF2B5EF4-FFF2-40B4-BE49-F238E27FC236}">
                <a16:creationId xmlns:a16="http://schemas.microsoft.com/office/drawing/2014/main" id="{B1B2352F-EB38-0C41-98C4-266328149D28}"/>
              </a:ext>
            </a:extLst>
          </p:cNvPr>
          <p:cNvSpPr/>
          <p:nvPr userDrawn="1"/>
        </p:nvSpPr>
        <p:spPr>
          <a:xfrm>
            <a:off x="0" y="5884945"/>
            <a:ext cx="1729148" cy="973055"/>
          </a:xfrm>
          <a:custGeom>
            <a:avLst/>
            <a:gdLst>
              <a:gd name="connsiteX0" fmla="*/ 0 w 1729148"/>
              <a:gd name="connsiteY0" fmla="*/ 0 h 973055"/>
              <a:gd name="connsiteX1" fmla="*/ 1729148 w 1729148"/>
              <a:gd name="connsiteY1" fmla="*/ 973055 h 973055"/>
              <a:gd name="connsiteX2" fmla="*/ 0 w 1729148"/>
              <a:gd name="connsiteY2" fmla="*/ 973055 h 973055"/>
              <a:gd name="connsiteX3" fmla="*/ 0 w 1729148"/>
              <a:gd name="connsiteY3" fmla="*/ 0 h 973055"/>
            </a:gdLst>
            <a:ahLst/>
            <a:cxnLst>
              <a:cxn ang="0">
                <a:pos x="connsiteX0" y="connsiteY0"/>
              </a:cxn>
              <a:cxn ang="0">
                <a:pos x="connsiteX1" y="connsiteY1"/>
              </a:cxn>
              <a:cxn ang="0">
                <a:pos x="connsiteX2" y="connsiteY2"/>
              </a:cxn>
              <a:cxn ang="0">
                <a:pos x="connsiteX3" y="connsiteY3"/>
              </a:cxn>
            </a:cxnLst>
            <a:rect l="l" t="t" r="r" b="b"/>
            <a:pathLst>
              <a:path w="1729148" h="973055">
                <a:moveTo>
                  <a:pt x="0" y="0"/>
                </a:moveTo>
                <a:lnTo>
                  <a:pt x="1729148" y="973055"/>
                </a:lnTo>
                <a:lnTo>
                  <a:pt x="0" y="973055"/>
                </a:lnTo>
                <a:lnTo>
                  <a:pt x="0" y="0"/>
                </a:lnTo>
                <a:close/>
              </a:path>
            </a:pathLst>
          </a:cu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35" name="Freeform 34">
            <a:extLst>
              <a:ext uri="{FF2B5EF4-FFF2-40B4-BE49-F238E27FC236}">
                <a16:creationId xmlns:a16="http://schemas.microsoft.com/office/drawing/2014/main" id="{D06AA9D9-23FA-B344-B836-AC9BB9BE9009}"/>
              </a:ext>
            </a:extLst>
          </p:cNvPr>
          <p:cNvSpPr/>
          <p:nvPr userDrawn="1"/>
        </p:nvSpPr>
        <p:spPr>
          <a:xfrm>
            <a:off x="3893971" y="5042564"/>
            <a:ext cx="5250028" cy="1815436"/>
          </a:xfrm>
          <a:custGeom>
            <a:avLst/>
            <a:gdLst>
              <a:gd name="connsiteX0" fmla="*/ 2660625 w 5250028"/>
              <a:gd name="connsiteY0" fmla="*/ 0 h 1815436"/>
              <a:gd name="connsiteX1" fmla="*/ 2693132 w 5250028"/>
              <a:gd name="connsiteY1" fmla="*/ 509 h 1815436"/>
              <a:gd name="connsiteX2" fmla="*/ 2725585 w 5250028"/>
              <a:gd name="connsiteY2" fmla="*/ 1753 h 1815436"/>
              <a:gd name="connsiteX3" fmla="*/ 2757974 w 5250028"/>
              <a:gd name="connsiteY3" fmla="*/ 3733 h 1815436"/>
              <a:gd name="connsiteX4" fmla="*/ 2790290 w 5250028"/>
              <a:gd name="connsiteY4" fmla="*/ 6452 h 1815436"/>
              <a:gd name="connsiteX5" fmla="*/ 2822523 w 5250028"/>
              <a:gd name="connsiteY5" fmla="*/ 9912 h 1815436"/>
              <a:gd name="connsiteX6" fmla="*/ 2854665 w 5250028"/>
              <a:gd name="connsiteY6" fmla="*/ 14115 h 1815436"/>
              <a:gd name="connsiteX7" fmla="*/ 2886705 w 5250028"/>
              <a:gd name="connsiteY7" fmla="*/ 19064 h 1815436"/>
              <a:gd name="connsiteX8" fmla="*/ 2918634 w 5250028"/>
              <a:gd name="connsiteY8" fmla="*/ 24761 h 1815436"/>
              <a:gd name="connsiteX9" fmla="*/ 2950444 w 5250028"/>
              <a:gd name="connsiteY9" fmla="*/ 31209 h 1815436"/>
              <a:gd name="connsiteX10" fmla="*/ 2982123 w 5250028"/>
              <a:gd name="connsiteY10" fmla="*/ 38410 h 1815436"/>
              <a:gd name="connsiteX11" fmla="*/ 3013664 w 5250028"/>
              <a:gd name="connsiteY11" fmla="*/ 46365 h 1815436"/>
              <a:gd name="connsiteX12" fmla="*/ 3045057 w 5250028"/>
              <a:gd name="connsiteY12" fmla="*/ 55078 h 1815436"/>
              <a:gd name="connsiteX13" fmla="*/ 5250028 w 5250028"/>
              <a:gd name="connsiteY13" fmla="*/ 695320 h 1815436"/>
              <a:gd name="connsiteX14" fmla="*/ 5250028 w 5250028"/>
              <a:gd name="connsiteY14" fmla="*/ 1815436 h 1815436"/>
              <a:gd name="connsiteX15" fmla="*/ 0 w 5250028"/>
              <a:gd name="connsiteY15" fmla="*/ 1815436 h 1815436"/>
              <a:gd name="connsiteX16" fmla="*/ 1561637 w 5250028"/>
              <a:gd name="connsiteY16" fmla="*/ 426337 h 1815436"/>
              <a:gd name="connsiteX17" fmla="*/ 1590127 w 5250028"/>
              <a:gd name="connsiteY17" fmla="*/ 402636 h 1815436"/>
              <a:gd name="connsiteX18" fmla="*/ 1618892 w 5250028"/>
              <a:gd name="connsiteY18" fmla="*/ 379587 h 1815436"/>
              <a:gd name="connsiteX19" fmla="*/ 1647921 w 5250028"/>
              <a:gd name="connsiteY19" fmla="*/ 357193 h 1815436"/>
              <a:gd name="connsiteX20" fmla="*/ 1677207 w 5250028"/>
              <a:gd name="connsiteY20" fmla="*/ 335455 h 1815436"/>
              <a:gd name="connsiteX21" fmla="*/ 1706739 w 5250028"/>
              <a:gd name="connsiteY21" fmla="*/ 314375 h 1815436"/>
              <a:gd name="connsiteX22" fmla="*/ 1736508 w 5250028"/>
              <a:gd name="connsiteY22" fmla="*/ 293957 h 1815436"/>
              <a:gd name="connsiteX23" fmla="*/ 1766504 w 5250028"/>
              <a:gd name="connsiteY23" fmla="*/ 274202 h 1815436"/>
              <a:gd name="connsiteX24" fmla="*/ 1796718 w 5250028"/>
              <a:gd name="connsiteY24" fmla="*/ 255114 h 1815436"/>
              <a:gd name="connsiteX25" fmla="*/ 1827142 w 5250028"/>
              <a:gd name="connsiteY25" fmla="*/ 236692 h 1815436"/>
              <a:gd name="connsiteX26" fmla="*/ 1857764 w 5250028"/>
              <a:gd name="connsiteY26" fmla="*/ 218943 h 1815436"/>
              <a:gd name="connsiteX27" fmla="*/ 1888577 w 5250028"/>
              <a:gd name="connsiteY27" fmla="*/ 201865 h 1815436"/>
              <a:gd name="connsiteX28" fmla="*/ 1919570 w 5250028"/>
              <a:gd name="connsiteY28" fmla="*/ 185464 h 1815436"/>
              <a:gd name="connsiteX29" fmla="*/ 1950734 w 5250028"/>
              <a:gd name="connsiteY29" fmla="*/ 169739 h 1815436"/>
              <a:gd name="connsiteX30" fmla="*/ 1982059 w 5250028"/>
              <a:gd name="connsiteY30" fmla="*/ 154695 h 1815436"/>
              <a:gd name="connsiteX31" fmla="*/ 2013537 w 5250028"/>
              <a:gd name="connsiteY31" fmla="*/ 140333 h 1815436"/>
              <a:gd name="connsiteX32" fmla="*/ 2045158 w 5250028"/>
              <a:gd name="connsiteY32" fmla="*/ 126656 h 1815436"/>
              <a:gd name="connsiteX33" fmla="*/ 2076913 w 5250028"/>
              <a:gd name="connsiteY33" fmla="*/ 113665 h 1815436"/>
              <a:gd name="connsiteX34" fmla="*/ 2108792 w 5250028"/>
              <a:gd name="connsiteY34" fmla="*/ 101364 h 1815436"/>
              <a:gd name="connsiteX35" fmla="*/ 2140786 w 5250028"/>
              <a:gd name="connsiteY35" fmla="*/ 89755 h 1815436"/>
              <a:gd name="connsiteX36" fmla="*/ 2172885 w 5250028"/>
              <a:gd name="connsiteY36" fmla="*/ 78840 h 1815436"/>
              <a:gd name="connsiteX37" fmla="*/ 2205079 w 5250028"/>
              <a:gd name="connsiteY37" fmla="*/ 68621 h 1815436"/>
              <a:gd name="connsiteX38" fmla="*/ 2237361 w 5250028"/>
              <a:gd name="connsiteY38" fmla="*/ 59101 h 1815436"/>
              <a:gd name="connsiteX39" fmla="*/ 2269720 w 5250028"/>
              <a:gd name="connsiteY39" fmla="*/ 50283 h 1815436"/>
              <a:gd name="connsiteX40" fmla="*/ 2302146 w 5250028"/>
              <a:gd name="connsiteY40" fmla="*/ 42167 h 1815436"/>
              <a:gd name="connsiteX41" fmla="*/ 2334631 w 5250028"/>
              <a:gd name="connsiteY41" fmla="*/ 34758 h 1815436"/>
              <a:gd name="connsiteX42" fmla="*/ 2367165 w 5250028"/>
              <a:gd name="connsiteY42" fmla="*/ 28056 h 1815436"/>
              <a:gd name="connsiteX43" fmla="*/ 2399739 w 5250028"/>
              <a:gd name="connsiteY43" fmla="*/ 22065 h 1815436"/>
              <a:gd name="connsiteX44" fmla="*/ 2432342 w 5250028"/>
              <a:gd name="connsiteY44" fmla="*/ 16788 h 1815436"/>
              <a:gd name="connsiteX45" fmla="*/ 2464967 w 5250028"/>
              <a:gd name="connsiteY45" fmla="*/ 12225 h 1815436"/>
              <a:gd name="connsiteX46" fmla="*/ 2497603 w 5250028"/>
              <a:gd name="connsiteY46" fmla="*/ 8380 h 1815436"/>
              <a:gd name="connsiteX47" fmla="*/ 2530240 w 5250028"/>
              <a:gd name="connsiteY47" fmla="*/ 5254 h 1815436"/>
              <a:gd name="connsiteX48" fmla="*/ 2562871 w 5250028"/>
              <a:gd name="connsiteY48" fmla="*/ 2851 h 1815436"/>
              <a:gd name="connsiteX49" fmla="*/ 2595485 w 5250028"/>
              <a:gd name="connsiteY49" fmla="*/ 1173 h 1815436"/>
              <a:gd name="connsiteX50" fmla="*/ 2628073 w 5250028"/>
              <a:gd name="connsiteY50" fmla="*/ 222 h 1815436"/>
              <a:gd name="connsiteX51" fmla="*/ 2660625 w 5250028"/>
              <a:gd name="connsiteY51" fmla="*/ 0 h 181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50028" h="1815436">
                <a:moveTo>
                  <a:pt x="2660625" y="0"/>
                </a:moveTo>
                <a:lnTo>
                  <a:pt x="2693132" y="509"/>
                </a:lnTo>
                <a:lnTo>
                  <a:pt x="2725585" y="1753"/>
                </a:lnTo>
                <a:lnTo>
                  <a:pt x="2757974" y="3733"/>
                </a:lnTo>
                <a:lnTo>
                  <a:pt x="2790290" y="6452"/>
                </a:lnTo>
                <a:lnTo>
                  <a:pt x="2822523" y="9912"/>
                </a:lnTo>
                <a:lnTo>
                  <a:pt x="2854665" y="14115"/>
                </a:lnTo>
                <a:lnTo>
                  <a:pt x="2886705" y="19064"/>
                </a:lnTo>
                <a:lnTo>
                  <a:pt x="2918634" y="24761"/>
                </a:lnTo>
                <a:lnTo>
                  <a:pt x="2950444" y="31209"/>
                </a:lnTo>
                <a:lnTo>
                  <a:pt x="2982123" y="38410"/>
                </a:lnTo>
                <a:lnTo>
                  <a:pt x="3013664" y="46365"/>
                </a:lnTo>
                <a:lnTo>
                  <a:pt x="3045057" y="55078"/>
                </a:lnTo>
                <a:lnTo>
                  <a:pt x="5250028" y="695320"/>
                </a:lnTo>
                <a:lnTo>
                  <a:pt x="5250028" y="1815436"/>
                </a:lnTo>
                <a:lnTo>
                  <a:pt x="0" y="1815436"/>
                </a:lnTo>
                <a:lnTo>
                  <a:pt x="1561637" y="426337"/>
                </a:lnTo>
                <a:lnTo>
                  <a:pt x="1590127" y="402636"/>
                </a:lnTo>
                <a:lnTo>
                  <a:pt x="1618892" y="379587"/>
                </a:lnTo>
                <a:lnTo>
                  <a:pt x="1647921" y="357193"/>
                </a:lnTo>
                <a:lnTo>
                  <a:pt x="1677207" y="335455"/>
                </a:lnTo>
                <a:lnTo>
                  <a:pt x="1706739" y="314375"/>
                </a:lnTo>
                <a:lnTo>
                  <a:pt x="1736508" y="293957"/>
                </a:lnTo>
                <a:lnTo>
                  <a:pt x="1766504" y="274202"/>
                </a:lnTo>
                <a:lnTo>
                  <a:pt x="1796718" y="255114"/>
                </a:lnTo>
                <a:lnTo>
                  <a:pt x="1827142" y="236692"/>
                </a:lnTo>
                <a:lnTo>
                  <a:pt x="1857764" y="218943"/>
                </a:lnTo>
                <a:lnTo>
                  <a:pt x="1888577" y="201865"/>
                </a:lnTo>
                <a:lnTo>
                  <a:pt x="1919570" y="185464"/>
                </a:lnTo>
                <a:lnTo>
                  <a:pt x="1950734" y="169739"/>
                </a:lnTo>
                <a:lnTo>
                  <a:pt x="1982059" y="154695"/>
                </a:lnTo>
                <a:lnTo>
                  <a:pt x="2013537" y="140333"/>
                </a:lnTo>
                <a:lnTo>
                  <a:pt x="2045158" y="126656"/>
                </a:lnTo>
                <a:lnTo>
                  <a:pt x="2076913" y="113665"/>
                </a:lnTo>
                <a:lnTo>
                  <a:pt x="2108792" y="101364"/>
                </a:lnTo>
                <a:lnTo>
                  <a:pt x="2140786" y="89755"/>
                </a:lnTo>
                <a:lnTo>
                  <a:pt x="2172885" y="78840"/>
                </a:lnTo>
                <a:lnTo>
                  <a:pt x="2205079" y="68621"/>
                </a:lnTo>
                <a:lnTo>
                  <a:pt x="2237361" y="59101"/>
                </a:lnTo>
                <a:lnTo>
                  <a:pt x="2269720" y="50283"/>
                </a:lnTo>
                <a:lnTo>
                  <a:pt x="2302146" y="42167"/>
                </a:lnTo>
                <a:lnTo>
                  <a:pt x="2334631" y="34758"/>
                </a:lnTo>
                <a:lnTo>
                  <a:pt x="2367165" y="28056"/>
                </a:lnTo>
                <a:lnTo>
                  <a:pt x="2399739" y="22065"/>
                </a:lnTo>
                <a:lnTo>
                  <a:pt x="2432342" y="16788"/>
                </a:lnTo>
                <a:lnTo>
                  <a:pt x="2464967" y="12225"/>
                </a:lnTo>
                <a:lnTo>
                  <a:pt x="2497603" y="8380"/>
                </a:lnTo>
                <a:lnTo>
                  <a:pt x="2530240" y="5254"/>
                </a:lnTo>
                <a:lnTo>
                  <a:pt x="2562871" y="2851"/>
                </a:lnTo>
                <a:lnTo>
                  <a:pt x="2595485" y="1173"/>
                </a:lnTo>
                <a:lnTo>
                  <a:pt x="2628073" y="222"/>
                </a:lnTo>
                <a:lnTo>
                  <a:pt x="2660625" y="0"/>
                </a:lnTo>
                <a:close/>
              </a:path>
            </a:pathLst>
          </a:custGeom>
          <a:solidFill>
            <a:srgbClr val="DDEAF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vertical y texto" preserve="1" userDrawn="1">
  <p:cSld name="Slide 1">
    <p:spTree>
      <p:nvGrpSpPr>
        <p:cNvPr id="1" name="Shape 113"/>
        <p:cNvGrpSpPr/>
        <p:nvPr/>
      </p:nvGrpSpPr>
      <p:grpSpPr>
        <a:xfrm>
          <a:off x="0" y="0"/>
          <a:ext cx="0" cy="0"/>
          <a:chOff x="0" y="0"/>
          <a:chExt cx="0" cy="0"/>
        </a:xfrm>
      </p:grpSpPr>
      <p:pic>
        <p:nvPicPr>
          <p:cNvPr id="11" name="Google Shape;29;p70">
            <a:extLst>
              <a:ext uri="{FF2B5EF4-FFF2-40B4-BE49-F238E27FC236}">
                <a16:creationId xmlns:a16="http://schemas.microsoft.com/office/drawing/2014/main" id="{5560A487-77CE-2C48-80F6-7D8A25F53A80}"/>
              </a:ext>
            </a:extLst>
          </p:cNvPr>
          <p:cNvPicPr preferRelativeResize="0"/>
          <p:nvPr userDrawn="1"/>
        </p:nvPicPr>
        <p:blipFill rotWithShape="1">
          <a:blip r:embed="rId2">
            <a:alphaModFix/>
          </a:blip>
          <a:srcRect/>
          <a:stretch/>
        </p:blipFill>
        <p:spPr>
          <a:xfrm>
            <a:off x="-74754" y="0"/>
            <a:ext cx="9218754" cy="6917265"/>
          </a:xfrm>
          <a:prstGeom prst="rect">
            <a:avLst/>
          </a:prstGeom>
          <a:noFill/>
          <a:ln>
            <a:noFill/>
          </a:ln>
        </p:spPr>
      </p:pic>
    </p:spTree>
    <p:extLst>
      <p:ext uri="{BB962C8B-B14F-4D97-AF65-F5344CB8AC3E}">
        <p14:creationId xmlns:p14="http://schemas.microsoft.com/office/powerpoint/2010/main" val="3843024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vertical y texto" preserve="1" userDrawn="1">
  <p:cSld name="Slide 2">
    <p:spTree>
      <p:nvGrpSpPr>
        <p:cNvPr id="1" name="Shape 113"/>
        <p:cNvGrpSpPr/>
        <p:nvPr/>
      </p:nvGrpSpPr>
      <p:grpSpPr>
        <a:xfrm>
          <a:off x="0" y="0"/>
          <a:ext cx="0" cy="0"/>
          <a:chOff x="0" y="0"/>
          <a:chExt cx="0" cy="0"/>
        </a:xfrm>
      </p:grpSpPr>
      <p:pic>
        <p:nvPicPr>
          <p:cNvPr id="3" name="Google Shape;31;p71">
            <a:extLst>
              <a:ext uri="{FF2B5EF4-FFF2-40B4-BE49-F238E27FC236}">
                <a16:creationId xmlns:a16="http://schemas.microsoft.com/office/drawing/2014/main" id="{827832F4-40FA-0E4B-8725-F5CE7D9C8C3D}"/>
              </a:ext>
            </a:extLst>
          </p:cNvPr>
          <p:cNvPicPr preferRelativeResize="0"/>
          <p:nvPr userDrawn="1"/>
        </p:nvPicPr>
        <p:blipFill rotWithShape="1">
          <a:blip r:embed="rId2">
            <a:alphaModFix/>
          </a:blip>
          <a:srcRect/>
          <a:stretch/>
        </p:blipFill>
        <p:spPr>
          <a:xfrm>
            <a:off x="-45154" y="-37072"/>
            <a:ext cx="9234308" cy="6932143"/>
          </a:xfrm>
          <a:prstGeom prst="rect">
            <a:avLst/>
          </a:prstGeom>
          <a:noFill/>
          <a:ln>
            <a:noFill/>
          </a:ln>
        </p:spPr>
      </p:pic>
    </p:spTree>
    <p:extLst>
      <p:ext uri="{BB962C8B-B14F-4D97-AF65-F5344CB8AC3E}">
        <p14:creationId xmlns:p14="http://schemas.microsoft.com/office/powerpoint/2010/main" val="3980003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vertical y texto" preserve="1" userDrawn="1">
  <p:cSld name="1_Título vertical y texto">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1025621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vertical y texto" preserve="1" userDrawn="1">
  <p:cSld name="1_Título vertical y texto">
    <p:spTree>
      <p:nvGrpSpPr>
        <p:cNvPr id="1" name="Shape 113"/>
        <p:cNvGrpSpPr/>
        <p:nvPr/>
      </p:nvGrpSpPr>
      <p:grpSpPr>
        <a:xfrm>
          <a:off x="0" y="0"/>
          <a:ext cx="0" cy="0"/>
          <a:chOff x="0" y="0"/>
          <a:chExt cx="0" cy="0"/>
        </a:xfrm>
      </p:grpSpPr>
      <p:pic>
        <p:nvPicPr>
          <p:cNvPr id="3" name="Picture 2" descr="A blue and white rectangles&#10;&#10;Description automatically generated">
            <a:extLst>
              <a:ext uri="{FF2B5EF4-FFF2-40B4-BE49-F238E27FC236}">
                <a16:creationId xmlns:a16="http://schemas.microsoft.com/office/drawing/2014/main" id="{1CB92FF9-5FCD-1095-09DD-6026F2B0308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18725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vertical y texto" preserve="1" userDrawn="1">
  <p:cSld name="1_Título vertical y texto">
    <p:spTree>
      <p:nvGrpSpPr>
        <p:cNvPr id="1" name="Shape 113"/>
        <p:cNvGrpSpPr/>
        <p:nvPr/>
      </p:nvGrpSpPr>
      <p:grpSpPr>
        <a:xfrm>
          <a:off x="0" y="0"/>
          <a:ext cx="0" cy="0"/>
          <a:chOff x="0" y="0"/>
          <a:chExt cx="0" cy="0"/>
        </a:xfrm>
      </p:grpSpPr>
      <p:pic>
        <p:nvPicPr>
          <p:cNvPr id="3" name="Picture 2">
            <a:extLst>
              <a:ext uri="{FF2B5EF4-FFF2-40B4-BE49-F238E27FC236}">
                <a16:creationId xmlns:a16="http://schemas.microsoft.com/office/drawing/2014/main" id="{1CB92FF9-5FCD-1095-09DD-6026F2B03088}"/>
              </a:ext>
            </a:extLst>
          </p:cNvPr>
          <p:cNvPicPr>
            <a:picLocks noChangeAspect="1"/>
          </p:cNvPicPr>
          <p:nvPr userDrawn="1"/>
        </p:nvPicPr>
        <p:blipFill>
          <a:blip r:embed="rId2"/>
          <a:srcRect/>
          <a:stretch/>
        </p:blipFill>
        <p:spPr>
          <a:xfrm>
            <a:off x="0" y="0"/>
            <a:ext cx="9144000" cy="6858000"/>
          </a:xfrm>
          <a:prstGeom prst="rect">
            <a:avLst/>
          </a:prstGeom>
        </p:spPr>
      </p:pic>
    </p:spTree>
    <p:extLst>
      <p:ext uri="{BB962C8B-B14F-4D97-AF65-F5344CB8AC3E}">
        <p14:creationId xmlns:p14="http://schemas.microsoft.com/office/powerpoint/2010/main" val="2968804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vertical y texto" preserve="1" userDrawn="1">
  <p:cSld name="1_Título vertical y texto">
    <p:bg>
      <p:bgPr>
        <a:solidFill>
          <a:srgbClr val="3C6C9D">
            <a:alpha val="80000"/>
          </a:srgbClr>
        </a:solidFill>
        <a:effectLst/>
      </p:bgPr>
    </p:bg>
    <p:spTree>
      <p:nvGrpSpPr>
        <p:cNvPr id="1" name="Shape 113"/>
        <p:cNvGrpSpPr/>
        <p:nvPr/>
      </p:nvGrpSpPr>
      <p:grpSpPr>
        <a:xfrm>
          <a:off x="0" y="0"/>
          <a:ext cx="0" cy="0"/>
          <a:chOff x="0" y="0"/>
          <a:chExt cx="0" cy="0"/>
        </a:xfrm>
      </p:grpSpPr>
      <p:sp>
        <p:nvSpPr>
          <p:cNvPr id="5" name="Freeform 4">
            <a:extLst>
              <a:ext uri="{FF2B5EF4-FFF2-40B4-BE49-F238E27FC236}">
                <a16:creationId xmlns:a16="http://schemas.microsoft.com/office/drawing/2014/main" id="{8AD1FB86-E245-F247-A8D9-B444AFCB2039}"/>
              </a:ext>
            </a:extLst>
          </p:cNvPr>
          <p:cNvSpPr/>
          <p:nvPr userDrawn="1"/>
        </p:nvSpPr>
        <p:spPr>
          <a:xfrm flipH="1">
            <a:off x="-1" y="3081130"/>
            <a:ext cx="9143998" cy="3776870"/>
          </a:xfrm>
          <a:custGeom>
            <a:avLst/>
            <a:gdLst>
              <a:gd name="connsiteX0" fmla="*/ 2660625 w 5250028"/>
              <a:gd name="connsiteY0" fmla="*/ 0 h 1815436"/>
              <a:gd name="connsiteX1" fmla="*/ 2693132 w 5250028"/>
              <a:gd name="connsiteY1" fmla="*/ 509 h 1815436"/>
              <a:gd name="connsiteX2" fmla="*/ 2725585 w 5250028"/>
              <a:gd name="connsiteY2" fmla="*/ 1753 h 1815436"/>
              <a:gd name="connsiteX3" fmla="*/ 2757974 w 5250028"/>
              <a:gd name="connsiteY3" fmla="*/ 3733 h 1815436"/>
              <a:gd name="connsiteX4" fmla="*/ 2790290 w 5250028"/>
              <a:gd name="connsiteY4" fmla="*/ 6452 h 1815436"/>
              <a:gd name="connsiteX5" fmla="*/ 2822523 w 5250028"/>
              <a:gd name="connsiteY5" fmla="*/ 9912 h 1815436"/>
              <a:gd name="connsiteX6" fmla="*/ 2854665 w 5250028"/>
              <a:gd name="connsiteY6" fmla="*/ 14115 h 1815436"/>
              <a:gd name="connsiteX7" fmla="*/ 2886705 w 5250028"/>
              <a:gd name="connsiteY7" fmla="*/ 19064 h 1815436"/>
              <a:gd name="connsiteX8" fmla="*/ 2918634 w 5250028"/>
              <a:gd name="connsiteY8" fmla="*/ 24761 h 1815436"/>
              <a:gd name="connsiteX9" fmla="*/ 2950444 w 5250028"/>
              <a:gd name="connsiteY9" fmla="*/ 31209 h 1815436"/>
              <a:gd name="connsiteX10" fmla="*/ 2982123 w 5250028"/>
              <a:gd name="connsiteY10" fmla="*/ 38410 h 1815436"/>
              <a:gd name="connsiteX11" fmla="*/ 3013664 w 5250028"/>
              <a:gd name="connsiteY11" fmla="*/ 46365 h 1815436"/>
              <a:gd name="connsiteX12" fmla="*/ 3045057 w 5250028"/>
              <a:gd name="connsiteY12" fmla="*/ 55078 h 1815436"/>
              <a:gd name="connsiteX13" fmla="*/ 5250028 w 5250028"/>
              <a:gd name="connsiteY13" fmla="*/ 695320 h 1815436"/>
              <a:gd name="connsiteX14" fmla="*/ 5250028 w 5250028"/>
              <a:gd name="connsiteY14" fmla="*/ 1815436 h 1815436"/>
              <a:gd name="connsiteX15" fmla="*/ 0 w 5250028"/>
              <a:gd name="connsiteY15" fmla="*/ 1815436 h 1815436"/>
              <a:gd name="connsiteX16" fmla="*/ 1561637 w 5250028"/>
              <a:gd name="connsiteY16" fmla="*/ 426337 h 1815436"/>
              <a:gd name="connsiteX17" fmla="*/ 1590127 w 5250028"/>
              <a:gd name="connsiteY17" fmla="*/ 402636 h 1815436"/>
              <a:gd name="connsiteX18" fmla="*/ 1618892 w 5250028"/>
              <a:gd name="connsiteY18" fmla="*/ 379587 h 1815436"/>
              <a:gd name="connsiteX19" fmla="*/ 1647921 w 5250028"/>
              <a:gd name="connsiteY19" fmla="*/ 357193 h 1815436"/>
              <a:gd name="connsiteX20" fmla="*/ 1677207 w 5250028"/>
              <a:gd name="connsiteY20" fmla="*/ 335455 h 1815436"/>
              <a:gd name="connsiteX21" fmla="*/ 1706739 w 5250028"/>
              <a:gd name="connsiteY21" fmla="*/ 314375 h 1815436"/>
              <a:gd name="connsiteX22" fmla="*/ 1736508 w 5250028"/>
              <a:gd name="connsiteY22" fmla="*/ 293957 h 1815436"/>
              <a:gd name="connsiteX23" fmla="*/ 1766504 w 5250028"/>
              <a:gd name="connsiteY23" fmla="*/ 274202 h 1815436"/>
              <a:gd name="connsiteX24" fmla="*/ 1796718 w 5250028"/>
              <a:gd name="connsiteY24" fmla="*/ 255114 h 1815436"/>
              <a:gd name="connsiteX25" fmla="*/ 1827142 w 5250028"/>
              <a:gd name="connsiteY25" fmla="*/ 236692 h 1815436"/>
              <a:gd name="connsiteX26" fmla="*/ 1857764 w 5250028"/>
              <a:gd name="connsiteY26" fmla="*/ 218943 h 1815436"/>
              <a:gd name="connsiteX27" fmla="*/ 1888577 w 5250028"/>
              <a:gd name="connsiteY27" fmla="*/ 201865 h 1815436"/>
              <a:gd name="connsiteX28" fmla="*/ 1919570 w 5250028"/>
              <a:gd name="connsiteY28" fmla="*/ 185464 h 1815436"/>
              <a:gd name="connsiteX29" fmla="*/ 1950734 w 5250028"/>
              <a:gd name="connsiteY29" fmla="*/ 169739 h 1815436"/>
              <a:gd name="connsiteX30" fmla="*/ 1982059 w 5250028"/>
              <a:gd name="connsiteY30" fmla="*/ 154695 h 1815436"/>
              <a:gd name="connsiteX31" fmla="*/ 2013537 w 5250028"/>
              <a:gd name="connsiteY31" fmla="*/ 140333 h 1815436"/>
              <a:gd name="connsiteX32" fmla="*/ 2045158 w 5250028"/>
              <a:gd name="connsiteY32" fmla="*/ 126656 h 1815436"/>
              <a:gd name="connsiteX33" fmla="*/ 2076913 w 5250028"/>
              <a:gd name="connsiteY33" fmla="*/ 113665 h 1815436"/>
              <a:gd name="connsiteX34" fmla="*/ 2108792 w 5250028"/>
              <a:gd name="connsiteY34" fmla="*/ 101364 h 1815436"/>
              <a:gd name="connsiteX35" fmla="*/ 2140786 w 5250028"/>
              <a:gd name="connsiteY35" fmla="*/ 89755 h 1815436"/>
              <a:gd name="connsiteX36" fmla="*/ 2172885 w 5250028"/>
              <a:gd name="connsiteY36" fmla="*/ 78840 h 1815436"/>
              <a:gd name="connsiteX37" fmla="*/ 2205079 w 5250028"/>
              <a:gd name="connsiteY37" fmla="*/ 68621 h 1815436"/>
              <a:gd name="connsiteX38" fmla="*/ 2237361 w 5250028"/>
              <a:gd name="connsiteY38" fmla="*/ 59101 h 1815436"/>
              <a:gd name="connsiteX39" fmla="*/ 2269720 w 5250028"/>
              <a:gd name="connsiteY39" fmla="*/ 50283 h 1815436"/>
              <a:gd name="connsiteX40" fmla="*/ 2302146 w 5250028"/>
              <a:gd name="connsiteY40" fmla="*/ 42167 h 1815436"/>
              <a:gd name="connsiteX41" fmla="*/ 2334631 w 5250028"/>
              <a:gd name="connsiteY41" fmla="*/ 34758 h 1815436"/>
              <a:gd name="connsiteX42" fmla="*/ 2367165 w 5250028"/>
              <a:gd name="connsiteY42" fmla="*/ 28056 h 1815436"/>
              <a:gd name="connsiteX43" fmla="*/ 2399739 w 5250028"/>
              <a:gd name="connsiteY43" fmla="*/ 22065 h 1815436"/>
              <a:gd name="connsiteX44" fmla="*/ 2432342 w 5250028"/>
              <a:gd name="connsiteY44" fmla="*/ 16788 h 1815436"/>
              <a:gd name="connsiteX45" fmla="*/ 2464967 w 5250028"/>
              <a:gd name="connsiteY45" fmla="*/ 12225 h 1815436"/>
              <a:gd name="connsiteX46" fmla="*/ 2497603 w 5250028"/>
              <a:gd name="connsiteY46" fmla="*/ 8380 h 1815436"/>
              <a:gd name="connsiteX47" fmla="*/ 2530240 w 5250028"/>
              <a:gd name="connsiteY47" fmla="*/ 5254 h 1815436"/>
              <a:gd name="connsiteX48" fmla="*/ 2562871 w 5250028"/>
              <a:gd name="connsiteY48" fmla="*/ 2851 h 1815436"/>
              <a:gd name="connsiteX49" fmla="*/ 2595485 w 5250028"/>
              <a:gd name="connsiteY49" fmla="*/ 1173 h 1815436"/>
              <a:gd name="connsiteX50" fmla="*/ 2628073 w 5250028"/>
              <a:gd name="connsiteY50" fmla="*/ 222 h 1815436"/>
              <a:gd name="connsiteX51" fmla="*/ 2660625 w 5250028"/>
              <a:gd name="connsiteY51" fmla="*/ 0 h 181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50028" h="1815436">
                <a:moveTo>
                  <a:pt x="2660625" y="0"/>
                </a:moveTo>
                <a:lnTo>
                  <a:pt x="2693132" y="509"/>
                </a:lnTo>
                <a:lnTo>
                  <a:pt x="2725585" y="1753"/>
                </a:lnTo>
                <a:lnTo>
                  <a:pt x="2757974" y="3733"/>
                </a:lnTo>
                <a:lnTo>
                  <a:pt x="2790290" y="6452"/>
                </a:lnTo>
                <a:lnTo>
                  <a:pt x="2822523" y="9912"/>
                </a:lnTo>
                <a:lnTo>
                  <a:pt x="2854665" y="14115"/>
                </a:lnTo>
                <a:lnTo>
                  <a:pt x="2886705" y="19064"/>
                </a:lnTo>
                <a:lnTo>
                  <a:pt x="2918634" y="24761"/>
                </a:lnTo>
                <a:lnTo>
                  <a:pt x="2950444" y="31209"/>
                </a:lnTo>
                <a:lnTo>
                  <a:pt x="2982123" y="38410"/>
                </a:lnTo>
                <a:lnTo>
                  <a:pt x="3013664" y="46365"/>
                </a:lnTo>
                <a:lnTo>
                  <a:pt x="3045057" y="55078"/>
                </a:lnTo>
                <a:lnTo>
                  <a:pt x="5250028" y="695320"/>
                </a:lnTo>
                <a:lnTo>
                  <a:pt x="5250028" y="1815436"/>
                </a:lnTo>
                <a:lnTo>
                  <a:pt x="0" y="1815436"/>
                </a:lnTo>
                <a:lnTo>
                  <a:pt x="1561637" y="426337"/>
                </a:lnTo>
                <a:lnTo>
                  <a:pt x="1590127" y="402636"/>
                </a:lnTo>
                <a:lnTo>
                  <a:pt x="1618892" y="379587"/>
                </a:lnTo>
                <a:lnTo>
                  <a:pt x="1647921" y="357193"/>
                </a:lnTo>
                <a:lnTo>
                  <a:pt x="1677207" y="335455"/>
                </a:lnTo>
                <a:lnTo>
                  <a:pt x="1706739" y="314375"/>
                </a:lnTo>
                <a:lnTo>
                  <a:pt x="1736508" y="293957"/>
                </a:lnTo>
                <a:lnTo>
                  <a:pt x="1766504" y="274202"/>
                </a:lnTo>
                <a:lnTo>
                  <a:pt x="1796718" y="255114"/>
                </a:lnTo>
                <a:lnTo>
                  <a:pt x="1827142" y="236692"/>
                </a:lnTo>
                <a:lnTo>
                  <a:pt x="1857764" y="218943"/>
                </a:lnTo>
                <a:lnTo>
                  <a:pt x="1888577" y="201865"/>
                </a:lnTo>
                <a:lnTo>
                  <a:pt x="1919570" y="185464"/>
                </a:lnTo>
                <a:lnTo>
                  <a:pt x="1950734" y="169739"/>
                </a:lnTo>
                <a:lnTo>
                  <a:pt x="1982059" y="154695"/>
                </a:lnTo>
                <a:lnTo>
                  <a:pt x="2013537" y="140333"/>
                </a:lnTo>
                <a:lnTo>
                  <a:pt x="2045158" y="126656"/>
                </a:lnTo>
                <a:lnTo>
                  <a:pt x="2076913" y="113665"/>
                </a:lnTo>
                <a:lnTo>
                  <a:pt x="2108792" y="101364"/>
                </a:lnTo>
                <a:lnTo>
                  <a:pt x="2140786" y="89755"/>
                </a:lnTo>
                <a:lnTo>
                  <a:pt x="2172885" y="78840"/>
                </a:lnTo>
                <a:lnTo>
                  <a:pt x="2205079" y="68621"/>
                </a:lnTo>
                <a:lnTo>
                  <a:pt x="2237361" y="59101"/>
                </a:lnTo>
                <a:lnTo>
                  <a:pt x="2269720" y="50283"/>
                </a:lnTo>
                <a:lnTo>
                  <a:pt x="2302146" y="42167"/>
                </a:lnTo>
                <a:lnTo>
                  <a:pt x="2334631" y="34758"/>
                </a:lnTo>
                <a:lnTo>
                  <a:pt x="2367165" y="28056"/>
                </a:lnTo>
                <a:lnTo>
                  <a:pt x="2399739" y="22065"/>
                </a:lnTo>
                <a:lnTo>
                  <a:pt x="2432342" y="16788"/>
                </a:lnTo>
                <a:lnTo>
                  <a:pt x="2464967" y="12225"/>
                </a:lnTo>
                <a:lnTo>
                  <a:pt x="2497603" y="8380"/>
                </a:lnTo>
                <a:lnTo>
                  <a:pt x="2530240" y="5254"/>
                </a:lnTo>
                <a:lnTo>
                  <a:pt x="2562871" y="2851"/>
                </a:lnTo>
                <a:lnTo>
                  <a:pt x="2595485" y="1173"/>
                </a:lnTo>
                <a:lnTo>
                  <a:pt x="2628073" y="222"/>
                </a:lnTo>
                <a:lnTo>
                  <a:pt x="2660625" y="0"/>
                </a:lnTo>
                <a:close/>
              </a:path>
            </a:pathLst>
          </a:custGeom>
          <a:solidFill>
            <a:srgbClr val="537BA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18" name="Freeform 17">
            <a:extLst>
              <a:ext uri="{FF2B5EF4-FFF2-40B4-BE49-F238E27FC236}">
                <a16:creationId xmlns:a16="http://schemas.microsoft.com/office/drawing/2014/main" id="{0EB95CD6-ED2F-894E-BDF8-2665DB281128}"/>
              </a:ext>
            </a:extLst>
          </p:cNvPr>
          <p:cNvSpPr/>
          <p:nvPr userDrawn="1"/>
        </p:nvSpPr>
        <p:spPr>
          <a:xfrm>
            <a:off x="0" y="-60767"/>
            <a:ext cx="9143999" cy="3394650"/>
          </a:xfrm>
          <a:custGeom>
            <a:avLst/>
            <a:gdLst>
              <a:gd name="connsiteX0" fmla="*/ 0 w 9134372"/>
              <a:gd name="connsiteY0" fmla="*/ 0 h 3394650"/>
              <a:gd name="connsiteX1" fmla="*/ 9134372 w 9134372"/>
              <a:gd name="connsiteY1" fmla="*/ 0 h 3394650"/>
              <a:gd name="connsiteX2" fmla="*/ 9134372 w 9134372"/>
              <a:gd name="connsiteY2" fmla="*/ 3394650 h 3394650"/>
              <a:gd name="connsiteX3" fmla="*/ 7134907 w 9134372"/>
              <a:gd name="connsiteY3" fmla="*/ 1146414 h 3394650"/>
              <a:gd name="connsiteX4" fmla="*/ 7112110 w 9134372"/>
              <a:gd name="connsiteY4" fmla="*/ 1121384 h 3394650"/>
              <a:gd name="connsiteX5" fmla="*/ 7088763 w 9134372"/>
              <a:gd name="connsiteY5" fmla="*/ 1096939 h 3394650"/>
              <a:gd name="connsiteX6" fmla="*/ 7064877 w 9134372"/>
              <a:gd name="connsiteY6" fmla="*/ 1073080 h 3394650"/>
              <a:gd name="connsiteX7" fmla="*/ 7040460 w 9134372"/>
              <a:gd name="connsiteY7" fmla="*/ 1049813 h 3394650"/>
              <a:gd name="connsiteX8" fmla="*/ 7015522 w 9134372"/>
              <a:gd name="connsiteY8" fmla="*/ 1027140 h 3394650"/>
              <a:gd name="connsiteX9" fmla="*/ 6990074 w 9134372"/>
              <a:gd name="connsiteY9" fmla="*/ 1005063 h 3394650"/>
              <a:gd name="connsiteX10" fmla="*/ 6964123 w 9134372"/>
              <a:gd name="connsiteY10" fmla="*/ 983587 h 3394650"/>
              <a:gd name="connsiteX11" fmla="*/ 6937680 w 9134372"/>
              <a:gd name="connsiteY11" fmla="*/ 962714 h 3394650"/>
              <a:gd name="connsiteX12" fmla="*/ 6910755 w 9134372"/>
              <a:gd name="connsiteY12" fmla="*/ 942446 h 3394650"/>
              <a:gd name="connsiteX13" fmla="*/ 6883357 w 9134372"/>
              <a:gd name="connsiteY13" fmla="*/ 922789 h 3394650"/>
              <a:gd name="connsiteX14" fmla="*/ 6855496 w 9134372"/>
              <a:gd name="connsiteY14" fmla="*/ 903744 h 3394650"/>
              <a:gd name="connsiteX15" fmla="*/ 6827181 w 9134372"/>
              <a:gd name="connsiteY15" fmla="*/ 885314 h 3394650"/>
              <a:gd name="connsiteX16" fmla="*/ 6798420 w 9134372"/>
              <a:gd name="connsiteY16" fmla="*/ 867504 h 3394650"/>
              <a:gd name="connsiteX17" fmla="*/ 6769227 w 9134372"/>
              <a:gd name="connsiteY17" fmla="*/ 850315 h 3394650"/>
              <a:gd name="connsiteX18" fmla="*/ 6739607 w 9134372"/>
              <a:gd name="connsiteY18" fmla="*/ 833752 h 3394650"/>
              <a:gd name="connsiteX19" fmla="*/ 6709572 w 9134372"/>
              <a:gd name="connsiteY19" fmla="*/ 817816 h 3394650"/>
              <a:gd name="connsiteX20" fmla="*/ 6679131 w 9134372"/>
              <a:gd name="connsiteY20" fmla="*/ 802512 h 3394650"/>
              <a:gd name="connsiteX21" fmla="*/ 6648293 w 9134372"/>
              <a:gd name="connsiteY21" fmla="*/ 787843 h 3394650"/>
              <a:gd name="connsiteX22" fmla="*/ 6617069 w 9134372"/>
              <a:gd name="connsiteY22" fmla="*/ 773810 h 3394650"/>
              <a:gd name="connsiteX23" fmla="*/ 6585468 w 9134372"/>
              <a:gd name="connsiteY23" fmla="*/ 760419 h 3394650"/>
              <a:gd name="connsiteX24" fmla="*/ 6553498 w 9134372"/>
              <a:gd name="connsiteY24" fmla="*/ 747672 h 3394650"/>
              <a:gd name="connsiteX25" fmla="*/ 6521171 w 9134372"/>
              <a:gd name="connsiteY25" fmla="*/ 735571 h 3394650"/>
              <a:gd name="connsiteX26" fmla="*/ 6488495 w 9134372"/>
              <a:gd name="connsiteY26" fmla="*/ 724120 h 3394650"/>
              <a:gd name="connsiteX27" fmla="*/ 6455479 w 9134372"/>
              <a:gd name="connsiteY27" fmla="*/ 713324 h 3394650"/>
              <a:gd name="connsiteX28" fmla="*/ 6422135 w 9134372"/>
              <a:gd name="connsiteY28" fmla="*/ 703183 h 3394650"/>
              <a:gd name="connsiteX29" fmla="*/ 6388470 w 9134372"/>
              <a:gd name="connsiteY29" fmla="*/ 693701 h 3394650"/>
              <a:gd name="connsiteX30" fmla="*/ 6354495 w 9134372"/>
              <a:gd name="connsiteY30" fmla="*/ 684882 h 3394650"/>
              <a:gd name="connsiteX31" fmla="*/ 6320219 w 9134372"/>
              <a:gd name="connsiteY31" fmla="*/ 676729 h 3394650"/>
              <a:gd name="connsiteX32" fmla="*/ 6285652 w 9134372"/>
              <a:gd name="connsiteY32" fmla="*/ 669246 h 3394650"/>
              <a:gd name="connsiteX33" fmla="*/ 6250804 w 9134372"/>
              <a:gd name="connsiteY33" fmla="*/ 662433 h 3394650"/>
              <a:gd name="connsiteX34" fmla="*/ 6215683 w 9134372"/>
              <a:gd name="connsiteY34" fmla="*/ 656296 h 3394650"/>
              <a:gd name="connsiteX35" fmla="*/ 6180300 w 9134372"/>
              <a:gd name="connsiteY35" fmla="*/ 650838 h 3394650"/>
              <a:gd name="connsiteX36" fmla="*/ 6144664 w 9134372"/>
              <a:gd name="connsiteY36" fmla="*/ 646060 h 3394650"/>
              <a:gd name="connsiteX37" fmla="*/ 6108784 w 9134372"/>
              <a:gd name="connsiteY37" fmla="*/ 641967 h 3394650"/>
              <a:gd name="connsiteX38" fmla="*/ 6072671 w 9134372"/>
              <a:gd name="connsiteY38" fmla="*/ 638562 h 3394650"/>
              <a:gd name="connsiteX39" fmla="*/ 6036333 w 9134372"/>
              <a:gd name="connsiteY39" fmla="*/ 635848 h 3394650"/>
              <a:gd name="connsiteX40" fmla="*/ 5999780 w 9134372"/>
              <a:gd name="connsiteY40" fmla="*/ 633827 h 3394650"/>
              <a:gd name="connsiteX41" fmla="*/ 5963023 w 9134372"/>
              <a:gd name="connsiteY41" fmla="*/ 632504 h 3394650"/>
              <a:gd name="connsiteX42" fmla="*/ 5926070 w 9134372"/>
              <a:gd name="connsiteY42" fmla="*/ 631881 h 3394650"/>
              <a:gd name="connsiteX43" fmla="*/ 5888930 w 9134372"/>
              <a:gd name="connsiteY43" fmla="*/ 631961 h 3394650"/>
              <a:gd name="connsiteX44" fmla="*/ 5851615 w 9134372"/>
              <a:gd name="connsiteY44" fmla="*/ 632747 h 3394650"/>
              <a:gd name="connsiteX45" fmla="*/ 5814133 w 9134372"/>
              <a:gd name="connsiteY45" fmla="*/ 634243 h 3394650"/>
              <a:gd name="connsiteX46" fmla="*/ 5776493 w 9134372"/>
              <a:gd name="connsiteY46" fmla="*/ 636452 h 3394650"/>
              <a:gd name="connsiteX47" fmla="*/ 5738705 w 9134372"/>
              <a:gd name="connsiteY47" fmla="*/ 639377 h 3394650"/>
              <a:gd name="connsiteX48" fmla="*/ 5700780 w 9134372"/>
              <a:gd name="connsiteY48" fmla="*/ 643020 h 3394650"/>
              <a:gd name="connsiteX49" fmla="*/ 5662726 w 9134372"/>
              <a:gd name="connsiteY49" fmla="*/ 647386 h 3394650"/>
              <a:gd name="connsiteX50" fmla="*/ 5624553 w 9134372"/>
              <a:gd name="connsiteY50" fmla="*/ 652477 h 3394650"/>
              <a:gd name="connsiteX51" fmla="*/ 0 w 9134372"/>
              <a:gd name="connsiteY51" fmla="*/ 1593011 h 3394650"/>
              <a:gd name="connsiteX52" fmla="*/ 0 w 9134372"/>
              <a:gd name="connsiteY52" fmla="*/ 0 h 339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34372" h="3394650">
                <a:moveTo>
                  <a:pt x="0" y="0"/>
                </a:moveTo>
                <a:lnTo>
                  <a:pt x="9134372" y="0"/>
                </a:lnTo>
                <a:lnTo>
                  <a:pt x="9134372" y="3394650"/>
                </a:lnTo>
                <a:lnTo>
                  <a:pt x="7134907" y="1146414"/>
                </a:lnTo>
                <a:lnTo>
                  <a:pt x="7112110" y="1121384"/>
                </a:lnTo>
                <a:lnTo>
                  <a:pt x="7088763" y="1096939"/>
                </a:lnTo>
                <a:lnTo>
                  <a:pt x="7064877" y="1073080"/>
                </a:lnTo>
                <a:lnTo>
                  <a:pt x="7040460" y="1049813"/>
                </a:lnTo>
                <a:lnTo>
                  <a:pt x="7015522" y="1027140"/>
                </a:lnTo>
                <a:lnTo>
                  <a:pt x="6990074" y="1005063"/>
                </a:lnTo>
                <a:lnTo>
                  <a:pt x="6964123" y="983587"/>
                </a:lnTo>
                <a:lnTo>
                  <a:pt x="6937680" y="962714"/>
                </a:lnTo>
                <a:lnTo>
                  <a:pt x="6910755" y="942446"/>
                </a:lnTo>
                <a:lnTo>
                  <a:pt x="6883357" y="922789"/>
                </a:lnTo>
                <a:lnTo>
                  <a:pt x="6855496" y="903744"/>
                </a:lnTo>
                <a:lnTo>
                  <a:pt x="6827181" y="885314"/>
                </a:lnTo>
                <a:lnTo>
                  <a:pt x="6798420" y="867504"/>
                </a:lnTo>
                <a:lnTo>
                  <a:pt x="6769227" y="850315"/>
                </a:lnTo>
                <a:lnTo>
                  <a:pt x="6739607" y="833752"/>
                </a:lnTo>
                <a:lnTo>
                  <a:pt x="6709572" y="817816"/>
                </a:lnTo>
                <a:lnTo>
                  <a:pt x="6679131" y="802512"/>
                </a:lnTo>
                <a:lnTo>
                  <a:pt x="6648293" y="787843"/>
                </a:lnTo>
                <a:lnTo>
                  <a:pt x="6617069" y="773810"/>
                </a:lnTo>
                <a:lnTo>
                  <a:pt x="6585468" y="760419"/>
                </a:lnTo>
                <a:lnTo>
                  <a:pt x="6553498" y="747672"/>
                </a:lnTo>
                <a:lnTo>
                  <a:pt x="6521171" y="735571"/>
                </a:lnTo>
                <a:lnTo>
                  <a:pt x="6488495" y="724120"/>
                </a:lnTo>
                <a:lnTo>
                  <a:pt x="6455479" y="713324"/>
                </a:lnTo>
                <a:lnTo>
                  <a:pt x="6422135" y="703183"/>
                </a:lnTo>
                <a:lnTo>
                  <a:pt x="6388470" y="693701"/>
                </a:lnTo>
                <a:lnTo>
                  <a:pt x="6354495" y="684882"/>
                </a:lnTo>
                <a:lnTo>
                  <a:pt x="6320219" y="676729"/>
                </a:lnTo>
                <a:lnTo>
                  <a:pt x="6285652" y="669246"/>
                </a:lnTo>
                <a:lnTo>
                  <a:pt x="6250804" y="662433"/>
                </a:lnTo>
                <a:lnTo>
                  <a:pt x="6215683" y="656296"/>
                </a:lnTo>
                <a:lnTo>
                  <a:pt x="6180300" y="650838"/>
                </a:lnTo>
                <a:lnTo>
                  <a:pt x="6144664" y="646060"/>
                </a:lnTo>
                <a:lnTo>
                  <a:pt x="6108784" y="641967"/>
                </a:lnTo>
                <a:lnTo>
                  <a:pt x="6072671" y="638562"/>
                </a:lnTo>
                <a:lnTo>
                  <a:pt x="6036333" y="635848"/>
                </a:lnTo>
                <a:lnTo>
                  <a:pt x="5999780" y="633827"/>
                </a:lnTo>
                <a:lnTo>
                  <a:pt x="5963023" y="632504"/>
                </a:lnTo>
                <a:lnTo>
                  <a:pt x="5926070" y="631881"/>
                </a:lnTo>
                <a:lnTo>
                  <a:pt x="5888930" y="631961"/>
                </a:lnTo>
                <a:lnTo>
                  <a:pt x="5851615" y="632747"/>
                </a:lnTo>
                <a:lnTo>
                  <a:pt x="5814133" y="634243"/>
                </a:lnTo>
                <a:lnTo>
                  <a:pt x="5776493" y="636452"/>
                </a:lnTo>
                <a:lnTo>
                  <a:pt x="5738705" y="639377"/>
                </a:lnTo>
                <a:lnTo>
                  <a:pt x="5700780" y="643020"/>
                </a:lnTo>
                <a:lnTo>
                  <a:pt x="5662726" y="647386"/>
                </a:lnTo>
                <a:lnTo>
                  <a:pt x="5624553" y="652477"/>
                </a:lnTo>
                <a:lnTo>
                  <a:pt x="0" y="1593011"/>
                </a:lnTo>
                <a:lnTo>
                  <a:pt x="0" y="0"/>
                </a:lnTo>
                <a:close/>
              </a:path>
            </a:pathLst>
          </a:cu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30" name="Freeform 29">
            <a:extLst>
              <a:ext uri="{FF2B5EF4-FFF2-40B4-BE49-F238E27FC236}">
                <a16:creationId xmlns:a16="http://schemas.microsoft.com/office/drawing/2014/main" id="{B1B2352F-EB38-0C41-98C4-266328149D28}"/>
              </a:ext>
            </a:extLst>
          </p:cNvPr>
          <p:cNvSpPr/>
          <p:nvPr userDrawn="1"/>
        </p:nvSpPr>
        <p:spPr>
          <a:xfrm>
            <a:off x="0" y="5884945"/>
            <a:ext cx="1729148" cy="973055"/>
          </a:xfrm>
          <a:custGeom>
            <a:avLst/>
            <a:gdLst>
              <a:gd name="connsiteX0" fmla="*/ 0 w 1729148"/>
              <a:gd name="connsiteY0" fmla="*/ 0 h 973055"/>
              <a:gd name="connsiteX1" fmla="*/ 1729148 w 1729148"/>
              <a:gd name="connsiteY1" fmla="*/ 973055 h 973055"/>
              <a:gd name="connsiteX2" fmla="*/ 0 w 1729148"/>
              <a:gd name="connsiteY2" fmla="*/ 973055 h 973055"/>
              <a:gd name="connsiteX3" fmla="*/ 0 w 1729148"/>
              <a:gd name="connsiteY3" fmla="*/ 0 h 973055"/>
            </a:gdLst>
            <a:ahLst/>
            <a:cxnLst>
              <a:cxn ang="0">
                <a:pos x="connsiteX0" y="connsiteY0"/>
              </a:cxn>
              <a:cxn ang="0">
                <a:pos x="connsiteX1" y="connsiteY1"/>
              </a:cxn>
              <a:cxn ang="0">
                <a:pos x="connsiteX2" y="connsiteY2"/>
              </a:cxn>
              <a:cxn ang="0">
                <a:pos x="connsiteX3" y="connsiteY3"/>
              </a:cxn>
            </a:cxnLst>
            <a:rect l="l" t="t" r="r" b="b"/>
            <a:pathLst>
              <a:path w="1729148" h="973055">
                <a:moveTo>
                  <a:pt x="0" y="0"/>
                </a:moveTo>
                <a:lnTo>
                  <a:pt x="1729148" y="973055"/>
                </a:lnTo>
                <a:lnTo>
                  <a:pt x="0" y="973055"/>
                </a:lnTo>
                <a:lnTo>
                  <a:pt x="0" y="0"/>
                </a:lnTo>
                <a:close/>
              </a:path>
            </a:pathLst>
          </a:cu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35" name="Freeform 34">
            <a:extLst>
              <a:ext uri="{FF2B5EF4-FFF2-40B4-BE49-F238E27FC236}">
                <a16:creationId xmlns:a16="http://schemas.microsoft.com/office/drawing/2014/main" id="{D06AA9D9-23FA-B344-B836-AC9BB9BE9009}"/>
              </a:ext>
            </a:extLst>
          </p:cNvPr>
          <p:cNvSpPr/>
          <p:nvPr userDrawn="1"/>
        </p:nvSpPr>
        <p:spPr>
          <a:xfrm>
            <a:off x="3893971" y="5042564"/>
            <a:ext cx="5250028" cy="1815436"/>
          </a:xfrm>
          <a:custGeom>
            <a:avLst/>
            <a:gdLst>
              <a:gd name="connsiteX0" fmla="*/ 2660625 w 5250028"/>
              <a:gd name="connsiteY0" fmla="*/ 0 h 1815436"/>
              <a:gd name="connsiteX1" fmla="*/ 2693132 w 5250028"/>
              <a:gd name="connsiteY1" fmla="*/ 509 h 1815436"/>
              <a:gd name="connsiteX2" fmla="*/ 2725585 w 5250028"/>
              <a:gd name="connsiteY2" fmla="*/ 1753 h 1815436"/>
              <a:gd name="connsiteX3" fmla="*/ 2757974 w 5250028"/>
              <a:gd name="connsiteY3" fmla="*/ 3733 h 1815436"/>
              <a:gd name="connsiteX4" fmla="*/ 2790290 w 5250028"/>
              <a:gd name="connsiteY4" fmla="*/ 6452 h 1815436"/>
              <a:gd name="connsiteX5" fmla="*/ 2822523 w 5250028"/>
              <a:gd name="connsiteY5" fmla="*/ 9912 h 1815436"/>
              <a:gd name="connsiteX6" fmla="*/ 2854665 w 5250028"/>
              <a:gd name="connsiteY6" fmla="*/ 14115 h 1815436"/>
              <a:gd name="connsiteX7" fmla="*/ 2886705 w 5250028"/>
              <a:gd name="connsiteY7" fmla="*/ 19064 h 1815436"/>
              <a:gd name="connsiteX8" fmla="*/ 2918634 w 5250028"/>
              <a:gd name="connsiteY8" fmla="*/ 24761 h 1815436"/>
              <a:gd name="connsiteX9" fmla="*/ 2950444 w 5250028"/>
              <a:gd name="connsiteY9" fmla="*/ 31209 h 1815436"/>
              <a:gd name="connsiteX10" fmla="*/ 2982123 w 5250028"/>
              <a:gd name="connsiteY10" fmla="*/ 38410 h 1815436"/>
              <a:gd name="connsiteX11" fmla="*/ 3013664 w 5250028"/>
              <a:gd name="connsiteY11" fmla="*/ 46365 h 1815436"/>
              <a:gd name="connsiteX12" fmla="*/ 3045057 w 5250028"/>
              <a:gd name="connsiteY12" fmla="*/ 55078 h 1815436"/>
              <a:gd name="connsiteX13" fmla="*/ 5250028 w 5250028"/>
              <a:gd name="connsiteY13" fmla="*/ 695320 h 1815436"/>
              <a:gd name="connsiteX14" fmla="*/ 5250028 w 5250028"/>
              <a:gd name="connsiteY14" fmla="*/ 1815436 h 1815436"/>
              <a:gd name="connsiteX15" fmla="*/ 0 w 5250028"/>
              <a:gd name="connsiteY15" fmla="*/ 1815436 h 1815436"/>
              <a:gd name="connsiteX16" fmla="*/ 1561637 w 5250028"/>
              <a:gd name="connsiteY16" fmla="*/ 426337 h 1815436"/>
              <a:gd name="connsiteX17" fmla="*/ 1590127 w 5250028"/>
              <a:gd name="connsiteY17" fmla="*/ 402636 h 1815436"/>
              <a:gd name="connsiteX18" fmla="*/ 1618892 w 5250028"/>
              <a:gd name="connsiteY18" fmla="*/ 379587 h 1815436"/>
              <a:gd name="connsiteX19" fmla="*/ 1647921 w 5250028"/>
              <a:gd name="connsiteY19" fmla="*/ 357193 h 1815436"/>
              <a:gd name="connsiteX20" fmla="*/ 1677207 w 5250028"/>
              <a:gd name="connsiteY20" fmla="*/ 335455 h 1815436"/>
              <a:gd name="connsiteX21" fmla="*/ 1706739 w 5250028"/>
              <a:gd name="connsiteY21" fmla="*/ 314375 h 1815436"/>
              <a:gd name="connsiteX22" fmla="*/ 1736508 w 5250028"/>
              <a:gd name="connsiteY22" fmla="*/ 293957 h 1815436"/>
              <a:gd name="connsiteX23" fmla="*/ 1766504 w 5250028"/>
              <a:gd name="connsiteY23" fmla="*/ 274202 h 1815436"/>
              <a:gd name="connsiteX24" fmla="*/ 1796718 w 5250028"/>
              <a:gd name="connsiteY24" fmla="*/ 255114 h 1815436"/>
              <a:gd name="connsiteX25" fmla="*/ 1827142 w 5250028"/>
              <a:gd name="connsiteY25" fmla="*/ 236692 h 1815436"/>
              <a:gd name="connsiteX26" fmla="*/ 1857764 w 5250028"/>
              <a:gd name="connsiteY26" fmla="*/ 218943 h 1815436"/>
              <a:gd name="connsiteX27" fmla="*/ 1888577 w 5250028"/>
              <a:gd name="connsiteY27" fmla="*/ 201865 h 1815436"/>
              <a:gd name="connsiteX28" fmla="*/ 1919570 w 5250028"/>
              <a:gd name="connsiteY28" fmla="*/ 185464 h 1815436"/>
              <a:gd name="connsiteX29" fmla="*/ 1950734 w 5250028"/>
              <a:gd name="connsiteY29" fmla="*/ 169739 h 1815436"/>
              <a:gd name="connsiteX30" fmla="*/ 1982059 w 5250028"/>
              <a:gd name="connsiteY30" fmla="*/ 154695 h 1815436"/>
              <a:gd name="connsiteX31" fmla="*/ 2013537 w 5250028"/>
              <a:gd name="connsiteY31" fmla="*/ 140333 h 1815436"/>
              <a:gd name="connsiteX32" fmla="*/ 2045158 w 5250028"/>
              <a:gd name="connsiteY32" fmla="*/ 126656 h 1815436"/>
              <a:gd name="connsiteX33" fmla="*/ 2076913 w 5250028"/>
              <a:gd name="connsiteY33" fmla="*/ 113665 h 1815436"/>
              <a:gd name="connsiteX34" fmla="*/ 2108792 w 5250028"/>
              <a:gd name="connsiteY34" fmla="*/ 101364 h 1815436"/>
              <a:gd name="connsiteX35" fmla="*/ 2140786 w 5250028"/>
              <a:gd name="connsiteY35" fmla="*/ 89755 h 1815436"/>
              <a:gd name="connsiteX36" fmla="*/ 2172885 w 5250028"/>
              <a:gd name="connsiteY36" fmla="*/ 78840 h 1815436"/>
              <a:gd name="connsiteX37" fmla="*/ 2205079 w 5250028"/>
              <a:gd name="connsiteY37" fmla="*/ 68621 h 1815436"/>
              <a:gd name="connsiteX38" fmla="*/ 2237361 w 5250028"/>
              <a:gd name="connsiteY38" fmla="*/ 59101 h 1815436"/>
              <a:gd name="connsiteX39" fmla="*/ 2269720 w 5250028"/>
              <a:gd name="connsiteY39" fmla="*/ 50283 h 1815436"/>
              <a:gd name="connsiteX40" fmla="*/ 2302146 w 5250028"/>
              <a:gd name="connsiteY40" fmla="*/ 42167 h 1815436"/>
              <a:gd name="connsiteX41" fmla="*/ 2334631 w 5250028"/>
              <a:gd name="connsiteY41" fmla="*/ 34758 h 1815436"/>
              <a:gd name="connsiteX42" fmla="*/ 2367165 w 5250028"/>
              <a:gd name="connsiteY42" fmla="*/ 28056 h 1815436"/>
              <a:gd name="connsiteX43" fmla="*/ 2399739 w 5250028"/>
              <a:gd name="connsiteY43" fmla="*/ 22065 h 1815436"/>
              <a:gd name="connsiteX44" fmla="*/ 2432342 w 5250028"/>
              <a:gd name="connsiteY44" fmla="*/ 16788 h 1815436"/>
              <a:gd name="connsiteX45" fmla="*/ 2464967 w 5250028"/>
              <a:gd name="connsiteY45" fmla="*/ 12225 h 1815436"/>
              <a:gd name="connsiteX46" fmla="*/ 2497603 w 5250028"/>
              <a:gd name="connsiteY46" fmla="*/ 8380 h 1815436"/>
              <a:gd name="connsiteX47" fmla="*/ 2530240 w 5250028"/>
              <a:gd name="connsiteY47" fmla="*/ 5254 h 1815436"/>
              <a:gd name="connsiteX48" fmla="*/ 2562871 w 5250028"/>
              <a:gd name="connsiteY48" fmla="*/ 2851 h 1815436"/>
              <a:gd name="connsiteX49" fmla="*/ 2595485 w 5250028"/>
              <a:gd name="connsiteY49" fmla="*/ 1173 h 1815436"/>
              <a:gd name="connsiteX50" fmla="*/ 2628073 w 5250028"/>
              <a:gd name="connsiteY50" fmla="*/ 222 h 1815436"/>
              <a:gd name="connsiteX51" fmla="*/ 2660625 w 5250028"/>
              <a:gd name="connsiteY51" fmla="*/ 0 h 181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250028" h="1815436">
                <a:moveTo>
                  <a:pt x="2660625" y="0"/>
                </a:moveTo>
                <a:lnTo>
                  <a:pt x="2693132" y="509"/>
                </a:lnTo>
                <a:lnTo>
                  <a:pt x="2725585" y="1753"/>
                </a:lnTo>
                <a:lnTo>
                  <a:pt x="2757974" y="3733"/>
                </a:lnTo>
                <a:lnTo>
                  <a:pt x="2790290" y="6452"/>
                </a:lnTo>
                <a:lnTo>
                  <a:pt x="2822523" y="9912"/>
                </a:lnTo>
                <a:lnTo>
                  <a:pt x="2854665" y="14115"/>
                </a:lnTo>
                <a:lnTo>
                  <a:pt x="2886705" y="19064"/>
                </a:lnTo>
                <a:lnTo>
                  <a:pt x="2918634" y="24761"/>
                </a:lnTo>
                <a:lnTo>
                  <a:pt x="2950444" y="31209"/>
                </a:lnTo>
                <a:lnTo>
                  <a:pt x="2982123" y="38410"/>
                </a:lnTo>
                <a:lnTo>
                  <a:pt x="3013664" y="46365"/>
                </a:lnTo>
                <a:lnTo>
                  <a:pt x="3045057" y="55078"/>
                </a:lnTo>
                <a:lnTo>
                  <a:pt x="5250028" y="695320"/>
                </a:lnTo>
                <a:lnTo>
                  <a:pt x="5250028" y="1815436"/>
                </a:lnTo>
                <a:lnTo>
                  <a:pt x="0" y="1815436"/>
                </a:lnTo>
                <a:lnTo>
                  <a:pt x="1561637" y="426337"/>
                </a:lnTo>
                <a:lnTo>
                  <a:pt x="1590127" y="402636"/>
                </a:lnTo>
                <a:lnTo>
                  <a:pt x="1618892" y="379587"/>
                </a:lnTo>
                <a:lnTo>
                  <a:pt x="1647921" y="357193"/>
                </a:lnTo>
                <a:lnTo>
                  <a:pt x="1677207" y="335455"/>
                </a:lnTo>
                <a:lnTo>
                  <a:pt x="1706739" y="314375"/>
                </a:lnTo>
                <a:lnTo>
                  <a:pt x="1736508" y="293957"/>
                </a:lnTo>
                <a:lnTo>
                  <a:pt x="1766504" y="274202"/>
                </a:lnTo>
                <a:lnTo>
                  <a:pt x="1796718" y="255114"/>
                </a:lnTo>
                <a:lnTo>
                  <a:pt x="1827142" y="236692"/>
                </a:lnTo>
                <a:lnTo>
                  <a:pt x="1857764" y="218943"/>
                </a:lnTo>
                <a:lnTo>
                  <a:pt x="1888577" y="201865"/>
                </a:lnTo>
                <a:lnTo>
                  <a:pt x="1919570" y="185464"/>
                </a:lnTo>
                <a:lnTo>
                  <a:pt x="1950734" y="169739"/>
                </a:lnTo>
                <a:lnTo>
                  <a:pt x="1982059" y="154695"/>
                </a:lnTo>
                <a:lnTo>
                  <a:pt x="2013537" y="140333"/>
                </a:lnTo>
                <a:lnTo>
                  <a:pt x="2045158" y="126656"/>
                </a:lnTo>
                <a:lnTo>
                  <a:pt x="2076913" y="113665"/>
                </a:lnTo>
                <a:lnTo>
                  <a:pt x="2108792" y="101364"/>
                </a:lnTo>
                <a:lnTo>
                  <a:pt x="2140786" y="89755"/>
                </a:lnTo>
                <a:lnTo>
                  <a:pt x="2172885" y="78840"/>
                </a:lnTo>
                <a:lnTo>
                  <a:pt x="2205079" y="68621"/>
                </a:lnTo>
                <a:lnTo>
                  <a:pt x="2237361" y="59101"/>
                </a:lnTo>
                <a:lnTo>
                  <a:pt x="2269720" y="50283"/>
                </a:lnTo>
                <a:lnTo>
                  <a:pt x="2302146" y="42167"/>
                </a:lnTo>
                <a:lnTo>
                  <a:pt x="2334631" y="34758"/>
                </a:lnTo>
                <a:lnTo>
                  <a:pt x="2367165" y="28056"/>
                </a:lnTo>
                <a:lnTo>
                  <a:pt x="2399739" y="22065"/>
                </a:lnTo>
                <a:lnTo>
                  <a:pt x="2432342" y="16788"/>
                </a:lnTo>
                <a:lnTo>
                  <a:pt x="2464967" y="12225"/>
                </a:lnTo>
                <a:lnTo>
                  <a:pt x="2497603" y="8380"/>
                </a:lnTo>
                <a:lnTo>
                  <a:pt x="2530240" y="5254"/>
                </a:lnTo>
                <a:lnTo>
                  <a:pt x="2562871" y="2851"/>
                </a:lnTo>
                <a:lnTo>
                  <a:pt x="2595485" y="1173"/>
                </a:lnTo>
                <a:lnTo>
                  <a:pt x="2628073" y="222"/>
                </a:lnTo>
                <a:lnTo>
                  <a:pt x="2660625" y="0"/>
                </a:lnTo>
                <a:close/>
              </a:path>
            </a:pathLst>
          </a:custGeom>
          <a:solidFill>
            <a:srgbClr val="3C6B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Tree>
    <p:extLst>
      <p:ext uri="{BB962C8B-B14F-4D97-AF65-F5344CB8AC3E}">
        <p14:creationId xmlns:p14="http://schemas.microsoft.com/office/powerpoint/2010/main" val="1381227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78" userDrawn="1">
          <p15:clr>
            <a:srgbClr val="F26B43"/>
          </p15:clr>
        </p15:guide>
        <p15:guide id="2" pos="272" userDrawn="1">
          <p15:clr>
            <a:srgbClr val="F26B43"/>
          </p15:clr>
        </p15:guide>
        <p15:guide id="3" orient="horz" pos="4020" userDrawn="1">
          <p15:clr>
            <a:srgbClr val="F26B43"/>
          </p15:clr>
        </p15:guide>
        <p15:guide id="4" pos="546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bi.nlm.nih.gov/pmc/articles/PMC3020623/" TargetMode="External"/><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paho.org/es/documentos/actualizacion-epidemiologica-brotes-influenza-aviar-causados-por-influenza-ah5n1-0"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paho.org/es/documentos/alerta-epidemiologica-fiebre-amarilla-31-agosto-2022"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371/journal.pntd.0000371"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doi.org/10.4103/0970-0218.164408"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doi.org/10.1056/NEJM199604113341501"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hyperlink" Target="https://doi.org/10.1590/S0213-91112005000300006" TargetMode="Externa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hyperlink" Target="https://doi.org/10.1093/infdis/jiy612"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hyperlink" Target="https://doi.org/10.1093/infdis/jiy612"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hyperlink" Target="https://doi.org/10.4315/0362-028X.JFP-15-556"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1016/j.actatropica.2007.05.003"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55.xml.rels><?xml version="1.0" encoding="UTF-8" standalone="yes"?>
<Relationships xmlns="http://schemas.openxmlformats.org/package/2006/relationships"><Relationship Id="rId3" Type="http://schemas.openxmlformats.org/officeDocument/2006/relationships/hyperlink" Target="https://doi.org/10.1016/j.actatropica.2007.05.003"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9.emf"/></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hyperlink" Target="https://www.paho.org/es/documentos/29-noviembre-2016-colera-situacion-americas-actualizacion-0" TargetMode="External"/></Relationships>
</file>

<file path=ppt/slides/_rels/slide5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2" Type="http://schemas.openxmlformats.org/officeDocument/2006/relationships/hyperlink" Target="https://creativecommons.org/licenses/by-nc-sa/3.0/igo/deed.es"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25C061-23E2-C142-9551-034E271C4A73}"/>
              </a:ext>
            </a:extLst>
          </p:cNvPr>
          <p:cNvSpPr txBox="1"/>
          <p:nvPr/>
        </p:nvSpPr>
        <p:spPr>
          <a:xfrm>
            <a:off x="431799" y="2690336"/>
            <a:ext cx="6089581" cy="1477328"/>
          </a:xfrm>
          <a:prstGeom prst="rect">
            <a:avLst/>
          </a:prstGeom>
          <a:noFill/>
        </p:spPr>
        <p:txBody>
          <a:bodyPr wrap="square" lIns="0" tIns="0" rIns="0" bIns="0" rtlCol="0" anchor="ctr" anchorCtr="0">
            <a:spAutoFit/>
          </a:bodyPr>
          <a:lstStyle/>
          <a:p>
            <a:r>
              <a:rPr lang="en-GB" sz="4800" b="1" spc="-200" dirty="0" err="1">
                <a:solidFill>
                  <a:srgbClr val="3D6C9D"/>
                </a:solidFill>
                <a:latin typeface="Arial Black" panose="020B0604020202020204" pitchFamily="34" charset="0"/>
                <a:cs typeface="Arial Black" panose="020B0604020202020204" pitchFamily="34" charset="0"/>
              </a:rPr>
              <a:t>Estudios Epidemiológicos</a:t>
            </a:r>
          </a:p>
        </p:txBody>
      </p:sp>
    </p:spTree>
    <p:extLst>
      <p:ext uri="{BB962C8B-B14F-4D97-AF65-F5344CB8AC3E}">
        <p14:creationId xmlns:p14="http://schemas.microsoft.com/office/powerpoint/2010/main" val="4260645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818348"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Estudio de caso-control</a:t>
            </a:r>
          </a:p>
        </p:txBody>
      </p:sp>
      <p:sp>
        <p:nvSpPr>
          <p:cNvPr id="12" name="Graphic 7">
            <a:extLst>
              <a:ext uri="{FF2B5EF4-FFF2-40B4-BE49-F238E27FC236}">
                <a16:creationId xmlns:a16="http://schemas.microsoft.com/office/drawing/2014/main" id="{753C4C1C-141E-4645-B13C-C582713231BF}"/>
              </a:ext>
            </a:extLst>
          </p:cNvPr>
          <p:cNvSpPr>
            <a:spLocks noChangeAspect="1"/>
          </p:cNvSpPr>
          <p:nvPr/>
        </p:nvSpPr>
        <p:spPr>
          <a:xfrm>
            <a:off x="7120826" y="2135391"/>
            <a:ext cx="1440000" cy="880000"/>
          </a:xfrm>
          <a:custGeom>
            <a:avLst/>
            <a:gdLst>
              <a:gd name="connsiteX0" fmla="*/ 0 w 171450"/>
              <a:gd name="connsiteY0" fmla="*/ 104409 h 104775"/>
              <a:gd name="connsiteX1" fmla="*/ 0 w 171450"/>
              <a:gd name="connsiteY1" fmla="*/ 94884 h 104775"/>
              <a:gd name="connsiteX2" fmla="*/ 91037 w 171450"/>
              <a:gd name="connsiteY2" fmla="*/ 94884 h 104775"/>
              <a:gd name="connsiteX3" fmla="*/ 91037 w 171450"/>
              <a:gd name="connsiteY3" fmla="*/ 104409 h 104775"/>
              <a:gd name="connsiteX4" fmla="*/ 0 w 171450"/>
              <a:gd name="connsiteY4" fmla="*/ 104409 h 104775"/>
              <a:gd name="connsiteX5" fmla="*/ 0 w 171450"/>
              <a:gd name="connsiteY5" fmla="*/ 58799 h 104775"/>
              <a:gd name="connsiteX6" fmla="*/ 0 w 171450"/>
              <a:gd name="connsiteY6" fmla="*/ 49274 h 104775"/>
              <a:gd name="connsiteX7" fmla="*/ 42496 w 171450"/>
              <a:gd name="connsiteY7" fmla="*/ 49274 h 104775"/>
              <a:gd name="connsiteX8" fmla="*/ 42496 w 171450"/>
              <a:gd name="connsiteY8" fmla="*/ 58799 h 104775"/>
              <a:gd name="connsiteX9" fmla="*/ 0 w 171450"/>
              <a:gd name="connsiteY9" fmla="*/ 58799 h 104775"/>
              <a:gd name="connsiteX10" fmla="*/ 0 w 171450"/>
              <a:gd name="connsiteY10" fmla="*/ 13189 h 104775"/>
              <a:gd name="connsiteX11" fmla="*/ 0 w 171450"/>
              <a:gd name="connsiteY11" fmla="*/ 3664 h 104775"/>
              <a:gd name="connsiteX12" fmla="*/ 42496 w 171450"/>
              <a:gd name="connsiteY12" fmla="*/ 3664 h 104775"/>
              <a:gd name="connsiteX13" fmla="*/ 42496 w 171450"/>
              <a:gd name="connsiteY13" fmla="*/ 13189 h 104775"/>
              <a:gd name="connsiteX14" fmla="*/ 0 w 171450"/>
              <a:gd name="connsiteY14" fmla="*/ 13189 h 104775"/>
              <a:gd name="connsiteX15" fmla="*/ 164709 w 171450"/>
              <a:gd name="connsiteY15" fmla="*/ 104775 h 104775"/>
              <a:gd name="connsiteX16" fmla="*/ 127672 w 171450"/>
              <a:gd name="connsiteY16" fmla="*/ 68287 h 104775"/>
              <a:gd name="connsiteX17" fmla="*/ 116452 w 171450"/>
              <a:gd name="connsiteY17" fmla="*/ 74268 h 104775"/>
              <a:gd name="connsiteX18" fmla="*/ 104042 w 171450"/>
              <a:gd name="connsiteY18" fmla="*/ 76383 h 104775"/>
              <a:gd name="connsiteX19" fmla="*/ 76698 w 171450"/>
              <a:gd name="connsiteY19" fmla="*/ 65292 h 104775"/>
              <a:gd name="connsiteX20" fmla="*/ 65393 w 171450"/>
              <a:gd name="connsiteY20" fmla="*/ 38192 h 104775"/>
              <a:gd name="connsiteX21" fmla="*/ 76710 w 171450"/>
              <a:gd name="connsiteY21" fmla="*/ 11091 h 104775"/>
              <a:gd name="connsiteX22" fmla="*/ 104086 w 171450"/>
              <a:gd name="connsiteY22" fmla="*/ 0 h 104775"/>
              <a:gd name="connsiteX23" fmla="*/ 131418 w 171450"/>
              <a:gd name="connsiteY23" fmla="*/ 11091 h 104775"/>
              <a:gd name="connsiteX24" fmla="*/ 142692 w 171450"/>
              <a:gd name="connsiteY24" fmla="*/ 38100 h 104775"/>
              <a:gd name="connsiteX25" fmla="*/ 140576 w 171450"/>
              <a:gd name="connsiteY25" fmla="*/ 50510 h 104775"/>
              <a:gd name="connsiteX26" fmla="*/ 134413 w 171450"/>
              <a:gd name="connsiteY26" fmla="*/ 61546 h 104775"/>
              <a:gd name="connsiteX27" fmla="*/ 171450 w 171450"/>
              <a:gd name="connsiteY27" fmla="*/ 98034 h 104775"/>
              <a:gd name="connsiteX28" fmla="*/ 164709 w 171450"/>
              <a:gd name="connsiteY28" fmla="*/ 104775 h 104775"/>
              <a:gd name="connsiteX29" fmla="*/ 104042 w 171450"/>
              <a:gd name="connsiteY29" fmla="*/ 66858 h 104775"/>
              <a:gd name="connsiteX30" fmla="*/ 124672 w 171450"/>
              <a:gd name="connsiteY30" fmla="*/ 58524 h 104775"/>
              <a:gd name="connsiteX31" fmla="*/ 133167 w 171450"/>
              <a:gd name="connsiteY31" fmla="*/ 38192 h 104775"/>
              <a:gd name="connsiteX32" fmla="*/ 124672 w 171450"/>
              <a:gd name="connsiteY32" fmla="*/ 17859 h 104775"/>
              <a:gd name="connsiteX33" fmla="*/ 104042 w 171450"/>
              <a:gd name="connsiteY33" fmla="*/ 9525 h 104775"/>
              <a:gd name="connsiteX34" fmla="*/ 83412 w 171450"/>
              <a:gd name="connsiteY34" fmla="*/ 17859 h 104775"/>
              <a:gd name="connsiteX35" fmla="*/ 74918 w 171450"/>
              <a:gd name="connsiteY35" fmla="*/ 38192 h 104775"/>
              <a:gd name="connsiteX36" fmla="*/ 83412 w 171450"/>
              <a:gd name="connsiteY36" fmla="*/ 58524 h 104775"/>
              <a:gd name="connsiteX37" fmla="*/ 104042 w 171450"/>
              <a:gd name="connsiteY37" fmla="*/ 6685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1450" h="104775">
                <a:moveTo>
                  <a:pt x="0" y="104409"/>
                </a:moveTo>
                <a:lnTo>
                  <a:pt x="0" y="94884"/>
                </a:lnTo>
                <a:lnTo>
                  <a:pt x="91037" y="94884"/>
                </a:lnTo>
                <a:lnTo>
                  <a:pt x="91037" y="104409"/>
                </a:lnTo>
                <a:lnTo>
                  <a:pt x="0" y="104409"/>
                </a:lnTo>
                <a:close/>
                <a:moveTo>
                  <a:pt x="0" y="58799"/>
                </a:moveTo>
                <a:lnTo>
                  <a:pt x="0" y="49274"/>
                </a:lnTo>
                <a:lnTo>
                  <a:pt x="42496" y="49274"/>
                </a:lnTo>
                <a:lnTo>
                  <a:pt x="42496" y="58799"/>
                </a:lnTo>
                <a:lnTo>
                  <a:pt x="0" y="58799"/>
                </a:lnTo>
                <a:close/>
                <a:moveTo>
                  <a:pt x="0" y="13189"/>
                </a:moveTo>
                <a:lnTo>
                  <a:pt x="0" y="3664"/>
                </a:lnTo>
                <a:lnTo>
                  <a:pt x="42496" y="3664"/>
                </a:lnTo>
                <a:lnTo>
                  <a:pt x="42496" y="13189"/>
                </a:lnTo>
                <a:lnTo>
                  <a:pt x="0" y="13189"/>
                </a:lnTo>
                <a:close/>
                <a:moveTo>
                  <a:pt x="164709" y="104775"/>
                </a:moveTo>
                <a:lnTo>
                  <a:pt x="127672" y="68287"/>
                </a:lnTo>
                <a:cubicBezTo>
                  <a:pt x="124228" y="70864"/>
                  <a:pt x="120488" y="72857"/>
                  <a:pt x="116452" y="74268"/>
                </a:cubicBezTo>
                <a:cubicBezTo>
                  <a:pt x="112416" y="75678"/>
                  <a:pt x="108280" y="76383"/>
                  <a:pt x="104042" y="76383"/>
                </a:cubicBezTo>
                <a:cubicBezTo>
                  <a:pt x="93349" y="76383"/>
                  <a:pt x="84234" y="72686"/>
                  <a:pt x="76698" y="65292"/>
                </a:cubicBezTo>
                <a:cubicBezTo>
                  <a:pt x="69161" y="57898"/>
                  <a:pt x="65393" y="48864"/>
                  <a:pt x="65393" y="38192"/>
                </a:cubicBezTo>
                <a:cubicBezTo>
                  <a:pt x="65393" y="27519"/>
                  <a:pt x="69165" y="18485"/>
                  <a:pt x="76710" y="11091"/>
                </a:cubicBezTo>
                <a:cubicBezTo>
                  <a:pt x="84256" y="3697"/>
                  <a:pt x="93381" y="0"/>
                  <a:pt x="104086" y="0"/>
                </a:cubicBezTo>
                <a:cubicBezTo>
                  <a:pt x="114791" y="0"/>
                  <a:pt x="123901" y="3697"/>
                  <a:pt x="131418" y="11091"/>
                </a:cubicBezTo>
                <a:cubicBezTo>
                  <a:pt x="138934" y="18485"/>
                  <a:pt x="142692" y="27488"/>
                  <a:pt x="142692" y="38100"/>
                </a:cubicBezTo>
                <a:cubicBezTo>
                  <a:pt x="142692" y="42337"/>
                  <a:pt x="141987" y="46474"/>
                  <a:pt x="140576" y="50510"/>
                </a:cubicBezTo>
                <a:cubicBezTo>
                  <a:pt x="139166" y="54546"/>
                  <a:pt x="137111" y="58225"/>
                  <a:pt x="134413" y="61546"/>
                </a:cubicBezTo>
                <a:lnTo>
                  <a:pt x="171450" y="98034"/>
                </a:lnTo>
                <a:lnTo>
                  <a:pt x="164709" y="104775"/>
                </a:lnTo>
                <a:close/>
                <a:moveTo>
                  <a:pt x="104042" y="66858"/>
                </a:moveTo>
                <a:cubicBezTo>
                  <a:pt x="112133" y="66858"/>
                  <a:pt x="119009" y="64080"/>
                  <a:pt x="124672" y="58524"/>
                </a:cubicBezTo>
                <a:cubicBezTo>
                  <a:pt x="130335" y="52967"/>
                  <a:pt x="133167" y="46190"/>
                  <a:pt x="133167" y="38192"/>
                </a:cubicBezTo>
                <a:cubicBezTo>
                  <a:pt x="133167" y="30193"/>
                  <a:pt x="130335" y="23416"/>
                  <a:pt x="124672" y="17859"/>
                </a:cubicBezTo>
                <a:cubicBezTo>
                  <a:pt x="119009" y="12303"/>
                  <a:pt x="112133" y="9525"/>
                  <a:pt x="104042" y="9525"/>
                </a:cubicBezTo>
                <a:cubicBezTo>
                  <a:pt x="95952" y="9525"/>
                  <a:pt x="89076" y="12303"/>
                  <a:pt x="83412" y="17859"/>
                </a:cubicBezTo>
                <a:cubicBezTo>
                  <a:pt x="77749" y="23416"/>
                  <a:pt x="74918" y="30193"/>
                  <a:pt x="74918" y="38192"/>
                </a:cubicBezTo>
                <a:cubicBezTo>
                  <a:pt x="74918" y="46190"/>
                  <a:pt x="77749" y="52967"/>
                  <a:pt x="83412" y="58524"/>
                </a:cubicBezTo>
                <a:cubicBezTo>
                  <a:pt x="89076" y="64080"/>
                  <a:pt x="95952" y="66858"/>
                  <a:pt x="104042" y="66858"/>
                </a:cubicBezTo>
                <a:close/>
              </a:path>
            </a:pathLst>
          </a:custGeom>
          <a:solidFill>
            <a:schemeClr val="bg1"/>
          </a:solidFill>
          <a:ln w="238" cap="flat">
            <a:noFill/>
            <a:prstDash val="solid"/>
            <a:miter/>
          </a:ln>
        </p:spPr>
        <p:txBody>
          <a:bodyPr rtlCol="0" anchor="ctr"/>
          <a:lstStyle/>
          <a:p>
            <a:endParaRPr lang="en-RO"/>
          </a:p>
        </p:txBody>
      </p:sp>
      <p:sp>
        <p:nvSpPr>
          <p:cNvPr id="17" name="TextBox 16">
            <a:extLst>
              <a:ext uri="{FF2B5EF4-FFF2-40B4-BE49-F238E27FC236}">
                <a16:creationId xmlns:a16="http://schemas.microsoft.com/office/drawing/2014/main" id="{6E3F2D53-1F05-7044-9FB4-1B5912C0ECCC}"/>
              </a:ext>
            </a:extLst>
          </p:cNvPr>
          <p:cNvSpPr txBox="1"/>
          <p:nvPr/>
        </p:nvSpPr>
        <p:spPr>
          <a:xfrm>
            <a:off x="431799" y="872124"/>
            <a:ext cx="5102727" cy="5509627"/>
          </a:xfrm>
          <a:prstGeom prst="rect">
            <a:avLst/>
          </a:prstGeom>
          <a:noFill/>
        </p:spPr>
        <p:txBody>
          <a:bodyPr wrap="square" lIns="0" tIns="0" rIns="0" bIns="0" rtlCol="0" anchor="ctr" anchorCtr="0">
            <a:noAutofit/>
          </a:bodyPr>
          <a:lstStyle/>
          <a:p>
            <a:pPr marL="285750" indent="-285750">
              <a:spcAft>
                <a:spcPts val="800"/>
              </a:spcAft>
              <a:buFont typeface="Arial" panose="020B0604020202020204" pitchFamily="34" charset="0"/>
              <a:buChar char="•"/>
            </a:pPr>
            <a:r>
              <a:rPr lang="en-GB" sz="1600" dirty="0" err="1">
                <a:solidFill>
                  <a:schemeClr val="tx1"/>
                </a:solidFill>
              </a:rPr>
              <a:t>Población no está bien definida o muy grande, o incidencia de enfermedad muy baja</a:t>
            </a:r>
          </a:p>
          <a:p>
            <a:pPr marL="285750" indent="-285750">
              <a:spcAft>
                <a:spcPts val="800"/>
              </a:spcAft>
              <a:buFont typeface="Arial" panose="020B0604020202020204" pitchFamily="34" charset="0"/>
              <a:buChar char="•"/>
            </a:pPr>
            <a:endParaRPr lang="en-GB" sz="1600" dirty="0" err="1">
              <a:solidFill>
                <a:schemeClr val="tx1"/>
              </a:solidFill>
            </a:endParaRPr>
          </a:p>
          <a:p>
            <a:pPr marL="285750" indent="-285750">
              <a:spcAft>
                <a:spcPts val="800"/>
              </a:spcAft>
              <a:buFont typeface="Arial" panose="020B0604020202020204" pitchFamily="34" charset="0"/>
              <a:buChar char="•"/>
            </a:pPr>
            <a:r>
              <a:rPr lang="en-GB" sz="1600" dirty="0" err="1">
                <a:solidFill>
                  <a:schemeClr val="tx1"/>
                </a:solidFill>
              </a:rPr>
              <a:t>Tener cuidado al escoger controles:</a:t>
            </a:r>
          </a:p>
          <a:p>
            <a:pPr marL="490538" indent="-179388">
              <a:spcAft>
                <a:spcPts val="800"/>
              </a:spcAft>
            </a:pPr>
            <a:r>
              <a:rPr lang="en-GB" sz="1600" dirty="0" err="1">
                <a:solidFill>
                  <a:schemeClr val="tx1"/>
                </a:solidFill>
              </a:rPr>
              <a:t>– No deben cumplir la definición de caso</a:t>
            </a:r>
          </a:p>
          <a:p>
            <a:pPr marL="490538" indent="-179388">
              <a:spcAft>
                <a:spcPts val="800"/>
              </a:spcAft>
            </a:pPr>
            <a:r>
              <a:rPr lang="en-GB" sz="1600" dirty="0" err="1">
                <a:solidFill>
                  <a:schemeClr val="tx1"/>
                </a:solidFill>
              </a:rPr>
              <a:t>– Representativos de la población de donde provienen los casos</a:t>
            </a:r>
          </a:p>
          <a:p>
            <a:pPr marL="490538" indent="-179388">
              <a:spcAft>
                <a:spcPts val="800"/>
              </a:spcAft>
            </a:pPr>
            <a:r>
              <a:rPr lang="en-GB" sz="1600" dirty="0" err="1">
                <a:solidFill>
                  <a:schemeClr val="tx1"/>
                </a:solidFill>
              </a:rPr>
              <a:t>– Ejemplos: muestra aleatoria, amigos, vecinos, familiares, personas con otra enfermedad, etc.</a:t>
            </a:r>
          </a:p>
          <a:p>
            <a:pPr marL="490538" indent="-179388">
              <a:spcAft>
                <a:spcPts val="800"/>
              </a:spcAft>
            </a:pPr>
            <a:r>
              <a:rPr lang="en-GB" sz="1600" dirty="0" err="1">
                <a:solidFill>
                  <a:schemeClr val="tx1"/>
                </a:solidFill>
              </a:rPr>
              <a:t>– ¿Cuantos? Todos los que se pueda, máximo 4</a:t>
            </a:r>
          </a:p>
          <a:p>
            <a:pPr marL="285750" indent="-285750">
              <a:spcAft>
                <a:spcPts val="800"/>
              </a:spcAft>
              <a:buFont typeface="Arial" panose="020B0604020202020204" pitchFamily="34" charset="0"/>
              <a:buChar char="•"/>
            </a:pPr>
            <a:endParaRPr lang="en-GB" sz="1600" dirty="0" err="1">
              <a:solidFill>
                <a:schemeClr val="tx1"/>
              </a:solidFill>
            </a:endParaRPr>
          </a:p>
          <a:p>
            <a:pPr marL="285750" indent="-285750">
              <a:spcAft>
                <a:spcPts val="800"/>
              </a:spcAft>
              <a:buFont typeface="Arial" panose="020B0604020202020204" pitchFamily="34" charset="0"/>
              <a:buChar char="•"/>
            </a:pPr>
            <a:r>
              <a:rPr lang="en-GB" sz="1600" dirty="0" err="1">
                <a:solidFill>
                  <a:schemeClr val="tx1"/>
                </a:solidFill>
              </a:rPr>
              <a:t>Compara la frecuencia de la exposición entre los casos y los controles</a:t>
            </a:r>
          </a:p>
        </p:txBody>
      </p:sp>
    </p:spTree>
    <p:extLst>
      <p:ext uri="{BB962C8B-B14F-4D97-AF65-F5344CB8AC3E}">
        <p14:creationId xmlns:p14="http://schemas.microsoft.com/office/powerpoint/2010/main" val="3167578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988ABD2-C910-8442-8541-E48EA1E81BCE}"/>
              </a:ext>
            </a:extLst>
          </p:cNvPr>
          <p:cNvSpPr/>
          <p:nvPr/>
        </p:nvSpPr>
        <p:spPr>
          <a:xfrm>
            <a:off x="1" y="1677798"/>
            <a:ext cx="9144000" cy="4703951"/>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818348"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Estudio de Caso-Control</a:t>
            </a:r>
          </a:p>
        </p:txBody>
      </p:sp>
      <p:cxnSp>
        <p:nvCxnSpPr>
          <p:cNvPr id="34" name="Elbow Connector 33">
            <a:extLst>
              <a:ext uri="{FF2B5EF4-FFF2-40B4-BE49-F238E27FC236}">
                <a16:creationId xmlns:a16="http://schemas.microsoft.com/office/drawing/2014/main" id="{5877C9CF-A809-6646-941F-093C8DF307B7}"/>
              </a:ext>
            </a:extLst>
          </p:cNvPr>
          <p:cNvCxnSpPr>
            <a:cxnSpLocks/>
            <a:stCxn id="25" idx="3"/>
            <a:endCxn id="26" idx="1"/>
          </p:cNvCxnSpPr>
          <p:nvPr/>
        </p:nvCxnSpPr>
        <p:spPr>
          <a:xfrm flipV="1">
            <a:off x="3861028" y="2258970"/>
            <a:ext cx="1421944" cy="492442"/>
          </a:xfrm>
          <a:prstGeom prst="bentConnector3">
            <a:avLst/>
          </a:prstGeom>
          <a:ln w="19050" cap="rnd">
            <a:gradFill>
              <a:gsLst>
                <a:gs pos="0">
                  <a:srgbClr val="FFC000"/>
                </a:gs>
                <a:gs pos="100000">
                  <a:srgbClr val="ED7D31"/>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A5100236-D21F-3944-BA2F-FAB6880D74A3}"/>
              </a:ext>
            </a:extLst>
          </p:cNvPr>
          <p:cNvCxnSpPr>
            <a:cxnSpLocks/>
            <a:stCxn id="25" idx="3"/>
            <a:endCxn id="31" idx="1"/>
          </p:cNvCxnSpPr>
          <p:nvPr/>
        </p:nvCxnSpPr>
        <p:spPr>
          <a:xfrm>
            <a:off x="3861028" y="2751412"/>
            <a:ext cx="1421944" cy="492442"/>
          </a:xfrm>
          <a:prstGeom prst="bentConnector3">
            <a:avLst/>
          </a:prstGeom>
          <a:ln w="19050" cap="rnd">
            <a:gradFill>
              <a:gsLst>
                <a:gs pos="0">
                  <a:srgbClr val="FFC000"/>
                </a:gs>
                <a:gs pos="100000">
                  <a:srgbClr val="3D6C9D"/>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B2EEECEE-4D4C-BC4A-B326-8EF23DBA2ED7}"/>
              </a:ext>
            </a:extLst>
          </p:cNvPr>
          <p:cNvCxnSpPr>
            <a:cxnSpLocks/>
            <a:stCxn id="28" idx="3"/>
            <a:endCxn id="32" idx="1"/>
          </p:cNvCxnSpPr>
          <p:nvPr/>
        </p:nvCxnSpPr>
        <p:spPr>
          <a:xfrm>
            <a:off x="3861028" y="5426714"/>
            <a:ext cx="1421944" cy="492442"/>
          </a:xfrm>
          <a:prstGeom prst="bentConnector3">
            <a:avLst>
              <a:gd name="adj1" fmla="val 50000"/>
            </a:avLst>
          </a:prstGeom>
          <a:ln w="19050" cap="rnd">
            <a:gradFill>
              <a:gsLst>
                <a:gs pos="0">
                  <a:srgbClr val="3D6C9D"/>
                </a:gs>
                <a:gs pos="100000">
                  <a:srgbClr val="3D6C9D"/>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CA38E145-AC4A-8A41-8509-34CECDAF9653}"/>
              </a:ext>
            </a:extLst>
          </p:cNvPr>
          <p:cNvCxnSpPr>
            <a:cxnSpLocks/>
            <a:stCxn id="28" idx="3"/>
            <a:endCxn id="29" idx="1"/>
          </p:cNvCxnSpPr>
          <p:nvPr/>
        </p:nvCxnSpPr>
        <p:spPr>
          <a:xfrm flipV="1">
            <a:off x="3861028" y="4938483"/>
            <a:ext cx="1421944" cy="488231"/>
          </a:xfrm>
          <a:prstGeom prst="bentConnector3">
            <a:avLst>
              <a:gd name="adj1" fmla="val 50000"/>
            </a:avLst>
          </a:prstGeom>
          <a:ln w="19050" cap="rnd">
            <a:gradFill>
              <a:gsLst>
                <a:gs pos="0">
                  <a:srgbClr val="3D6C9D"/>
                </a:gs>
                <a:gs pos="100000">
                  <a:srgbClr val="ED7D31"/>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D3823824-25DF-0845-853A-581E4C86C238}"/>
              </a:ext>
            </a:extLst>
          </p:cNvPr>
          <p:cNvSpPr/>
          <p:nvPr/>
        </p:nvSpPr>
        <p:spPr>
          <a:xfrm>
            <a:off x="2061028" y="2505191"/>
            <a:ext cx="1800000" cy="492442"/>
          </a:xfrm>
          <a:prstGeom prst="roundRect">
            <a:avLst>
              <a:gd name="adj" fmla="val 23473"/>
            </a:avLst>
          </a:prstGeom>
          <a:solidFill>
            <a:srgbClr val="FFC000"/>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Casos</a:t>
            </a:r>
          </a:p>
        </p:txBody>
      </p:sp>
      <p:sp>
        <p:nvSpPr>
          <p:cNvPr id="26" name="Rounded Rectangle 25">
            <a:extLst>
              <a:ext uri="{FF2B5EF4-FFF2-40B4-BE49-F238E27FC236}">
                <a16:creationId xmlns:a16="http://schemas.microsoft.com/office/drawing/2014/main" id="{4B8DF3CF-AB7D-AE4F-972F-43157D5F6F0F}"/>
              </a:ext>
            </a:extLst>
          </p:cNvPr>
          <p:cNvSpPr/>
          <p:nvPr/>
        </p:nvSpPr>
        <p:spPr>
          <a:xfrm>
            <a:off x="5282972" y="2012749"/>
            <a:ext cx="1800000" cy="492442"/>
          </a:xfrm>
          <a:prstGeom prst="roundRect">
            <a:avLst>
              <a:gd name="adj" fmla="val 23473"/>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Expuestos</a:t>
            </a:r>
          </a:p>
        </p:txBody>
      </p:sp>
      <p:sp>
        <p:nvSpPr>
          <p:cNvPr id="28" name="Rounded Rectangle 27">
            <a:extLst>
              <a:ext uri="{FF2B5EF4-FFF2-40B4-BE49-F238E27FC236}">
                <a16:creationId xmlns:a16="http://schemas.microsoft.com/office/drawing/2014/main" id="{EFD309D5-D1F0-5640-B70C-D788EE0D86CE}"/>
              </a:ext>
            </a:extLst>
          </p:cNvPr>
          <p:cNvSpPr/>
          <p:nvPr/>
        </p:nvSpPr>
        <p:spPr>
          <a:xfrm>
            <a:off x="2061028" y="5180493"/>
            <a:ext cx="1800000" cy="492442"/>
          </a:xfrm>
          <a:prstGeom prst="roundRect">
            <a:avLst>
              <a:gd name="adj" fmla="val 23473"/>
            </a:avLst>
          </a:prstGeom>
          <a:solidFill>
            <a:srgbClr val="3D6C9D"/>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Controles</a:t>
            </a:r>
          </a:p>
        </p:txBody>
      </p:sp>
      <p:sp>
        <p:nvSpPr>
          <p:cNvPr id="29" name="Rounded Rectangle 28">
            <a:extLst>
              <a:ext uri="{FF2B5EF4-FFF2-40B4-BE49-F238E27FC236}">
                <a16:creationId xmlns:a16="http://schemas.microsoft.com/office/drawing/2014/main" id="{6637E630-0CA5-334A-BEE2-28141FD8C2E2}"/>
              </a:ext>
            </a:extLst>
          </p:cNvPr>
          <p:cNvSpPr/>
          <p:nvPr/>
        </p:nvSpPr>
        <p:spPr>
          <a:xfrm>
            <a:off x="5282972" y="4692262"/>
            <a:ext cx="1800000" cy="492442"/>
          </a:xfrm>
          <a:prstGeom prst="roundRect">
            <a:avLst>
              <a:gd name="adj" fmla="val 23473"/>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Expuestos</a:t>
            </a:r>
          </a:p>
        </p:txBody>
      </p:sp>
      <p:sp>
        <p:nvSpPr>
          <p:cNvPr id="31" name="Rounded Rectangle 30">
            <a:extLst>
              <a:ext uri="{FF2B5EF4-FFF2-40B4-BE49-F238E27FC236}">
                <a16:creationId xmlns:a16="http://schemas.microsoft.com/office/drawing/2014/main" id="{B48200AF-F7DB-CF4B-B0C6-BB8F02683A30}"/>
              </a:ext>
            </a:extLst>
          </p:cNvPr>
          <p:cNvSpPr/>
          <p:nvPr/>
        </p:nvSpPr>
        <p:spPr>
          <a:xfrm>
            <a:off x="5282972" y="2997633"/>
            <a:ext cx="1800000" cy="492442"/>
          </a:xfrm>
          <a:prstGeom prst="roundRect">
            <a:avLst>
              <a:gd name="adj" fmla="val 23473"/>
            </a:avLst>
          </a:prstGeom>
          <a:solidFill>
            <a:srgbClr val="3D6C9D"/>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No expuestos</a:t>
            </a:r>
          </a:p>
        </p:txBody>
      </p:sp>
      <p:sp>
        <p:nvSpPr>
          <p:cNvPr id="32" name="Rounded Rectangle 31">
            <a:extLst>
              <a:ext uri="{FF2B5EF4-FFF2-40B4-BE49-F238E27FC236}">
                <a16:creationId xmlns:a16="http://schemas.microsoft.com/office/drawing/2014/main" id="{9FC31197-4ABA-FE40-923B-2EE1EC9404EE}"/>
              </a:ext>
            </a:extLst>
          </p:cNvPr>
          <p:cNvSpPr/>
          <p:nvPr/>
        </p:nvSpPr>
        <p:spPr>
          <a:xfrm>
            <a:off x="5282972" y="5672935"/>
            <a:ext cx="1800000" cy="492442"/>
          </a:xfrm>
          <a:prstGeom prst="roundRect">
            <a:avLst>
              <a:gd name="adj" fmla="val 23473"/>
            </a:avLst>
          </a:prstGeom>
          <a:solidFill>
            <a:srgbClr val="3D6C9D"/>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No expuestos</a:t>
            </a:r>
          </a:p>
        </p:txBody>
      </p:sp>
    </p:spTree>
    <p:extLst>
      <p:ext uri="{BB962C8B-B14F-4D97-AF65-F5344CB8AC3E}">
        <p14:creationId xmlns:p14="http://schemas.microsoft.com/office/powerpoint/2010/main" val="527921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E9C2D7-C0AB-2D47-A5E6-57F6EB5823CD}"/>
              </a:ext>
            </a:extLst>
          </p:cNvPr>
          <p:cNvSpPr/>
          <p:nvPr/>
        </p:nvSpPr>
        <p:spPr>
          <a:xfrm>
            <a:off x="1" y="1677798"/>
            <a:ext cx="9144000" cy="4703951"/>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476254" cy="984885"/>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Calculando el odds-ratio ó razón de momios</a:t>
            </a:r>
          </a:p>
        </p:txBody>
      </p:sp>
      <p:graphicFrame>
        <p:nvGraphicFramePr>
          <p:cNvPr id="4" name="Table 3">
            <a:extLst>
              <a:ext uri="{FF2B5EF4-FFF2-40B4-BE49-F238E27FC236}">
                <a16:creationId xmlns:a16="http://schemas.microsoft.com/office/drawing/2014/main" id="{C4F4AD7E-7B96-A94D-BC84-243280C6AE27}"/>
              </a:ext>
            </a:extLst>
          </p:cNvPr>
          <p:cNvGraphicFramePr>
            <a:graphicFrameLocks noGrp="1"/>
          </p:cNvGraphicFramePr>
          <p:nvPr>
            <p:extLst>
              <p:ext uri="{D42A27DB-BD31-4B8C-83A1-F6EECF244321}">
                <p14:modId xmlns:p14="http://schemas.microsoft.com/office/powerpoint/2010/main" val="1582970533"/>
              </p:ext>
            </p:extLst>
          </p:nvPr>
        </p:nvGraphicFramePr>
        <p:xfrm>
          <a:off x="429700" y="2905176"/>
          <a:ext cx="8245988" cy="1530280"/>
        </p:xfrm>
        <a:graphic>
          <a:graphicData uri="http://schemas.openxmlformats.org/drawingml/2006/table">
            <a:tbl>
              <a:tblPr>
                <a:effectLst>
                  <a:outerShdw blurRad="50800" dist="38100" dir="5400000" algn="t" rotWithShape="0">
                    <a:prstClr val="black">
                      <a:alpha val="40000"/>
                    </a:prstClr>
                  </a:outerShdw>
                </a:effectLst>
                <a:tableStyleId>{5C22544A-7EE6-4342-B048-85BDC9FD1C3A}</a:tableStyleId>
              </a:tblPr>
              <a:tblGrid>
                <a:gridCol w="2061497">
                  <a:extLst>
                    <a:ext uri="{9D8B030D-6E8A-4147-A177-3AD203B41FA5}">
                      <a16:colId xmlns:a16="http://schemas.microsoft.com/office/drawing/2014/main" val="4266073103"/>
                    </a:ext>
                  </a:extLst>
                </a:gridCol>
                <a:gridCol w="2061497">
                  <a:extLst>
                    <a:ext uri="{9D8B030D-6E8A-4147-A177-3AD203B41FA5}">
                      <a16:colId xmlns:a16="http://schemas.microsoft.com/office/drawing/2014/main" val="6642283"/>
                    </a:ext>
                  </a:extLst>
                </a:gridCol>
                <a:gridCol w="2061497">
                  <a:extLst>
                    <a:ext uri="{9D8B030D-6E8A-4147-A177-3AD203B41FA5}">
                      <a16:colId xmlns:a16="http://schemas.microsoft.com/office/drawing/2014/main" val="1746359052"/>
                    </a:ext>
                  </a:extLst>
                </a:gridCol>
                <a:gridCol w="2061497">
                  <a:extLst>
                    <a:ext uri="{9D8B030D-6E8A-4147-A177-3AD203B41FA5}">
                      <a16:colId xmlns:a16="http://schemas.microsoft.com/office/drawing/2014/main" val="2002867619"/>
                    </a:ext>
                  </a:extLst>
                </a:gridCol>
              </a:tblGrid>
              <a:tr h="612112">
                <a:tc>
                  <a:txBody>
                    <a:bodyPr/>
                    <a:lstStyle/>
                    <a:p>
                      <a:pPr algn="l"/>
                      <a:endParaRPr lang="en-RO" sz="1200" b="1" i="0" dirty="0">
                        <a:latin typeface="Arial" panose="020B0604020202020204" pitchFamily="34" charset="0"/>
                        <a:cs typeface="Arial" panose="020B0604020202020204" pitchFamily="34" charset="0"/>
                      </a:endParaRPr>
                    </a:p>
                  </a:txBody>
                  <a:tcPr marL="72000" marR="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a:txBody>
                    <a:bodyPr/>
                    <a:lstStyle/>
                    <a:p>
                      <a:pPr algn="l"/>
                      <a:endParaRPr lang="en-RO" sz="1200" b="1" i="0" dirty="0">
                        <a:latin typeface="Arial" panose="020B0604020202020204" pitchFamily="34" charset="0"/>
                        <a:cs typeface="Arial" panose="020B0604020202020204" pitchFamily="34" charset="0"/>
                      </a:endParaRPr>
                    </a:p>
                  </a:txBody>
                  <a:tcPr marL="72000" marR="72000" anchor="ctr">
                    <a:lnL w="12700" cap="flat" cmpd="sng" algn="ctr">
                      <a:no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a:txBody>
                    <a:bodyPr/>
                    <a:lstStyle/>
                    <a:p>
                      <a:pPr algn="ctr"/>
                      <a:r>
                        <a:rPr lang="en-US" sz="1200" b="1" i="0" dirty="0">
                          <a:solidFill>
                            <a:schemeClr val="bg1"/>
                          </a:solidFill>
                          <a:latin typeface="Arial" panose="020B0604020202020204" pitchFamily="34" charset="0"/>
                          <a:cs typeface="Arial" panose="020B0604020202020204" pitchFamily="34" charset="0"/>
                        </a:rPr>
                        <a:t>Caso</a:t>
                      </a:r>
                      <a:endParaRPr lang="en-RO" sz="1200" b="1" i="0" dirty="0">
                        <a:solidFill>
                          <a:schemeClr val="bg1"/>
                        </a:solidFill>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accent2"/>
                    </a:solidFill>
                  </a:tcPr>
                </a:tc>
                <a:tc>
                  <a:txBody>
                    <a:bodyPr/>
                    <a:lstStyle/>
                    <a:p>
                      <a:pPr algn="ctr"/>
                      <a:r>
                        <a:rPr lang="en-US" sz="1200" b="1" i="0" dirty="0">
                          <a:solidFill>
                            <a:schemeClr val="bg1"/>
                          </a:solidFill>
                          <a:latin typeface="Arial" panose="020B0604020202020204" pitchFamily="34" charset="0"/>
                          <a:cs typeface="Arial" panose="020B0604020202020204" pitchFamily="34" charset="0"/>
                        </a:rPr>
                        <a:t>Control</a:t>
                      </a:r>
                      <a:endParaRPr lang="en-RO" sz="1200" b="1" i="0" dirty="0">
                        <a:solidFill>
                          <a:schemeClr val="bg1"/>
                        </a:solidFill>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2718933762"/>
                  </a:ext>
                </a:extLst>
              </a:tr>
              <a:tr h="306056">
                <a:tc rowSpan="3">
                  <a:txBody>
                    <a:bodyPr/>
                    <a:lstStyle/>
                    <a:p>
                      <a:pPr algn="l"/>
                      <a:r>
                        <a:rPr lang="en-RO" sz="1200" b="0" i="0" dirty="0">
                          <a:latin typeface="Arial" panose="020B0604020202020204" pitchFamily="34" charset="0"/>
                          <a:cs typeface="Arial" panose="020B0604020202020204" pitchFamily="34" charset="0"/>
                        </a:rPr>
                        <a:t>Mayonesa</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l"/>
                      <a:r>
                        <a:rPr lang="en-RO" sz="1200" b="0" i="0" dirty="0">
                          <a:latin typeface="Arial" panose="020B0604020202020204" pitchFamily="34" charset="0"/>
                          <a:cs typeface="Arial" panose="020B0604020202020204" pitchFamily="34" charset="0"/>
                        </a:rPr>
                        <a:t>Si</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15</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3</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90144933"/>
                  </a:ext>
                </a:extLst>
              </a:tr>
              <a:tr h="306056">
                <a:tc vMerge="1">
                  <a:txBody>
                    <a:bodyPr/>
                    <a:lstStyle/>
                    <a:p>
                      <a:pPr algn="l"/>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a:txBody>
                    <a:bodyPr/>
                    <a:lstStyle/>
                    <a:p>
                      <a:pPr algn="l"/>
                      <a:r>
                        <a:rPr lang="en-RO" sz="1200" b="0" i="0" dirty="0">
                          <a:latin typeface="Arial" panose="020B0604020202020204" pitchFamily="34" charset="0"/>
                          <a:cs typeface="Arial" panose="020B0604020202020204" pitchFamily="34" charset="0"/>
                        </a:rPr>
                        <a:t>No</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1</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29</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48462538"/>
                  </a:ext>
                </a:extLst>
              </a:tr>
              <a:tr h="306056">
                <a:tc vMerge="1">
                  <a:txBody>
                    <a:bodyPr/>
                    <a:lstStyle/>
                    <a:p>
                      <a:pPr algn="l"/>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a:txBody>
                    <a:bodyPr/>
                    <a:lstStyle/>
                    <a:p>
                      <a:pPr algn="l"/>
                      <a:r>
                        <a:rPr lang="en-RO" sz="1200" b="0" i="0" dirty="0">
                          <a:latin typeface="Arial" panose="020B0604020202020204" pitchFamily="34" charset="0"/>
                          <a:cs typeface="Arial" panose="020B0604020202020204" pitchFamily="34" charset="0"/>
                        </a:rPr>
                        <a:t>Total</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16</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32</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32255388"/>
                  </a:ext>
                </a:extLst>
              </a:tr>
            </a:tbl>
          </a:graphicData>
        </a:graphic>
      </p:graphicFrame>
      <p:sp>
        <p:nvSpPr>
          <p:cNvPr id="5" name="TextBox 4">
            <a:extLst>
              <a:ext uri="{FF2B5EF4-FFF2-40B4-BE49-F238E27FC236}">
                <a16:creationId xmlns:a16="http://schemas.microsoft.com/office/drawing/2014/main" id="{BA7EB35B-FE8C-EF4B-BCB2-911D09D94036}"/>
              </a:ext>
            </a:extLst>
          </p:cNvPr>
          <p:cNvSpPr txBox="1"/>
          <p:nvPr/>
        </p:nvSpPr>
        <p:spPr>
          <a:xfrm>
            <a:off x="431800" y="5057091"/>
            <a:ext cx="8243885" cy="246221"/>
          </a:xfrm>
          <a:prstGeom prst="rect">
            <a:avLst/>
          </a:prstGeom>
          <a:noFill/>
        </p:spPr>
        <p:txBody>
          <a:bodyPr wrap="square" lIns="0" tIns="0" rIns="0" bIns="0" rtlCol="0">
            <a:spAutoFit/>
          </a:bodyPr>
          <a:lstStyle/>
          <a:p>
            <a:r>
              <a:rPr lang="en-GB" sz="1600" dirty="0" err="1">
                <a:solidFill>
                  <a:schemeClr val="tx1"/>
                </a:solidFill>
              </a:rPr>
              <a:t>Odds ratio (OR) = Razón de momios = 145 (15/1) / (3/29)</a:t>
            </a:r>
          </a:p>
        </p:txBody>
      </p:sp>
    </p:spTree>
    <p:extLst>
      <p:ext uri="{BB962C8B-B14F-4D97-AF65-F5344CB8AC3E}">
        <p14:creationId xmlns:p14="http://schemas.microsoft.com/office/powerpoint/2010/main" val="3547002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476254"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Cohorte vs Caso-Control</a:t>
            </a:r>
          </a:p>
        </p:txBody>
      </p:sp>
      <p:sp>
        <p:nvSpPr>
          <p:cNvPr id="5" name="Graphic 3">
            <a:extLst>
              <a:ext uri="{FF2B5EF4-FFF2-40B4-BE49-F238E27FC236}">
                <a16:creationId xmlns:a16="http://schemas.microsoft.com/office/drawing/2014/main" id="{097BCEFD-C1C0-034B-B874-B361410461A9}"/>
              </a:ext>
            </a:extLst>
          </p:cNvPr>
          <p:cNvSpPr>
            <a:spLocks noChangeAspect="1"/>
          </p:cNvSpPr>
          <p:nvPr/>
        </p:nvSpPr>
        <p:spPr>
          <a:xfrm>
            <a:off x="7077418" y="1704532"/>
            <a:ext cx="1440000" cy="1232025"/>
          </a:xfrm>
          <a:custGeom>
            <a:avLst/>
            <a:gdLst>
              <a:gd name="connsiteX0" fmla="*/ 3312347 w 3312197"/>
              <a:gd name="connsiteY0" fmla="*/ 1442403 h 2833827"/>
              <a:gd name="connsiteX1" fmla="*/ 3296106 w 3312197"/>
              <a:gd name="connsiteY1" fmla="*/ 1514536 h 2833827"/>
              <a:gd name="connsiteX2" fmla="*/ 2848669 w 3312197"/>
              <a:gd name="connsiteY2" fmla="*/ 1936310 h 2833827"/>
              <a:gd name="connsiteX3" fmla="*/ 2148213 w 3312197"/>
              <a:gd name="connsiteY3" fmla="*/ 1690164 h 2833827"/>
              <a:gd name="connsiteX4" fmla="*/ 2050861 w 3312197"/>
              <a:gd name="connsiteY4" fmla="*/ 1396975 h 2833827"/>
              <a:gd name="connsiteX5" fmla="*/ 2091892 w 3312197"/>
              <a:gd name="connsiteY5" fmla="*/ 1321896 h 2833827"/>
              <a:gd name="connsiteX6" fmla="*/ 2115446 w 3312197"/>
              <a:gd name="connsiteY6" fmla="*/ 1297757 h 2833827"/>
              <a:gd name="connsiteX7" fmla="*/ 2546262 w 3312197"/>
              <a:gd name="connsiteY7" fmla="*/ 432921 h 2833827"/>
              <a:gd name="connsiteX8" fmla="*/ 2554335 w 3312197"/>
              <a:gd name="connsiteY8" fmla="*/ 412107 h 2833827"/>
              <a:gd name="connsiteX9" fmla="*/ 2483957 w 3312197"/>
              <a:gd name="connsiteY9" fmla="*/ 412107 h 2833827"/>
              <a:gd name="connsiteX10" fmla="*/ 2028067 w 3312197"/>
              <a:gd name="connsiteY10" fmla="*/ 411537 h 2833827"/>
              <a:gd name="connsiteX11" fmla="*/ 1990741 w 3312197"/>
              <a:gd name="connsiteY11" fmla="*/ 440048 h 2833827"/>
              <a:gd name="connsiteX12" fmla="*/ 1758902 w 3312197"/>
              <a:gd name="connsiteY12" fmla="*/ 671843 h 2833827"/>
              <a:gd name="connsiteX13" fmla="*/ 1730409 w 3312197"/>
              <a:gd name="connsiteY13" fmla="*/ 709858 h 2833827"/>
              <a:gd name="connsiteX14" fmla="*/ 1730409 w 3312197"/>
              <a:gd name="connsiteY14" fmla="*/ 1955697 h 2833827"/>
              <a:gd name="connsiteX15" fmla="*/ 1764886 w 3312197"/>
              <a:gd name="connsiteY15" fmla="*/ 1993712 h 2833827"/>
              <a:gd name="connsiteX16" fmla="*/ 2180790 w 3312197"/>
              <a:gd name="connsiteY16" fmla="*/ 2343733 h 2833827"/>
              <a:gd name="connsiteX17" fmla="*/ 2239296 w 3312197"/>
              <a:gd name="connsiteY17" fmla="*/ 2387070 h 2833827"/>
              <a:gd name="connsiteX18" fmla="*/ 2349185 w 3312197"/>
              <a:gd name="connsiteY18" fmla="*/ 2387070 h 2833827"/>
              <a:gd name="connsiteX19" fmla="*/ 2438083 w 3312197"/>
              <a:gd name="connsiteY19" fmla="*/ 2474789 h 2833827"/>
              <a:gd name="connsiteX20" fmla="*/ 2438083 w 3312197"/>
              <a:gd name="connsiteY20" fmla="*/ 2756288 h 2833827"/>
              <a:gd name="connsiteX21" fmla="*/ 2363336 w 3312197"/>
              <a:gd name="connsiteY21" fmla="*/ 2833648 h 2833827"/>
              <a:gd name="connsiteX22" fmla="*/ 2337502 w 3312197"/>
              <a:gd name="connsiteY22" fmla="*/ 2833648 h 2833827"/>
              <a:gd name="connsiteX23" fmla="*/ 975816 w 3312197"/>
              <a:gd name="connsiteY23" fmla="*/ 2833648 h 2833827"/>
              <a:gd name="connsiteX24" fmla="*/ 874380 w 3312197"/>
              <a:gd name="connsiteY24" fmla="*/ 2730818 h 2833827"/>
              <a:gd name="connsiteX25" fmla="*/ 874380 w 3312197"/>
              <a:gd name="connsiteY25" fmla="*/ 2488094 h 2833827"/>
              <a:gd name="connsiteX26" fmla="*/ 976006 w 3312197"/>
              <a:gd name="connsiteY26" fmla="*/ 2386690 h 2833827"/>
              <a:gd name="connsiteX27" fmla="*/ 1098811 w 3312197"/>
              <a:gd name="connsiteY27" fmla="*/ 2385644 h 2833827"/>
              <a:gd name="connsiteX28" fmla="*/ 1124170 w 3312197"/>
              <a:gd name="connsiteY28" fmla="*/ 2365686 h 2833827"/>
              <a:gd name="connsiteX29" fmla="*/ 1547578 w 3312197"/>
              <a:gd name="connsiteY29" fmla="*/ 1993332 h 2833827"/>
              <a:gd name="connsiteX30" fmla="*/ 1582530 w 3312197"/>
              <a:gd name="connsiteY30" fmla="*/ 1952561 h 2833827"/>
              <a:gd name="connsiteX31" fmla="*/ 1582530 w 3312197"/>
              <a:gd name="connsiteY31" fmla="*/ 713184 h 2833827"/>
              <a:gd name="connsiteX32" fmla="*/ 1551662 w 3312197"/>
              <a:gd name="connsiteY32" fmla="*/ 670893 h 2833827"/>
              <a:gd name="connsiteX33" fmla="*/ 1320678 w 3312197"/>
              <a:gd name="connsiteY33" fmla="*/ 437482 h 2833827"/>
              <a:gd name="connsiteX34" fmla="*/ 1294749 w 3312197"/>
              <a:gd name="connsiteY34" fmla="*/ 412012 h 2833827"/>
              <a:gd name="connsiteX35" fmla="*/ 767626 w 3312197"/>
              <a:gd name="connsiteY35" fmla="*/ 412868 h 2833827"/>
              <a:gd name="connsiteX36" fmla="*/ 759078 w 3312197"/>
              <a:gd name="connsiteY36" fmla="*/ 415719 h 2833827"/>
              <a:gd name="connsiteX37" fmla="*/ 773515 w 3312197"/>
              <a:gd name="connsiteY37" fmla="*/ 447271 h 2833827"/>
              <a:gd name="connsiteX38" fmla="*/ 1190084 w 3312197"/>
              <a:gd name="connsiteY38" fmla="*/ 1282836 h 2833827"/>
              <a:gd name="connsiteX39" fmla="*/ 1228930 w 3312197"/>
              <a:gd name="connsiteY39" fmla="*/ 1326553 h 2833827"/>
              <a:gd name="connsiteX40" fmla="*/ 1261697 w 3312197"/>
              <a:gd name="connsiteY40" fmla="*/ 1396595 h 2833827"/>
              <a:gd name="connsiteX41" fmla="*/ 1056451 w 3312197"/>
              <a:gd name="connsiteY41" fmla="*/ 1805254 h 2833827"/>
              <a:gd name="connsiteX42" fmla="*/ 98418 w 3312197"/>
              <a:gd name="connsiteY42" fmla="*/ 1691304 h 2833827"/>
              <a:gd name="connsiteX43" fmla="*/ 306 w 3312197"/>
              <a:gd name="connsiteY43" fmla="*/ 1395074 h 2833827"/>
              <a:gd name="connsiteX44" fmla="*/ 42001 w 3312197"/>
              <a:gd name="connsiteY44" fmla="*/ 1320565 h 2833827"/>
              <a:gd name="connsiteX45" fmla="*/ 71254 w 3312197"/>
              <a:gd name="connsiteY45" fmla="*/ 1285212 h 2833827"/>
              <a:gd name="connsiteX46" fmla="*/ 549749 w 3312197"/>
              <a:gd name="connsiteY46" fmla="*/ 321632 h 2833827"/>
              <a:gd name="connsiteX47" fmla="*/ 660872 w 3312197"/>
              <a:gd name="connsiteY47" fmla="*/ 262234 h 2833827"/>
              <a:gd name="connsiteX48" fmla="*/ 679867 w 3312197"/>
              <a:gd name="connsiteY48" fmla="*/ 263090 h 2833827"/>
              <a:gd name="connsiteX49" fmla="*/ 1297218 w 3312197"/>
              <a:gd name="connsiteY49" fmla="*/ 263090 h 2833827"/>
              <a:gd name="connsiteX50" fmla="*/ 1315169 w 3312197"/>
              <a:gd name="connsiteY50" fmla="*/ 262139 h 2833827"/>
              <a:gd name="connsiteX51" fmla="*/ 1326281 w 3312197"/>
              <a:gd name="connsiteY51" fmla="*/ 232868 h 2833827"/>
              <a:gd name="connsiteX52" fmla="*/ 1659176 w 3312197"/>
              <a:gd name="connsiteY52" fmla="*/ 122 h 2833827"/>
              <a:gd name="connsiteX53" fmla="*/ 1985992 w 3312197"/>
              <a:gd name="connsiteY53" fmla="*/ 236954 h 2833827"/>
              <a:gd name="connsiteX54" fmla="*/ 2025123 w 3312197"/>
              <a:gd name="connsiteY54" fmla="*/ 263565 h 2833827"/>
              <a:gd name="connsiteX55" fmla="*/ 2626613 w 3312197"/>
              <a:gd name="connsiteY55" fmla="*/ 263090 h 2833827"/>
              <a:gd name="connsiteX56" fmla="*/ 2649217 w 3312197"/>
              <a:gd name="connsiteY56" fmla="*/ 262519 h 2833827"/>
              <a:gd name="connsiteX57" fmla="*/ 2764424 w 3312197"/>
              <a:gd name="connsiteY57" fmla="*/ 325149 h 2833827"/>
              <a:gd name="connsiteX58" fmla="*/ 3235416 w 3312197"/>
              <a:gd name="connsiteY58" fmla="*/ 1274377 h 2833827"/>
              <a:gd name="connsiteX59" fmla="*/ 3281480 w 3312197"/>
              <a:gd name="connsiteY59" fmla="*/ 1329309 h 2833827"/>
              <a:gd name="connsiteX60" fmla="*/ 3312347 w 3312197"/>
              <a:gd name="connsiteY60" fmla="*/ 1364663 h 2833827"/>
              <a:gd name="connsiteX61" fmla="*/ 629245 w 3312197"/>
              <a:gd name="connsiteY61" fmla="*/ 490038 h 2833827"/>
              <a:gd name="connsiteX62" fmla="*/ 224547 w 3312197"/>
              <a:gd name="connsiteY62" fmla="*/ 1303649 h 2833827"/>
              <a:gd name="connsiteX63" fmla="*/ 1037646 w 3312197"/>
              <a:gd name="connsiteY63" fmla="*/ 1303649 h 2833827"/>
              <a:gd name="connsiteX64" fmla="*/ 2683314 w 3312197"/>
              <a:gd name="connsiteY64" fmla="*/ 490038 h 2833827"/>
              <a:gd name="connsiteX65" fmla="*/ 2274912 w 3312197"/>
              <a:gd name="connsiteY65" fmla="*/ 1303744 h 2833827"/>
              <a:gd name="connsiteX66" fmla="*/ 3088581 w 3312197"/>
              <a:gd name="connsiteY66" fmla="*/ 1303744 h 2833827"/>
              <a:gd name="connsiteX67" fmla="*/ 2683314 w 3312197"/>
              <a:gd name="connsiteY67" fmla="*/ 489943 h 2833827"/>
              <a:gd name="connsiteX68" fmla="*/ 2210898 w 3312197"/>
              <a:gd name="connsiteY68" fmla="*/ 1456278 h 2833827"/>
              <a:gd name="connsiteX69" fmla="*/ 2693476 w 3312197"/>
              <a:gd name="connsiteY69" fmla="*/ 1799646 h 2833827"/>
              <a:gd name="connsiteX70" fmla="*/ 3151076 w 3312197"/>
              <a:gd name="connsiteY70" fmla="*/ 1456278 h 2833827"/>
              <a:gd name="connsiteX71" fmla="*/ 160438 w 3312197"/>
              <a:gd name="connsiteY71" fmla="*/ 1456278 h 2833827"/>
              <a:gd name="connsiteX72" fmla="*/ 642921 w 3312197"/>
              <a:gd name="connsiteY72" fmla="*/ 1799551 h 2833827"/>
              <a:gd name="connsiteX73" fmla="*/ 1100616 w 3312197"/>
              <a:gd name="connsiteY73" fmla="*/ 1456373 h 2833827"/>
              <a:gd name="connsiteX74" fmla="*/ 1025774 w 3312197"/>
              <a:gd name="connsiteY74" fmla="*/ 2536278 h 2833827"/>
              <a:gd name="connsiteX75" fmla="*/ 1025774 w 3312197"/>
              <a:gd name="connsiteY75" fmla="*/ 2681114 h 2833827"/>
              <a:gd name="connsiteX76" fmla="*/ 2287544 w 3312197"/>
              <a:gd name="connsiteY76" fmla="*/ 2681114 h 2833827"/>
              <a:gd name="connsiteX77" fmla="*/ 2287544 w 3312197"/>
              <a:gd name="connsiteY77" fmla="*/ 2536373 h 2833827"/>
              <a:gd name="connsiteX78" fmla="*/ 1276323 w 3312197"/>
              <a:gd name="connsiteY78" fmla="*/ 2383268 h 2833827"/>
              <a:gd name="connsiteX79" fmla="*/ 2036140 w 3312197"/>
              <a:gd name="connsiteY79" fmla="*/ 2383268 h 2833827"/>
              <a:gd name="connsiteX80" fmla="*/ 1654427 w 3312197"/>
              <a:gd name="connsiteY80" fmla="*/ 2124388 h 2833827"/>
              <a:gd name="connsiteX81" fmla="*/ 1276323 w 3312197"/>
              <a:gd name="connsiteY81" fmla="*/ 2383363 h 2833827"/>
              <a:gd name="connsiteX82" fmla="*/ 1658416 w 3312197"/>
              <a:gd name="connsiteY82" fmla="*/ 140397 h 2833827"/>
              <a:gd name="connsiteX83" fmla="*/ 1455761 w 3312197"/>
              <a:gd name="connsiteY83" fmla="*/ 336717 h 2833827"/>
              <a:gd name="connsiteX84" fmla="*/ 1455735 w 3312197"/>
              <a:gd name="connsiteY84" fmla="*/ 339974 h 2833827"/>
              <a:gd name="connsiteX85" fmla="*/ 1655852 w 3312197"/>
              <a:gd name="connsiteY85" fmla="*/ 542403 h 2833827"/>
              <a:gd name="connsiteX86" fmla="*/ 1856918 w 3312197"/>
              <a:gd name="connsiteY86" fmla="*/ 343871 h 2833827"/>
              <a:gd name="connsiteX87" fmla="*/ 1661207 w 3312197"/>
              <a:gd name="connsiteY87" fmla="*/ 140619 h 2833827"/>
              <a:gd name="connsiteX88" fmla="*/ 1658416 w 3312197"/>
              <a:gd name="connsiteY88" fmla="*/ 140587 h 283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312197" h="2833827">
                <a:moveTo>
                  <a:pt x="3312347" y="1442403"/>
                </a:moveTo>
                <a:cubicBezTo>
                  <a:pt x="3306933" y="1466447"/>
                  <a:pt x="3302849" y="1490872"/>
                  <a:pt x="3296106" y="1514536"/>
                </a:cubicBezTo>
                <a:cubicBezTo>
                  <a:pt x="3229622" y="1742624"/>
                  <a:pt x="3073290" y="1877482"/>
                  <a:pt x="2848669" y="1936310"/>
                </a:cubicBezTo>
                <a:cubicBezTo>
                  <a:pt x="2584443" y="2005591"/>
                  <a:pt x="2297327" y="1903047"/>
                  <a:pt x="2148213" y="1690164"/>
                </a:cubicBezTo>
                <a:cubicBezTo>
                  <a:pt x="2087029" y="1604458"/>
                  <a:pt x="2053101" y="1502278"/>
                  <a:pt x="2050861" y="1396975"/>
                </a:cubicBezTo>
                <a:cubicBezTo>
                  <a:pt x="2048580" y="1366050"/>
                  <a:pt x="2064641" y="1336662"/>
                  <a:pt x="2091892" y="1321896"/>
                </a:cubicBezTo>
                <a:cubicBezTo>
                  <a:pt x="2101764" y="1316108"/>
                  <a:pt x="2109899" y="1307770"/>
                  <a:pt x="2115446" y="1297757"/>
                </a:cubicBezTo>
                <a:cubicBezTo>
                  <a:pt x="2259431" y="1009795"/>
                  <a:pt x="2403037" y="721516"/>
                  <a:pt x="2546262" y="432921"/>
                </a:cubicBezTo>
                <a:cubicBezTo>
                  <a:pt x="2549016" y="427408"/>
                  <a:pt x="2550726" y="421326"/>
                  <a:pt x="2554335" y="412107"/>
                </a:cubicBezTo>
                <a:lnTo>
                  <a:pt x="2483957" y="412107"/>
                </a:lnTo>
                <a:cubicBezTo>
                  <a:pt x="2331994" y="412107"/>
                  <a:pt x="2180030" y="412107"/>
                  <a:pt x="2028067" y="411537"/>
                </a:cubicBezTo>
                <a:cubicBezTo>
                  <a:pt x="2005842" y="411537"/>
                  <a:pt x="1997674" y="417905"/>
                  <a:pt x="1990741" y="440048"/>
                </a:cubicBezTo>
                <a:cubicBezTo>
                  <a:pt x="1953795" y="557039"/>
                  <a:pt x="1876294" y="635634"/>
                  <a:pt x="1758902" y="671843"/>
                </a:cubicBezTo>
                <a:cubicBezTo>
                  <a:pt x="1737437" y="678401"/>
                  <a:pt x="1730409" y="687144"/>
                  <a:pt x="1730409" y="709858"/>
                </a:cubicBezTo>
                <a:cubicBezTo>
                  <a:pt x="1731169" y="1125106"/>
                  <a:pt x="1731169" y="1540386"/>
                  <a:pt x="1730409" y="1955697"/>
                </a:cubicBezTo>
                <a:cubicBezTo>
                  <a:pt x="1730409" y="1982783"/>
                  <a:pt x="1741236" y="1988390"/>
                  <a:pt x="1764886" y="1993712"/>
                </a:cubicBezTo>
                <a:cubicBezTo>
                  <a:pt x="1964337" y="2037334"/>
                  <a:pt x="2113736" y="2143585"/>
                  <a:pt x="2180790" y="2343733"/>
                </a:cubicBezTo>
                <a:cubicBezTo>
                  <a:pt x="2192282" y="2378041"/>
                  <a:pt x="2204250" y="2390206"/>
                  <a:pt x="2239296" y="2387070"/>
                </a:cubicBezTo>
                <a:cubicBezTo>
                  <a:pt x="2275896" y="2384979"/>
                  <a:pt x="2312585" y="2384979"/>
                  <a:pt x="2349185" y="2387070"/>
                </a:cubicBezTo>
                <a:cubicBezTo>
                  <a:pt x="2400567" y="2388495"/>
                  <a:pt x="2437228" y="2423279"/>
                  <a:pt x="2438083" y="2474789"/>
                </a:cubicBezTo>
                <a:cubicBezTo>
                  <a:pt x="2439508" y="2568590"/>
                  <a:pt x="2439128" y="2662487"/>
                  <a:pt x="2438083" y="2756288"/>
                </a:cubicBezTo>
                <a:cubicBezTo>
                  <a:pt x="2438083" y="2801526"/>
                  <a:pt x="2408165" y="2830607"/>
                  <a:pt x="2363336" y="2833648"/>
                </a:cubicBezTo>
                <a:cubicBezTo>
                  <a:pt x="2354788" y="2834313"/>
                  <a:pt x="2346145" y="2833648"/>
                  <a:pt x="2337502" y="2833648"/>
                </a:cubicBezTo>
                <a:lnTo>
                  <a:pt x="975816" y="2833648"/>
                </a:lnTo>
                <a:cubicBezTo>
                  <a:pt x="898030" y="2833648"/>
                  <a:pt x="874380" y="2809699"/>
                  <a:pt x="874380" y="2730818"/>
                </a:cubicBezTo>
                <a:cubicBezTo>
                  <a:pt x="874380" y="2649847"/>
                  <a:pt x="874380" y="2569255"/>
                  <a:pt x="874380" y="2488094"/>
                </a:cubicBezTo>
                <a:cubicBezTo>
                  <a:pt x="874380" y="2421093"/>
                  <a:pt x="908762" y="2387070"/>
                  <a:pt x="976006" y="2386690"/>
                </a:cubicBezTo>
                <a:cubicBezTo>
                  <a:pt x="1016941" y="2386690"/>
                  <a:pt x="1057971" y="2387830"/>
                  <a:pt x="1098811" y="2385644"/>
                </a:cubicBezTo>
                <a:cubicBezTo>
                  <a:pt x="1109990" y="2383482"/>
                  <a:pt x="1119436" y="2376048"/>
                  <a:pt x="1124170" y="2365686"/>
                </a:cubicBezTo>
                <a:cubicBezTo>
                  <a:pt x="1187425" y="2151663"/>
                  <a:pt x="1339863" y="2040375"/>
                  <a:pt x="1547578" y="1993332"/>
                </a:cubicBezTo>
                <a:cubicBezTo>
                  <a:pt x="1573412" y="1987534"/>
                  <a:pt x="1582530" y="1980217"/>
                  <a:pt x="1582530" y="1952561"/>
                </a:cubicBezTo>
                <a:cubicBezTo>
                  <a:pt x="1581580" y="1539404"/>
                  <a:pt x="1581580" y="1126278"/>
                  <a:pt x="1582530" y="713184"/>
                </a:cubicBezTo>
                <a:cubicBezTo>
                  <a:pt x="1582530" y="688760"/>
                  <a:pt x="1576071" y="678686"/>
                  <a:pt x="1551662" y="670893"/>
                </a:cubicBezTo>
                <a:cubicBezTo>
                  <a:pt x="1434365" y="633829"/>
                  <a:pt x="1357529" y="554758"/>
                  <a:pt x="1320678" y="437482"/>
                </a:cubicBezTo>
                <a:cubicBezTo>
                  <a:pt x="1316309" y="423512"/>
                  <a:pt x="1314504" y="411917"/>
                  <a:pt x="1294749" y="412012"/>
                </a:cubicBezTo>
                <a:cubicBezTo>
                  <a:pt x="1119041" y="412773"/>
                  <a:pt x="943334" y="412583"/>
                  <a:pt x="767626" y="412868"/>
                </a:cubicBezTo>
                <a:cubicBezTo>
                  <a:pt x="764674" y="413475"/>
                  <a:pt x="761804" y="414433"/>
                  <a:pt x="759078" y="415719"/>
                </a:cubicBezTo>
                <a:cubicBezTo>
                  <a:pt x="763922" y="426458"/>
                  <a:pt x="768576" y="437007"/>
                  <a:pt x="773515" y="447271"/>
                </a:cubicBezTo>
                <a:cubicBezTo>
                  <a:pt x="912118" y="726046"/>
                  <a:pt x="1050974" y="1004568"/>
                  <a:pt x="1190084" y="1282836"/>
                </a:cubicBezTo>
                <a:cubicBezTo>
                  <a:pt x="1199911" y="1299911"/>
                  <a:pt x="1213132" y="1314790"/>
                  <a:pt x="1228930" y="1326553"/>
                </a:cubicBezTo>
                <a:cubicBezTo>
                  <a:pt x="1250858" y="1342959"/>
                  <a:pt x="1263151" y="1369237"/>
                  <a:pt x="1261697" y="1396595"/>
                </a:cubicBezTo>
                <a:cubicBezTo>
                  <a:pt x="1255998" y="1564430"/>
                  <a:pt x="1182961" y="1698812"/>
                  <a:pt x="1056451" y="1805254"/>
                </a:cubicBezTo>
                <a:cubicBezTo>
                  <a:pt x="769241" y="2047313"/>
                  <a:pt x="310027" y="1992857"/>
                  <a:pt x="98418" y="1691304"/>
                </a:cubicBezTo>
                <a:cubicBezTo>
                  <a:pt x="36515" y="1604768"/>
                  <a:pt x="2305" y="1501476"/>
                  <a:pt x="306" y="1395074"/>
                </a:cubicBezTo>
                <a:cubicBezTo>
                  <a:pt x="-1643" y="1364196"/>
                  <a:pt x="14673" y="1335040"/>
                  <a:pt x="42001" y="1320565"/>
                </a:cubicBezTo>
                <a:cubicBezTo>
                  <a:pt x="54721" y="1311594"/>
                  <a:pt x="64820" y="1299390"/>
                  <a:pt x="71254" y="1285212"/>
                </a:cubicBezTo>
                <a:cubicBezTo>
                  <a:pt x="231132" y="964177"/>
                  <a:pt x="390630" y="642984"/>
                  <a:pt x="549749" y="321632"/>
                </a:cubicBezTo>
                <a:cubicBezTo>
                  <a:pt x="580046" y="260714"/>
                  <a:pt x="594673" y="252921"/>
                  <a:pt x="660872" y="262234"/>
                </a:cubicBezTo>
                <a:cubicBezTo>
                  <a:pt x="667175" y="262979"/>
                  <a:pt x="673523" y="263265"/>
                  <a:pt x="679867" y="263090"/>
                </a:cubicBezTo>
                <a:cubicBezTo>
                  <a:pt x="885778" y="263090"/>
                  <a:pt x="1091561" y="263090"/>
                  <a:pt x="1297218" y="263090"/>
                </a:cubicBezTo>
                <a:cubicBezTo>
                  <a:pt x="1302537" y="263090"/>
                  <a:pt x="1307856" y="262519"/>
                  <a:pt x="1315169" y="262139"/>
                </a:cubicBezTo>
                <a:cubicBezTo>
                  <a:pt x="1318873" y="252636"/>
                  <a:pt x="1322672" y="243132"/>
                  <a:pt x="1326281" y="232868"/>
                </a:cubicBezTo>
                <a:cubicBezTo>
                  <a:pt x="1376680" y="92487"/>
                  <a:pt x="1510109" y="-800"/>
                  <a:pt x="1659176" y="122"/>
                </a:cubicBezTo>
                <a:cubicBezTo>
                  <a:pt x="1807349" y="1531"/>
                  <a:pt x="1938436" y="96525"/>
                  <a:pt x="1985992" y="236954"/>
                </a:cubicBezTo>
                <a:cubicBezTo>
                  <a:pt x="1993400" y="259003"/>
                  <a:pt x="2003943" y="263660"/>
                  <a:pt x="2025123" y="263565"/>
                </a:cubicBezTo>
                <a:cubicBezTo>
                  <a:pt x="2225619" y="262804"/>
                  <a:pt x="2426116" y="263565"/>
                  <a:pt x="2626613" y="263090"/>
                </a:cubicBezTo>
                <a:cubicBezTo>
                  <a:pt x="2634152" y="263375"/>
                  <a:pt x="2641702" y="263184"/>
                  <a:pt x="2649217" y="262519"/>
                </a:cubicBezTo>
                <a:cubicBezTo>
                  <a:pt x="2721400" y="253966"/>
                  <a:pt x="2731942" y="259573"/>
                  <a:pt x="2764424" y="325149"/>
                </a:cubicBezTo>
                <a:cubicBezTo>
                  <a:pt x="2921516" y="641558"/>
                  <a:pt x="3078514" y="957968"/>
                  <a:pt x="3235416" y="1274377"/>
                </a:cubicBezTo>
                <a:cubicBezTo>
                  <a:pt x="3246338" y="1296236"/>
                  <a:pt x="3255076" y="1318285"/>
                  <a:pt x="3281480" y="1329309"/>
                </a:cubicBezTo>
                <a:cubicBezTo>
                  <a:pt x="3294396" y="1334631"/>
                  <a:pt x="3302185" y="1352498"/>
                  <a:pt x="3312347" y="1364663"/>
                </a:cubicBezTo>
                <a:close/>
                <a:moveTo>
                  <a:pt x="629245" y="490038"/>
                </a:moveTo>
                <a:lnTo>
                  <a:pt x="224547" y="1303649"/>
                </a:lnTo>
                <a:lnTo>
                  <a:pt x="1037646" y="1303649"/>
                </a:lnTo>
                <a:close/>
                <a:moveTo>
                  <a:pt x="2683314" y="490038"/>
                </a:moveTo>
                <a:cubicBezTo>
                  <a:pt x="2545122" y="765645"/>
                  <a:pt x="2410540" y="1033839"/>
                  <a:pt x="2274912" y="1303744"/>
                </a:cubicBezTo>
                <a:lnTo>
                  <a:pt x="3088581" y="1303744"/>
                </a:lnTo>
                <a:cubicBezTo>
                  <a:pt x="2952954" y="1031938"/>
                  <a:pt x="2819511" y="763744"/>
                  <a:pt x="2683314" y="489943"/>
                </a:cubicBezTo>
                <a:close/>
                <a:moveTo>
                  <a:pt x="2210898" y="1456278"/>
                </a:moveTo>
                <a:cubicBezTo>
                  <a:pt x="2232648" y="1608337"/>
                  <a:pt x="2423457" y="1806489"/>
                  <a:pt x="2693476" y="1799646"/>
                </a:cubicBezTo>
                <a:cubicBezTo>
                  <a:pt x="2914488" y="1794134"/>
                  <a:pt x="3139869" y="1625729"/>
                  <a:pt x="3151076" y="1456278"/>
                </a:cubicBezTo>
                <a:close/>
                <a:moveTo>
                  <a:pt x="160438" y="1456278"/>
                </a:moveTo>
                <a:cubicBezTo>
                  <a:pt x="182092" y="1607387"/>
                  <a:pt x="373471" y="1807915"/>
                  <a:pt x="642921" y="1799551"/>
                </a:cubicBezTo>
                <a:cubicBezTo>
                  <a:pt x="864978" y="1793279"/>
                  <a:pt x="1089883" y="1624969"/>
                  <a:pt x="1100616" y="1456373"/>
                </a:cubicBezTo>
                <a:close/>
                <a:moveTo>
                  <a:pt x="1025774" y="2536278"/>
                </a:moveTo>
                <a:lnTo>
                  <a:pt x="1025774" y="2681114"/>
                </a:lnTo>
                <a:lnTo>
                  <a:pt x="2287544" y="2681114"/>
                </a:lnTo>
                <a:lnTo>
                  <a:pt x="2287544" y="2536373"/>
                </a:lnTo>
                <a:close/>
                <a:moveTo>
                  <a:pt x="1276323" y="2383268"/>
                </a:moveTo>
                <a:lnTo>
                  <a:pt x="2036140" y="2383268"/>
                </a:lnTo>
                <a:cubicBezTo>
                  <a:pt x="2014390" y="2238052"/>
                  <a:pt x="1843337" y="2122962"/>
                  <a:pt x="1654427" y="2124388"/>
                </a:cubicBezTo>
                <a:cubicBezTo>
                  <a:pt x="1465518" y="2125813"/>
                  <a:pt x="1297408" y="2239953"/>
                  <a:pt x="1276323" y="2383363"/>
                </a:cubicBezTo>
                <a:close/>
                <a:moveTo>
                  <a:pt x="1658416" y="140397"/>
                </a:moveTo>
                <a:cubicBezTo>
                  <a:pt x="1548276" y="138612"/>
                  <a:pt x="1457545" y="226508"/>
                  <a:pt x="1455761" y="336717"/>
                </a:cubicBezTo>
                <a:cubicBezTo>
                  <a:pt x="1455744" y="337803"/>
                  <a:pt x="1455735" y="338889"/>
                  <a:pt x="1455735" y="339974"/>
                </a:cubicBezTo>
                <a:cubicBezTo>
                  <a:pt x="1455157" y="451159"/>
                  <a:pt x="1544737" y="541775"/>
                  <a:pt x="1655852" y="542403"/>
                </a:cubicBezTo>
                <a:cubicBezTo>
                  <a:pt x="1765846" y="542361"/>
                  <a:pt x="1855412" y="453925"/>
                  <a:pt x="1856918" y="343871"/>
                </a:cubicBezTo>
                <a:cubicBezTo>
                  <a:pt x="1858965" y="233666"/>
                  <a:pt x="1771342" y="142668"/>
                  <a:pt x="1661207" y="140619"/>
                </a:cubicBezTo>
                <a:cubicBezTo>
                  <a:pt x="1660277" y="140602"/>
                  <a:pt x="1659347" y="140591"/>
                  <a:pt x="1658416" y="140587"/>
                </a:cubicBezTo>
                <a:close/>
              </a:path>
            </a:pathLst>
          </a:custGeom>
          <a:solidFill>
            <a:schemeClr val="bg1"/>
          </a:solidFill>
          <a:ln w="9498" cap="flat">
            <a:noFill/>
            <a:prstDash val="solid"/>
            <a:miter/>
          </a:ln>
        </p:spPr>
        <p:txBody>
          <a:bodyPr rtlCol="0" anchor="ctr"/>
          <a:lstStyle/>
          <a:p>
            <a:endParaRPr lang="en-RO"/>
          </a:p>
        </p:txBody>
      </p:sp>
      <p:sp>
        <p:nvSpPr>
          <p:cNvPr id="18" name="TextBox 17">
            <a:extLst>
              <a:ext uri="{FF2B5EF4-FFF2-40B4-BE49-F238E27FC236}">
                <a16:creationId xmlns:a16="http://schemas.microsoft.com/office/drawing/2014/main" id="{8BFA379A-FE56-2F42-9A6C-3DCD540E61BC}"/>
              </a:ext>
            </a:extLst>
          </p:cNvPr>
          <p:cNvSpPr txBox="1"/>
          <p:nvPr/>
        </p:nvSpPr>
        <p:spPr>
          <a:xfrm>
            <a:off x="431800" y="1090390"/>
            <a:ext cx="5102727" cy="4677219"/>
          </a:xfrm>
          <a:prstGeom prst="rect">
            <a:avLst/>
          </a:prstGeom>
          <a:noFill/>
        </p:spPr>
        <p:txBody>
          <a:bodyPr wrap="square" lIns="0" tIns="0" rIns="0" bIns="0" rtlCol="0" anchor="ctr" anchorCtr="0">
            <a:noAutofit/>
          </a:bodyPr>
          <a:lstStyle/>
          <a:p>
            <a:pPr marL="285750" indent="-285750">
              <a:spcAft>
                <a:spcPts val="800"/>
              </a:spcAft>
              <a:buFont typeface="Arial" panose="020B0604020202020204" pitchFamily="34" charset="0"/>
              <a:buChar char="•"/>
            </a:pPr>
            <a:r>
              <a:rPr lang="en-GB" sz="1600" dirty="0" err="1">
                <a:solidFill>
                  <a:schemeClr val="tx1"/>
                </a:solidFill>
              </a:rPr>
              <a:t>Lo deseable es siempre comparar el riesgo de enfermar</a:t>
            </a:r>
          </a:p>
          <a:p>
            <a:pPr marL="285750" indent="-285750">
              <a:spcAft>
                <a:spcPts val="800"/>
              </a:spcAft>
              <a:buFont typeface="Arial" panose="020B0604020202020204" pitchFamily="34" charset="0"/>
              <a:buChar char="•"/>
            </a:pPr>
            <a:r>
              <a:rPr lang="en-GB" sz="1600" dirty="0" err="1">
                <a:solidFill>
                  <a:schemeClr val="tx1"/>
                </a:solidFill>
              </a:rPr>
              <a:t>Cohortes comparan el riesgo (incidencia acumulada / tasa de incidencia); Caso-Control compara exposición</a:t>
            </a:r>
          </a:p>
          <a:p>
            <a:pPr marL="285750" indent="-285750">
              <a:spcAft>
                <a:spcPts val="800"/>
              </a:spcAft>
              <a:buFont typeface="Arial" panose="020B0604020202020204" pitchFamily="34" charset="0"/>
              <a:buChar char="•"/>
            </a:pPr>
            <a:r>
              <a:rPr lang="en-GB" sz="1600" dirty="0" err="1">
                <a:solidFill>
                  <a:schemeClr val="tx1"/>
                </a:solidFill>
              </a:rPr>
              <a:t>OR es una estimación del riesgo relativo</a:t>
            </a:r>
          </a:p>
          <a:p>
            <a:pPr marL="285750" indent="-285750">
              <a:spcAft>
                <a:spcPts val="800"/>
              </a:spcAft>
              <a:buFont typeface="Arial" panose="020B0604020202020204" pitchFamily="34" charset="0"/>
              <a:buChar char="•"/>
            </a:pPr>
            <a:r>
              <a:rPr lang="en-GB" sz="1600" dirty="0" err="1">
                <a:solidFill>
                  <a:schemeClr val="tx1"/>
                </a:solidFill>
              </a:rPr>
              <a:t>Si es factible implementarlo, un enfoque de cohorte retrospectiva es siempre la primera opción</a:t>
            </a:r>
          </a:p>
        </p:txBody>
      </p:sp>
    </p:spTree>
    <p:extLst>
      <p:ext uri="{BB962C8B-B14F-4D97-AF65-F5344CB8AC3E}">
        <p14:creationId xmlns:p14="http://schemas.microsoft.com/office/powerpoint/2010/main" val="4137715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FF3480-42F4-6345-9BEE-05D1804C0750}"/>
              </a:ext>
            </a:extLst>
          </p:cNvPr>
          <p:cNvSpPr/>
          <p:nvPr/>
        </p:nvSpPr>
        <p:spPr>
          <a:xfrm>
            <a:off x="1" y="1677798"/>
            <a:ext cx="9144000" cy="4703951"/>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476254"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Otros análisis</a:t>
            </a:r>
          </a:p>
        </p:txBody>
      </p:sp>
      <p:sp>
        <p:nvSpPr>
          <p:cNvPr id="17" name="TextBox 16">
            <a:extLst>
              <a:ext uri="{FF2B5EF4-FFF2-40B4-BE49-F238E27FC236}">
                <a16:creationId xmlns:a16="http://schemas.microsoft.com/office/drawing/2014/main" id="{18EAE14A-EA8C-BC40-BFC6-0F5D34E02657}"/>
              </a:ext>
            </a:extLst>
          </p:cNvPr>
          <p:cNvSpPr txBox="1"/>
          <p:nvPr/>
        </p:nvSpPr>
        <p:spPr>
          <a:xfrm>
            <a:off x="813867" y="2924684"/>
            <a:ext cx="2447707" cy="1661993"/>
          </a:xfrm>
          <a:prstGeom prst="rect">
            <a:avLst/>
          </a:prstGeom>
          <a:noFill/>
        </p:spPr>
        <p:txBody>
          <a:bodyPr wrap="square" lIns="0" tIns="0" rIns="0" bIns="0" rtlCol="0">
            <a:spAutoFit/>
          </a:bodyPr>
          <a:lstStyle/>
          <a:p>
            <a:r>
              <a:rPr lang="en-GB" sz="1800" b="1" dirty="0" err="1">
                <a:solidFill>
                  <a:schemeClr val="tx1"/>
                </a:solidFill>
                <a:latin typeface="Arial" panose="020B0604020202020204" pitchFamily="34" charset="0"/>
                <a:cs typeface="Arial" panose="020B0604020202020204" pitchFamily="34" charset="0"/>
              </a:rPr>
              <a:t>Análisis de datos: los tres ángulos</a:t>
            </a:r>
          </a:p>
          <a:p>
            <a:endParaRPr lang="en-GB" sz="1800" dirty="0" err="1">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err="1">
                <a:solidFill>
                  <a:schemeClr val="tx1"/>
                </a:solidFill>
                <a:latin typeface="Arial" panose="020B0604020202020204" pitchFamily="34" charset="0"/>
                <a:cs typeface="Arial" panose="020B0604020202020204" pitchFamily="34" charset="0"/>
              </a:rPr>
              <a:t>Tiempo</a:t>
            </a:r>
            <a:endParaRPr lang="en-GB" sz="18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Espacio</a:t>
            </a:r>
          </a:p>
          <a:p>
            <a:pPr marL="285750" indent="-285750">
              <a:buFont typeface="Arial" panose="020B0604020202020204" pitchFamily="34" charset="0"/>
              <a:buChar char="•"/>
            </a:pPr>
            <a:r>
              <a:rPr lang="en-GB" sz="1800" dirty="0">
                <a:solidFill>
                  <a:schemeClr val="tx1"/>
                </a:solidFill>
                <a:latin typeface="Arial" panose="020B0604020202020204" pitchFamily="34" charset="0"/>
                <a:cs typeface="Arial" panose="020B0604020202020204" pitchFamily="34" charset="0"/>
              </a:rPr>
              <a:t>Persona</a:t>
            </a:r>
          </a:p>
        </p:txBody>
      </p:sp>
      <p:grpSp>
        <p:nvGrpSpPr>
          <p:cNvPr id="3" name="Group 2">
            <a:extLst>
              <a:ext uri="{FF2B5EF4-FFF2-40B4-BE49-F238E27FC236}">
                <a16:creationId xmlns:a16="http://schemas.microsoft.com/office/drawing/2014/main" id="{65C716B0-CB86-0531-3A5C-9E4C1CBA2B42}"/>
              </a:ext>
            </a:extLst>
          </p:cNvPr>
          <p:cNvGrpSpPr/>
          <p:nvPr/>
        </p:nvGrpSpPr>
        <p:grpSpPr>
          <a:xfrm>
            <a:off x="3789266" y="2220686"/>
            <a:ext cx="3756415" cy="3425372"/>
            <a:chOff x="3454046" y="1987341"/>
            <a:chExt cx="4454008" cy="4061488"/>
          </a:xfrm>
        </p:grpSpPr>
        <p:sp>
          <p:nvSpPr>
            <p:cNvPr id="4" name="Arc 3">
              <a:extLst>
                <a:ext uri="{FF2B5EF4-FFF2-40B4-BE49-F238E27FC236}">
                  <a16:creationId xmlns:a16="http://schemas.microsoft.com/office/drawing/2014/main" id="{0F046FC3-C3E5-D042-8CD5-946C7E8D3F96}"/>
                </a:ext>
              </a:extLst>
            </p:cNvPr>
            <p:cNvSpPr/>
            <p:nvPr/>
          </p:nvSpPr>
          <p:spPr>
            <a:xfrm>
              <a:off x="4318205" y="2888900"/>
              <a:ext cx="2725690" cy="2260879"/>
            </a:xfrm>
            <a:prstGeom prst="arc">
              <a:avLst>
                <a:gd name="adj1" fmla="val 10276866"/>
                <a:gd name="adj2" fmla="val 13394784"/>
              </a:avLst>
            </a:prstGeom>
            <a:ln w="25400" cap="rnd">
              <a:gradFill>
                <a:gsLst>
                  <a:gs pos="0">
                    <a:srgbClr val="ED7D31"/>
                  </a:gs>
                  <a:gs pos="100000">
                    <a:srgbClr val="CADFEB"/>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RO"/>
            </a:p>
          </p:txBody>
        </p:sp>
        <p:sp>
          <p:nvSpPr>
            <p:cNvPr id="24" name="Arc 23">
              <a:extLst>
                <a:ext uri="{FF2B5EF4-FFF2-40B4-BE49-F238E27FC236}">
                  <a16:creationId xmlns:a16="http://schemas.microsoft.com/office/drawing/2014/main" id="{7296B572-5ED7-A14E-84BD-E293C2C7FEEB}"/>
                </a:ext>
              </a:extLst>
            </p:cNvPr>
            <p:cNvSpPr/>
            <p:nvPr/>
          </p:nvSpPr>
          <p:spPr>
            <a:xfrm>
              <a:off x="4318205" y="2888900"/>
              <a:ext cx="2725690" cy="2260879"/>
            </a:xfrm>
            <a:prstGeom prst="arc">
              <a:avLst>
                <a:gd name="adj1" fmla="val 18982988"/>
                <a:gd name="adj2" fmla="val 592098"/>
              </a:avLst>
            </a:prstGeom>
            <a:ln w="25400" cap="rnd">
              <a:gradFill>
                <a:gsLst>
                  <a:gs pos="0">
                    <a:srgbClr val="ED7D31"/>
                  </a:gs>
                  <a:gs pos="100000">
                    <a:srgbClr val="3D6C9D"/>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RO"/>
            </a:p>
          </p:txBody>
        </p:sp>
        <p:sp>
          <p:nvSpPr>
            <p:cNvPr id="26" name="Arc 25">
              <a:extLst>
                <a:ext uri="{FF2B5EF4-FFF2-40B4-BE49-F238E27FC236}">
                  <a16:creationId xmlns:a16="http://schemas.microsoft.com/office/drawing/2014/main" id="{0E58CC34-6B77-C645-9E80-D310DDFD4877}"/>
                </a:ext>
              </a:extLst>
            </p:cNvPr>
            <p:cNvSpPr/>
            <p:nvPr/>
          </p:nvSpPr>
          <p:spPr>
            <a:xfrm>
              <a:off x="4318205" y="2888900"/>
              <a:ext cx="2725690" cy="2896159"/>
            </a:xfrm>
            <a:prstGeom prst="arc">
              <a:avLst>
                <a:gd name="adj1" fmla="val 4070280"/>
                <a:gd name="adj2" fmla="val 6786861"/>
              </a:avLst>
            </a:prstGeom>
            <a:ln w="25400" cap="rnd">
              <a:gradFill>
                <a:gsLst>
                  <a:gs pos="0">
                    <a:srgbClr val="CADFEB"/>
                  </a:gs>
                  <a:gs pos="100000">
                    <a:srgbClr val="3D6C9D"/>
                  </a:gs>
                </a:gsLst>
                <a:lin ang="0" scaled="0"/>
              </a:gradFill>
              <a:prstDash val="sysDot"/>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RO"/>
            </a:p>
          </p:txBody>
        </p:sp>
        <p:sp>
          <p:nvSpPr>
            <p:cNvPr id="18" name="Google Shape;140;p4">
              <a:extLst>
                <a:ext uri="{FF2B5EF4-FFF2-40B4-BE49-F238E27FC236}">
                  <a16:creationId xmlns:a16="http://schemas.microsoft.com/office/drawing/2014/main" id="{5E675F69-4C42-E040-B033-E36FADDAFD8F}"/>
                </a:ext>
              </a:extLst>
            </p:cNvPr>
            <p:cNvSpPr>
              <a:spLocks noChangeAspect="1"/>
            </p:cNvSpPr>
            <p:nvPr/>
          </p:nvSpPr>
          <p:spPr>
            <a:xfrm>
              <a:off x="4781050" y="1987341"/>
              <a:ext cx="1800000" cy="1800000"/>
            </a:xfrm>
            <a:prstGeom prst="ellipse">
              <a:avLst/>
            </a:prstGeom>
            <a:solidFill>
              <a:srgbClr val="ED7D31"/>
            </a:solidFill>
            <a:ln w="19050">
              <a:solidFill>
                <a:schemeClr val="bg1"/>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0;p4">
              <a:extLst>
                <a:ext uri="{FF2B5EF4-FFF2-40B4-BE49-F238E27FC236}">
                  <a16:creationId xmlns:a16="http://schemas.microsoft.com/office/drawing/2014/main" id="{2303010F-938C-0844-9D67-95270D226425}"/>
                </a:ext>
              </a:extLst>
            </p:cNvPr>
            <p:cNvSpPr>
              <a:spLocks noChangeAspect="1"/>
            </p:cNvSpPr>
            <p:nvPr/>
          </p:nvSpPr>
          <p:spPr>
            <a:xfrm>
              <a:off x="3454046" y="4248829"/>
              <a:ext cx="1800000" cy="1800000"/>
            </a:xfrm>
            <a:prstGeom prst="ellipse">
              <a:avLst/>
            </a:prstGeom>
            <a:solidFill>
              <a:srgbClr val="CADFEB"/>
            </a:solidFill>
            <a:ln w="19050">
              <a:solidFill>
                <a:schemeClr val="bg1"/>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0;p4">
              <a:extLst>
                <a:ext uri="{FF2B5EF4-FFF2-40B4-BE49-F238E27FC236}">
                  <a16:creationId xmlns:a16="http://schemas.microsoft.com/office/drawing/2014/main" id="{63F290C4-2039-9843-9819-F5290D736C0E}"/>
                </a:ext>
              </a:extLst>
            </p:cNvPr>
            <p:cNvSpPr>
              <a:spLocks noChangeAspect="1"/>
            </p:cNvSpPr>
            <p:nvPr/>
          </p:nvSpPr>
          <p:spPr>
            <a:xfrm>
              <a:off x="6108054" y="4248829"/>
              <a:ext cx="1800000" cy="1800000"/>
            </a:xfrm>
            <a:prstGeom prst="ellipse">
              <a:avLst/>
            </a:prstGeom>
            <a:solidFill>
              <a:srgbClr val="3D6C9D"/>
            </a:solidFill>
            <a:ln w="19050">
              <a:solidFill>
                <a:schemeClr val="bg1"/>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raphic 27">
              <a:extLst>
                <a:ext uri="{FF2B5EF4-FFF2-40B4-BE49-F238E27FC236}">
                  <a16:creationId xmlns:a16="http://schemas.microsoft.com/office/drawing/2014/main" id="{35DF85F8-BC05-D441-B3D7-AC2BFF70C600}"/>
                </a:ext>
              </a:extLst>
            </p:cNvPr>
            <p:cNvSpPr>
              <a:spLocks noChangeAspect="1"/>
            </p:cNvSpPr>
            <p:nvPr/>
          </p:nvSpPr>
          <p:spPr>
            <a:xfrm>
              <a:off x="3803998" y="4715270"/>
              <a:ext cx="1080000" cy="864000"/>
            </a:xfrm>
            <a:custGeom>
              <a:avLst/>
              <a:gdLst>
                <a:gd name="connsiteX0" fmla="*/ 145073 w 190500"/>
                <a:gd name="connsiteY0" fmla="*/ 45427 h 152400"/>
                <a:gd name="connsiteX1" fmla="*/ 159727 w 190500"/>
                <a:gd name="connsiteY1" fmla="*/ 45427 h 152400"/>
                <a:gd name="connsiteX2" fmla="*/ 159727 w 190500"/>
                <a:gd name="connsiteY2" fmla="*/ 30773 h 152400"/>
                <a:gd name="connsiteX3" fmla="*/ 145073 w 190500"/>
                <a:gd name="connsiteY3" fmla="*/ 30773 h 152400"/>
                <a:gd name="connsiteX4" fmla="*/ 145073 w 190500"/>
                <a:gd name="connsiteY4" fmla="*/ 45427 h 152400"/>
                <a:gd name="connsiteX5" fmla="*/ 145073 w 190500"/>
                <a:gd name="connsiteY5" fmla="*/ 83527 h 152400"/>
                <a:gd name="connsiteX6" fmla="*/ 159727 w 190500"/>
                <a:gd name="connsiteY6" fmla="*/ 83527 h 152400"/>
                <a:gd name="connsiteX7" fmla="*/ 159727 w 190500"/>
                <a:gd name="connsiteY7" fmla="*/ 68873 h 152400"/>
                <a:gd name="connsiteX8" fmla="*/ 145073 w 190500"/>
                <a:gd name="connsiteY8" fmla="*/ 68873 h 152400"/>
                <a:gd name="connsiteX9" fmla="*/ 145073 w 190500"/>
                <a:gd name="connsiteY9" fmla="*/ 83527 h 152400"/>
                <a:gd name="connsiteX10" fmla="*/ 145073 w 190500"/>
                <a:gd name="connsiteY10" fmla="*/ 121627 h 152400"/>
                <a:gd name="connsiteX11" fmla="*/ 159727 w 190500"/>
                <a:gd name="connsiteY11" fmla="*/ 121627 h 152400"/>
                <a:gd name="connsiteX12" fmla="*/ 159727 w 190500"/>
                <a:gd name="connsiteY12" fmla="*/ 106973 h 152400"/>
                <a:gd name="connsiteX13" fmla="*/ 145073 w 190500"/>
                <a:gd name="connsiteY13" fmla="*/ 106973 h 152400"/>
                <a:gd name="connsiteX14" fmla="*/ 145073 w 190500"/>
                <a:gd name="connsiteY14" fmla="*/ 121627 h 152400"/>
                <a:gd name="connsiteX15" fmla="*/ 133350 w 190500"/>
                <a:gd name="connsiteY15" fmla="*/ 152400 h 152400"/>
                <a:gd name="connsiteX16" fmla="*/ 133350 w 190500"/>
                <a:gd name="connsiteY16" fmla="*/ 142875 h 152400"/>
                <a:gd name="connsiteX17" fmla="*/ 180975 w 190500"/>
                <a:gd name="connsiteY17" fmla="*/ 142875 h 152400"/>
                <a:gd name="connsiteX18" fmla="*/ 180975 w 190500"/>
                <a:gd name="connsiteY18" fmla="*/ 9525 h 152400"/>
                <a:gd name="connsiteX19" fmla="*/ 89389 w 190500"/>
                <a:gd name="connsiteY19" fmla="*/ 9525 h 152400"/>
                <a:gd name="connsiteX20" fmla="*/ 89389 w 190500"/>
                <a:gd name="connsiteY20" fmla="*/ 30370 h 152400"/>
                <a:gd name="connsiteX21" fmla="*/ 79864 w 190500"/>
                <a:gd name="connsiteY21" fmla="*/ 23519 h 152400"/>
                <a:gd name="connsiteX22" fmla="*/ 79864 w 190500"/>
                <a:gd name="connsiteY22" fmla="*/ 0 h 152400"/>
                <a:gd name="connsiteX23" fmla="*/ 190500 w 190500"/>
                <a:gd name="connsiteY23" fmla="*/ 0 h 152400"/>
                <a:gd name="connsiteX24" fmla="*/ 190500 w 190500"/>
                <a:gd name="connsiteY24" fmla="*/ 152400 h 152400"/>
                <a:gd name="connsiteX25" fmla="*/ 133350 w 190500"/>
                <a:gd name="connsiteY25" fmla="*/ 152400 h 152400"/>
                <a:gd name="connsiteX26" fmla="*/ 0 w 190500"/>
                <a:gd name="connsiteY26" fmla="*/ 152400 h 152400"/>
                <a:gd name="connsiteX27" fmla="*/ 0 w 190500"/>
                <a:gd name="connsiteY27" fmla="*/ 71438 h 152400"/>
                <a:gd name="connsiteX28" fmla="*/ 57150 w 190500"/>
                <a:gd name="connsiteY28" fmla="*/ 30773 h 152400"/>
                <a:gd name="connsiteX29" fmla="*/ 114300 w 190500"/>
                <a:gd name="connsiteY29" fmla="*/ 71438 h 152400"/>
                <a:gd name="connsiteX30" fmla="*/ 114300 w 190500"/>
                <a:gd name="connsiteY30" fmla="*/ 152400 h 152400"/>
                <a:gd name="connsiteX31" fmla="*/ 69239 w 190500"/>
                <a:gd name="connsiteY31" fmla="*/ 152400 h 152400"/>
                <a:gd name="connsiteX32" fmla="*/ 69239 w 190500"/>
                <a:gd name="connsiteY32" fmla="*/ 109538 h 152400"/>
                <a:gd name="connsiteX33" fmla="*/ 45061 w 190500"/>
                <a:gd name="connsiteY33" fmla="*/ 109538 h 152400"/>
                <a:gd name="connsiteX34" fmla="*/ 45061 w 190500"/>
                <a:gd name="connsiteY34" fmla="*/ 152400 h 152400"/>
                <a:gd name="connsiteX35" fmla="*/ 0 w 190500"/>
                <a:gd name="connsiteY35" fmla="*/ 152400 h 152400"/>
                <a:gd name="connsiteX36" fmla="*/ 9525 w 190500"/>
                <a:gd name="connsiteY36" fmla="*/ 142875 h 152400"/>
                <a:gd name="connsiteX37" fmla="*/ 35536 w 190500"/>
                <a:gd name="connsiteY37" fmla="*/ 142875 h 152400"/>
                <a:gd name="connsiteX38" fmla="*/ 35536 w 190500"/>
                <a:gd name="connsiteY38" fmla="*/ 100013 h 152400"/>
                <a:gd name="connsiteX39" fmla="*/ 78764 w 190500"/>
                <a:gd name="connsiteY39" fmla="*/ 100013 h 152400"/>
                <a:gd name="connsiteX40" fmla="*/ 78764 w 190500"/>
                <a:gd name="connsiteY40" fmla="*/ 142875 h 152400"/>
                <a:gd name="connsiteX41" fmla="*/ 104775 w 190500"/>
                <a:gd name="connsiteY41" fmla="*/ 142875 h 152400"/>
                <a:gd name="connsiteX42" fmla="*/ 104775 w 190500"/>
                <a:gd name="connsiteY42" fmla="*/ 76200 h 152400"/>
                <a:gd name="connsiteX43" fmla="*/ 57150 w 190500"/>
                <a:gd name="connsiteY43" fmla="*/ 42752 h 152400"/>
                <a:gd name="connsiteX44" fmla="*/ 9525 w 190500"/>
                <a:gd name="connsiteY44" fmla="*/ 76200 h 152400"/>
                <a:gd name="connsiteX45" fmla="*/ 9525 w 190500"/>
                <a:gd name="connsiteY45" fmla="*/ 142875 h 152400"/>
                <a:gd name="connsiteX46" fmla="*/ 78764 w 190500"/>
                <a:gd name="connsiteY46" fmla="*/ 142875 h 152400"/>
                <a:gd name="connsiteX47" fmla="*/ 78764 w 190500"/>
                <a:gd name="connsiteY47" fmla="*/ 100013 h 152400"/>
                <a:gd name="connsiteX48" fmla="*/ 35536 w 190500"/>
                <a:gd name="connsiteY48" fmla="*/ 100013 h 152400"/>
                <a:gd name="connsiteX49" fmla="*/ 35536 w 190500"/>
                <a:gd name="connsiteY49" fmla="*/ 142875 h 152400"/>
                <a:gd name="connsiteX50" fmla="*/ 35536 w 190500"/>
                <a:gd name="connsiteY50" fmla="*/ 100013 h 152400"/>
                <a:gd name="connsiteX51" fmla="*/ 78764 w 190500"/>
                <a:gd name="connsiteY51" fmla="*/ 100013 h 152400"/>
                <a:gd name="connsiteX52" fmla="*/ 78764 w 190500"/>
                <a:gd name="connsiteY52" fmla="*/ 14287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0500" h="152400">
                  <a:moveTo>
                    <a:pt x="145073" y="45427"/>
                  </a:moveTo>
                  <a:lnTo>
                    <a:pt x="159727" y="45427"/>
                  </a:lnTo>
                  <a:lnTo>
                    <a:pt x="159727" y="30773"/>
                  </a:lnTo>
                  <a:lnTo>
                    <a:pt x="145073" y="30773"/>
                  </a:lnTo>
                  <a:lnTo>
                    <a:pt x="145073" y="45427"/>
                  </a:lnTo>
                  <a:close/>
                  <a:moveTo>
                    <a:pt x="145073" y="83527"/>
                  </a:moveTo>
                  <a:lnTo>
                    <a:pt x="159727" y="83527"/>
                  </a:lnTo>
                  <a:lnTo>
                    <a:pt x="159727" y="68873"/>
                  </a:lnTo>
                  <a:lnTo>
                    <a:pt x="145073" y="68873"/>
                  </a:lnTo>
                  <a:lnTo>
                    <a:pt x="145073" y="83527"/>
                  </a:lnTo>
                  <a:close/>
                  <a:moveTo>
                    <a:pt x="145073" y="121627"/>
                  </a:moveTo>
                  <a:lnTo>
                    <a:pt x="159727" y="121627"/>
                  </a:lnTo>
                  <a:lnTo>
                    <a:pt x="159727" y="106973"/>
                  </a:lnTo>
                  <a:lnTo>
                    <a:pt x="145073" y="106973"/>
                  </a:lnTo>
                  <a:lnTo>
                    <a:pt x="145073" y="121627"/>
                  </a:lnTo>
                  <a:close/>
                  <a:moveTo>
                    <a:pt x="133350" y="152400"/>
                  </a:moveTo>
                  <a:lnTo>
                    <a:pt x="133350" y="142875"/>
                  </a:lnTo>
                  <a:lnTo>
                    <a:pt x="180975" y="142875"/>
                  </a:lnTo>
                  <a:lnTo>
                    <a:pt x="180975" y="9525"/>
                  </a:lnTo>
                  <a:lnTo>
                    <a:pt x="89389" y="9525"/>
                  </a:lnTo>
                  <a:lnTo>
                    <a:pt x="89389" y="30370"/>
                  </a:lnTo>
                  <a:lnTo>
                    <a:pt x="79864" y="23519"/>
                  </a:lnTo>
                  <a:lnTo>
                    <a:pt x="79864" y="0"/>
                  </a:lnTo>
                  <a:lnTo>
                    <a:pt x="190500" y="0"/>
                  </a:lnTo>
                  <a:lnTo>
                    <a:pt x="190500" y="152400"/>
                  </a:lnTo>
                  <a:lnTo>
                    <a:pt x="133350" y="152400"/>
                  </a:lnTo>
                  <a:close/>
                  <a:moveTo>
                    <a:pt x="0" y="152400"/>
                  </a:moveTo>
                  <a:lnTo>
                    <a:pt x="0" y="71438"/>
                  </a:lnTo>
                  <a:lnTo>
                    <a:pt x="57150" y="30773"/>
                  </a:lnTo>
                  <a:lnTo>
                    <a:pt x="114300" y="71438"/>
                  </a:lnTo>
                  <a:lnTo>
                    <a:pt x="114300" y="152400"/>
                  </a:lnTo>
                  <a:lnTo>
                    <a:pt x="69239" y="152400"/>
                  </a:lnTo>
                  <a:lnTo>
                    <a:pt x="69239" y="109538"/>
                  </a:lnTo>
                  <a:lnTo>
                    <a:pt x="45061" y="109538"/>
                  </a:lnTo>
                  <a:lnTo>
                    <a:pt x="45061" y="152400"/>
                  </a:lnTo>
                  <a:lnTo>
                    <a:pt x="0" y="152400"/>
                  </a:lnTo>
                  <a:close/>
                  <a:moveTo>
                    <a:pt x="9525" y="142875"/>
                  </a:moveTo>
                  <a:lnTo>
                    <a:pt x="35536" y="142875"/>
                  </a:lnTo>
                  <a:lnTo>
                    <a:pt x="35536" y="100013"/>
                  </a:lnTo>
                  <a:lnTo>
                    <a:pt x="78764" y="100013"/>
                  </a:lnTo>
                  <a:lnTo>
                    <a:pt x="78764" y="142875"/>
                  </a:lnTo>
                  <a:lnTo>
                    <a:pt x="104775" y="142875"/>
                  </a:lnTo>
                  <a:lnTo>
                    <a:pt x="104775" y="76200"/>
                  </a:lnTo>
                  <a:lnTo>
                    <a:pt x="57150" y="42752"/>
                  </a:lnTo>
                  <a:lnTo>
                    <a:pt x="9525" y="76200"/>
                  </a:lnTo>
                  <a:lnTo>
                    <a:pt x="9525" y="142875"/>
                  </a:lnTo>
                  <a:close/>
                  <a:moveTo>
                    <a:pt x="78764" y="142875"/>
                  </a:moveTo>
                  <a:lnTo>
                    <a:pt x="78764" y="100013"/>
                  </a:lnTo>
                  <a:lnTo>
                    <a:pt x="35536" y="100013"/>
                  </a:lnTo>
                  <a:lnTo>
                    <a:pt x="35536" y="142875"/>
                  </a:lnTo>
                  <a:lnTo>
                    <a:pt x="35536" y="100013"/>
                  </a:lnTo>
                  <a:lnTo>
                    <a:pt x="78764" y="100013"/>
                  </a:lnTo>
                  <a:lnTo>
                    <a:pt x="78764" y="142875"/>
                  </a:lnTo>
                  <a:close/>
                </a:path>
              </a:pathLst>
            </a:custGeom>
            <a:solidFill>
              <a:srgbClr val="3D6C9D"/>
            </a:solidFill>
            <a:ln w="238" cap="flat">
              <a:noFill/>
              <a:prstDash val="solid"/>
              <a:miter/>
            </a:ln>
          </p:spPr>
          <p:txBody>
            <a:bodyPr rtlCol="0" anchor="ctr"/>
            <a:lstStyle/>
            <a:p>
              <a:endParaRPr lang="en-RO"/>
            </a:p>
          </p:txBody>
        </p:sp>
        <p:sp>
          <p:nvSpPr>
            <p:cNvPr id="32" name="Graphic 30">
              <a:extLst>
                <a:ext uri="{FF2B5EF4-FFF2-40B4-BE49-F238E27FC236}">
                  <a16:creationId xmlns:a16="http://schemas.microsoft.com/office/drawing/2014/main" id="{ED79404B-B805-8245-A406-94A73A0E5834}"/>
                </a:ext>
              </a:extLst>
            </p:cNvPr>
            <p:cNvSpPr>
              <a:spLocks noChangeAspect="1"/>
            </p:cNvSpPr>
            <p:nvPr/>
          </p:nvSpPr>
          <p:spPr>
            <a:xfrm>
              <a:off x="6558054" y="4703459"/>
              <a:ext cx="900000" cy="850549"/>
            </a:xfrm>
            <a:custGeom>
              <a:avLst/>
              <a:gdLst>
                <a:gd name="connsiteX0" fmla="*/ 66675 w 133350"/>
                <a:gd name="connsiteY0" fmla="*/ 57150 h 126023"/>
                <a:gd name="connsiteX1" fmla="*/ 46494 w 133350"/>
                <a:gd name="connsiteY1" fmla="*/ 48756 h 126023"/>
                <a:gd name="connsiteX2" fmla="*/ 38100 w 133350"/>
                <a:gd name="connsiteY2" fmla="*/ 28575 h 126023"/>
                <a:gd name="connsiteX3" fmla="*/ 46494 w 133350"/>
                <a:gd name="connsiteY3" fmla="*/ 8394 h 126023"/>
                <a:gd name="connsiteX4" fmla="*/ 66675 w 133350"/>
                <a:gd name="connsiteY4" fmla="*/ 0 h 126023"/>
                <a:gd name="connsiteX5" fmla="*/ 86856 w 133350"/>
                <a:gd name="connsiteY5" fmla="*/ 8394 h 126023"/>
                <a:gd name="connsiteX6" fmla="*/ 95250 w 133350"/>
                <a:gd name="connsiteY6" fmla="*/ 28575 h 126023"/>
                <a:gd name="connsiteX7" fmla="*/ 86856 w 133350"/>
                <a:gd name="connsiteY7" fmla="*/ 48756 h 126023"/>
                <a:gd name="connsiteX8" fmla="*/ 66675 w 133350"/>
                <a:gd name="connsiteY8" fmla="*/ 57150 h 126023"/>
                <a:gd name="connsiteX9" fmla="*/ 0 w 133350"/>
                <a:gd name="connsiteY9" fmla="*/ 126023 h 126023"/>
                <a:gd name="connsiteX10" fmla="*/ 0 w 133350"/>
                <a:gd name="connsiteY10" fmla="*/ 110344 h 126023"/>
                <a:gd name="connsiteX11" fmla="*/ 3434 w 133350"/>
                <a:gd name="connsiteY11" fmla="*/ 99307 h 126023"/>
                <a:gd name="connsiteX12" fmla="*/ 12676 w 133350"/>
                <a:gd name="connsiteY12" fmla="*/ 91330 h 126023"/>
                <a:gd name="connsiteX13" fmla="*/ 39657 w 133350"/>
                <a:gd name="connsiteY13" fmla="*/ 81631 h 126023"/>
                <a:gd name="connsiteX14" fmla="*/ 66675 w 133350"/>
                <a:gd name="connsiteY14" fmla="*/ 78398 h 126023"/>
                <a:gd name="connsiteX15" fmla="*/ 93693 w 133350"/>
                <a:gd name="connsiteY15" fmla="*/ 81631 h 126023"/>
                <a:gd name="connsiteX16" fmla="*/ 120674 w 133350"/>
                <a:gd name="connsiteY16" fmla="*/ 91330 h 126023"/>
                <a:gd name="connsiteX17" fmla="*/ 129916 w 133350"/>
                <a:gd name="connsiteY17" fmla="*/ 99307 h 126023"/>
                <a:gd name="connsiteX18" fmla="*/ 133350 w 133350"/>
                <a:gd name="connsiteY18" fmla="*/ 110344 h 126023"/>
                <a:gd name="connsiteX19" fmla="*/ 133350 w 133350"/>
                <a:gd name="connsiteY19" fmla="*/ 126023 h 126023"/>
                <a:gd name="connsiteX20" fmla="*/ 0 w 133350"/>
                <a:gd name="connsiteY20" fmla="*/ 126023 h 126023"/>
                <a:gd name="connsiteX21" fmla="*/ 9525 w 133350"/>
                <a:gd name="connsiteY21" fmla="*/ 116498 h 126023"/>
                <a:gd name="connsiteX22" fmla="*/ 123825 w 133350"/>
                <a:gd name="connsiteY22" fmla="*/ 116498 h 126023"/>
                <a:gd name="connsiteX23" fmla="*/ 123825 w 133350"/>
                <a:gd name="connsiteY23" fmla="*/ 110344 h 126023"/>
                <a:gd name="connsiteX24" fmla="*/ 121783 w 133350"/>
                <a:gd name="connsiteY24" fmla="*/ 104390 h 126023"/>
                <a:gd name="connsiteX25" fmla="*/ 116132 w 133350"/>
                <a:gd name="connsiteY25" fmla="*/ 99683 h 126023"/>
                <a:gd name="connsiteX26" fmla="*/ 91882 w 133350"/>
                <a:gd name="connsiteY26" fmla="*/ 90955 h 126023"/>
                <a:gd name="connsiteX27" fmla="*/ 66675 w 133350"/>
                <a:gd name="connsiteY27" fmla="*/ 87923 h 126023"/>
                <a:gd name="connsiteX28" fmla="*/ 41468 w 133350"/>
                <a:gd name="connsiteY28" fmla="*/ 90955 h 126023"/>
                <a:gd name="connsiteX29" fmla="*/ 17218 w 133350"/>
                <a:gd name="connsiteY29" fmla="*/ 99683 h 126023"/>
                <a:gd name="connsiteX30" fmla="*/ 11567 w 133350"/>
                <a:gd name="connsiteY30" fmla="*/ 104390 h 126023"/>
                <a:gd name="connsiteX31" fmla="*/ 9525 w 133350"/>
                <a:gd name="connsiteY31" fmla="*/ 110344 h 126023"/>
                <a:gd name="connsiteX32" fmla="*/ 9525 w 133350"/>
                <a:gd name="connsiteY32" fmla="*/ 116498 h 126023"/>
                <a:gd name="connsiteX33" fmla="*/ 66675 w 133350"/>
                <a:gd name="connsiteY33" fmla="*/ 47625 h 126023"/>
                <a:gd name="connsiteX34" fmla="*/ 80129 w 133350"/>
                <a:gd name="connsiteY34" fmla="*/ 42029 h 126023"/>
                <a:gd name="connsiteX35" fmla="*/ 85725 w 133350"/>
                <a:gd name="connsiteY35" fmla="*/ 28575 h 126023"/>
                <a:gd name="connsiteX36" fmla="*/ 80129 w 133350"/>
                <a:gd name="connsiteY36" fmla="*/ 15121 h 126023"/>
                <a:gd name="connsiteX37" fmla="*/ 66675 w 133350"/>
                <a:gd name="connsiteY37" fmla="*/ 9525 h 126023"/>
                <a:gd name="connsiteX38" fmla="*/ 53221 w 133350"/>
                <a:gd name="connsiteY38" fmla="*/ 15121 h 126023"/>
                <a:gd name="connsiteX39" fmla="*/ 47625 w 133350"/>
                <a:gd name="connsiteY39" fmla="*/ 28575 h 126023"/>
                <a:gd name="connsiteX40" fmla="*/ 53221 w 133350"/>
                <a:gd name="connsiteY40" fmla="*/ 42029 h 126023"/>
                <a:gd name="connsiteX41" fmla="*/ 66675 w 133350"/>
                <a:gd name="connsiteY41" fmla="*/ 47625 h 12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3350" h="126023">
                  <a:moveTo>
                    <a:pt x="66675" y="57150"/>
                  </a:moveTo>
                  <a:cubicBezTo>
                    <a:pt x="58817" y="57150"/>
                    <a:pt x="52090" y="54352"/>
                    <a:pt x="46494" y="48756"/>
                  </a:cubicBezTo>
                  <a:cubicBezTo>
                    <a:pt x="40898" y="43160"/>
                    <a:pt x="38100" y="36433"/>
                    <a:pt x="38100" y="28575"/>
                  </a:cubicBezTo>
                  <a:cubicBezTo>
                    <a:pt x="38100" y="20717"/>
                    <a:pt x="40898" y="13990"/>
                    <a:pt x="46494" y="8394"/>
                  </a:cubicBezTo>
                  <a:cubicBezTo>
                    <a:pt x="52090" y="2798"/>
                    <a:pt x="58817" y="0"/>
                    <a:pt x="66675" y="0"/>
                  </a:cubicBezTo>
                  <a:cubicBezTo>
                    <a:pt x="74533" y="0"/>
                    <a:pt x="81260" y="2798"/>
                    <a:pt x="86856" y="8394"/>
                  </a:cubicBezTo>
                  <a:cubicBezTo>
                    <a:pt x="92452" y="13990"/>
                    <a:pt x="95250" y="20717"/>
                    <a:pt x="95250" y="28575"/>
                  </a:cubicBezTo>
                  <a:cubicBezTo>
                    <a:pt x="95250" y="36433"/>
                    <a:pt x="92452" y="43160"/>
                    <a:pt x="86856" y="48756"/>
                  </a:cubicBezTo>
                  <a:cubicBezTo>
                    <a:pt x="81260" y="54352"/>
                    <a:pt x="74533" y="57150"/>
                    <a:pt x="66675" y="57150"/>
                  </a:cubicBezTo>
                  <a:close/>
                  <a:moveTo>
                    <a:pt x="0" y="126023"/>
                  </a:moveTo>
                  <a:lnTo>
                    <a:pt x="0" y="110344"/>
                  </a:lnTo>
                  <a:cubicBezTo>
                    <a:pt x="0" y="106411"/>
                    <a:pt x="1145" y="102733"/>
                    <a:pt x="3434" y="99307"/>
                  </a:cubicBezTo>
                  <a:cubicBezTo>
                    <a:pt x="5724" y="95882"/>
                    <a:pt x="8805" y="93223"/>
                    <a:pt x="12676" y="91330"/>
                  </a:cubicBezTo>
                  <a:cubicBezTo>
                    <a:pt x="21663" y="87020"/>
                    <a:pt x="30657" y="83787"/>
                    <a:pt x="39657" y="81631"/>
                  </a:cubicBezTo>
                  <a:cubicBezTo>
                    <a:pt x="48657" y="79476"/>
                    <a:pt x="57663" y="78398"/>
                    <a:pt x="66675" y="78398"/>
                  </a:cubicBezTo>
                  <a:cubicBezTo>
                    <a:pt x="75687" y="78398"/>
                    <a:pt x="84693" y="79476"/>
                    <a:pt x="93693" y="81631"/>
                  </a:cubicBezTo>
                  <a:cubicBezTo>
                    <a:pt x="102693" y="83787"/>
                    <a:pt x="111687" y="87020"/>
                    <a:pt x="120674" y="91330"/>
                  </a:cubicBezTo>
                  <a:cubicBezTo>
                    <a:pt x="124545" y="93223"/>
                    <a:pt x="127626" y="95882"/>
                    <a:pt x="129916" y="99307"/>
                  </a:cubicBezTo>
                  <a:cubicBezTo>
                    <a:pt x="132205" y="102733"/>
                    <a:pt x="133350" y="106411"/>
                    <a:pt x="133350" y="110344"/>
                  </a:cubicBezTo>
                  <a:lnTo>
                    <a:pt x="133350" y="126023"/>
                  </a:lnTo>
                  <a:lnTo>
                    <a:pt x="0" y="126023"/>
                  </a:lnTo>
                  <a:close/>
                  <a:moveTo>
                    <a:pt x="9525" y="116498"/>
                  </a:moveTo>
                  <a:lnTo>
                    <a:pt x="123825" y="116498"/>
                  </a:lnTo>
                  <a:lnTo>
                    <a:pt x="123825" y="110344"/>
                  </a:lnTo>
                  <a:cubicBezTo>
                    <a:pt x="123825" y="108231"/>
                    <a:pt x="123144" y="106247"/>
                    <a:pt x="121783" y="104390"/>
                  </a:cubicBezTo>
                  <a:cubicBezTo>
                    <a:pt x="120421" y="102534"/>
                    <a:pt x="118537" y="100965"/>
                    <a:pt x="116132" y="99683"/>
                  </a:cubicBezTo>
                  <a:cubicBezTo>
                    <a:pt x="108292" y="95885"/>
                    <a:pt x="100209" y="92976"/>
                    <a:pt x="91882" y="90955"/>
                  </a:cubicBezTo>
                  <a:cubicBezTo>
                    <a:pt x="83555" y="88934"/>
                    <a:pt x="75153" y="87923"/>
                    <a:pt x="66675" y="87923"/>
                  </a:cubicBezTo>
                  <a:cubicBezTo>
                    <a:pt x="58197" y="87923"/>
                    <a:pt x="49795" y="88934"/>
                    <a:pt x="41468" y="90955"/>
                  </a:cubicBezTo>
                  <a:cubicBezTo>
                    <a:pt x="33141" y="92976"/>
                    <a:pt x="25058" y="95885"/>
                    <a:pt x="17218" y="99683"/>
                  </a:cubicBezTo>
                  <a:cubicBezTo>
                    <a:pt x="14813" y="100965"/>
                    <a:pt x="12929" y="102534"/>
                    <a:pt x="11567" y="104390"/>
                  </a:cubicBezTo>
                  <a:cubicBezTo>
                    <a:pt x="10206" y="106247"/>
                    <a:pt x="9525" y="108231"/>
                    <a:pt x="9525" y="110344"/>
                  </a:cubicBezTo>
                  <a:lnTo>
                    <a:pt x="9525" y="116498"/>
                  </a:lnTo>
                  <a:close/>
                  <a:moveTo>
                    <a:pt x="66675" y="47625"/>
                  </a:moveTo>
                  <a:cubicBezTo>
                    <a:pt x="71914" y="47625"/>
                    <a:pt x="76398" y="45760"/>
                    <a:pt x="80129" y="42029"/>
                  </a:cubicBezTo>
                  <a:cubicBezTo>
                    <a:pt x="83860" y="38299"/>
                    <a:pt x="85725" y="33814"/>
                    <a:pt x="85725" y="28575"/>
                  </a:cubicBezTo>
                  <a:cubicBezTo>
                    <a:pt x="85725" y="23336"/>
                    <a:pt x="83860" y="18852"/>
                    <a:pt x="80129" y="15121"/>
                  </a:cubicBezTo>
                  <a:cubicBezTo>
                    <a:pt x="76398" y="11391"/>
                    <a:pt x="71914" y="9525"/>
                    <a:pt x="66675" y="9525"/>
                  </a:cubicBezTo>
                  <a:cubicBezTo>
                    <a:pt x="61436" y="9525"/>
                    <a:pt x="56952" y="11391"/>
                    <a:pt x="53221" y="15121"/>
                  </a:cubicBezTo>
                  <a:cubicBezTo>
                    <a:pt x="49490" y="18852"/>
                    <a:pt x="47625" y="23336"/>
                    <a:pt x="47625" y="28575"/>
                  </a:cubicBezTo>
                  <a:cubicBezTo>
                    <a:pt x="47625" y="33814"/>
                    <a:pt x="49490" y="38299"/>
                    <a:pt x="53221" y="42029"/>
                  </a:cubicBezTo>
                  <a:cubicBezTo>
                    <a:pt x="56952" y="45760"/>
                    <a:pt x="61436" y="47625"/>
                    <a:pt x="66675" y="47625"/>
                  </a:cubicBezTo>
                  <a:close/>
                </a:path>
              </a:pathLst>
            </a:custGeom>
            <a:solidFill>
              <a:schemeClr val="bg1"/>
            </a:solidFill>
            <a:ln w="238" cap="flat">
              <a:noFill/>
              <a:prstDash val="solid"/>
              <a:miter/>
            </a:ln>
          </p:spPr>
          <p:txBody>
            <a:bodyPr rtlCol="0" anchor="ctr"/>
            <a:lstStyle/>
            <a:p>
              <a:endParaRPr lang="en-RO"/>
            </a:p>
          </p:txBody>
        </p:sp>
        <p:sp>
          <p:nvSpPr>
            <p:cNvPr id="35" name="Graphic 33">
              <a:extLst>
                <a:ext uri="{FF2B5EF4-FFF2-40B4-BE49-F238E27FC236}">
                  <a16:creationId xmlns:a16="http://schemas.microsoft.com/office/drawing/2014/main" id="{50486BE2-450A-9F4D-9A4D-6DD8740722D5}"/>
                </a:ext>
              </a:extLst>
            </p:cNvPr>
            <p:cNvSpPr>
              <a:spLocks noChangeAspect="1"/>
            </p:cNvSpPr>
            <p:nvPr/>
          </p:nvSpPr>
          <p:spPr>
            <a:xfrm>
              <a:off x="5141050" y="2347341"/>
              <a:ext cx="1080000" cy="1080000"/>
            </a:xfrm>
            <a:custGeom>
              <a:avLst/>
              <a:gdLst>
                <a:gd name="connsiteX0" fmla="*/ 120455 w 171450"/>
                <a:gd name="connsiteY0" fmla="*/ 127195 h 171450"/>
                <a:gd name="connsiteX1" fmla="*/ 127195 w 171450"/>
                <a:gd name="connsiteY1" fmla="*/ 120455 h 171450"/>
                <a:gd name="connsiteX2" fmla="*/ 90488 w 171450"/>
                <a:gd name="connsiteY2" fmla="*/ 83742 h 171450"/>
                <a:gd name="connsiteX3" fmla="*/ 90488 w 171450"/>
                <a:gd name="connsiteY3" fmla="*/ 38100 h 171450"/>
                <a:gd name="connsiteX4" fmla="*/ 80963 w 171450"/>
                <a:gd name="connsiteY4" fmla="*/ 38100 h 171450"/>
                <a:gd name="connsiteX5" fmla="*/ 80963 w 171450"/>
                <a:gd name="connsiteY5" fmla="*/ 87703 h 171450"/>
                <a:gd name="connsiteX6" fmla="*/ 120455 w 171450"/>
                <a:gd name="connsiteY6" fmla="*/ 127195 h 171450"/>
                <a:gd name="connsiteX7" fmla="*/ 85757 w 171450"/>
                <a:gd name="connsiteY7" fmla="*/ 171450 h 171450"/>
                <a:gd name="connsiteX8" fmla="*/ 52322 w 171450"/>
                <a:gd name="connsiteY8" fmla="*/ 164702 h 171450"/>
                <a:gd name="connsiteX9" fmla="*/ 25089 w 171450"/>
                <a:gd name="connsiteY9" fmla="*/ 146385 h 171450"/>
                <a:gd name="connsiteX10" fmla="*/ 6755 w 171450"/>
                <a:gd name="connsiteY10" fmla="*/ 119177 h 171450"/>
                <a:gd name="connsiteX11" fmla="*/ 0 w 171450"/>
                <a:gd name="connsiteY11" fmla="*/ 85757 h 171450"/>
                <a:gd name="connsiteX12" fmla="*/ 6748 w 171450"/>
                <a:gd name="connsiteY12" fmla="*/ 52322 h 171450"/>
                <a:gd name="connsiteX13" fmla="*/ 25065 w 171450"/>
                <a:gd name="connsiteY13" fmla="*/ 25089 h 171450"/>
                <a:gd name="connsiteX14" fmla="*/ 52273 w 171450"/>
                <a:gd name="connsiteY14" fmla="*/ 6755 h 171450"/>
                <a:gd name="connsiteX15" fmla="*/ 85693 w 171450"/>
                <a:gd name="connsiteY15" fmla="*/ 0 h 171450"/>
                <a:gd name="connsiteX16" fmla="*/ 119128 w 171450"/>
                <a:gd name="connsiteY16" fmla="*/ 6748 h 171450"/>
                <a:gd name="connsiteX17" fmla="*/ 146361 w 171450"/>
                <a:gd name="connsiteY17" fmla="*/ 25065 h 171450"/>
                <a:gd name="connsiteX18" fmla="*/ 164695 w 171450"/>
                <a:gd name="connsiteY18" fmla="*/ 52273 h 171450"/>
                <a:gd name="connsiteX19" fmla="*/ 171450 w 171450"/>
                <a:gd name="connsiteY19" fmla="*/ 85693 h 171450"/>
                <a:gd name="connsiteX20" fmla="*/ 164702 w 171450"/>
                <a:gd name="connsiteY20" fmla="*/ 119128 h 171450"/>
                <a:gd name="connsiteX21" fmla="*/ 146385 w 171450"/>
                <a:gd name="connsiteY21" fmla="*/ 146361 h 171450"/>
                <a:gd name="connsiteX22" fmla="*/ 119177 w 171450"/>
                <a:gd name="connsiteY22" fmla="*/ 164695 h 171450"/>
                <a:gd name="connsiteX23" fmla="*/ 85757 w 171450"/>
                <a:gd name="connsiteY23" fmla="*/ 171450 h 171450"/>
                <a:gd name="connsiteX24" fmla="*/ 85725 w 171450"/>
                <a:gd name="connsiteY24" fmla="*/ 161925 h 171450"/>
                <a:gd name="connsiteX25" fmla="*/ 139660 w 171450"/>
                <a:gd name="connsiteY25" fmla="*/ 139660 h 171450"/>
                <a:gd name="connsiteX26" fmla="*/ 161925 w 171450"/>
                <a:gd name="connsiteY26" fmla="*/ 85725 h 171450"/>
                <a:gd name="connsiteX27" fmla="*/ 139660 w 171450"/>
                <a:gd name="connsiteY27" fmla="*/ 31790 h 171450"/>
                <a:gd name="connsiteX28" fmla="*/ 85725 w 171450"/>
                <a:gd name="connsiteY28" fmla="*/ 9525 h 171450"/>
                <a:gd name="connsiteX29" fmla="*/ 31790 w 171450"/>
                <a:gd name="connsiteY29" fmla="*/ 31790 h 171450"/>
                <a:gd name="connsiteX30" fmla="*/ 9525 w 171450"/>
                <a:gd name="connsiteY30" fmla="*/ 85725 h 171450"/>
                <a:gd name="connsiteX31" fmla="*/ 31790 w 171450"/>
                <a:gd name="connsiteY31" fmla="*/ 139660 h 171450"/>
                <a:gd name="connsiteX32" fmla="*/ 85725 w 171450"/>
                <a:gd name="connsiteY32" fmla="*/ 1619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1450" h="171450">
                  <a:moveTo>
                    <a:pt x="120455" y="127195"/>
                  </a:moveTo>
                  <a:lnTo>
                    <a:pt x="127195" y="120455"/>
                  </a:lnTo>
                  <a:lnTo>
                    <a:pt x="90488" y="83742"/>
                  </a:lnTo>
                  <a:lnTo>
                    <a:pt x="90488" y="38100"/>
                  </a:lnTo>
                  <a:lnTo>
                    <a:pt x="80963" y="38100"/>
                  </a:lnTo>
                  <a:lnTo>
                    <a:pt x="80963" y="87703"/>
                  </a:lnTo>
                  <a:lnTo>
                    <a:pt x="120455" y="127195"/>
                  </a:lnTo>
                  <a:close/>
                  <a:moveTo>
                    <a:pt x="85757" y="171450"/>
                  </a:moveTo>
                  <a:cubicBezTo>
                    <a:pt x="73903" y="171450"/>
                    <a:pt x="62758" y="169201"/>
                    <a:pt x="52322" y="164702"/>
                  </a:cubicBezTo>
                  <a:cubicBezTo>
                    <a:pt x="41886" y="160203"/>
                    <a:pt x="32808" y="154097"/>
                    <a:pt x="25089" y="146385"/>
                  </a:cubicBezTo>
                  <a:cubicBezTo>
                    <a:pt x="17369" y="138672"/>
                    <a:pt x="11258" y="129603"/>
                    <a:pt x="6755" y="119177"/>
                  </a:cubicBezTo>
                  <a:cubicBezTo>
                    <a:pt x="2252" y="108751"/>
                    <a:pt x="0" y="97611"/>
                    <a:pt x="0" y="85757"/>
                  </a:cubicBezTo>
                  <a:cubicBezTo>
                    <a:pt x="0" y="73903"/>
                    <a:pt x="2249" y="62758"/>
                    <a:pt x="6748" y="52322"/>
                  </a:cubicBezTo>
                  <a:cubicBezTo>
                    <a:pt x="11247" y="41886"/>
                    <a:pt x="17353" y="32808"/>
                    <a:pt x="25065" y="25089"/>
                  </a:cubicBezTo>
                  <a:cubicBezTo>
                    <a:pt x="32778" y="17369"/>
                    <a:pt x="41847" y="11258"/>
                    <a:pt x="52273" y="6755"/>
                  </a:cubicBezTo>
                  <a:cubicBezTo>
                    <a:pt x="62699" y="2252"/>
                    <a:pt x="73839" y="0"/>
                    <a:pt x="85693" y="0"/>
                  </a:cubicBezTo>
                  <a:cubicBezTo>
                    <a:pt x="97547" y="0"/>
                    <a:pt x="108692" y="2249"/>
                    <a:pt x="119128" y="6748"/>
                  </a:cubicBezTo>
                  <a:cubicBezTo>
                    <a:pt x="129564" y="11247"/>
                    <a:pt x="138642" y="17353"/>
                    <a:pt x="146361" y="25065"/>
                  </a:cubicBezTo>
                  <a:cubicBezTo>
                    <a:pt x="154081" y="32778"/>
                    <a:pt x="160192" y="41847"/>
                    <a:pt x="164695" y="52273"/>
                  </a:cubicBezTo>
                  <a:cubicBezTo>
                    <a:pt x="169198" y="62699"/>
                    <a:pt x="171450" y="73839"/>
                    <a:pt x="171450" y="85693"/>
                  </a:cubicBezTo>
                  <a:cubicBezTo>
                    <a:pt x="171450" y="97547"/>
                    <a:pt x="169201" y="108692"/>
                    <a:pt x="164702" y="119128"/>
                  </a:cubicBezTo>
                  <a:cubicBezTo>
                    <a:pt x="160203" y="129564"/>
                    <a:pt x="154097" y="138642"/>
                    <a:pt x="146385" y="146361"/>
                  </a:cubicBezTo>
                  <a:cubicBezTo>
                    <a:pt x="138672" y="154081"/>
                    <a:pt x="129603" y="160192"/>
                    <a:pt x="119177" y="164695"/>
                  </a:cubicBezTo>
                  <a:cubicBezTo>
                    <a:pt x="108751" y="169198"/>
                    <a:pt x="97611" y="171450"/>
                    <a:pt x="85757" y="171450"/>
                  </a:cubicBezTo>
                  <a:close/>
                  <a:moveTo>
                    <a:pt x="85725" y="161925"/>
                  </a:moveTo>
                  <a:cubicBezTo>
                    <a:pt x="106839" y="161925"/>
                    <a:pt x="124817" y="154503"/>
                    <a:pt x="139660" y="139660"/>
                  </a:cubicBezTo>
                  <a:cubicBezTo>
                    <a:pt x="154503" y="124817"/>
                    <a:pt x="161925" y="106839"/>
                    <a:pt x="161925" y="85725"/>
                  </a:cubicBezTo>
                  <a:cubicBezTo>
                    <a:pt x="161925" y="64611"/>
                    <a:pt x="154503" y="46633"/>
                    <a:pt x="139660" y="31790"/>
                  </a:cubicBezTo>
                  <a:cubicBezTo>
                    <a:pt x="124817" y="16947"/>
                    <a:pt x="106839" y="9525"/>
                    <a:pt x="85725" y="9525"/>
                  </a:cubicBezTo>
                  <a:cubicBezTo>
                    <a:pt x="64611" y="9525"/>
                    <a:pt x="46633" y="16947"/>
                    <a:pt x="31790" y="31790"/>
                  </a:cubicBezTo>
                  <a:cubicBezTo>
                    <a:pt x="16947" y="46633"/>
                    <a:pt x="9525" y="64611"/>
                    <a:pt x="9525" y="85725"/>
                  </a:cubicBezTo>
                  <a:cubicBezTo>
                    <a:pt x="9525" y="106839"/>
                    <a:pt x="16947" y="124817"/>
                    <a:pt x="31790" y="139660"/>
                  </a:cubicBezTo>
                  <a:cubicBezTo>
                    <a:pt x="46633" y="154503"/>
                    <a:pt x="64611" y="161925"/>
                    <a:pt x="85725" y="161925"/>
                  </a:cubicBezTo>
                  <a:close/>
                </a:path>
              </a:pathLst>
            </a:custGeom>
            <a:solidFill>
              <a:schemeClr val="bg1"/>
            </a:solidFill>
            <a:ln w="238" cap="flat">
              <a:noFill/>
              <a:prstDash val="solid"/>
              <a:miter/>
            </a:ln>
          </p:spPr>
          <p:txBody>
            <a:bodyPr rtlCol="0" anchor="ctr"/>
            <a:lstStyle/>
            <a:p>
              <a:endParaRPr lang="en-RO"/>
            </a:p>
          </p:txBody>
        </p:sp>
      </p:grpSp>
    </p:spTree>
    <p:extLst>
      <p:ext uri="{BB962C8B-B14F-4D97-AF65-F5344CB8AC3E}">
        <p14:creationId xmlns:p14="http://schemas.microsoft.com/office/powerpoint/2010/main" val="294901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9736741C-5B87-054F-B8D3-EF4E598F524E}"/>
              </a:ext>
            </a:extLst>
          </p:cNvPr>
          <p:cNvSpPr/>
          <p:nvPr/>
        </p:nvSpPr>
        <p:spPr>
          <a:xfrm>
            <a:off x="860417" y="2540156"/>
            <a:ext cx="3579303" cy="2983190"/>
          </a:xfrm>
          <a:prstGeom prst="roundRect">
            <a:avLst>
              <a:gd name="adj" fmla="val 6261"/>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3" name="Rounded Rectangle 12">
            <a:extLst>
              <a:ext uri="{FF2B5EF4-FFF2-40B4-BE49-F238E27FC236}">
                <a16:creationId xmlns:a16="http://schemas.microsoft.com/office/drawing/2014/main" id="{975A61E6-4E6C-F845-8E87-F3199A6A0082}"/>
              </a:ext>
            </a:extLst>
          </p:cNvPr>
          <p:cNvSpPr/>
          <p:nvPr/>
        </p:nvSpPr>
        <p:spPr>
          <a:xfrm>
            <a:off x="5096385" y="2540156"/>
            <a:ext cx="3579303" cy="2983190"/>
          </a:xfrm>
          <a:prstGeom prst="roundRect">
            <a:avLst>
              <a:gd name="adj" fmla="val 6045"/>
            </a:avLst>
          </a:prstGeom>
          <a:solidFill>
            <a:srgbClr val="3D6C9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476254"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espacio</a:t>
            </a:r>
          </a:p>
        </p:txBody>
      </p:sp>
      <p:sp>
        <p:nvSpPr>
          <p:cNvPr id="6" name="Google Shape;140;p4">
            <a:extLst>
              <a:ext uri="{FF2B5EF4-FFF2-40B4-BE49-F238E27FC236}">
                <a16:creationId xmlns:a16="http://schemas.microsoft.com/office/drawing/2014/main" id="{7CE1DF23-6A5C-2347-98D1-9030133DE3AD}"/>
              </a:ext>
            </a:extLst>
          </p:cNvPr>
          <p:cNvSpPr>
            <a:spLocks noChangeAspect="1"/>
          </p:cNvSpPr>
          <p:nvPr/>
        </p:nvSpPr>
        <p:spPr>
          <a:xfrm>
            <a:off x="429701" y="2109365"/>
            <a:ext cx="864000" cy="864000"/>
          </a:xfrm>
          <a:prstGeom prst="ellipse">
            <a:avLst/>
          </a:prstGeom>
          <a:solidFill>
            <a:srgbClr val="3D6C9D"/>
          </a:solidFill>
          <a:ln w="19050">
            <a:solidFill>
              <a:schemeClr val="bg1"/>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AF8E25FC-D1CC-034C-9F1C-0729F5616ABE}"/>
              </a:ext>
            </a:extLst>
          </p:cNvPr>
          <p:cNvSpPr txBox="1"/>
          <p:nvPr/>
        </p:nvSpPr>
        <p:spPr>
          <a:xfrm>
            <a:off x="5673764" y="2936557"/>
            <a:ext cx="2615491" cy="492443"/>
          </a:xfrm>
          <a:prstGeom prst="rect">
            <a:avLst/>
          </a:prstGeom>
          <a:noFill/>
        </p:spPr>
        <p:txBody>
          <a:bodyPr wrap="square" lIns="0" tIns="0" rIns="0" bIns="0" rtlCol="0">
            <a:spAutoFit/>
          </a:bodyPr>
          <a:lstStyle/>
          <a:p>
            <a:r>
              <a:rPr lang="en-GB" sz="1600" dirty="0" err="1">
                <a:solidFill>
                  <a:schemeClr val="tx1"/>
                </a:solidFill>
                <a:latin typeface="Arial" panose="020B0604020202020204" pitchFamily="34" charset="0"/>
                <a:cs typeface="Arial" panose="020B0604020202020204" pitchFamily="34" charset="0"/>
              </a:rPr>
              <a:t>Registrar casos en mapas o planos</a:t>
            </a:r>
            <a:endParaRPr lang="en-GB" sz="1600" dirty="0">
              <a:solidFill>
                <a:schemeClr val="tx1"/>
              </a:solidFill>
              <a:latin typeface="Arial" panose="020B0604020202020204" pitchFamily="34" charset="0"/>
              <a:cs typeface="Arial" panose="020B0604020202020204" pitchFamily="34" charset="0"/>
            </a:endParaRPr>
          </a:p>
        </p:txBody>
      </p:sp>
      <p:sp>
        <p:nvSpPr>
          <p:cNvPr id="10" name="Google Shape;140;p4">
            <a:extLst>
              <a:ext uri="{FF2B5EF4-FFF2-40B4-BE49-F238E27FC236}">
                <a16:creationId xmlns:a16="http://schemas.microsoft.com/office/drawing/2014/main" id="{BF25A938-6C0B-D34D-8083-758D6BEE31BE}"/>
              </a:ext>
            </a:extLst>
          </p:cNvPr>
          <p:cNvSpPr>
            <a:spLocks noChangeAspect="1"/>
          </p:cNvSpPr>
          <p:nvPr/>
        </p:nvSpPr>
        <p:spPr>
          <a:xfrm>
            <a:off x="4666953" y="2109365"/>
            <a:ext cx="864000" cy="864000"/>
          </a:xfrm>
          <a:prstGeom prst="ellipse">
            <a:avLst/>
          </a:prstGeom>
          <a:solidFill>
            <a:srgbClr val="ED7D31"/>
          </a:solidFill>
          <a:ln w="19050">
            <a:solidFill>
              <a:schemeClr val="bg1"/>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D5AD29B4-2E80-4349-8C7A-A7F52B54F5B5}"/>
              </a:ext>
            </a:extLst>
          </p:cNvPr>
          <p:cNvSpPr txBox="1"/>
          <p:nvPr/>
        </p:nvSpPr>
        <p:spPr>
          <a:xfrm>
            <a:off x="1436512" y="2925239"/>
            <a:ext cx="2755118" cy="2215991"/>
          </a:xfrm>
          <a:prstGeom prst="rect">
            <a:avLst/>
          </a:prstGeom>
          <a:noFill/>
        </p:spPr>
        <p:txBody>
          <a:bodyPr wrap="square" lIns="0" tIns="0" rIns="0" bIns="0" rtlCol="0">
            <a:spAutoFit/>
          </a:bodyPr>
          <a:lstStyle/>
          <a:p>
            <a:r>
              <a:rPr lang="en-GB" sz="1600" dirty="0" err="1">
                <a:solidFill>
                  <a:schemeClr val="tx1"/>
                </a:solidFill>
                <a:latin typeface="Arial" panose="020B0604020202020204" pitchFamily="34" charset="0"/>
                <a:cs typeface="Arial" panose="020B0604020202020204" pitchFamily="34" charset="0"/>
              </a:rPr>
              <a:t>Distribución de casos / controles en el espacio:</a:t>
            </a:r>
          </a:p>
          <a:p>
            <a:endParaRPr lang="en-GB" sz="1600" dirty="0" err="1">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Ciudad</a:t>
            </a:r>
          </a:p>
          <a:p>
            <a:pPr marL="285750" indent="-285750">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País</a:t>
            </a:r>
          </a:p>
          <a:p>
            <a:pPr marL="285750" indent="-285750">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Hotel</a:t>
            </a:r>
          </a:p>
          <a:p>
            <a:pPr marL="285750" indent="-285750">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Hospital</a:t>
            </a:r>
          </a:p>
          <a:p>
            <a:pPr marL="285750" indent="-285750">
              <a:buFont typeface="Arial" panose="020B0604020202020204" pitchFamily="34" charset="0"/>
              <a:buChar char="•"/>
            </a:pPr>
            <a:r>
              <a:rPr lang="en-GB" sz="1600" dirty="0">
                <a:solidFill>
                  <a:schemeClr val="tx1"/>
                </a:solidFill>
                <a:latin typeface="Arial" panose="020B0604020202020204" pitchFamily="34" charset="0"/>
                <a:cs typeface="Arial" panose="020B0604020202020204" pitchFamily="34" charset="0"/>
              </a:rPr>
              <a:t>Colegio</a:t>
            </a:r>
          </a:p>
          <a:p>
            <a:pPr marL="285750" indent="-285750">
              <a:buFont typeface="Arial" panose="020B0604020202020204" pitchFamily="34" charset="0"/>
              <a:buChar char="•"/>
            </a:pPr>
            <a:r>
              <a:rPr lang="en-GB" sz="1600" dirty="0" err="1">
                <a:solidFill>
                  <a:schemeClr val="tx1"/>
                </a:solidFill>
                <a:latin typeface="Arial" panose="020B0604020202020204" pitchFamily="34" charset="0"/>
                <a:cs typeface="Arial" panose="020B0604020202020204" pitchFamily="34" charset="0"/>
              </a:rPr>
              <a:t>Avión</a:t>
            </a:r>
            <a:endParaRPr lang="en-GB" sz="1600" dirty="0">
              <a:solidFill>
                <a:schemeClr val="tx1"/>
              </a:solidFill>
              <a:latin typeface="Arial" panose="020B0604020202020204" pitchFamily="34" charset="0"/>
              <a:cs typeface="Arial" panose="020B0604020202020204" pitchFamily="34" charset="0"/>
            </a:endParaRPr>
          </a:p>
        </p:txBody>
      </p:sp>
      <p:sp>
        <p:nvSpPr>
          <p:cNvPr id="5" name="Graphic 3">
            <a:extLst>
              <a:ext uri="{FF2B5EF4-FFF2-40B4-BE49-F238E27FC236}">
                <a16:creationId xmlns:a16="http://schemas.microsoft.com/office/drawing/2014/main" id="{2187AA44-1286-F646-AA72-1ED1F10419C5}"/>
              </a:ext>
            </a:extLst>
          </p:cNvPr>
          <p:cNvSpPr>
            <a:spLocks noChangeAspect="1"/>
          </p:cNvSpPr>
          <p:nvPr/>
        </p:nvSpPr>
        <p:spPr>
          <a:xfrm>
            <a:off x="627701" y="2305507"/>
            <a:ext cx="468000" cy="447653"/>
          </a:xfrm>
          <a:custGeom>
            <a:avLst/>
            <a:gdLst>
              <a:gd name="connsiteX0" fmla="*/ 52409 w 219075"/>
              <a:gd name="connsiteY0" fmla="*/ 209550 h 209550"/>
              <a:gd name="connsiteX1" fmla="*/ 35536 w 219075"/>
              <a:gd name="connsiteY1" fmla="*/ 202611 h 209550"/>
              <a:gd name="connsiteX2" fmla="*/ 28575 w 219075"/>
              <a:gd name="connsiteY2" fmla="*/ 185759 h 209550"/>
              <a:gd name="connsiteX3" fmla="*/ 35522 w 219075"/>
              <a:gd name="connsiteY3" fmla="*/ 168886 h 209550"/>
              <a:gd name="connsiteX4" fmla="*/ 52393 w 219075"/>
              <a:gd name="connsiteY4" fmla="*/ 161925 h 209550"/>
              <a:gd name="connsiteX5" fmla="*/ 58213 w 219075"/>
              <a:gd name="connsiteY5" fmla="*/ 162731 h 209550"/>
              <a:gd name="connsiteX6" fmla="*/ 63873 w 219075"/>
              <a:gd name="connsiteY6" fmla="*/ 164911 h 209550"/>
              <a:gd name="connsiteX7" fmla="*/ 88070 w 219075"/>
              <a:gd name="connsiteY7" fmla="*/ 134815 h 209550"/>
              <a:gd name="connsiteX8" fmla="*/ 80981 w 219075"/>
              <a:gd name="connsiteY8" fmla="*/ 122543 h 209550"/>
              <a:gd name="connsiteX9" fmla="*/ 80340 w 219075"/>
              <a:gd name="connsiteY9" fmla="*/ 108915 h 209550"/>
              <a:gd name="connsiteX10" fmla="*/ 44749 w 219075"/>
              <a:gd name="connsiteY10" fmla="*/ 97173 h 209550"/>
              <a:gd name="connsiteX11" fmla="*/ 36106 w 219075"/>
              <a:gd name="connsiteY11" fmla="*/ 106149 h 209550"/>
              <a:gd name="connsiteX12" fmla="*/ 23813 w 219075"/>
              <a:gd name="connsiteY12" fmla="*/ 109538 h 209550"/>
              <a:gd name="connsiteX13" fmla="*/ 6945 w 219075"/>
              <a:gd name="connsiteY13" fmla="*/ 102599 h 209550"/>
              <a:gd name="connsiteX14" fmla="*/ 0 w 219075"/>
              <a:gd name="connsiteY14" fmla="*/ 85747 h 209550"/>
              <a:gd name="connsiteX15" fmla="*/ 6939 w 219075"/>
              <a:gd name="connsiteY15" fmla="*/ 68873 h 209550"/>
              <a:gd name="connsiteX16" fmla="*/ 23791 w 219075"/>
              <a:gd name="connsiteY16" fmla="*/ 61913 h 209550"/>
              <a:gd name="connsiteX17" fmla="*/ 40664 w 219075"/>
              <a:gd name="connsiteY17" fmla="*/ 68858 h 209550"/>
              <a:gd name="connsiteX18" fmla="*/ 47625 w 219075"/>
              <a:gd name="connsiteY18" fmla="*/ 85725 h 209550"/>
              <a:gd name="connsiteX19" fmla="*/ 47534 w 219075"/>
              <a:gd name="connsiteY19" fmla="*/ 87593 h 209550"/>
              <a:gd name="connsiteX20" fmla="*/ 47442 w 219075"/>
              <a:gd name="connsiteY20" fmla="*/ 88912 h 209550"/>
              <a:gd name="connsiteX21" fmla="*/ 82849 w 219075"/>
              <a:gd name="connsiteY21" fmla="*/ 101258 h 209550"/>
              <a:gd name="connsiteX22" fmla="*/ 91742 w 219075"/>
              <a:gd name="connsiteY22" fmla="*/ 90762 h 209550"/>
              <a:gd name="connsiteX23" fmla="*/ 105325 w 219075"/>
              <a:gd name="connsiteY23" fmla="*/ 84974 h 209550"/>
              <a:gd name="connsiteX24" fmla="*/ 105325 w 219075"/>
              <a:gd name="connsiteY24" fmla="*/ 47222 h 209550"/>
              <a:gd name="connsiteX25" fmla="*/ 90973 w 219075"/>
              <a:gd name="connsiteY25" fmla="*/ 38750 h 209550"/>
              <a:gd name="connsiteX26" fmla="*/ 85725 w 219075"/>
              <a:gd name="connsiteY26" fmla="*/ 23737 h 209550"/>
              <a:gd name="connsiteX27" fmla="*/ 92664 w 219075"/>
              <a:gd name="connsiteY27" fmla="*/ 6961 h 209550"/>
              <a:gd name="connsiteX28" fmla="*/ 109516 w 219075"/>
              <a:gd name="connsiteY28" fmla="*/ 0 h 209550"/>
              <a:gd name="connsiteX29" fmla="*/ 126389 w 219075"/>
              <a:gd name="connsiteY29" fmla="*/ 6945 h 209550"/>
              <a:gd name="connsiteX30" fmla="*/ 133350 w 219075"/>
              <a:gd name="connsiteY30" fmla="*/ 23813 h 209550"/>
              <a:gd name="connsiteX31" fmla="*/ 128075 w 219075"/>
              <a:gd name="connsiteY31" fmla="*/ 38750 h 209550"/>
              <a:gd name="connsiteX32" fmla="*/ 113750 w 219075"/>
              <a:gd name="connsiteY32" fmla="*/ 47222 h 209550"/>
              <a:gd name="connsiteX33" fmla="*/ 113750 w 219075"/>
              <a:gd name="connsiteY33" fmla="*/ 84974 h 209550"/>
              <a:gd name="connsiteX34" fmla="*/ 127241 w 219075"/>
              <a:gd name="connsiteY34" fmla="*/ 90762 h 209550"/>
              <a:gd name="connsiteX35" fmla="*/ 136226 w 219075"/>
              <a:gd name="connsiteY35" fmla="*/ 101258 h 209550"/>
              <a:gd name="connsiteX36" fmla="*/ 171633 w 219075"/>
              <a:gd name="connsiteY36" fmla="*/ 88912 h 209550"/>
              <a:gd name="connsiteX37" fmla="*/ 171450 w 219075"/>
              <a:gd name="connsiteY37" fmla="*/ 87502 h 209550"/>
              <a:gd name="connsiteX38" fmla="*/ 171450 w 219075"/>
              <a:gd name="connsiteY38" fmla="*/ 85725 h 209550"/>
              <a:gd name="connsiteX39" fmla="*/ 178389 w 219075"/>
              <a:gd name="connsiteY39" fmla="*/ 68858 h 209550"/>
              <a:gd name="connsiteX40" fmla="*/ 195241 w 219075"/>
              <a:gd name="connsiteY40" fmla="*/ 61913 h 209550"/>
              <a:gd name="connsiteX41" fmla="*/ 212114 w 219075"/>
              <a:gd name="connsiteY41" fmla="*/ 68851 h 209550"/>
              <a:gd name="connsiteX42" fmla="*/ 219075 w 219075"/>
              <a:gd name="connsiteY42" fmla="*/ 85703 h 209550"/>
              <a:gd name="connsiteX43" fmla="*/ 212130 w 219075"/>
              <a:gd name="connsiteY43" fmla="*/ 102577 h 209550"/>
              <a:gd name="connsiteX44" fmla="*/ 195263 w 219075"/>
              <a:gd name="connsiteY44" fmla="*/ 109538 h 209550"/>
              <a:gd name="connsiteX45" fmla="*/ 182971 w 219075"/>
              <a:gd name="connsiteY45" fmla="*/ 106149 h 209550"/>
              <a:gd name="connsiteX46" fmla="*/ 174326 w 219075"/>
              <a:gd name="connsiteY46" fmla="*/ 97173 h 209550"/>
              <a:gd name="connsiteX47" fmla="*/ 138735 w 219075"/>
              <a:gd name="connsiteY47" fmla="*/ 108915 h 209550"/>
              <a:gd name="connsiteX48" fmla="*/ 138094 w 219075"/>
              <a:gd name="connsiteY48" fmla="*/ 122515 h 209550"/>
              <a:gd name="connsiteX49" fmla="*/ 131005 w 219075"/>
              <a:gd name="connsiteY49" fmla="*/ 134632 h 209550"/>
              <a:gd name="connsiteX50" fmla="*/ 155202 w 219075"/>
              <a:gd name="connsiteY50" fmla="*/ 164672 h 209550"/>
              <a:gd name="connsiteX51" fmla="*/ 160862 w 219075"/>
              <a:gd name="connsiteY51" fmla="*/ 162703 h 209550"/>
              <a:gd name="connsiteX52" fmla="*/ 166682 w 219075"/>
              <a:gd name="connsiteY52" fmla="*/ 161925 h 209550"/>
              <a:gd name="connsiteX53" fmla="*/ 183553 w 219075"/>
              <a:gd name="connsiteY53" fmla="*/ 168864 h 209550"/>
              <a:gd name="connsiteX54" fmla="*/ 190500 w 219075"/>
              <a:gd name="connsiteY54" fmla="*/ 185716 h 209550"/>
              <a:gd name="connsiteX55" fmla="*/ 183561 w 219075"/>
              <a:gd name="connsiteY55" fmla="*/ 202590 h 209550"/>
              <a:gd name="connsiteX56" fmla="*/ 166709 w 219075"/>
              <a:gd name="connsiteY56" fmla="*/ 209550 h 209550"/>
              <a:gd name="connsiteX57" fmla="*/ 149836 w 219075"/>
              <a:gd name="connsiteY57" fmla="*/ 202605 h 209550"/>
              <a:gd name="connsiteX58" fmla="*/ 142875 w 219075"/>
              <a:gd name="connsiteY58" fmla="*/ 185738 h 209550"/>
              <a:gd name="connsiteX59" fmla="*/ 144240 w 219075"/>
              <a:gd name="connsiteY59" fmla="*/ 177560 h 209550"/>
              <a:gd name="connsiteX60" fmla="*/ 148773 w 219075"/>
              <a:gd name="connsiteY60" fmla="*/ 170241 h 209550"/>
              <a:gd name="connsiteX61" fmla="*/ 124576 w 219075"/>
              <a:gd name="connsiteY61" fmla="*/ 139779 h 209550"/>
              <a:gd name="connsiteX62" fmla="*/ 109602 w 219075"/>
              <a:gd name="connsiteY62" fmla="*/ 143974 h 209550"/>
              <a:gd name="connsiteX63" fmla="*/ 94444 w 219075"/>
              <a:gd name="connsiteY63" fmla="*/ 139779 h 209550"/>
              <a:gd name="connsiteX64" fmla="*/ 70302 w 219075"/>
              <a:gd name="connsiteY64" fmla="*/ 170241 h 209550"/>
              <a:gd name="connsiteX65" fmla="*/ 74744 w 219075"/>
              <a:gd name="connsiteY65" fmla="*/ 177560 h 209550"/>
              <a:gd name="connsiteX66" fmla="*/ 76200 w 219075"/>
              <a:gd name="connsiteY66" fmla="*/ 185738 h 209550"/>
              <a:gd name="connsiteX67" fmla="*/ 69261 w 219075"/>
              <a:gd name="connsiteY67" fmla="*/ 202605 h 209550"/>
              <a:gd name="connsiteX68" fmla="*/ 52409 w 219075"/>
              <a:gd name="connsiteY68" fmla="*/ 209550 h 209550"/>
              <a:gd name="connsiteX69" fmla="*/ 23813 w 219075"/>
              <a:gd name="connsiteY69" fmla="*/ 100013 h 209550"/>
              <a:gd name="connsiteX70" fmla="*/ 33896 w 219075"/>
              <a:gd name="connsiteY70" fmla="*/ 95809 h 209550"/>
              <a:gd name="connsiteX71" fmla="*/ 38100 w 219075"/>
              <a:gd name="connsiteY71" fmla="*/ 85725 h 209550"/>
              <a:gd name="connsiteX72" fmla="*/ 33896 w 219075"/>
              <a:gd name="connsiteY72" fmla="*/ 75641 h 209550"/>
              <a:gd name="connsiteX73" fmla="*/ 23813 w 219075"/>
              <a:gd name="connsiteY73" fmla="*/ 71438 h 209550"/>
              <a:gd name="connsiteX74" fmla="*/ 13729 w 219075"/>
              <a:gd name="connsiteY74" fmla="*/ 75641 h 209550"/>
              <a:gd name="connsiteX75" fmla="*/ 9525 w 219075"/>
              <a:gd name="connsiteY75" fmla="*/ 85725 h 209550"/>
              <a:gd name="connsiteX76" fmla="*/ 13729 w 219075"/>
              <a:gd name="connsiteY76" fmla="*/ 95809 h 209550"/>
              <a:gd name="connsiteX77" fmla="*/ 23813 w 219075"/>
              <a:gd name="connsiteY77" fmla="*/ 100013 h 209550"/>
              <a:gd name="connsiteX78" fmla="*/ 52388 w 219075"/>
              <a:gd name="connsiteY78" fmla="*/ 200025 h 209550"/>
              <a:gd name="connsiteX79" fmla="*/ 62471 w 219075"/>
              <a:gd name="connsiteY79" fmla="*/ 195821 h 209550"/>
              <a:gd name="connsiteX80" fmla="*/ 66675 w 219075"/>
              <a:gd name="connsiteY80" fmla="*/ 185738 h 209550"/>
              <a:gd name="connsiteX81" fmla="*/ 62471 w 219075"/>
              <a:gd name="connsiteY81" fmla="*/ 175654 h 209550"/>
              <a:gd name="connsiteX82" fmla="*/ 52388 w 219075"/>
              <a:gd name="connsiteY82" fmla="*/ 171450 h 209550"/>
              <a:gd name="connsiteX83" fmla="*/ 42304 w 219075"/>
              <a:gd name="connsiteY83" fmla="*/ 175654 h 209550"/>
              <a:gd name="connsiteX84" fmla="*/ 38100 w 219075"/>
              <a:gd name="connsiteY84" fmla="*/ 185738 h 209550"/>
              <a:gd name="connsiteX85" fmla="*/ 42304 w 219075"/>
              <a:gd name="connsiteY85" fmla="*/ 195821 h 209550"/>
              <a:gd name="connsiteX86" fmla="*/ 52388 w 219075"/>
              <a:gd name="connsiteY86" fmla="*/ 200025 h 209550"/>
              <a:gd name="connsiteX87" fmla="*/ 109538 w 219075"/>
              <a:gd name="connsiteY87" fmla="*/ 38100 h 209550"/>
              <a:gd name="connsiteX88" fmla="*/ 119621 w 219075"/>
              <a:gd name="connsiteY88" fmla="*/ 33896 h 209550"/>
              <a:gd name="connsiteX89" fmla="*/ 123825 w 219075"/>
              <a:gd name="connsiteY89" fmla="*/ 23813 h 209550"/>
              <a:gd name="connsiteX90" fmla="*/ 119621 w 219075"/>
              <a:gd name="connsiteY90" fmla="*/ 13729 h 209550"/>
              <a:gd name="connsiteX91" fmla="*/ 109538 w 219075"/>
              <a:gd name="connsiteY91" fmla="*/ 9525 h 209550"/>
              <a:gd name="connsiteX92" fmla="*/ 99454 w 219075"/>
              <a:gd name="connsiteY92" fmla="*/ 13729 h 209550"/>
              <a:gd name="connsiteX93" fmla="*/ 95250 w 219075"/>
              <a:gd name="connsiteY93" fmla="*/ 23813 h 209550"/>
              <a:gd name="connsiteX94" fmla="*/ 99454 w 219075"/>
              <a:gd name="connsiteY94" fmla="*/ 33896 h 209550"/>
              <a:gd name="connsiteX95" fmla="*/ 109538 w 219075"/>
              <a:gd name="connsiteY95" fmla="*/ 38100 h 209550"/>
              <a:gd name="connsiteX96" fmla="*/ 109538 w 219075"/>
              <a:gd name="connsiteY96" fmla="*/ 134449 h 209550"/>
              <a:gd name="connsiteX97" fmla="*/ 123788 w 219075"/>
              <a:gd name="connsiteY97" fmla="*/ 128551 h 209550"/>
              <a:gd name="connsiteX98" fmla="*/ 129686 w 219075"/>
              <a:gd name="connsiteY98" fmla="*/ 114300 h 209550"/>
              <a:gd name="connsiteX99" fmla="*/ 123788 w 219075"/>
              <a:gd name="connsiteY99" fmla="*/ 100049 h 209550"/>
              <a:gd name="connsiteX100" fmla="*/ 109538 w 219075"/>
              <a:gd name="connsiteY100" fmla="*/ 94151 h 209550"/>
              <a:gd name="connsiteX101" fmla="*/ 95287 w 219075"/>
              <a:gd name="connsiteY101" fmla="*/ 100049 h 209550"/>
              <a:gd name="connsiteX102" fmla="*/ 89389 w 219075"/>
              <a:gd name="connsiteY102" fmla="*/ 114300 h 209550"/>
              <a:gd name="connsiteX103" fmla="*/ 95287 w 219075"/>
              <a:gd name="connsiteY103" fmla="*/ 128551 h 209550"/>
              <a:gd name="connsiteX104" fmla="*/ 109538 w 219075"/>
              <a:gd name="connsiteY104" fmla="*/ 134449 h 209550"/>
              <a:gd name="connsiteX105" fmla="*/ 166688 w 219075"/>
              <a:gd name="connsiteY105" fmla="*/ 200025 h 209550"/>
              <a:gd name="connsiteX106" fmla="*/ 176771 w 219075"/>
              <a:gd name="connsiteY106" fmla="*/ 195821 h 209550"/>
              <a:gd name="connsiteX107" fmla="*/ 180975 w 219075"/>
              <a:gd name="connsiteY107" fmla="*/ 185738 h 209550"/>
              <a:gd name="connsiteX108" fmla="*/ 176771 w 219075"/>
              <a:gd name="connsiteY108" fmla="*/ 175654 h 209550"/>
              <a:gd name="connsiteX109" fmla="*/ 166688 w 219075"/>
              <a:gd name="connsiteY109" fmla="*/ 171450 h 209550"/>
              <a:gd name="connsiteX110" fmla="*/ 156604 w 219075"/>
              <a:gd name="connsiteY110" fmla="*/ 175654 h 209550"/>
              <a:gd name="connsiteX111" fmla="*/ 152400 w 219075"/>
              <a:gd name="connsiteY111" fmla="*/ 185738 h 209550"/>
              <a:gd name="connsiteX112" fmla="*/ 156604 w 219075"/>
              <a:gd name="connsiteY112" fmla="*/ 195821 h 209550"/>
              <a:gd name="connsiteX113" fmla="*/ 166688 w 219075"/>
              <a:gd name="connsiteY113" fmla="*/ 200025 h 209550"/>
              <a:gd name="connsiteX114" fmla="*/ 195263 w 219075"/>
              <a:gd name="connsiteY114" fmla="*/ 100013 h 209550"/>
              <a:gd name="connsiteX115" fmla="*/ 205346 w 219075"/>
              <a:gd name="connsiteY115" fmla="*/ 95809 h 209550"/>
              <a:gd name="connsiteX116" fmla="*/ 209550 w 219075"/>
              <a:gd name="connsiteY116" fmla="*/ 85725 h 209550"/>
              <a:gd name="connsiteX117" fmla="*/ 205346 w 219075"/>
              <a:gd name="connsiteY117" fmla="*/ 75641 h 209550"/>
              <a:gd name="connsiteX118" fmla="*/ 195263 w 219075"/>
              <a:gd name="connsiteY118" fmla="*/ 71438 h 209550"/>
              <a:gd name="connsiteX119" fmla="*/ 185179 w 219075"/>
              <a:gd name="connsiteY119" fmla="*/ 75641 h 209550"/>
              <a:gd name="connsiteX120" fmla="*/ 180975 w 219075"/>
              <a:gd name="connsiteY120" fmla="*/ 85725 h 209550"/>
              <a:gd name="connsiteX121" fmla="*/ 185179 w 219075"/>
              <a:gd name="connsiteY121" fmla="*/ 95809 h 209550"/>
              <a:gd name="connsiteX122" fmla="*/ 195263 w 219075"/>
              <a:gd name="connsiteY122" fmla="*/ 100013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19075" h="209550">
                <a:moveTo>
                  <a:pt x="52409" y="209550"/>
                </a:moveTo>
                <a:cubicBezTo>
                  <a:pt x="45800" y="209550"/>
                  <a:pt x="40176" y="207237"/>
                  <a:pt x="35536" y="202611"/>
                </a:cubicBezTo>
                <a:cubicBezTo>
                  <a:pt x="30895" y="197985"/>
                  <a:pt x="28575" y="192368"/>
                  <a:pt x="28575" y="185759"/>
                </a:cubicBezTo>
                <a:cubicBezTo>
                  <a:pt x="28575" y="179150"/>
                  <a:pt x="30891" y="173526"/>
                  <a:pt x="35522" y="168886"/>
                </a:cubicBezTo>
                <a:cubicBezTo>
                  <a:pt x="40153" y="164245"/>
                  <a:pt x="45777" y="161925"/>
                  <a:pt x="52393" y="161925"/>
                </a:cubicBezTo>
                <a:cubicBezTo>
                  <a:pt x="54245" y="161925"/>
                  <a:pt x="56185" y="162194"/>
                  <a:pt x="58213" y="162731"/>
                </a:cubicBezTo>
                <a:cubicBezTo>
                  <a:pt x="60240" y="163268"/>
                  <a:pt x="62126" y="163995"/>
                  <a:pt x="63873" y="164911"/>
                </a:cubicBezTo>
                <a:lnTo>
                  <a:pt x="88070" y="134815"/>
                </a:lnTo>
                <a:cubicBezTo>
                  <a:pt x="84602" y="131115"/>
                  <a:pt x="82239" y="127024"/>
                  <a:pt x="80981" y="122543"/>
                </a:cubicBezTo>
                <a:cubicBezTo>
                  <a:pt x="79723" y="118061"/>
                  <a:pt x="79509" y="113519"/>
                  <a:pt x="80340" y="108915"/>
                </a:cubicBezTo>
                <a:lnTo>
                  <a:pt x="44749" y="97173"/>
                </a:lnTo>
                <a:cubicBezTo>
                  <a:pt x="42661" y="100898"/>
                  <a:pt x="39780" y="103890"/>
                  <a:pt x="36106" y="106149"/>
                </a:cubicBezTo>
                <a:cubicBezTo>
                  <a:pt x="32432" y="108408"/>
                  <a:pt x="28334" y="109538"/>
                  <a:pt x="23813" y="109538"/>
                </a:cubicBezTo>
                <a:cubicBezTo>
                  <a:pt x="17198" y="109538"/>
                  <a:pt x="11575" y="107225"/>
                  <a:pt x="6945" y="102599"/>
                </a:cubicBezTo>
                <a:cubicBezTo>
                  <a:pt x="2315" y="97972"/>
                  <a:pt x="0" y="92355"/>
                  <a:pt x="0" y="85747"/>
                </a:cubicBezTo>
                <a:cubicBezTo>
                  <a:pt x="0" y="79138"/>
                  <a:pt x="2313" y="73513"/>
                  <a:pt x="6939" y="68873"/>
                </a:cubicBezTo>
                <a:cubicBezTo>
                  <a:pt x="11565" y="64233"/>
                  <a:pt x="17182" y="61913"/>
                  <a:pt x="23791" y="61913"/>
                </a:cubicBezTo>
                <a:cubicBezTo>
                  <a:pt x="30400" y="61913"/>
                  <a:pt x="36024" y="64228"/>
                  <a:pt x="40664" y="68858"/>
                </a:cubicBezTo>
                <a:cubicBezTo>
                  <a:pt x="45305" y="73488"/>
                  <a:pt x="47625" y="79110"/>
                  <a:pt x="47625" y="85725"/>
                </a:cubicBezTo>
                <a:cubicBezTo>
                  <a:pt x="47625" y="86531"/>
                  <a:pt x="47595" y="87154"/>
                  <a:pt x="47534" y="87593"/>
                </a:cubicBezTo>
                <a:cubicBezTo>
                  <a:pt x="47472" y="88033"/>
                  <a:pt x="47442" y="88473"/>
                  <a:pt x="47442" y="88912"/>
                </a:cubicBezTo>
                <a:lnTo>
                  <a:pt x="82849" y="101258"/>
                </a:lnTo>
                <a:cubicBezTo>
                  <a:pt x="84925" y="97253"/>
                  <a:pt x="87889" y="93754"/>
                  <a:pt x="91742" y="90762"/>
                </a:cubicBezTo>
                <a:cubicBezTo>
                  <a:pt x="95595" y="87770"/>
                  <a:pt x="100122" y="85841"/>
                  <a:pt x="105325" y="84974"/>
                </a:cubicBezTo>
                <a:lnTo>
                  <a:pt x="105325" y="47222"/>
                </a:lnTo>
                <a:cubicBezTo>
                  <a:pt x="99255" y="46086"/>
                  <a:pt x="94471" y="43262"/>
                  <a:pt x="90973" y="38750"/>
                </a:cubicBezTo>
                <a:cubicBezTo>
                  <a:pt x="87474" y="34238"/>
                  <a:pt x="85725" y="29234"/>
                  <a:pt x="85725" y="23737"/>
                </a:cubicBezTo>
                <a:cubicBezTo>
                  <a:pt x="85725" y="17193"/>
                  <a:pt x="88038" y="11601"/>
                  <a:pt x="92664" y="6961"/>
                </a:cubicBezTo>
                <a:cubicBezTo>
                  <a:pt x="97290" y="2320"/>
                  <a:pt x="102907" y="0"/>
                  <a:pt x="109516" y="0"/>
                </a:cubicBezTo>
                <a:cubicBezTo>
                  <a:pt x="116125" y="0"/>
                  <a:pt x="121749" y="2315"/>
                  <a:pt x="126389" y="6945"/>
                </a:cubicBezTo>
                <a:cubicBezTo>
                  <a:pt x="131030" y="11576"/>
                  <a:pt x="133350" y="17198"/>
                  <a:pt x="133350" y="23813"/>
                </a:cubicBezTo>
                <a:cubicBezTo>
                  <a:pt x="133350" y="29259"/>
                  <a:pt x="131592" y="34238"/>
                  <a:pt x="128075" y="38750"/>
                </a:cubicBezTo>
                <a:cubicBezTo>
                  <a:pt x="124558" y="43262"/>
                  <a:pt x="119783" y="46086"/>
                  <a:pt x="113750" y="47222"/>
                </a:cubicBezTo>
                <a:lnTo>
                  <a:pt x="113750" y="84974"/>
                </a:lnTo>
                <a:cubicBezTo>
                  <a:pt x="118953" y="85841"/>
                  <a:pt x="123450" y="87770"/>
                  <a:pt x="127241" y="90762"/>
                </a:cubicBezTo>
                <a:cubicBezTo>
                  <a:pt x="131033" y="93754"/>
                  <a:pt x="134028" y="97253"/>
                  <a:pt x="136226" y="101258"/>
                </a:cubicBezTo>
                <a:lnTo>
                  <a:pt x="171633" y="88912"/>
                </a:lnTo>
                <a:cubicBezTo>
                  <a:pt x="171511" y="88350"/>
                  <a:pt x="171450" y="87880"/>
                  <a:pt x="171450" y="87502"/>
                </a:cubicBezTo>
                <a:lnTo>
                  <a:pt x="171450" y="85725"/>
                </a:lnTo>
                <a:cubicBezTo>
                  <a:pt x="171450" y="79110"/>
                  <a:pt x="173763" y="73488"/>
                  <a:pt x="178389" y="68858"/>
                </a:cubicBezTo>
                <a:cubicBezTo>
                  <a:pt x="183015" y="64228"/>
                  <a:pt x="188632" y="61913"/>
                  <a:pt x="195241" y="61913"/>
                </a:cubicBezTo>
                <a:cubicBezTo>
                  <a:pt x="201850" y="61913"/>
                  <a:pt x="207474" y="64225"/>
                  <a:pt x="212114" y="68851"/>
                </a:cubicBezTo>
                <a:cubicBezTo>
                  <a:pt x="216755" y="73478"/>
                  <a:pt x="219075" y="79095"/>
                  <a:pt x="219075" y="85703"/>
                </a:cubicBezTo>
                <a:cubicBezTo>
                  <a:pt x="219075" y="92312"/>
                  <a:pt x="216760" y="97937"/>
                  <a:pt x="212130" y="102577"/>
                </a:cubicBezTo>
                <a:cubicBezTo>
                  <a:pt x="207500" y="107217"/>
                  <a:pt x="201877" y="109538"/>
                  <a:pt x="195263" y="109538"/>
                </a:cubicBezTo>
                <a:cubicBezTo>
                  <a:pt x="190780" y="109538"/>
                  <a:pt x="186683" y="108408"/>
                  <a:pt x="182971" y="106149"/>
                </a:cubicBezTo>
                <a:cubicBezTo>
                  <a:pt x="179259" y="103890"/>
                  <a:pt x="176377" y="100898"/>
                  <a:pt x="174326" y="97173"/>
                </a:cubicBezTo>
                <a:lnTo>
                  <a:pt x="138735" y="108915"/>
                </a:lnTo>
                <a:cubicBezTo>
                  <a:pt x="139566" y="113519"/>
                  <a:pt x="139352" y="118052"/>
                  <a:pt x="138094" y="122515"/>
                </a:cubicBezTo>
                <a:cubicBezTo>
                  <a:pt x="136836" y="126979"/>
                  <a:pt x="134473" y="131018"/>
                  <a:pt x="131005" y="134632"/>
                </a:cubicBezTo>
                <a:lnTo>
                  <a:pt x="155202" y="164672"/>
                </a:lnTo>
                <a:cubicBezTo>
                  <a:pt x="156949" y="163879"/>
                  <a:pt x="158835" y="163222"/>
                  <a:pt x="160862" y="162703"/>
                </a:cubicBezTo>
                <a:cubicBezTo>
                  <a:pt x="162890" y="162184"/>
                  <a:pt x="164830" y="161925"/>
                  <a:pt x="166682" y="161925"/>
                </a:cubicBezTo>
                <a:cubicBezTo>
                  <a:pt x="173298" y="161925"/>
                  <a:pt x="178922" y="164238"/>
                  <a:pt x="183553" y="168864"/>
                </a:cubicBezTo>
                <a:cubicBezTo>
                  <a:pt x="188184" y="173490"/>
                  <a:pt x="190500" y="179107"/>
                  <a:pt x="190500" y="185716"/>
                </a:cubicBezTo>
                <a:cubicBezTo>
                  <a:pt x="190500" y="192325"/>
                  <a:pt x="188187" y="197949"/>
                  <a:pt x="183561" y="202590"/>
                </a:cubicBezTo>
                <a:cubicBezTo>
                  <a:pt x="178935" y="207230"/>
                  <a:pt x="173318" y="209550"/>
                  <a:pt x="166709" y="209550"/>
                </a:cubicBezTo>
                <a:cubicBezTo>
                  <a:pt x="160100" y="209550"/>
                  <a:pt x="154476" y="207235"/>
                  <a:pt x="149836" y="202605"/>
                </a:cubicBezTo>
                <a:cubicBezTo>
                  <a:pt x="145195" y="197975"/>
                  <a:pt x="142875" y="192352"/>
                  <a:pt x="142875" y="185738"/>
                </a:cubicBezTo>
                <a:cubicBezTo>
                  <a:pt x="142875" y="182905"/>
                  <a:pt x="143330" y="180179"/>
                  <a:pt x="144240" y="177560"/>
                </a:cubicBezTo>
                <a:cubicBezTo>
                  <a:pt x="145149" y="174940"/>
                  <a:pt x="146660" y="172500"/>
                  <a:pt x="148773" y="170241"/>
                </a:cubicBezTo>
                <a:lnTo>
                  <a:pt x="124576" y="139779"/>
                </a:lnTo>
                <a:cubicBezTo>
                  <a:pt x="120265" y="142576"/>
                  <a:pt x="115274" y="143974"/>
                  <a:pt x="109602" y="143974"/>
                </a:cubicBezTo>
                <a:cubicBezTo>
                  <a:pt x="103929" y="143974"/>
                  <a:pt x="98877" y="142576"/>
                  <a:pt x="94444" y="139779"/>
                </a:cubicBezTo>
                <a:lnTo>
                  <a:pt x="70302" y="170241"/>
                </a:lnTo>
                <a:cubicBezTo>
                  <a:pt x="72292" y="172500"/>
                  <a:pt x="73773" y="174940"/>
                  <a:pt x="74744" y="177560"/>
                </a:cubicBezTo>
                <a:cubicBezTo>
                  <a:pt x="75715" y="180179"/>
                  <a:pt x="76200" y="182905"/>
                  <a:pt x="76200" y="185738"/>
                </a:cubicBezTo>
                <a:cubicBezTo>
                  <a:pt x="76200" y="192352"/>
                  <a:pt x="73887" y="197975"/>
                  <a:pt x="69261" y="202605"/>
                </a:cubicBezTo>
                <a:cubicBezTo>
                  <a:pt x="64635" y="207235"/>
                  <a:pt x="59018" y="209550"/>
                  <a:pt x="52409" y="209550"/>
                </a:cubicBezTo>
                <a:close/>
                <a:moveTo>
                  <a:pt x="23813" y="100013"/>
                </a:moveTo>
                <a:cubicBezTo>
                  <a:pt x="27732" y="100013"/>
                  <a:pt x="31094" y="98611"/>
                  <a:pt x="33896" y="95809"/>
                </a:cubicBezTo>
                <a:cubicBezTo>
                  <a:pt x="36699" y="93006"/>
                  <a:pt x="38100" y="89645"/>
                  <a:pt x="38100" y="85725"/>
                </a:cubicBezTo>
                <a:cubicBezTo>
                  <a:pt x="38100" y="81805"/>
                  <a:pt x="36699" y="78444"/>
                  <a:pt x="33896" y="75641"/>
                </a:cubicBezTo>
                <a:cubicBezTo>
                  <a:pt x="31094" y="72839"/>
                  <a:pt x="27732" y="71438"/>
                  <a:pt x="23813" y="71438"/>
                </a:cubicBezTo>
                <a:cubicBezTo>
                  <a:pt x="19893" y="71438"/>
                  <a:pt x="16531" y="72839"/>
                  <a:pt x="13729" y="75641"/>
                </a:cubicBezTo>
                <a:cubicBezTo>
                  <a:pt x="10926" y="78444"/>
                  <a:pt x="9525" y="81805"/>
                  <a:pt x="9525" y="85725"/>
                </a:cubicBezTo>
                <a:cubicBezTo>
                  <a:pt x="9525" y="89645"/>
                  <a:pt x="10926" y="93006"/>
                  <a:pt x="13729" y="95809"/>
                </a:cubicBezTo>
                <a:cubicBezTo>
                  <a:pt x="16531" y="98611"/>
                  <a:pt x="19893" y="100013"/>
                  <a:pt x="23813" y="100013"/>
                </a:cubicBezTo>
                <a:close/>
                <a:moveTo>
                  <a:pt x="52388" y="200025"/>
                </a:moveTo>
                <a:cubicBezTo>
                  <a:pt x="56307" y="200025"/>
                  <a:pt x="59669" y="198624"/>
                  <a:pt x="62471" y="195821"/>
                </a:cubicBezTo>
                <a:cubicBezTo>
                  <a:pt x="65274" y="193019"/>
                  <a:pt x="66675" y="189657"/>
                  <a:pt x="66675" y="185738"/>
                </a:cubicBezTo>
                <a:cubicBezTo>
                  <a:pt x="66675" y="181818"/>
                  <a:pt x="65274" y="178456"/>
                  <a:pt x="62471" y="175654"/>
                </a:cubicBezTo>
                <a:cubicBezTo>
                  <a:pt x="59669" y="172851"/>
                  <a:pt x="56307" y="171450"/>
                  <a:pt x="52388" y="171450"/>
                </a:cubicBezTo>
                <a:cubicBezTo>
                  <a:pt x="48468" y="171450"/>
                  <a:pt x="45106" y="172851"/>
                  <a:pt x="42304" y="175654"/>
                </a:cubicBezTo>
                <a:cubicBezTo>
                  <a:pt x="39501" y="178456"/>
                  <a:pt x="38100" y="181818"/>
                  <a:pt x="38100" y="185738"/>
                </a:cubicBezTo>
                <a:cubicBezTo>
                  <a:pt x="38100" y="189657"/>
                  <a:pt x="39501" y="193019"/>
                  <a:pt x="42304" y="195821"/>
                </a:cubicBezTo>
                <a:cubicBezTo>
                  <a:pt x="45106" y="198624"/>
                  <a:pt x="48468" y="200025"/>
                  <a:pt x="52388" y="200025"/>
                </a:cubicBezTo>
                <a:close/>
                <a:moveTo>
                  <a:pt x="109538" y="38100"/>
                </a:moveTo>
                <a:cubicBezTo>
                  <a:pt x="113457" y="38100"/>
                  <a:pt x="116819" y="36699"/>
                  <a:pt x="119621" y="33896"/>
                </a:cubicBezTo>
                <a:cubicBezTo>
                  <a:pt x="122424" y="31094"/>
                  <a:pt x="123825" y="27732"/>
                  <a:pt x="123825" y="23813"/>
                </a:cubicBezTo>
                <a:cubicBezTo>
                  <a:pt x="123825" y="19893"/>
                  <a:pt x="122424" y="16531"/>
                  <a:pt x="119621" y="13729"/>
                </a:cubicBezTo>
                <a:cubicBezTo>
                  <a:pt x="116819" y="10926"/>
                  <a:pt x="113457" y="9525"/>
                  <a:pt x="109538" y="9525"/>
                </a:cubicBezTo>
                <a:cubicBezTo>
                  <a:pt x="105618" y="9525"/>
                  <a:pt x="102256" y="10926"/>
                  <a:pt x="99454" y="13729"/>
                </a:cubicBezTo>
                <a:cubicBezTo>
                  <a:pt x="96651" y="16531"/>
                  <a:pt x="95250" y="19893"/>
                  <a:pt x="95250" y="23813"/>
                </a:cubicBezTo>
                <a:cubicBezTo>
                  <a:pt x="95250" y="27732"/>
                  <a:pt x="96651" y="31094"/>
                  <a:pt x="99454" y="33896"/>
                </a:cubicBezTo>
                <a:cubicBezTo>
                  <a:pt x="102256" y="36699"/>
                  <a:pt x="105618" y="38100"/>
                  <a:pt x="109538" y="38100"/>
                </a:cubicBezTo>
                <a:close/>
                <a:moveTo>
                  <a:pt x="109538" y="134449"/>
                </a:moveTo>
                <a:cubicBezTo>
                  <a:pt x="115106" y="134449"/>
                  <a:pt x="119856" y="132483"/>
                  <a:pt x="123788" y="128551"/>
                </a:cubicBezTo>
                <a:cubicBezTo>
                  <a:pt x="127720" y="124619"/>
                  <a:pt x="129686" y="119868"/>
                  <a:pt x="129686" y="114300"/>
                </a:cubicBezTo>
                <a:cubicBezTo>
                  <a:pt x="129686" y="108732"/>
                  <a:pt x="127720" y="103981"/>
                  <a:pt x="123788" y="100049"/>
                </a:cubicBezTo>
                <a:cubicBezTo>
                  <a:pt x="119856" y="96117"/>
                  <a:pt x="115106" y="94151"/>
                  <a:pt x="109538" y="94151"/>
                </a:cubicBezTo>
                <a:cubicBezTo>
                  <a:pt x="103969" y="94151"/>
                  <a:pt x="99219" y="96117"/>
                  <a:pt x="95287" y="100049"/>
                </a:cubicBezTo>
                <a:cubicBezTo>
                  <a:pt x="91355" y="103981"/>
                  <a:pt x="89389" y="108732"/>
                  <a:pt x="89389" y="114300"/>
                </a:cubicBezTo>
                <a:cubicBezTo>
                  <a:pt x="89389" y="119868"/>
                  <a:pt x="91355" y="124619"/>
                  <a:pt x="95287" y="128551"/>
                </a:cubicBezTo>
                <a:cubicBezTo>
                  <a:pt x="99219" y="132483"/>
                  <a:pt x="103969" y="134449"/>
                  <a:pt x="109538" y="134449"/>
                </a:cubicBezTo>
                <a:close/>
                <a:moveTo>
                  <a:pt x="166688" y="200025"/>
                </a:moveTo>
                <a:cubicBezTo>
                  <a:pt x="170607" y="200025"/>
                  <a:pt x="173969" y="198624"/>
                  <a:pt x="176771" y="195821"/>
                </a:cubicBezTo>
                <a:cubicBezTo>
                  <a:pt x="179574" y="193019"/>
                  <a:pt x="180975" y="189657"/>
                  <a:pt x="180975" y="185738"/>
                </a:cubicBezTo>
                <a:cubicBezTo>
                  <a:pt x="180975" y="181818"/>
                  <a:pt x="179574" y="178456"/>
                  <a:pt x="176771" y="175654"/>
                </a:cubicBezTo>
                <a:cubicBezTo>
                  <a:pt x="173969" y="172851"/>
                  <a:pt x="170607" y="171450"/>
                  <a:pt x="166688" y="171450"/>
                </a:cubicBezTo>
                <a:cubicBezTo>
                  <a:pt x="162768" y="171450"/>
                  <a:pt x="159406" y="172851"/>
                  <a:pt x="156604" y="175654"/>
                </a:cubicBezTo>
                <a:cubicBezTo>
                  <a:pt x="153801" y="178456"/>
                  <a:pt x="152400" y="181818"/>
                  <a:pt x="152400" y="185738"/>
                </a:cubicBezTo>
                <a:cubicBezTo>
                  <a:pt x="152400" y="189657"/>
                  <a:pt x="153801" y="193019"/>
                  <a:pt x="156604" y="195821"/>
                </a:cubicBezTo>
                <a:cubicBezTo>
                  <a:pt x="159406" y="198624"/>
                  <a:pt x="162768" y="200025"/>
                  <a:pt x="166688" y="200025"/>
                </a:cubicBezTo>
                <a:close/>
                <a:moveTo>
                  <a:pt x="195263" y="100013"/>
                </a:moveTo>
                <a:cubicBezTo>
                  <a:pt x="199182" y="100013"/>
                  <a:pt x="202544" y="98611"/>
                  <a:pt x="205346" y="95809"/>
                </a:cubicBezTo>
                <a:cubicBezTo>
                  <a:pt x="208149" y="93006"/>
                  <a:pt x="209550" y="89645"/>
                  <a:pt x="209550" y="85725"/>
                </a:cubicBezTo>
                <a:cubicBezTo>
                  <a:pt x="209550" y="81805"/>
                  <a:pt x="208149" y="78444"/>
                  <a:pt x="205346" y="75641"/>
                </a:cubicBezTo>
                <a:cubicBezTo>
                  <a:pt x="202544" y="72839"/>
                  <a:pt x="199182" y="71438"/>
                  <a:pt x="195263" y="71438"/>
                </a:cubicBezTo>
                <a:cubicBezTo>
                  <a:pt x="191343" y="71438"/>
                  <a:pt x="187981" y="72839"/>
                  <a:pt x="185179" y="75641"/>
                </a:cubicBezTo>
                <a:cubicBezTo>
                  <a:pt x="182376" y="78444"/>
                  <a:pt x="180975" y="81805"/>
                  <a:pt x="180975" y="85725"/>
                </a:cubicBezTo>
                <a:cubicBezTo>
                  <a:pt x="180975" y="89645"/>
                  <a:pt x="182376" y="93006"/>
                  <a:pt x="185179" y="95809"/>
                </a:cubicBezTo>
                <a:cubicBezTo>
                  <a:pt x="187981" y="98611"/>
                  <a:pt x="191343" y="100013"/>
                  <a:pt x="195263" y="100013"/>
                </a:cubicBezTo>
                <a:close/>
              </a:path>
            </a:pathLst>
          </a:custGeom>
          <a:solidFill>
            <a:schemeClr val="bg1"/>
          </a:solidFill>
          <a:ln w="238" cap="flat">
            <a:noFill/>
            <a:prstDash val="solid"/>
            <a:miter/>
          </a:ln>
        </p:spPr>
        <p:txBody>
          <a:bodyPr rtlCol="0" anchor="ctr"/>
          <a:lstStyle/>
          <a:p>
            <a:endParaRPr lang="en-RO"/>
          </a:p>
        </p:txBody>
      </p:sp>
      <p:sp>
        <p:nvSpPr>
          <p:cNvPr id="18" name="Graphic 16">
            <a:extLst>
              <a:ext uri="{FF2B5EF4-FFF2-40B4-BE49-F238E27FC236}">
                <a16:creationId xmlns:a16="http://schemas.microsoft.com/office/drawing/2014/main" id="{56C0E9D0-ED35-3446-B762-52B0BD154E2A}"/>
              </a:ext>
            </a:extLst>
          </p:cNvPr>
          <p:cNvSpPr>
            <a:spLocks noChangeAspect="1"/>
          </p:cNvSpPr>
          <p:nvPr/>
        </p:nvSpPr>
        <p:spPr>
          <a:xfrm>
            <a:off x="4882953" y="2327442"/>
            <a:ext cx="432000" cy="427847"/>
          </a:xfrm>
          <a:custGeom>
            <a:avLst/>
            <a:gdLst>
              <a:gd name="connsiteX0" fmla="*/ 104775 w 152400"/>
              <a:gd name="connsiteY0" fmla="*/ 150935 h 150934"/>
              <a:gd name="connsiteX1" fmla="*/ 47625 w 152400"/>
              <a:gd name="connsiteY1" fmla="*/ 130932 h 150934"/>
              <a:gd name="connsiteX2" fmla="*/ 9928 w 152400"/>
              <a:gd name="connsiteY2" fmla="*/ 145513 h 150934"/>
              <a:gd name="connsiteX3" fmla="*/ 3132 w 152400"/>
              <a:gd name="connsiteY3" fmla="*/ 144716 h 150934"/>
              <a:gd name="connsiteX4" fmla="*/ 0 w 152400"/>
              <a:gd name="connsiteY4" fmla="*/ 138662 h 150934"/>
              <a:gd name="connsiteX5" fmla="*/ 0 w 152400"/>
              <a:gd name="connsiteY5" fmla="*/ 22164 h 150934"/>
              <a:gd name="connsiteX6" fmla="*/ 1236 w 152400"/>
              <a:gd name="connsiteY6" fmla="*/ 17511 h 150934"/>
              <a:gd name="connsiteX7" fmla="*/ 4836 w 152400"/>
              <a:gd name="connsiteY7" fmla="*/ 14580 h 150934"/>
              <a:gd name="connsiteX8" fmla="*/ 47625 w 152400"/>
              <a:gd name="connsiteY8" fmla="*/ 0 h 150934"/>
              <a:gd name="connsiteX9" fmla="*/ 104775 w 152400"/>
              <a:gd name="connsiteY9" fmla="*/ 20003 h 150934"/>
              <a:gd name="connsiteX10" fmla="*/ 142472 w 152400"/>
              <a:gd name="connsiteY10" fmla="*/ 5422 h 150934"/>
              <a:gd name="connsiteX11" fmla="*/ 149268 w 152400"/>
              <a:gd name="connsiteY11" fmla="*/ 5944 h 150934"/>
              <a:gd name="connsiteX12" fmla="*/ 152400 w 152400"/>
              <a:gd name="connsiteY12" fmla="*/ 11540 h 150934"/>
              <a:gd name="connsiteX13" fmla="*/ 152400 w 152400"/>
              <a:gd name="connsiteY13" fmla="*/ 129503 h 150934"/>
              <a:gd name="connsiteX14" fmla="*/ 150889 w 152400"/>
              <a:gd name="connsiteY14" fmla="*/ 134247 h 150934"/>
              <a:gd name="connsiteX15" fmla="*/ 146832 w 152400"/>
              <a:gd name="connsiteY15" fmla="*/ 137087 h 150934"/>
              <a:gd name="connsiteX16" fmla="*/ 104775 w 152400"/>
              <a:gd name="connsiteY16" fmla="*/ 150935 h 150934"/>
              <a:gd name="connsiteX17" fmla="*/ 100013 w 152400"/>
              <a:gd name="connsiteY17" fmla="*/ 139321 h 150934"/>
              <a:gd name="connsiteX18" fmla="*/ 100013 w 152400"/>
              <a:gd name="connsiteY18" fmla="*/ 27879 h 150934"/>
              <a:gd name="connsiteX19" fmla="*/ 52388 w 152400"/>
              <a:gd name="connsiteY19" fmla="*/ 11247 h 150934"/>
              <a:gd name="connsiteX20" fmla="*/ 52388 w 152400"/>
              <a:gd name="connsiteY20" fmla="*/ 122689 h 150934"/>
              <a:gd name="connsiteX21" fmla="*/ 100013 w 152400"/>
              <a:gd name="connsiteY21" fmla="*/ 139321 h 150934"/>
              <a:gd name="connsiteX22" fmla="*/ 109538 w 152400"/>
              <a:gd name="connsiteY22" fmla="*/ 139321 h 150934"/>
              <a:gd name="connsiteX23" fmla="*/ 142875 w 152400"/>
              <a:gd name="connsiteY23" fmla="*/ 128331 h 150934"/>
              <a:gd name="connsiteX24" fmla="*/ 142875 w 152400"/>
              <a:gd name="connsiteY24" fmla="*/ 15460 h 150934"/>
              <a:gd name="connsiteX25" fmla="*/ 109538 w 152400"/>
              <a:gd name="connsiteY25" fmla="*/ 27879 h 150934"/>
              <a:gd name="connsiteX26" fmla="*/ 109538 w 152400"/>
              <a:gd name="connsiteY26" fmla="*/ 139321 h 150934"/>
              <a:gd name="connsiteX27" fmla="*/ 9525 w 152400"/>
              <a:gd name="connsiteY27" fmla="*/ 135475 h 150934"/>
              <a:gd name="connsiteX28" fmla="*/ 42863 w 152400"/>
              <a:gd name="connsiteY28" fmla="*/ 122689 h 150934"/>
              <a:gd name="connsiteX29" fmla="*/ 42863 w 152400"/>
              <a:gd name="connsiteY29" fmla="*/ 11247 h 150934"/>
              <a:gd name="connsiteX30" fmla="*/ 9525 w 152400"/>
              <a:gd name="connsiteY30" fmla="*/ 22604 h 150934"/>
              <a:gd name="connsiteX31" fmla="*/ 9525 w 152400"/>
              <a:gd name="connsiteY31" fmla="*/ 135475 h 150934"/>
              <a:gd name="connsiteX32" fmla="*/ 109538 w 152400"/>
              <a:gd name="connsiteY32" fmla="*/ 27879 h 150934"/>
              <a:gd name="connsiteX33" fmla="*/ 109538 w 152400"/>
              <a:gd name="connsiteY33" fmla="*/ 139321 h 150934"/>
              <a:gd name="connsiteX34" fmla="*/ 109538 w 152400"/>
              <a:gd name="connsiteY34" fmla="*/ 27879 h 150934"/>
              <a:gd name="connsiteX35" fmla="*/ 42863 w 152400"/>
              <a:gd name="connsiteY35" fmla="*/ 11247 h 150934"/>
              <a:gd name="connsiteX36" fmla="*/ 42863 w 152400"/>
              <a:gd name="connsiteY36" fmla="*/ 122689 h 150934"/>
              <a:gd name="connsiteX37" fmla="*/ 42863 w 152400"/>
              <a:gd name="connsiteY37" fmla="*/ 11247 h 15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2400" h="150934">
                <a:moveTo>
                  <a:pt x="104775" y="150935"/>
                </a:moveTo>
                <a:lnTo>
                  <a:pt x="47625" y="130932"/>
                </a:lnTo>
                <a:lnTo>
                  <a:pt x="9928" y="145513"/>
                </a:lnTo>
                <a:cubicBezTo>
                  <a:pt x="7486" y="146416"/>
                  <a:pt x="5220" y="146151"/>
                  <a:pt x="3132" y="144716"/>
                </a:cubicBezTo>
                <a:cubicBezTo>
                  <a:pt x="1044" y="143281"/>
                  <a:pt x="0" y="141263"/>
                  <a:pt x="0" y="138662"/>
                </a:cubicBezTo>
                <a:lnTo>
                  <a:pt x="0" y="22164"/>
                </a:lnTo>
                <a:cubicBezTo>
                  <a:pt x="0" y="20466"/>
                  <a:pt x="412" y="18916"/>
                  <a:pt x="1236" y="17511"/>
                </a:cubicBezTo>
                <a:cubicBezTo>
                  <a:pt x="2061" y="16107"/>
                  <a:pt x="3260" y="15130"/>
                  <a:pt x="4836" y="14580"/>
                </a:cubicBezTo>
                <a:lnTo>
                  <a:pt x="47625" y="0"/>
                </a:lnTo>
                <a:lnTo>
                  <a:pt x="104775" y="20003"/>
                </a:lnTo>
                <a:lnTo>
                  <a:pt x="142472" y="5422"/>
                </a:lnTo>
                <a:cubicBezTo>
                  <a:pt x="144914" y="4518"/>
                  <a:pt x="147180" y="4692"/>
                  <a:pt x="149268" y="5944"/>
                </a:cubicBezTo>
                <a:cubicBezTo>
                  <a:pt x="151356" y="7196"/>
                  <a:pt x="152400" y="9061"/>
                  <a:pt x="152400" y="11540"/>
                </a:cubicBezTo>
                <a:lnTo>
                  <a:pt x="152400" y="129503"/>
                </a:lnTo>
                <a:cubicBezTo>
                  <a:pt x="152400" y="131323"/>
                  <a:pt x="151896" y="132904"/>
                  <a:pt x="150889" y="134247"/>
                </a:cubicBezTo>
                <a:cubicBezTo>
                  <a:pt x="149881" y="135591"/>
                  <a:pt x="148529" y="136537"/>
                  <a:pt x="146832" y="137087"/>
                </a:cubicBezTo>
                <a:lnTo>
                  <a:pt x="104775" y="150935"/>
                </a:lnTo>
                <a:close/>
                <a:moveTo>
                  <a:pt x="100013" y="139321"/>
                </a:moveTo>
                <a:lnTo>
                  <a:pt x="100013" y="27879"/>
                </a:lnTo>
                <a:lnTo>
                  <a:pt x="52388" y="11247"/>
                </a:lnTo>
                <a:lnTo>
                  <a:pt x="52388" y="122689"/>
                </a:lnTo>
                <a:lnTo>
                  <a:pt x="100013" y="139321"/>
                </a:lnTo>
                <a:close/>
                <a:moveTo>
                  <a:pt x="109538" y="139321"/>
                </a:moveTo>
                <a:lnTo>
                  <a:pt x="142875" y="128331"/>
                </a:lnTo>
                <a:lnTo>
                  <a:pt x="142875" y="15460"/>
                </a:lnTo>
                <a:lnTo>
                  <a:pt x="109538" y="27879"/>
                </a:lnTo>
                <a:lnTo>
                  <a:pt x="109538" y="139321"/>
                </a:lnTo>
                <a:close/>
                <a:moveTo>
                  <a:pt x="9525" y="135475"/>
                </a:moveTo>
                <a:lnTo>
                  <a:pt x="42863" y="122689"/>
                </a:lnTo>
                <a:lnTo>
                  <a:pt x="42863" y="11247"/>
                </a:lnTo>
                <a:lnTo>
                  <a:pt x="9525" y="22604"/>
                </a:lnTo>
                <a:lnTo>
                  <a:pt x="9525" y="135475"/>
                </a:lnTo>
                <a:close/>
                <a:moveTo>
                  <a:pt x="109538" y="27879"/>
                </a:moveTo>
                <a:lnTo>
                  <a:pt x="109538" y="139321"/>
                </a:lnTo>
                <a:lnTo>
                  <a:pt x="109538" y="27879"/>
                </a:lnTo>
                <a:close/>
                <a:moveTo>
                  <a:pt x="42863" y="11247"/>
                </a:moveTo>
                <a:lnTo>
                  <a:pt x="42863" y="122689"/>
                </a:lnTo>
                <a:lnTo>
                  <a:pt x="42863" y="11247"/>
                </a:lnTo>
                <a:close/>
              </a:path>
            </a:pathLst>
          </a:custGeom>
          <a:solidFill>
            <a:schemeClr val="bg1"/>
          </a:solidFill>
          <a:ln w="238" cap="flat">
            <a:noFill/>
            <a:prstDash val="solid"/>
            <a:miter/>
          </a:ln>
        </p:spPr>
        <p:txBody>
          <a:bodyPr rtlCol="0" anchor="ctr"/>
          <a:lstStyle/>
          <a:p>
            <a:endParaRPr lang="en-RO"/>
          </a:p>
        </p:txBody>
      </p:sp>
    </p:spTree>
    <p:extLst>
      <p:ext uri="{BB962C8B-B14F-4D97-AF65-F5344CB8AC3E}">
        <p14:creationId xmlns:p14="http://schemas.microsoft.com/office/powerpoint/2010/main" val="818774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746CC1-6F8C-4F49-AE1D-16EFDA08D27B}"/>
              </a:ext>
            </a:extLst>
          </p:cNvPr>
          <p:cNvSpPr/>
          <p:nvPr/>
        </p:nvSpPr>
        <p:spPr>
          <a:xfrm>
            <a:off x="3140241" y="0"/>
            <a:ext cx="6003759" cy="6858000"/>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2431716" cy="1477328"/>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El cólera en Golden Square</a:t>
            </a:r>
          </a:p>
        </p:txBody>
      </p:sp>
      <p:pic>
        <p:nvPicPr>
          <p:cNvPr id="185" name="Picture 184">
            <a:extLst>
              <a:ext uri="{FF2B5EF4-FFF2-40B4-BE49-F238E27FC236}">
                <a16:creationId xmlns:a16="http://schemas.microsoft.com/office/drawing/2014/main" id="{7DB22143-4B9C-8E42-9F48-BF7B2BA388EE}"/>
              </a:ext>
            </a:extLst>
          </p:cNvPr>
          <p:cNvPicPr>
            <a:picLocks noChangeAspect="1"/>
          </p:cNvPicPr>
          <p:nvPr/>
        </p:nvPicPr>
        <p:blipFill>
          <a:blip r:embed="rId2"/>
          <a:stretch>
            <a:fillRect/>
          </a:stretch>
        </p:blipFill>
        <p:spPr>
          <a:xfrm>
            <a:off x="3633870" y="441325"/>
            <a:ext cx="5016500" cy="4800600"/>
          </a:xfrm>
          <a:prstGeom prst="roundRect">
            <a:avLst>
              <a:gd name="adj" fmla="val 2131"/>
            </a:avLst>
          </a:prstGeom>
          <a:ln w="19050">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82283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F96F6E-5196-B948-B9EB-38BE102838E8}"/>
              </a:ext>
            </a:extLst>
          </p:cNvPr>
          <p:cNvSpPr/>
          <p:nvPr/>
        </p:nvSpPr>
        <p:spPr>
          <a:xfrm>
            <a:off x="1" y="1251154"/>
            <a:ext cx="9144000" cy="5606845"/>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8243888"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El cólera en Golden Square</a:t>
            </a:r>
          </a:p>
        </p:txBody>
      </p:sp>
      <p:grpSp>
        <p:nvGrpSpPr>
          <p:cNvPr id="5" name="Group 4">
            <a:extLst>
              <a:ext uri="{FF2B5EF4-FFF2-40B4-BE49-F238E27FC236}">
                <a16:creationId xmlns:a16="http://schemas.microsoft.com/office/drawing/2014/main" id="{A3035EBB-0E77-6B43-967B-90B57C30AF95}"/>
              </a:ext>
            </a:extLst>
          </p:cNvPr>
          <p:cNvGrpSpPr/>
          <p:nvPr/>
        </p:nvGrpSpPr>
        <p:grpSpPr>
          <a:xfrm>
            <a:off x="934244" y="1682851"/>
            <a:ext cx="7239000" cy="4743450"/>
            <a:chOff x="431800" y="1450410"/>
            <a:chExt cx="7239000" cy="4743450"/>
          </a:xfrm>
        </p:grpSpPr>
        <p:pic>
          <p:nvPicPr>
            <p:cNvPr id="4" name="Picture 4">
              <a:extLst>
                <a:ext uri="{FF2B5EF4-FFF2-40B4-BE49-F238E27FC236}">
                  <a16:creationId xmlns:a16="http://schemas.microsoft.com/office/drawing/2014/main" id="{7A6B6427-50E4-C845-82BD-D6AAF1A81A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a:xfrm>
              <a:off x="431800" y="1450410"/>
              <a:ext cx="7239000" cy="4743450"/>
            </a:xfrm>
            <a:prstGeom prst="roundRect">
              <a:avLst>
                <a:gd name="adj" fmla="val 2463"/>
              </a:avLst>
            </a:prstGeom>
            <a:noFill/>
            <a:ln/>
            <a:effectLst>
              <a:outerShdw blurRad="50800" dist="38100" dir="5400000" algn="t" rotWithShape="0">
                <a:prstClr val="black">
                  <a:alpha val="40000"/>
                </a:prst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3" name="Oval 2">
              <a:extLst>
                <a:ext uri="{FF2B5EF4-FFF2-40B4-BE49-F238E27FC236}">
                  <a16:creationId xmlns:a16="http://schemas.microsoft.com/office/drawing/2014/main" id="{11D877D5-7407-0E4E-89C7-FBE25DD33CE1}"/>
                </a:ext>
              </a:extLst>
            </p:cNvPr>
            <p:cNvSpPr>
              <a:spLocks noChangeAspect="1"/>
            </p:cNvSpPr>
            <p:nvPr/>
          </p:nvSpPr>
          <p:spPr>
            <a:xfrm>
              <a:off x="4486934" y="1849124"/>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 name="Oval 5">
              <a:extLst>
                <a:ext uri="{FF2B5EF4-FFF2-40B4-BE49-F238E27FC236}">
                  <a16:creationId xmlns:a16="http://schemas.microsoft.com/office/drawing/2014/main" id="{3283D479-4862-4848-93AB-6707535ADE07}"/>
                </a:ext>
              </a:extLst>
            </p:cNvPr>
            <p:cNvSpPr>
              <a:spLocks noChangeAspect="1"/>
            </p:cNvSpPr>
            <p:nvPr/>
          </p:nvSpPr>
          <p:spPr>
            <a:xfrm>
              <a:off x="5120975" y="1771486"/>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7" name="Oval 6">
              <a:extLst>
                <a:ext uri="{FF2B5EF4-FFF2-40B4-BE49-F238E27FC236}">
                  <a16:creationId xmlns:a16="http://schemas.microsoft.com/office/drawing/2014/main" id="{DCE9129C-DE7D-9748-88C2-74F20C72B5C1}"/>
                </a:ext>
              </a:extLst>
            </p:cNvPr>
            <p:cNvSpPr>
              <a:spLocks noChangeAspect="1"/>
            </p:cNvSpPr>
            <p:nvPr/>
          </p:nvSpPr>
          <p:spPr>
            <a:xfrm>
              <a:off x="2649508" y="2612562"/>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8" name="Oval 7">
              <a:extLst>
                <a:ext uri="{FF2B5EF4-FFF2-40B4-BE49-F238E27FC236}">
                  <a16:creationId xmlns:a16="http://schemas.microsoft.com/office/drawing/2014/main" id="{E15393A6-F82C-0749-B30E-EC461DF3DEB6}"/>
                </a:ext>
              </a:extLst>
            </p:cNvPr>
            <p:cNvSpPr>
              <a:spLocks noChangeAspect="1"/>
            </p:cNvSpPr>
            <p:nvPr/>
          </p:nvSpPr>
          <p:spPr>
            <a:xfrm>
              <a:off x="2645194" y="3190532"/>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9" name="Oval 8">
              <a:extLst>
                <a:ext uri="{FF2B5EF4-FFF2-40B4-BE49-F238E27FC236}">
                  <a16:creationId xmlns:a16="http://schemas.microsoft.com/office/drawing/2014/main" id="{030D925B-122B-AD46-99E6-F04BDD27CFFB}"/>
                </a:ext>
              </a:extLst>
            </p:cNvPr>
            <p:cNvSpPr>
              <a:spLocks noChangeAspect="1"/>
            </p:cNvSpPr>
            <p:nvPr/>
          </p:nvSpPr>
          <p:spPr>
            <a:xfrm>
              <a:off x="4051300" y="3561468"/>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0" name="Oval 9">
              <a:extLst>
                <a:ext uri="{FF2B5EF4-FFF2-40B4-BE49-F238E27FC236}">
                  <a16:creationId xmlns:a16="http://schemas.microsoft.com/office/drawing/2014/main" id="{3669F878-82DF-CE45-A90C-C7F5C185E011}"/>
                </a:ext>
              </a:extLst>
            </p:cNvPr>
            <p:cNvSpPr>
              <a:spLocks noChangeAspect="1"/>
            </p:cNvSpPr>
            <p:nvPr/>
          </p:nvSpPr>
          <p:spPr>
            <a:xfrm>
              <a:off x="4314405" y="4626830"/>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1" name="Oval 10">
              <a:extLst>
                <a:ext uri="{FF2B5EF4-FFF2-40B4-BE49-F238E27FC236}">
                  <a16:creationId xmlns:a16="http://schemas.microsoft.com/office/drawing/2014/main" id="{C4E320C3-35C4-E84D-BFE0-2B85275BA6E5}"/>
                </a:ext>
              </a:extLst>
            </p:cNvPr>
            <p:cNvSpPr>
              <a:spLocks noChangeAspect="1"/>
            </p:cNvSpPr>
            <p:nvPr/>
          </p:nvSpPr>
          <p:spPr>
            <a:xfrm>
              <a:off x="5586801" y="4342158"/>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2" name="Oval 11">
              <a:extLst>
                <a:ext uri="{FF2B5EF4-FFF2-40B4-BE49-F238E27FC236}">
                  <a16:creationId xmlns:a16="http://schemas.microsoft.com/office/drawing/2014/main" id="{208B14A4-DBA2-B84F-AA93-DA6B744CE9AF}"/>
                </a:ext>
              </a:extLst>
            </p:cNvPr>
            <p:cNvSpPr>
              <a:spLocks noChangeAspect="1"/>
            </p:cNvSpPr>
            <p:nvPr/>
          </p:nvSpPr>
          <p:spPr>
            <a:xfrm>
              <a:off x="3313740" y="4799358"/>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3" name="Oval 12">
              <a:extLst>
                <a:ext uri="{FF2B5EF4-FFF2-40B4-BE49-F238E27FC236}">
                  <a16:creationId xmlns:a16="http://schemas.microsoft.com/office/drawing/2014/main" id="{97F5CFCF-18B0-204C-98C6-2DDE4334BBA6}"/>
                </a:ext>
              </a:extLst>
            </p:cNvPr>
            <p:cNvSpPr>
              <a:spLocks noChangeAspect="1"/>
            </p:cNvSpPr>
            <p:nvPr/>
          </p:nvSpPr>
          <p:spPr>
            <a:xfrm>
              <a:off x="2632254" y="5385954"/>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4" name="Oval 13">
              <a:extLst>
                <a:ext uri="{FF2B5EF4-FFF2-40B4-BE49-F238E27FC236}">
                  <a16:creationId xmlns:a16="http://schemas.microsoft.com/office/drawing/2014/main" id="{5CA2B557-E6B4-834D-BC5F-FBDFD91D568E}"/>
                </a:ext>
              </a:extLst>
            </p:cNvPr>
            <p:cNvSpPr>
              <a:spLocks noChangeAspect="1"/>
            </p:cNvSpPr>
            <p:nvPr/>
          </p:nvSpPr>
          <p:spPr>
            <a:xfrm>
              <a:off x="5422899" y="5480845"/>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5" name="Oval 14">
              <a:extLst>
                <a:ext uri="{FF2B5EF4-FFF2-40B4-BE49-F238E27FC236}">
                  <a16:creationId xmlns:a16="http://schemas.microsoft.com/office/drawing/2014/main" id="{6A68460A-E106-664D-AEE1-17F9FF5882FA}"/>
                </a:ext>
              </a:extLst>
            </p:cNvPr>
            <p:cNvSpPr>
              <a:spLocks noChangeAspect="1"/>
            </p:cNvSpPr>
            <p:nvPr/>
          </p:nvSpPr>
          <p:spPr>
            <a:xfrm>
              <a:off x="6617658" y="4212762"/>
              <a:ext cx="126000" cy="126000"/>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spTree>
    <p:extLst>
      <p:ext uri="{BB962C8B-B14F-4D97-AF65-F5344CB8AC3E}">
        <p14:creationId xmlns:p14="http://schemas.microsoft.com/office/powerpoint/2010/main" val="307905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B48780D-7885-E944-809A-8046B5DC944F}"/>
              </a:ext>
            </a:extLst>
          </p:cNvPr>
          <p:cNvSpPr/>
          <p:nvPr/>
        </p:nvSpPr>
        <p:spPr>
          <a:xfrm>
            <a:off x="4572000" y="0"/>
            <a:ext cx="4572000" cy="6858000"/>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4140200" cy="1477328"/>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Mapas de densidad de puntos</a:t>
            </a:r>
          </a:p>
        </p:txBody>
      </p:sp>
      <p:pic>
        <p:nvPicPr>
          <p:cNvPr id="30" name="Picture 29">
            <a:extLst>
              <a:ext uri="{FF2B5EF4-FFF2-40B4-BE49-F238E27FC236}">
                <a16:creationId xmlns:a16="http://schemas.microsoft.com/office/drawing/2014/main" id="{4178DA8E-48FF-4F42-B50D-B7F63E7162AD}"/>
              </a:ext>
            </a:extLst>
          </p:cNvPr>
          <p:cNvPicPr>
            <a:picLocks noChangeAspect="1"/>
          </p:cNvPicPr>
          <p:nvPr/>
        </p:nvPicPr>
        <p:blipFill>
          <a:blip r:embed="rId2"/>
          <a:stretch>
            <a:fillRect/>
          </a:stretch>
        </p:blipFill>
        <p:spPr>
          <a:xfrm>
            <a:off x="5210917" y="441325"/>
            <a:ext cx="3297209" cy="5940425"/>
          </a:xfrm>
          <a:prstGeom prst="roundRect">
            <a:avLst>
              <a:gd name="adj" fmla="val 3895"/>
            </a:avLst>
          </a:prstGeom>
          <a:solidFill>
            <a:schemeClr val="lt1"/>
          </a:solidFill>
          <a:effectLst>
            <a:outerShdw blurRad="50800" dist="38100" dir="5400000" algn="t" rotWithShape="0">
              <a:prstClr val="black">
                <a:alpha val="40000"/>
              </a:prstClr>
            </a:outerShdw>
          </a:effectLst>
        </p:spPr>
      </p:pic>
      <p:sp>
        <p:nvSpPr>
          <p:cNvPr id="15" name="TextBox 14">
            <a:extLst>
              <a:ext uri="{FF2B5EF4-FFF2-40B4-BE49-F238E27FC236}">
                <a16:creationId xmlns:a16="http://schemas.microsoft.com/office/drawing/2014/main" id="{A9277ECF-2A42-1641-9D30-5166CF1353B9}"/>
              </a:ext>
            </a:extLst>
          </p:cNvPr>
          <p:cNvSpPr txBox="1"/>
          <p:nvPr/>
        </p:nvSpPr>
        <p:spPr>
          <a:xfrm>
            <a:off x="431800" y="1857009"/>
            <a:ext cx="3598780" cy="4524742"/>
          </a:xfrm>
          <a:prstGeom prst="rect">
            <a:avLst/>
          </a:prstGeom>
          <a:noFill/>
        </p:spPr>
        <p:txBody>
          <a:bodyPr wrap="square" lIns="0" tIns="0" rIns="0" bIns="0" rtlCol="0" anchor="ctr" anchorCtr="0">
            <a:noAutofit/>
          </a:bodyPr>
          <a:lstStyle/>
          <a:p>
            <a:pPr marL="285750" indent="-285750">
              <a:spcAft>
                <a:spcPts val="800"/>
              </a:spcAft>
              <a:buFont typeface="Arial" panose="020B0604020202020204" pitchFamily="34" charset="0"/>
              <a:buChar char="•"/>
            </a:pPr>
            <a:r>
              <a:rPr lang="en-GB" sz="1600" dirty="0" err="1">
                <a:solidFill>
                  <a:schemeClr val="tx1"/>
                </a:solidFill>
              </a:rPr>
              <a:t>Permiten ubicar conglomerados</a:t>
            </a:r>
          </a:p>
          <a:p>
            <a:pPr marL="285750" indent="-285750">
              <a:spcAft>
                <a:spcPts val="800"/>
              </a:spcAft>
              <a:buFont typeface="Arial" panose="020B0604020202020204" pitchFamily="34" charset="0"/>
              <a:buChar char="•"/>
            </a:pPr>
            <a:endParaRPr lang="en-GB" sz="1600" dirty="0" err="1">
              <a:solidFill>
                <a:schemeClr val="tx1"/>
              </a:solidFill>
            </a:endParaRPr>
          </a:p>
          <a:p>
            <a:pPr marL="285750" indent="-285750">
              <a:spcAft>
                <a:spcPts val="800"/>
              </a:spcAft>
              <a:buFont typeface="Arial" panose="020B0604020202020204" pitchFamily="34" charset="0"/>
              <a:buChar char="•"/>
            </a:pPr>
            <a:r>
              <a:rPr lang="en-GB" sz="1600" dirty="0" err="1">
                <a:solidFill>
                  <a:schemeClr val="tx1"/>
                </a:solidFill>
              </a:rPr>
              <a:t>Usar con cautela:</a:t>
            </a:r>
          </a:p>
          <a:p>
            <a:pPr marL="311150">
              <a:spcAft>
                <a:spcPts val="800"/>
              </a:spcAft>
            </a:pPr>
            <a:r>
              <a:rPr lang="en-GB" sz="1600" dirty="0" err="1">
                <a:solidFill>
                  <a:schemeClr val="tx1"/>
                </a:solidFill>
              </a:rPr>
              <a:t>– Ajustar con denominadores</a:t>
            </a:r>
          </a:p>
          <a:p>
            <a:pPr>
              <a:spcAft>
                <a:spcPts val="800"/>
              </a:spcAft>
            </a:pPr>
            <a:endParaRPr lang="en-GB" sz="1600" dirty="0" err="1">
              <a:solidFill>
                <a:schemeClr val="tx1"/>
              </a:solidFill>
            </a:endParaRPr>
          </a:p>
          <a:p>
            <a:pPr marL="285750" indent="-285750">
              <a:spcAft>
                <a:spcPts val="800"/>
              </a:spcAft>
              <a:buFont typeface="Arial" panose="020B0604020202020204" pitchFamily="34" charset="0"/>
              <a:buChar char="•"/>
            </a:pPr>
            <a:r>
              <a:rPr lang="en-GB" sz="1600" dirty="0" err="1">
                <a:solidFill>
                  <a:schemeClr val="tx1"/>
                </a:solidFill>
              </a:rPr>
              <a:t>¿Es el riesgo realmente bajo en el sur y alto en el este?</a:t>
            </a:r>
          </a:p>
        </p:txBody>
      </p:sp>
    </p:spTree>
    <p:extLst>
      <p:ext uri="{BB962C8B-B14F-4D97-AF65-F5344CB8AC3E}">
        <p14:creationId xmlns:p14="http://schemas.microsoft.com/office/powerpoint/2010/main" val="230637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2889F1D0-BABD-2446-9DA5-42F9ADBA3682}"/>
              </a:ext>
            </a:extLst>
          </p:cNvPr>
          <p:cNvSpPr/>
          <p:nvPr/>
        </p:nvSpPr>
        <p:spPr>
          <a:xfrm>
            <a:off x="4572000" y="0"/>
            <a:ext cx="4572000" cy="6858000"/>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67732" y="524201"/>
            <a:ext cx="3791284" cy="2646878"/>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Mapa por tasa </a:t>
            </a:r>
            <a:r>
              <a:rPr lang="en-GB" sz="2800" b="1" spc="-50" dirty="0" err="1">
                <a:solidFill>
                  <a:srgbClr val="3D6C9D"/>
                </a:solidFill>
                <a:latin typeface="Arial Black" panose="020B0604020202020204" pitchFamily="34" charset="0"/>
                <a:cs typeface="Arial Black" panose="020B0604020202020204" pitchFamily="34" charset="0"/>
              </a:rPr>
              <a:t>(para la misma enfermedad que la del mapa por densidad de puntos)</a:t>
            </a:r>
            <a:endParaRPr lang="en-GB" sz="3200" b="1" spc="-50" dirty="0" err="1">
              <a:solidFill>
                <a:srgbClr val="3D6C9D"/>
              </a:solidFill>
              <a:latin typeface="Arial Black" panose="020B0604020202020204" pitchFamily="34" charset="0"/>
              <a:cs typeface="Arial Black" panose="020B0604020202020204" pitchFamily="34" charset="0"/>
            </a:endParaRPr>
          </a:p>
        </p:txBody>
      </p:sp>
      <p:sp>
        <p:nvSpPr>
          <p:cNvPr id="124" name="TextBox 123">
            <a:extLst>
              <a:ext uri="{FF2B5EF4-FFF2-40B4-BE49-F238E27FC236}">
                <a16:creationId xmlns:a16="http://schemas.microsoft.com/office/drawing/2014/main" id="{B96FC236-CA45-4B48-85FD-CEDD0E4EF28D}"/>
              </a:ext>
            </a:extLst>
          </p:cNvPr>
          <p:cNvSpPr txBox="1"/>
          <p:nvPr/>
        </p:nvSpPr>
        <p:spPr>
          <a:xfrm>
            <a:off x="432510" y="3470770"/>
            <a:ext cx="3598780" cy="2694830"/>
          </a:xfrm>
          <a:prstGeom prst="rect">
            <a:avLst/>
          </a:prstGeom>
          <a:noFill/>
        </p:spPr>
        <p:txBody>
          <a:bodyPr wrap="square" lIns="0" tIns="0" rIns="0" bIns="0" rtlCol="0" anchor="ctr" anchorCtr="0">
            <a:noAutofit/>
          </a:bodyPr>
          <a:lstStyle/>
          <a:p>
            <a:pPr marL="285750" indent="-285750">
              <a:spcAft>
                <a:spcPts val="800"/>
              </a:spcAft>
              <a:buFont typeface="Arial" panose="020B0604020202020204" pitchFamily="34" charset="0"/>
              <a:buChar char="•"/>
            </a:pPr>
            <a:r>
              <a:rPr lang="en-GB" sz="1600" dirty="0" err="1">
                <a:solidFill>
                  <a:schemeClr val="tx1"/>
                </a:solidFill>
              </a:rPr>
              <a:t>La frecuencia de la enfermedad se puede comparar sólo cuando se usan tasas</a:t>
            </a:r>
          </a:p>
          <a:p>
            <a:pPr marL="285750" indent="-285750">
              <a:spcAft>
                <a:spcPts val="800"/>
              </a:spcAft>
              <a:buFont typeface="Arial" panose="020B0604020202020204" pitchFamily="34" charset="0"/>
              <a:buChar char="•"/>
            </a:pPr>
            <a:endParaRPr lang="en-GB" sz="1600" dirty="0" err="1">
              <a:solidFill>
                <a:schemeClr val="tx1"/>
              </a:solidFill>
            </a:endParaRPr>
          </a:p>
          <a:p>
            <a:pPr marL="285750" indent="-285750">
              <a:spcAft>
                <a:spcPts val="800"/>
              </a:spcAft>
              <a:buFont typeface="Arial" panose="020B0604020202020204" pitchFamily="34" charset="0"/>
              <a:buChar char="•"/>
            </a:pPr>
            <a:r>
              <a:rPr lang="en-GB" sz="1600" dirty="0" err="1">
                <a:solidFill>
                  <a:schemeClr val="tx1"/>
                </a:solidFill>
              </a:rPr>
              <a:t>¿Es la tasa de notificación realmente mayor en el norte?</a:t>
            </a:r>
          </a:p>
        </p:txBody>
      </p:sp>
      <p:grpSp>
        <p:nvGrpSpPr>
          <p:cNvPr id="125" name="Group 69">
            <a:extLst>
              <a:ext uri="{FF2B5EF4-FFF2-40B4-BE49-F238E27FC236}">
                <a16:creationId xmlns:a16="http://schemas.microsoft.com/office/drawing/2014/main" id="{B73928CA-1E07-8C48-AC63-B790D1D3F27E}"/>
              </a:ext>
            </a:extLst>
          </p:cNvPr>
          <p:cNvGrpSpPr>
            <a:grpSpLocks/>
          </p:cNvGrpSpPr>
          <p:nvPr/>
        </p:nvGrpSpPr>
        <p:grpSpPr bwMode="auto">
          <a:xfrm>
            <a:off x="5188400" y="438271"/>
            <a:ext cx="3452992" cy="5919415"/>
            <a:chOff x="3411" y="1642"/>
            <a:chExt cx="879" cy="1814"/>
          </a:xfrm>
          <a:effectLst>
            <a:outerShdw blurRad="50800" dist="38100" dir="5400000" algn="t" rotWithShape="0">
              <a:prstClr val="black">
                <a:alpha val="40000"/>
              </a:prstClr>
            </a:outerShdw>
          </a:effectLst>
        </p:grpSpPr>
        <p:sp>
          <p:nvSpPr>
            <p:cNvPr id="126" name="Freeform 70">
              <a:extLst>
                <a:ext uri="{FF2B5EF4-FFF2-40B4-BE49-F238E27FC236}">
                  <a16:creationId xmlns:a16="http://schemas.microsoft.com/office/drawing/2014/main" id="{BEB53604-3126-8541-8EA5-00643952278E}"/>
                </a:ext>
              </a:extLst>
            </p:cNvPr>
            <p:cNvSpPr>
              <a:spLocks noChangeAspect="1"/>
            </p:cNvSpPr>
            <p:nvPr/>
          </p:nvSpPr>
          <p:spPr bwMode="auto">
            <a:xfrm>
              <a:off x="3551" y="1656"/>
              <a:ext cx="311" cy="237"/>
            </a:xfrm>
            <a:custGeom>
              <a:avLst/>
              <a:gdLst>
                <a:gd name="T0" fmla="*/ 365 w 543"/>
                <a:gd name="T1" fmla="*/ 365 h 414"/>
                <a:gd name="T2" fmla="*/ 389 w 543"/>
                <a:gd name="T3" fmla="*/ 357 h 414"/>
                <a:gd name="T4" fmla="*/ 429 w 543"/>
                <a:gd name="T5" fmla="*/ 349 h 414"/>
                <a:gd name="T6" fmla="*/ 470 w 543"/>
                <a:gd name="T7" fmla="*/ 317 h 414"/>
                <a:gd name="T8" fmla="*/ 494 w 543"/>
                <a:gd name="T9" fmla="*/ 284 h 414"/>
                <a:gd name="T10" fmla="*/ 519 w 543"/>
                <a:gd name="T11" fmla="*/ 252 h 414"/>
                <a:gd name="T12" fmla="*/ 543 w 543"/>
                <a:gd name="T13" fmla="*/ 219 h 414"/>
                <a:gd name="T14" fmla="*/ 543 w 543"/>
                <a:gd name="T15" fmla="*/ 171 h 414"/>
                <a:gd name="T16" fmla="*/ 543 w 543"/>
                <a:gd name="T17" fmla="*/ 122 h 414"/>
                <a:gd name="T18" fmla="*/ 543 w 543"/>
                <a:gd name="T19" fmla="*/ 73 h 414"/>
                <a:gd name="T20" fmla="*/ 535 w 543"/>
                <a:gd name="T21" fmla="*/ 33 h 414"/>
                <a:gd name="T22" fmla="*/ 519 w 543"/>
                <a:gd name="T23" fmla="*/ 33 h 414"/>
                <a:gd name="T24" fmla="*/ 502 w 543"/>
                <a:gd name="T25" fmla="*/ 0 h 414"/>
                <a:gd name="T26" fmla="*/ 454 w 543"/>
                <a:gd name="T27" fmla="*/ 0 h 414"/>
                <a:gd name="T28" fmla="*/ 421 w 543"/>
                <a:gd name="T29" fmla="*/ 0 h 414"/>
                <a:gd name="T30" fmla="*/ 397 w 543"/>
                <a:gd name="T31" fmla="*/ 9 h 414"/>
                <a:gd name="T32" fmla="*/ 381 w 543"/>
                <a:gd name="T33" fmla="*/ 41 h 414"/>
                <a:gd name="T34" fmla="*/ 373 w 543"/>
                <a:gd name="T35" fmla="*/ 65 h 414"/>
                <a:gd name="T36" fmla="*/ 365 w 543"/>
                <a:gd name="T37" fmla="*/ 73 h 414"/>
                <a:gd name="T38" fmla="*/ 356 w 543"/>
                <a:gd name="T39" fmla="*/ 49 h 414"/>
                <a:gd name="T40" fmla="*/ 348 w 543"/>
                <a:gd name="T41" fmla="*/ 25 h 414"/>
                <a:gd name="T42" fmla="*/ 316 w 543"/>
                <a:gd name="T43" fmla="*/ 9 h 414"/>
                <a:gd name="T44" fmla="*/ 292 w 543"/>
                <a:gd name="T45" fmla="*/ 33 h 414"/>
                <a:gd name="T46" fmla="*/ 283 w 543"/>
                <a:gd name="T47" fmla="*/ 57 h 414"/>
                <a:gd name="T48" fmla="*/ 300 w 543"/>
                <a:gd name="T49" fmla="*/ 90 h 414"/>
                <a:gd name="T50" fmla="*/ 316 w 543"/>
                <a:gd name="T51" fmla="*/ 122 h 414"/>
                <a:gd name="T52" fmla="*/ 348 w 543"/>
                <a:gd name="T53" fmla="*/ 138 h 414"/>
                <a:gd name="T54" fmla="*/ 365 w 543"/>
                <a:gd name="T55" fmla="*/ 138 h 414"/>
                <a:gd name="T56" fmla="*/ 381 w 543"/>
                <a:gd name="T57" fmla="*/ 171 h 414"/>
                <a:gd name="T58" fmla="*/ 381 w 543"/>
                <a:gd name="T59" fmla="*/ 219 h 414"/>
                <a:gd name="T60" fmla="*/ 348 w 543"/>
                <a:gd name="T61" fmla="*/ 236 h 414"/>
                <a:gd name="T62" fmla="*/ 324 w 543"/>
                <a:gd name="T63" fmla="*/ 244 h 414"/>
                <a:gd name="T64" fmla="*/ 283 w 543"/>
                <a:gd name="T65" fmla="*/ 236 h 414"/>
                <a:gd name="T66" fmla="*/ 267 w 543"/>
                <a:gd name="T67" fmla="*/ 236 h 414"/>
                <a:gd name="T68" fmla="*/ 251 w 543"/>
                <a:gd name="T69" fmla="*/ 203 h 414"/>
                <a:gd name="T70" fmla="*/ 227 w 543"/>
                <a:gd name="T71" fmla="*/ 187 h 414"/>
                <a:gd name="T72" fmla="*/ 227 w 543"/>
                <a:gd name="T73" fmla="*/ 146 h 414"/>
                <a:gd name="T74" fmla="*/ 194 w 543"/>
                <a:gd name="T75" fmla="*/ 130 h 414"/>
                <a:gd name="T76" fmla="*/ 194 w 543"/>
                <a:gd name="T77" fmla="*/ 171 h 414"/>
                <a:gd name="T78" fmla="*/ 178 w 543"/>
                <a:gd name="T79" fmla="*/ 203 h 414"/>
                <a:gd name="T80" fmla="*/ 162 w 543"/>
                <a:gd name="T81" fmla="*/ 203 h 414"/>
                <a:gd name="T82" fmla="*/ 137 w 543"/>
                <a:gd name="T83" fmla="*/ 179 h 414"/>
                <a:gd name="T84" fmla="*/ 113 w 543"/>
                <a:gd name="T85" fmla="*/ 171 h 414"/>
                <a:gd name="T86" fmla="*/ 89 w 543"/>
                <a:gd name="T87" fmla="*/ 195 h 414"/>
                <a:gd name="T88" fmla="*/ 56 w 543"/>
                <a:gd name="T89" fmla="*/ 211 h 414"/>
                <a:gd name="T90" fmla="*/ 24 w 543"/>
                <a:gd name="T91" fmla="*/ 236 h 414"/>
                <a:gd name="T92" fmla="*/ 8 w 543"/>
                <a:gd name="T93" fmla="*/ 252 h 414"/>
                <a:gd name="T94" fmla="*/ 8 w 543"/>
                <a:gd name="T95" fmla="*/ 284 h 414"/>
                <a:gd name="T96" fmla="*/ 8 w 543"/>
                <a:gd name="T97" fmla="*/ 300 h 414"/>
                <a:gd name="T98" fmla="*/ 56 w 543"/>
                <a:gd name="T99" fmla="*/ 309 h 414"/>
                <a:gd name="T100" fmla="*/ 105 w 543"/>
                <a:gd name="T101" fmla="*/ 309 h 414"/>
                <a:gd name="T102" fmla="*/ 154 w 543"/>
                <a:gd name="T103" fmla="*/ 309 h 414"/>
                <a:gd name="T104" fmla="*/ 178 w 543"/>
                <a:gd name="T105" fmla="*/ 333 h 414"/>
                <a:gd name="T106" fmla="*/ 154 w 543"/>
                <a:gd name="T107" fmla="*/ 357 h 414"/>
                <a:gd name="T108" fmla="*/ 170 w 543"/>
                <a:gd name="T109" fmla="*/ 390 h 414"/>
                <a:gd name="T110" fmla="*/ 194 w 543"/>
                <a:gd name="T111" fmla="*/ 414 h 414"/>
                <a:gd name="T112" fmla="*/ 210 w 543"/>
                <a:gd name="T113" fmla="*/ 398 h 414"/>
                <a:gd name="T114" fmla="*/ 251 w 543"/>
                <a:gd name="T115" fmla="*/ 414 h 414"/>
                <a:gd name="T116" fmla="*/ 275 w 543"/>
                <a:gd name="T117" fmla="*/ 390 h 414"/>
                <a:gd name="T118" fmla="*/ 300 w 543"/>
                <a:gd name="T119" fmla="*/ 398 h 414"/>
                <a:gd name="T120" fmla="*/ 332 w 543"/>
                <a:gd name="T121" fmla="*/ 398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3" h="414">
                  <a:moveTo>
                    <a:pt x="348" y="398"/>
                  </a:moveTo>
                  <a:lnTo>
                    <a:pt x="356" y="398"/>
                  </a:lnTo>
                  <a:lnTo>
                    <a:pt x="356" y="390"/>
                  </a:lnTo>
                  <a:lnTo>
                    <a:pt x="356" y="382"/>
                  </a:lnTo>
                  <a:lnTo>
                    <a:pt x="365" y="373"/>
                  </a:lnTo>
                  <a:lnTo>
                    <a:pt x="365" y="365"/>
                  </a:lnTo>
                  <a:lnTo>
                    <a:pt x="365" y="357"/>
                  </a:lnTo>
                  <a:lnTo>
                    <a:pt x="373" y="357"/>
                  </a:lnTo>
                  <a:lnTo>
                    <a:pt x="373" y="349"/>
                  </a:lnTo>
                  <a:lnTo>
                    <a:pt x="373" y="357"/>
                  </a:lnTo>
                  <a:lnTo>
                    <a:pt x="381" y="357"/>
                  </a:lnTo>
                  <a:lnTo>
                    <a:pt x="389" y="357"/>
                  </a:lnTo>
                  <a:lnTo>
                    <a:pt x="389" y="349"/>
                  </a:lnTo>
                  <a:lnTo>
                    <a:pt x="397" y="349"/>
                  </a:lnTo>
                  <a:lnTo>
                    <a:pt x="405" y="349"/>
                  </a:lnTo>
                  <a:lnTo>
                    <a:pt x="413" y="349"/>
                  </a:lnTo>
                  <a:lnTo>
                    <a:pt x="421" y="349"/>
                  </a:lnTo>
                  <a:lnTo>
                    <a:pt x="429" y="349"/>
                  </a:lnTo>
                  <a:lnTo>
                    <a:pt x="437" y="349"/>
                  </a:lnTo>
                  <a:lnTo>
                    <a:pt x="446" y="349"/>
                  </a:lnTo>
                  <a:lnTo>
                    <a:pt x="446" y="341"/>
                  </a:lnTo>
                  <a:lnTo>
                    <a:pt x="454" y="333"/>
                  </a:lnTo>
                  <a:lnTo>
                    <a:pt x="462" y="325"/>
                  </a:lnTo>
                  <a:lnTo>
                    <a:pt x="470" y="317"/>
                  </a:lnTo>
                  <a:lnTo>
                    <a:pt x="478" y="309"/>
                  </a:lnTo>
                  <a:lnTo>
                    <a:pt x="478" y="300"/>
                  </a:lnTo>
                  <a:lnTo>
                    <a:pt x="486" y="300"/>
                  </a:lnTo>
                  <a:lnTo>
                    <a:pt x="486" y="292"/>
                  </a:lnTo>
                  <a:lnTo>
                    <a:pt x="494" y="292"/>
                  </a:lnTo>
                  <a:lnTo>
                    <a:pt x="494" y="284"/>
                  </a:lnTo>
                  <a:lnTo>
                    <a:pt x="502" y="284"/>
                  </a:lnTo>
                  <a:lnTo>
                    <a:pt x="502" y="276"/>
                  </a:lnTo>
                  <a:lnTo>
                    <a:pt x="510" y="268"/>
                  </a:lnTo>
                  <a:lnTo>
                    <a:pt x="510" y="260"/>
                  </a:lnTo>
                  <a:lnTo>
                    <a:pt x="519" y="260"/>
                  </a:lnTo>
                  <a:lnTo>
                    <a:pt x="519" y="252"/>
                  </a:lnTo>
                  <a:lnTo>
                    <a:pt x="527" y="252"/>
                  </a:lnTo>
                  <a:lnTo>
                    <a:pt x="527" y="244"/>
                  </a:lnTo>
                  <a:lnTo>
                    <a:pt x="535" y="244"/>
                  </a:lnTo>
                  <a:lnTo>
                    <a:pt x="535" y="236"/>
                  </a:lnTo>
                  <a:lnTo>
                    <a:pt x="543" y="228"/>
                  </a:lnTo>
                  <a:lnTo>
                    <a:pt x="543" y="219"/>
                  </a:lnTo>
                  <a:lnTo>
                    <a:pt x="543" y="211"/>
                  </a:lnTo>
                  <a:lnTo>
                    <a:pt x="543" y="203"/>
                  </a:lnTo>
                  <a:lnTo>
                    <a:pt x="543" y="195"/>
                  </a:lnTo>
                  <a:lnTo>
                    <a:pt x="543" y="187"/>
                  </a:lnTo>
                  <a:lnTo>
                    <a:pt x="543" y="179"/>
                  </a:lnTo>
                  <a:lnTo>
                    <a:pt x="543" y="171"/>
                  </a:lnTo>
                  <a:lnTo>
                    <a:pt x="543" y="163"/>
                  </a:lnTo>
                  <a:lnTo>
                    <a:pt x="543" y="155"/>
                  </a:lnTo>
                  <a:lnTo>
                    <a:pt x="543" y="146"/>
                  </a:lnTo>
                  <a:lnTo>
                    <a:pt x="543" y="138"/>
                  </a:lnTo>
                  <a:lnTo>
                    <a:pt x="543" y="130"/>
                  </a:lnTo>
                  <a:lnTo>
                    <a:pt x="543" y="122"/>
                  </a:lnTo>
                  <a:lnTo>
                    <a:pt x="543" y="114"/>
                  </a:lnTo>
                  <a:lnTo>
                    <a:pt x="543" y="106"/>
                  </a:lnTo>
                  <a:lnTo>
                    <a:pt x="543" y="98"/>
                  </a:lnTo>
                  <a:lnTo>
                    <a:pt x="543" y="90"/>
                  </a:lnTo>
                  <a:lnTo>
                    <a:pt x="543" y="82"/>
                  </a:lnTo>
                  <a:lnTo>
                    <a:pt x="543" y="73"/>
                  </a:lnTo>
                  <a:lnTo>
                    <a:pt x="543" y="65"/>
                  </a:lnTo>
                  <a:lnTo>
                    <a:pt x="543" y="57"/>
                  </a:lnTo>
                  <a:lnTo>
                    <a:pt x="543" y="49"/>
                  </a:lnTo>
                  <a:lnTo>
                    <a:pt x="543" y="41"/>
                  </a:lnTo>
                  <a:lnTo>
                    <a:pt x="535" y="41"/>
                  </a:lnTo>
                  <a:lnTo>
                    <a:pt x="535" y="33"/>
                  </a:lnTo>
                  <a:lnTo>
                    <a:pt x="535" y="41"/>
                  </a:lnTo>
                  <a:lnTo>
                    <a:pt x="535" y="33"/>
                  </a:lnTo>
                  <a:lnTo>
                    <a:pt x="535" y="41"/>
                  </a:lnTo>
                  <a:lnTo>
                    <a:pt x="527" y="41"/>
                  </a:lnTo>
                  <a:lnTo>
                    <a:pt x="527" y="33"/>
                  </a:lnTo>
                  <a:lnTo>
                    <a:pt x="519" y="33"/>
                  </a:lnTo>
                  <a:lnTo>
                    <a:pt x="519" y="25"/>
                  </a:lnTo>
                  <a:lnTo>
                    <a:pt x="510" y="25"/>
                  </a:lnTo>
                  <a:lnTo>
                    <a:pt x="510" y="17"/>
                  </a:lnTo>
                  <a:lnTo>
                    <a:pt x="502" y="17"/>
                  </a:lnTo>
                  <a:lnTo>
                    <a:pt x="502" y="9"/>
                  </a:lnTo>
                  <a:lnTo>
                    <a:pt x="502" y="0"/>
                  </a:lnTo>
                  <a:lnTo>
                    <a:pt x="494" y="0"/>
                  </a:lnTo>
                  <a:lnTo>
                    <a:pt x="486" y="0"/>
                  </a:lnTo>
                  <a:lnTo>
                    <a:pt x="478" y="0"/>
                  </a:lnTo>
                  <a:lnTo>
                    <a:pt x="470" y="0"/>
                  </a:lnTo>
                  <a:lnTo>
                    <a:pt x="462" y="0"/>
                  </a:lnTo>
                  <a:lnTo>
                    <a:pt x="454" y="0"/>
                  </a:lnTo>
                  <a:lnTo>
                    <a:pt x="446" y="0"/>
                  </a:lnTo>
                  <a:lnTo>
                    <a:pt x="437" y="0"/>
                  </a:lnTo>
                  <a:lnTo>
                    <a:pt x="429" y="0"/>
                  </a:lnTo>
                  <a:lnTo>
                    <a:pt x="429" y="9"/>
                  </a:lnTo>
                  <a:lnTo>
                    <a:pt x="429" y="0"/>
                  </a:lnTo>
                  <a:lnTo>
                    <a:pt x="421" y="0"/>
                  </a:lnTo>
                  <a:lnTo>
                    <a:pt x="413" y="0"/>
                  </a:lnTo>
                  <a:lnTo>
                    <a:pt x="405" y="0"/>
                  </a:lnTo>
                  <a:lnTo>
                    <a:pt x="397" y="0"/>
                  </a:lnTo>
                  <a:lnTo>
                    <a:pt x="397" y="9"/>
                  </a:lnTo>
                  <a:lnTo>
                    <a:pt x="405" y="9"/>
                  </a:lnTo>
                  <a:lnTo>
                    <a:pt x="397" y="9"/>
                  </a:lnTo>
                  <a:lnTo>
                    <a:pt x="397" y="17"/>
                  </a:lnTo>
                  <a:lnTo>
                    <a:pt x="397" y="25"/>
                  </a:lnTo>
                  <a:lnTo>
                    <a:pt x="389" y="25"/>
                  </a:lnTo>
                  <a:lnTo>
                    <a:pt x="389" y="33"/>
                  </a:lnTo>
                  <a:lnTo>
                    <a:pt x="389" y="41"/>
                  </a:lnTo>
                  <a:lnTo>
                    <a:pt x="381" y="41"/>
                  </a:lnTo>
                  <a:lnTo>
                    <a:pt x="381" y="49"/>
                  </a:lnTo>
                  <a:lnTo>
                    <a:pt x="381" y="57"/>
                  </a:lnTo>
                  <a:lnTo>
                    <a:pt x="373" y="57"/>
                  </a:lnTo>
                  <a:lnTo>
                    <a:pt x="373" y="65"/>
                  </a:lnTo>
                  <a:lnTo>
                    <a:pt x="381" y="65"/>
                  </a:lnTo>
                  <a:lnTo>
                    <a:pt x="373" y="65"/>
                  </a:lnTo>
                  <a:lnTo>
                    <a:pt x="373" y="73"/>
                  </a:lnTo>
                  <a:lnTo>
                    <a:pt x="373" y="82"/>
                  </a:lnTo>
                  <a:lnTo>
                    <a:pt x="373" y="73"/>
                  </a:lnTo>
                  <a:lnTo>
                    <a:pt x="365" y="73"/>
                  </a:lnTo>
                  <a:lnTo>
                    <a:pt x="373" y="73"/>
                  </a:lnTo>
                  <a:lnTo>
                    <a:pt x="365" y="73"/>
                  </a:lnTo>
                  <a:lnTo>
                    <a:pt x="365" y="65"/>
                  </a:lnTo>
                  <a:lnTo>
                    <a:pt x="365" y="57"/>
                  </a:lnTo>
                  <a:lnTo>
                    <a:pt x="356" y="57"/>
                  </a:lnTo>
                  <a:lnTo>
                    <a:pt x="365" y="57"/>
                  </a:lnTo>
                  <a:lnTo>
                    <a:pt x="365" y="49"/>
                  </a:lnTo>
                  <a:lnTo>
                    <a:pt x="356" y="49"/>
                  </a:lnTo>
                  <a:lnTo>
                    <a:pt x="356" y="41"/>
                  </a:lnTo>
                  <a:lnTo>
                    <a:pt x="356" y="33"/>
                  </a:lnTo>
                  <a:lnTo>
                    <a:pt x="348" y="33"/>
                  </a:lnTo>
                  <a:lnTo>
                    <a:pt x="348" y="25"/>
                  </a:lnTo>
                  <a:lnTo>
                    <a:pt x="356" y="25"/>
                  </a:lnTo>
                  <a:lnTo>
                    <a:pt x="348" y="25"/>
                  </a:lnTo>
                  <a:lnTo>
                    <a:pt x="348" y="17"/>
                  </a:lnTo>
                  <a:lnTo>
                    <a:pt x="340" y="17"/>
                  </a:lnTo>
                  <a:lnTo>
                    <a:pt x="332" y="17"/>
                  </a:lnTo>
                  <a:lnTo>
                    <a:pt x="324" y="17"/>
                  </a:lnTo>
                  <a:lnTo>
                    <a:pt x="324" y="9"/>
                  </a:lnTo>
                  <a:lnTo>
                    <a:pt x="316" y="9"/>
                  </a:lnTo>
                  <a:lnTo>
                    <a:pt x="308" y="9"/>
                  </a:lnTo>
                  <a:lnTo>
                    <a:pt x="300" y="9"/>
                  </a:lnTo>
                  <a:lnTo>
                    <a:pt x="292" y="9"/>
                  </a:lnTo>
                  <a:lnTo>
                    <a:pt x="292" y="17"/>
                  </a:lnTo>
                  <a:lnTo>
                    <a:pt x="292" y="25"/>
                  </a:lnTo>
                  <a:lnTo>
                    <a:pt x="292" y="33"/>
                  </a:lnTo>
                  <a:lnTo>
                    <a:pt x="283" y="33"/>
                  </a:lnTo>
                  <a:lnTo>
                    <a:pt x="283" y="41"/>
                  </a:lnTo>
                  <a:lnTo>
                    <a:pt x="283" y="49"/>
                  </a:lnTo>
                  <a:lnTo>
                    <a:pt x="283" y="57"/>
                  </a:lnTo>
                  <a:lnTo>
                    <a:pt x="292" y="57"/>
                  </a:lnTo>
                  <a:lnTo>
                    <a:pt x="283" y="57"/>
                  </a:lnTo>
                  <a:lnTo>
                    <a:pt x="283" y="65"/>
                  </a:lnTo>
                  <a:lnTo>
                    <a:pt x="283" y="73"/>
                  </a:lnTo>
                  <a:lnTo>
                    <a:pt x="292" y="73"/>
                  </a:lnTo>
                  <a:lnTo>
                    <a:pt x="292" y="82"/>
                  </a:lnTo>
                  <a:lnTo>
                    <a:pt x="292" y="90"/>
                  </a:lnTo>
                  <a:lnTo>
                    <a:pt x="300" y="90"/>
                  </a:lnTo>
                  <a:lnTo>
                    <a:pt x="308" y="90"/>
                  </a:lnTo>
                  <a:lnTo>
                    <a:pt x="308" y="98"/>
                  </a:lnTo>
                  <a:lnTo>
                    <a:pt x="308" y="106"/>
                  </a:lnTo>
                  <a:lnTo>
                    <a:pt x="308" y="114"/>
                  </a:lnTo>
                  <a:lnTo>
                    <a:pt x="308" y="122"/>
                  </a:lnTo>
                  <a:lnTo>
                    <a:pt x="316" y="122"/>
                  </a:lnTo>
                  <a:lnTo>
                    <a:pt x="316" y="130"/>
                  </a:lnTo>
                  <a:lnTo>
                    <a:pt x="316" y="138"/>
                  </a:lnTo>
                  <a:lnTo>
                    <a:pt x="324" y="138"/>
                  </a:lnTo>
                  <a:lnTo>
                    <a:pt x="332" y="138"/>
                  </a:lnTo>
                  <a:lnTo>
                    <a:pt x="340" y="138"/>
                  </a:lnTo>
                  <a:lnTo>
                    <a:pt x="348" y="138"/>
                  </a:lnTo>
                  <a:lnTo>
                    <a:pt x="348" y="146"/>
                  </a:lnTo>
                  <a:lnTo>
                    <a:pt x="356" y="146"/>
                  </a:lnTo>
                  <a:lnTo>
                    <a:pt x="356" y="155"/>
                  </a:lnTo>
                  <a:lnTo>
                    <a:pt x="365" y="155"/>
                  </a:lnTo>
                  <a:lnTo>
                    <a:pt x="365" y="146"/>
                  </a:lnTo>
                  <a:lnTo>
                    <a:pt x="365" y="138"/>
                  </a:lnTo>
                  <a:lnTo>
                    <a:pt x="373" y="138"/>
                  </a:lnTo>
                  <a:lnTo>
                    <a:pt x="381" y="138"/>
                  </a:lnTo>
                  <a:lnTo>
                    <a:pt x="381" y="146"/>
                  </a:lnTo>
                  <a:lnTo>
                    <a:pt x="381" y="155"/>
                  </a:lnTo>
                  <a:lnTo>
                    <a:pt x="381" y="163"/>
                  </a:lnTo>
                  <a:lnTo>
                    <a:pt x="381" y="171"/>
                  </a:lnTo>
                  <a:lnTo>
                    <a:pt x="381" y="179"/>
                  </a:lnTo>
                  <a:lnTo>
                    <a:pt x="381" y="187"/>
                  </a:lnTo>
                  <a:lnTo>
                    <a:pt x="381" y="195"/>
                  </a:lnTo>
                  <a:lnTo>
                    <a:pt x="381" y="203"/>
                  </a:lnTo>
                  <a:lnTo>
                    <a:pt x="381" y="211"/>
                  </a:lnTo>
                  <a:lnTo>
                    <a:pt x="381" y="219"/>
                  </a:lnTo>
                  <a:lnTo>
                    <a:pt x="373" y="219"/>
                  </a:lnTo>
                  <a:lnTo>
                    <a:pt x="373" y="228"/>
                  </a:lnTo>
                  <a:lnTo>
                    <a:pt x="365" y="228"/>
                  </a:lnTo>
                  <a:lnTo>
                    <a:pt x="356" y="228"/>
                  </a:lnTo>
                  <a:lnTo>
                    <a:pt x="356" y="236"/>
                  </a:lnTo>
                  <a:lnTo>
                    <a:pt x="348" y="236"/>
                  </a:lnTo>
                  <a:lnTo>
                    <a:pt x="348" y="244"/>
                  </a:lnTo>
                  <a:lnTo>
                    <a:pt x="340" y="244"/>
                  </a:lnTo>
                  <a:lnTo>
                    <a:pt x="332" y="244"/>
                  </a:lnTo>
                  <a:lnTo>
                    <a:pt x="332" y="236"/>
                  </a:lnTo>
                  <a:lnTo>
                    <a:pt x="324" y="236"/>
                  </a:lnTo>
                  <a:lnTo>
                    <a:pt x="324" y="244"/>
                  </a:lnTo>
                  <a:lnTo>
                    <a:pt x="316" y="244"/>
                  </a:lnTo>
                  <a:lnTo>
                    <a:pt x="308" y="244"/>
                  </a:lnTo>
                  <a:lnTo>
                    <a:pt x="300" y="244"/>
                  </a:lnTo>
                  <a:lnTo>
                    <a:pt x="300" y="236"/>
                  </a:lnTo>
                  <a:lnTo>
                    <a:pt x="292" y="236"/>
                  </a:lnTo>
                  <a:lnTo>
                    <a:pt x="283" y="236"/>
                  </a:lnTo>
                  <a:lnTo>
                    <a:pt x="275" y="236"/>
                  </a:lnTo>
                  <a:lnTo>
                    <a:pt x="283" y="236"/>
                  </a:lnTo>
                  <a:lnTo>
                    <a:pt x="275" y="236"/>
                  </a:lnTo>
                  <a:lnTo>
                    <a:pt x="275" y="228"/>
                  </a:lnTo>
                  <a:lnTo>
                    <a:pt x="267" y="228"/>
                  </a:lnTo>
                  <a:lnTo>
                    <a:pt x="267" y="236"/>
                  </a:lnTo>
                  <a:lnTo>
                    <a:pt x="267" y="228"/>
                  </a:lnTo>
                  <a:lnTo>
                    <a:pt x="259" y="228"/>
                  </a:lnTo>
                  <a:lnTo>
                    <a:pt x="259" y="219"/>
                  </a:lnTo>
                  <a:lnTo>
                    <a:pt x="251" y="219"/>
                  </a:lnTo>
                  <a:lnTo>
                    <a:pt x="251" y="211"/>
                  </a:lnTo>
                  <a:lnTo>
                    <a:pt x="251" y="203"/>
                  </a:lnTo>
                  <a:lnTo>
                    <a:pt x="243" y="203"/>
                  </a:lnTo>
                  <a:lnTo>
                    <a:pt x="251" y="203"/>
                  </a:lnTo>
                  <a:lnTo>
                    <a:pt x="243" y="203"/>
                  </a:lnTo>
                  <a:lnTo>
                    <a:pt x="243" y="195"/>
                  </a:lnTo>
                  <a:lnTo>
                    <a:pt x="235" y="187"/>
                  </a:lnTo>
                  <a:lnTo>
                    <a:pt x="227" y="187"/>
                  </a:lnTo>
                  <a:lnTo>
                    <a:pt x="227" y="179"/>
                  </a:lnTo>
                  <a:lnTo>
                    <a:pt x="219" y="179"/>
                  </a:lnTo>
                  <a:lnTo>
                    <a:pt x="219" y="171"/>
                  </a:lnTo>
                  <a:lnTo>
                    <a:pt x="227" y="163"/>
                  </a:lnTo>
                  <a:lnTo>
                    <a:pt x="227" y="155"/>
                  </a:lnTo>
                  <a:lnTo>
                    <a:pt x="227" y="146"/>
                  </a:lnTo>
                  <a:lnTo>
                    <a:pt x="227" y="138"/>
                  </a:lnTo>
                  <a:lnTo>
                    <a:pt x="219" y="138"/>
                  </a:lnTo>
                  <a:lnTo>
                    <a:pt x="210" y="138"/>
                  </a:lnTo>
                  <a:lnTo>
                    <a:pt x="210" y="130"/>
                  </a:lnTo>
                  <a:lnTo>
                    <a:pt x="202" y="130"/>
                  </a:lnTo>
                  <a:lnTo>
                    <a:pt x="194" y="130"/>
                  </a:lnTo>
                  <a:lnTo>
                    <a:pt x="194" y="138"/>
                  </a:lnTo>
                  <a:lnTo>
                    <a:pt x="186" y="138"/>
                  </a:lnTo>
                  <a:lnTo>
                    <a:pt x="186" y="146"/>
                  </a:lnTo>
                  <a:lnTo>
                    <a:pt x="194" y="155"/>
                  </a:lnTo>
                  <a:lnTo>
                    <a:pt x="194" y="163"/>
                  </a:lnTo>
                  <a:lnTo>
                    <a:pt x="194" y="171"/>
                  </a:lnTo>
                  <a:lnTo>
                    <a:pt x="194" y="179"/>
                  </a:lnTo>
                  <a:lnTo>
                    <a:pt x="194" y="187"/>
                  </a:lnTo>
                  <a:lnTo>
                    <a:pt x="194" y="195"/>
                  </a:lnTo>
                  <a:lnTo>
                    <a:pt x="186" y="195"/>
                  </a:lnTo>
                  <a:lnTo>
                    <a:pt x="186" y="203"/>
                  </a:lnTo>
                  <a:lnTo>
                    <a:pt x="178" y="203"/>
                  </a:lnTo>
                  <a:lnTo>
                    <a:pt x="178" y="211"/>
                  </a:lnTo>
                  <a:lnTo>
                    <a:pt x="178" y="203"/>
                  </a:lnTo>
                  <a:lnTo>
                    <a:pt x="178" y="211"/>
                  </a:lnTo>
                  <a:lnTo>
                    <a:pt x="178" y="203"/>
                  </a:lnTo>
                  <a:lnTo>
                    <a:pt x="170" y="203"/>
                  </a:lnTo>
                  <a:lnTo>
                    <a:pt x="162" y="203"/>
                  </a:lnTo>
                  <a:lnTo>
                    <a:pt x="162" y="195"/>
                  </a:lnTo>
                  <a:lnTo>
                    <a:pt x="154" y="195"/>
                  </a:lnTo>
                  <a:lnTo>
                    <a:pt x="146" y="195"/>
                  </a:lnTo>
                  <a:lnTo>
                    <a:pt x="146" y="187"/>
                  </a:lnTo>
                  <a:lnTo>
                    <a:pt x="137" y="187"/>
                  </a:lnTo>
                  <a:lnTo>
                    <a:pt x="137" y="179"/>
                  </a:lnTo>
                  <a:lnTo>
                    <a:pt x="137" y="171"/>
                  </a:lnTo>
                  <a:lnTo>
                    <a:pt x="129" y="171"/>
                  </a:lnTo>
                  <a:lnTo>
                    <a:pt x="121" y="171"/>
                  </a:lnTo>
                  <a:lnTo>
                    <a:pt x="121" y="163"/>
                  </a:lnTo>
                  <a:lnTo>
                    <a:pt x="113" y="163"/>
                  </a:lnTo>
                  <a:lnTo>
                    <a:pt x="113" y="171"/>
                  </a:lnTo>
                  <a:lnTo>
                    <a:pt x="113" y="179"/>
                  </a:lnTo>
                  <a:lnTo>
                    <a:pt x="113" y="187"/>
                  </a:lnTo>
                  <a:lnTo>
                    <a:pt x="105" y="187"/>
                  </a:lnTo>
                  <a:lnTo>
                    <a:pt x="105" y="195"/>
                  </a:lnTo>
                  <a:lnTo>
                    <a:pt x="97" y="195"/>
                  </a:lnTo>
                  <a:lnTo>
                    <a:pt x="89" y="195"/>
                  </a:lnTo>
                  <a:lnTo>
                    <a:pt x="89" y="203"/>
                  </a:lnTo>
                  <a:lnTo>
                    <a:pt x="81" y="203"/>
                  </a:lnTo>
                  <a:lnTo>
                    <a:pt x="73" y="203"/>
                  </a:lnTo>
                  <a:lnTo>
                    <a:pt x="73" y="211"/>
                  </a:lnTo>
                  <a:lnTo>
                    <a:pt x="65" y="211"/>
                  </a:lnTo>
                  <a:lnTo>
                    <a:pt x="56" y="211"/>
                  </a:lnTo>
                  <a:lnTo>
                    <a:pt x="56" y="219"/>
                  </a:lnTo>
                  <a:lnTo>
                    <a:pt x="48" y="219"/>
                  </a:lnTo>
                  <a:lnTo>
                    <a:pt x="40" y="219"/>
                  </a:lnTo>
                  <a:lnTo>
                    <a:pt x="32" y="228"/>
                  </a:lnTo>
                  <a:lnTo>
                    <a:pt x="24" y="228"/>
                  </a:lnTo>
                  <a:lnTo>
                    <a:pt x="24" y="236"/>
                  </a:lnTo>
                  <a:lnTo>
                    <a:pt x="16" y="236"/>
                  </a:lnTo>
                  <a:lnTo>
                    <a:pt x="16" y="244"/>
                  </a:lnTo>
                  <a:lnTo>
                    <a:pt x="8" y="244"/>
                  </a:lnTo>
                  <a:lnTo>
                    <a:pt x="8" y="252"/>
                  </a:lnTo>
                  <a:lnTo>
                    <a:pt x="8" y="244"/>
                  </a:lnTo>
                  <a:lnTo>
                    <a:pt x="8" y="252"/>
                  </a:lnTo>
                  <a:lnTo>
                    <a:pt x="0" y="252"/>
                  </a:lnTo>
                  <a:lnTo>
                    <a:pt x="0" y="260"/>
                  </a:lnTo>
                  <a:lnTo>
                    <a:pt x="0" y="268"/>
                  </a:lnTo>
                  <a:lnTo>
                    <a:pt x="8" y="268"/>
                  </a:lnTo>
                  <a:lnTo>
                    <a:pt x="8" y="276"/>
                  </a:lnTo>
                  <a:lnTo>
                    <a:pt x="8" y="284"/>
                  </a:lnTo>
                  <a:lnTo>
                    <a:pt x="16" y="284"/>
                  </a:lnTo>
                  <a:lnTo>
                    <a:pt x="16" y="292"/>
                  </a:lnTo>
                  <a:lnTo>
                    <a:pt x="24" y="292"/>
                  </a:lnTo>
                  <a:lnTo>
                    <a:pt x="16" y="292"/>
                  </a:lnTo>
                  <a:lnTo>
                    <a:pt x="16" y="300"/>
                  </a:lnTo>
                  <a:lnTo>
                    <a:pt x="8" y="300"/>
                  </a:lnTo>
                  <a:lnTo>
                    <a:pt x="16" y="300"/>
                  </a:lnTo>
                  <a:lnTo>
                    <a:pt x="24" y="300"/>
                  </a:lnTo>
                  <a:lnTo>
                    <a:pt x="32" y="300"/>
                  </a:lnTo>
                  <a:lnTo>
                    <a:pt x="40" y="309"/>
                  </a:lnTo>
                  <a:lnTo>
                    <a:pt x="48" y="309"/>
                  </a:lnTo>
                  <a:lnTo>
                    <a:pt x="56" y="309"/>
                  </a:lnTo>
                  <a:lnTo>
                    <a:pt x="65" y="309"/>
                  </a:lnTo>
                  <a:lnTo>
                    <a:pt x="73" y="309"/>
                  </a:lnTo>
                  <a:lnTo>
                    <a:pt x="81" y="309"/>
                  </a:lnTo>
                  <a:lnTo>
                    <a:pt x="89" y="309"/>
                  </a:lnTo>
                  <a:lnTo>
                    <a:pt x="97" y="309"/>
                  </a:lnTo>
                  <a:lnTo>
                    <a:pt x="105" y="309"/>
                  </a:lnTo>
                  <a:lnTo>
                    <a:pt x="113" y="309"/>
                  </a:lnTo>
                  <a:lnTo>
                    <a:pt x="121" y="309"/>
                  </a:lnTo>
                  <a:lnTo>
                    <a:pt x="129" y="309"/>
                  </a:lnTo>
                  <a:lnTo>
                    <a:pt x="137" y="309"/>
                  </a:lnTo>
                  <a:lnTo>
                    <a:pt x="146" y="309"/>
                  </a:lnTo>
                  <a:lnTo>
                    <a:pt x="154" y="309"/>
                  </a:lnTo>
                  <a:lnTo>
                    <a:pt x="162" y="309"/>
                  </a:lnTo>
                  <a:lnTo>
                    <a:pt x="170" y="309"/>
                  </a:lnTo>
                  <a:lnTo>
                    <a:pt x="178" y="309"/>
                  </a:lnTo>
                  <a:lnTo>
                    <a:pt x="178" y="317"/>
                  </a:lnTo>
                  <a:lnTo>
                    <a:pt x="178" y="325"/>
                  </a:lnTo>
                  <a:lnTo>
                    <a:pt x="178" y="333"/>
                  </a:lnTo>
                  <a:lnTo>
                    <a:pt x="178" y="341"/>
                  </a:lnTo>
                  <a:lnTo>
                    <a:pt x="170" y="341"/>
                  </a:lnTo>
                  <a:lnTo>
                    <a:pt x="170" y="349"/>
                  </a:lnTo>
                  <a:lnTo>
                    <a:pt x="162" y="349"/>
                  </a:lnTo>
                  <a:lnTo>
                    <a:pt x="154" y="349"/>
                  </a:lnTo>
                  <a:lnTo>
                    <a:pt x="154" y="357"/>
                  </a:lnTo>
                  <a:lnTo>
                    <a:pt x="154" y="365"/>
                  </a:lnTo>
                  <a:lnTo>
                    <a:pt x="154" y="373"/>
                  </a:lnTo>
                  <a:lnTo>
                    <a:pt x="162" y="373"/>
                  </a:lnTo>
                  <a:lnTo>
                    <a:pt x="162" y="382"/>
                  </a:lnTo>
                  <a:lnTo>
                    <a:pt x="170" y="382"/>
                  </a:lnTo>
                  <a:lnTo>
                    <a:pt x="170" y="390"/>
                  </a:lnTo>
                  <a:lnTo>
                    <a:pt x="170" y="398"/>
                  </a:lnTo>
                  <a:lnTo>
                    <a:pt x="178" y="398"/>
                  </a:lnTo>
                  <a:lnTo>
                    <a:pt x="178" y="406"/>
                  </a:lnTo>
                  <a:lnTo>
                    <a:pt x="186" y="406"/>
                  </a:lnTo>
                  <a:lnTo>
                    <a:pt x="186" y="414"/>
                  </a:lnTo>
                  <a:lnTo>
                    <a:pt x="194" y="414"/>
                  </a:lnTo>
                  <a:lnTo>
                    <a:pt x="194" y="406"/>
                  </a:lnTo>
                  <a:lnTo>
                    <a:pt x="194" y="398"/>
                  </a:lnTo>
                  <a:lnTo>
                    <a:pt x="202" y="398"/>
                  </a:lnTo>
                  <a:lnTo>
                    <a:pt x="202" y="390"/>
                  </a:lnTo>
                  <a:lnTo>
                    <a:pt x="210" y="390"/>
                  </a:lnTo>
                  <a:lnTo>
                    <a:pt x="210" y="398"/>
                  </a:lnTo>
                  <a:lnTo>
                    <a:pt x="219" y="398"/>
                  </a:lnTo>
                  <a:lnTo>
                    <a:pt x="227" y="398"/>
                  </a:lnTo>
                  <a:lnTo>
                    <a:pt x="227" y="406"/>
                  </a:lnTo>
                  <a:lnTo>
                    <a:pt x="235" y="406"/>
                  </a:lnTo>
                  <a:lnTo>
                    <a:pt x="243" y="406"/>
                  </a:lnTo>
                  <a:lnTo>
                    <a:pt x="251" y="414"/>
                  </a:lnTo>
                  <a:lnTo>
                    <a:pt x="251" y="406"/>
                  </a:lnTo>
                  <a:lnTo>
                    <a:pt x="251" y="398"/>
                  </a:lnTo>
                  <a:lnTo>
                    <a:pt x="251" y="390"/>
                  </a:lnTo>
                  <a:lnTo>
                    <a:pt x="259" y="390"/>
                  </a:lnTo>
                  <a:lnTo>
                    <a:pt x="267" y="390"/>
                  </a:lnTo>
                  <a:lnTo>
                    <a:pt x="275" y="390"/>
                  </a:lnTo>
                  <a:lnTo>
                    <a:pt x="275" y="382"/>
                  </a:lnTo>
                  <a:lnTo>
                    <a:pt x="283" y="382"/>
                  </a:lnTo>
                  <a:lnTo>
                    <a:pt x="283" y="390"/>
                  </a:lnTo>
                  <a:lnTo>
                    <a:pt x="283" y="398"/>
                  </a:lnTo>
                  <a:lnTo>
                    <a:pt x="292" y="398"/>
                  </a:lnTo>
                  <a:lnTo>
                    <a:pt x="300" y="398"/>
                  </a:lnTo>
                  <a:lnTo>
                    <a:pt x="308" y="398"/>
                  </a:lnTo>
                  <a:lnTo>
                    <a:pt x="316" y="398"/>
                  </a:lnTo>
                  <a:lnTo>
                    <a:pt x="316" y="406"/>
                  </a:lnTo>
                  <a:lnTo>
                    <a:pt x="324" y="406"/>
                  </a:lnTo>
                  <a:lnTo>
                    <a:pt x="324" y="398"/>
                  </a:lnTo>
                  <a:lnTo>
                    <a:pt x="332" y="398"/>
                  </a:lnTo>
                  <a:lnTo>
                    <a:pt x="340" y="398"/>
                  </a:lnTo>
                  <a:lnTo>
                    <a:pt x="348" y="398"/>
                  </a:lnTo>
                  <a:close/>
                </a:path>
              </a:pathLst>
            </a:custGeom>
            <a:solidFill>
              <a:srgbClr val="863C00"/>
            </a:solidFill>
            <a:ln w="12700">
              <a:solidFill>
                <a:srgbClr val="000000"/>
              </a:solidFill>
              <a:prstDash val="solid"/>
              <a:round/>
              <a:headEnd/>
              <a:tailEnd/>
            </a:ln>
          </p:spPr>
          <p:txBody>
            <a:bodyPr/>
            <a:lstStyle/>
            <a:p>
              <a:endParaRPr lang="es-PE"/>
            </a:p>
          </p:txBody>
        </p:sp>
        <p:sp>
          <p:nvSpPr>
            <p:cNvPr id="127" name="Freeform 71">
              <a:extLst>
                <a:ext uri="{FF2B5EF4-FFF2-40B4-BE49-F238E27FC236}">
                  <a16:creationId xmlns:a16="http://schemas.microsoft.com/office/drawing/2014/main" id="{7AD054C8-0F04-1A4F-A848-9DACD4AF4291}"/>
                </a:ext>
              </a:extLst>
            </p:cNvPr>
            <p:cNvSpPr>
              <a:spLocks noChangeAspect="1"/>
            </p:cNvSpPr>
            <p:nvPr/>
          </p:nvSpPr>
          <p:spPr bwMode="auto">
            <a:xfrm>
              <a:off x="3862" y="1684"/>
              <a:ext cx="232" cy="247"/>
            </a:xfrm>
            <a:custGeom>
              <a:avLst/>
              <a:gdLst>
                <a:gd name="T0" fmla="*/ 340 w 405"/>
                <a:gd name="T1" fmla="*/ 422 h 430"/>
                <a:gd name="T2" fmla="*/ 349 w 405"/>
                <a:gd name="T3" fmla="*/ 397 h 430"/>
                <a:gd name="T4" fmla="*/ 349 w 405"/>
                <a:gd name="T5" fmla="*/ 373 h 430"/>
                <a:gd name="T6" fmla="*/ 365 w 405"/>
                <a:gd name="T7" fmla="*/ 357 h 430"/>
                <a:gd name="T8" fmla="*/ 373 w 405"/>
                <a:gd name="T9" fmla="*/ 349 h 430"/>
                <a:gd name="T10" fmla="*/ 381 w 405"/>
                <a:gd name="T11" fmla="*/ 324 h 430"/>
                <a:gd name="T12" fmla="*/ 397 w 405"/>
                <a:gd name="T13" fmla="*/ 316 h 430"/>
                <a:gd name="T14" fmla="*/ 405 w 405"/>
                <a:gd name="T15" fmla="*/ 292 h 430"/>
                <a:gd name="T16" fmla="*/ 389 w 405"/>
                <a:gd name="T17" fmla="*/ 268 h 430"/>
                <a:gd name="T18" fmla="*/ 365 w 405"/>
                <a:gd name="T19" fmla="*/ 260 h 430"/>
                <a:gd name="T20" fmla="*/ 349 w 405"/>
                <a:gd name="T21" fmla="*/ 243 h 430"/>
                <a:gd name="T22" fmla="*/ 332 w 405"/>
                <a:gd name="T23" fmla="*/ 235 h 430"/>
                <a:gd name="T24" fmla="*/ 308 w 405"/>
                <a:gd name="T25" fmla="*/ 227 h 430"/>
                <a:gd name="T26" fmla="*/ 284 w 405"/>
                <a:gd name="T27" fmla="*/ 219 h 430"/>
                <a:gd name="T28" fmla="*/ 259 w 405"/>
                <a:gd name="T29" fmla="*/ 203 h 430"/>
                <a:gd name="T30" fmla="*/ 243 w 405"/>
                <a:gd name="T31" fmla="*/ 187 h 430"/>
                <a:gd name="T32" fmla="*/ 227 w 405"/>
                <a:gd name="T33" fmla="*/ 170 h 430"/>
                <a:gd name="T34" fmla="*/ 203 w 405"/>
                <a:gd name="T35" fmla="*/ 154 h 430"/>
                <a:gd name="T36" fmla="*/ 170 w 405"/>
                <a:gd name="T37" fmla="*/ 154 h 430"/>
                <a:gd name="T38" fmla="*/ 154 w 405"/>
                <a:gd name="T39" fmla="*/ 138 h 430"/>
                <a:gd name="T40" fmla="*/ 130 w 405"/>
                <a:gd name="T41" fmla="*/ 130 h 430"/>
                <a:gd name="T42" fmla="*/ 113 w 405"/>
                <a:gd name="T43" fmla="*/ 114 h 430"/>
                <a:gd name="T44" fmla="*/ 113 w 405"/>
                <a:gd name="T45" fmla="*/ 114 h 430"/>
                <a:gd name="T46" fmla="*/ 97 w 405"/>
                <a:gd name="T47" fmla="*/ 97 h 430"/>
                <a:gd name="T48" fmla="*/ 81 w 405"/>
                <a:gd name="T49" fmla="*/ 97 h 430"/>
                <a:gd name="T50" fmla="*/ 65 w 405"/>
                <a:gd name="T51" fmla="*/ 81 h 430"/>
                <a:gd name="T52" fmla="*/ 49 w 405"/>
                <a:gd name="T53" fmla="*/ 65 h 430"/>
                <a:gd name="T54" fmla="*/ 32 w 405"/>
                <a:gd name="T55" fmla="*/ 49 h 430"/>
                <a:gd name="T56" fmla="*/ 16 w 405"/>
                <a:gd name="T57" fmla="*/ 24 h 430"/>
                <a:gd name="T58" fmla="*/ 8 w 405"/>
                <a:gd name="T59" fmla="*/ 16 h 430"/>
                <a:gd name="T60" fmla="*/ 0 w 405"/>
                <a:gd name="T61" fmla="*/ 8 h 430"/>
                <a:gd name="T62" fmla="*/ 0 w 405"/>
                <a:gd name="T63" fmla="*/ 41 h 430"/>
                <a:gd name="T64" fmla="*/ 0 w 405"/>
                <a:gd name="T65" fmla="*/ 73 h 430"/>
                <a:gd name="T66" fmla="*/ 0 w 405"/>
                <a:gd name="T67" fmla="*/ 106 h 430"/>
                <a:gd name="T68" fmla="*/ 0 w 405"/>
                <a:gd name="T69" fmla="*/ 138 h 430"/>
                <a:gd name="T70" fmla="*/ 8 w 405"/>
                <a:gd name="T71" fmla="*/ 162 h 430"/>
                <a:gd name="T72" fmla="*/ 24 w 405"/>
                <a:gd name="T73" fmla="*/ 162 h 430"/>
                <a:gd name="T74" fmla="*/ 24 w 405"/>
                <a:gd name="T75" fmla="*/ 162 h 430"/>
                <a:gd name="T76" fmla="*/ 32 w 405"/>
                <a:gd name="T77" fmla="*/ 170 h 430"/>
                <a:gd name="T78" fmla="*/ 40 w 405"/>
                <a:gd name="T79" fmla="*/ 179 h 430"/>
                <a:gd name="T80" fmla="*/ 57 w 405"/>
                <a:gd name="T81" fmla="*/ 187 h 430"/>
                <a:gd name="T82" fmla="*/ 73 w 405"/>
                <a:gd name="T83" fmla="*/ 203 h 430"/>
                <a:gd name="T84" fmla="*/ 81 w 405"/>
                <a:gd name="T85" fmla="*/ 211 h 430"/>
                <a:gd name="T86" fmla="*/ 97 w 405"/>
                <a:gd name="T87" fmla="*/ 211 h 430"/>
                <a:gd name="T88" fmla="*/ 105 w 405"/>
                <a:gd name="T89" fmla="*/ 219 h 430"/>
                <a:gd name="T90" fmla="*/ 122 w 405"/>
                <a:gd name="T91" fmla="*/ 243 h 430"/>
                <a:gd name="T92" fmla="*/ 138 w 405"/>
                <a:gd name="T93" fmla="*/ 260 h 430"/>
                <a:gd name="T94" fmla="*/ 154 w 405"/>
                <a:gd name="T95" fmla="*/ 260 h 430"/>
                <a:gd name="T96" fmla="*/ 170 w 405"/>
                <a:gd name="T97" fmla="*/ 276 h 430"/>
                <a:gd name="T98" fmla="*/ 178 w 405"/>
                <a:gd name="T99" fmla="*/ 300 h 430"/>
                <a:gd name="T100" fmla="*/ 195 w 405"/>
                <a:gd name="T101" fmla="*/ 316 h 430"/>
                <a:gd name="T102" fmla="*/ 203 w 405"/>
                <a:gd name="T103" fmla="*/ 324 h 430"/>
                <a:gd name="T104" fmla="*/ 211 w 405"/>
                <a:gd name="T105" fmla="*/ 333 h 430"/>
                <a:gd name="T106" fmla="*/ 227 w 405"/>
                <a:gd name="T107" fmla="*/ 349 h 430"/>
                <a:gd name="T108" fmla="*/ 227 w 405"/>
                <a:gd name="T109" fmla="*/ 349 h 430"/>
                <a:gd name="T110" fmla="*/ 227 w 405"/>
                <a:gd name="T111" fmla="*/ 357 h 430"/>
                <a:gd name="T112" fmla="*/ 251 w 405"/>
                <a:gd name="T113" fmla="*/ 365 h 430"/>
                <a:gd name="T114" fmla="*/ 259 w 405"/>
                <a:gd name="T115" fmla="*/ 373 h 430"/>
                <a:gd name="T116" fmla="*/ 284 w 405"/>
                <a:gd name="T117" fmla="*/ 381 h 430"/>
                <a:gd name="T118" fmla="*/ 300 w 405"/>
                <a:gd name="T119" fmla="*/ 397 h 430"/>
                <a:gd name="T120" fmla="*/ 316 w 405"/>
                <a:gd name="T121" fmla="*/ 414 h 430"/>
                <a:gd name="T122" fmla="*/ 324 w 405"/>
                <a:gd name="T123" fmla="*/ 422 h 430"/>
                <a:gd name="T124" fmla="*/ 332 w 405"/>
                <a:gd name="T125"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5" h="430">
                  <a:moveTo>
                    <a:pt x="332" y="430"/>
                  </a:moveTo>
                  <a:lnTo>
                    <a:pt x="332" y="422"/>
                  </a:lnTo>
                  <a:lnTo>
                    <a:pt x="332" y="430"/>
                  </a:lnTo>
                  <a:lnTo>
                    <a:pt x="340" y="422"/>
                  </a:lnTo>
                  <a:lnTo>
                    <a:pt x="340" y="414"/>
                  </a:lnTo>
                  <a:lnTo>
                    <a:pt x="349" y="414"/>
                  </a:lnTo>
                  <a:lnTo>
                    <a:pt x="349" y="406"/>
                  </a:lnTo>
                  <a:lnTo>
                    <a:pt x="349" y="397"/>
                  </a:lnTo>
                  <a:lnTo>
                    <a:pt x="340" y="397"/>
                  </a:lnTo>
                  <a:lnTo>
                    <a:pt x="349" y="389"/>
                  </a:lnTo>
                  <a:lnTo>
                    <a:pt x="349" y="381"/>
                  </a:lnTo>
                  <a:lnTo>
                    <a:pt x="349" y="373"/>
                  </a:lnTo>
                  <a:lnTo>
                    <a:pt x="357" y="373"/>
                  </a:lnTo>
                  <a:lnTo>
                    <a:pt x="357" y="365"/>
                  </a:lnTo>
                  <a:lnTo>
                    <a:pt x="357" y="357"/>
                  </a:lnTo>
                  <a:lnTo>
                    <a:pt x="365" y="357"/>
                  </a:lnTo>
                  <a:lnTo>
                    <a:pt x="373" y="357"/>
                  </a:lnTo>
                  <a:lnTo>
                    <a:pt x="373" y="349"/>
                  </a:lnTo>
                  <a:lnTo>
                    <a:pt x="381" y="349"/>
                  </a:lnTo>
                  <a:lnTo>
                    <a:pt x="373" y="349"/>
                  </a:lnTo>
                  <a:lnTo>
                    <a:pt x="381" y="349"/>
                  </a:lnTo>
                  <a:lnTo>
                    <a:pt x="381" y="341"/>
                  </a:lnTo>
                  <a:lnTo>
                    <a:pt x="381" y="333"/>
                  </a:lnTo>
                  <a:lnTo>
                    <a:pt x="381" y="324"/>
                  </a:lnTo>
                  <a:lnTo>
                    <a:pt x="389" y="333"/>
                  </a:lnTo>
                  <a:lnTo>
                    <a:pt x="389" y="324"/>
                  </a:lnTo>
                  <a:lnTo>
                    <a:pt x="389" y="316"/>
                  </a:lnTo>
                  <a:lnTo>
                    <a:pt x="397" y="316"/>
                  </a:lnTo>
                  <a:lnTo>
                    <a:pt x="405" y="316"/>
                  </a:lnTo>
                  <a:lnTo>
                    <a:pt x="405" y="308"/>
                  </a:lnTo>
                  <a:lnTo>
                    <a:pt x="405" y="300"/>
                  </a:lnTo>
                  <a:lnTo>
                    <a:pt x="405" y="292"/>
                  </a:lnTo>
                  <a:lnTo>
                    <a:pt x="397" y="292"/>
                  </a:lnTo>
                  <a:lnTo>
                    <a:pt x="397" y="284"/>
                  </a:lnTo>
                  <a:lnTo>
                    <a:pt x="397" y="276"/>
                  </a:lnTo>
                  <a:lnTo>
                    <a:pt x="389" y="268"/>
                  </a:lnTo>
                  <a:lnTo>
                    <a:pt x="389" y="260"/>
                  </a:lnTo>
                  <a:lnTo>
                    <a:pt x="381" y="260"/>
                  </a:lnTo>
                  <a:lnTo>
                    <a:pt x="373" y="260"/>
                  </a:lnTo>
                  <a:lnTo>
                    <a:pt x="365" y="260"/>
                  </a:lnTo>
                  <a:lnTo>
                    <a:pt x="365" y="251"/>
                  </a:lnTo>
                  <a:lnTo>
                    <a:pt x="357" y="251"/>
                  </a:lnTo>
                  <a:lnTo>
                    <a:pt x="357" y="243"/>
                  </a:lnTo>
                  <a:lnTo>
                    <a:pt x="349" y="243"/>
                  </a:lnTo>
                  <a:lnTo>
                    <a:pt x="349" y="251"/>
                  </a:lnTo>
                  <a:lnTo>
                    <a:pt x="340" y="251"/>
                  </a:lnTo>
                  <a:lnTo>
                    <a:pt x="340" y="243"/>
                  </a:lnTo>
                  <a:lnTo>
                    <a:pt x="332" y="235"/>
                  </a:lnTo>
                  <a:lnTo>
                    <a:pt x="324" y="235"/>
                  </a:lnTo>
                  <a:lnTo>
                    <a:pt x="316" y="235"/>
                  </a:lnTo>
                  <a:lnTo>
                    <a:pt x="308" y="235"/>
                  </a:lnTo>
                  <a:lnTo>
                    <a:pt x="308" y="227"/>
                  </a:lnTo>
                  <a:lnTo>
                    <a:pt x="300" y="227"/>
                  </a:lnTo>
                  <a:lnTo>
                    <a:pt x="300" y="219"/>
                  </a:lnTo>
                  <a:lnTo>
                    <a:pt x="292" y="219"/>
                  </a:lnTo>
                  <a:lnTo>
                    <a:pt x="284" y="219"/>
                  </a:lnTo>
                  <a:lnTo>
                    <a:pt x="284" y="211"/>
                  </a:lnTo>
                  <a:lnTo>
                    <a:pt x="276" y="211"/>
                  </a:lnTo>
                  <a:lnTo>
                    <a:pt x="267" y="203"/>
                  </a:lnTo>
                  <a:lnTo>
                    <a:pt x="259" y="203"/>
                  </a:lnTo>
                  <a:lnTo>
                    <a:pt x="259" y="195"/>
                  </a:lnTo>
                  <a:lnTo>
                    <a:pt x="251" y="195"/>
                  </a:lnTo>
                  <a:lnTo>
                    <a:pt x="251" y="187"/>
                  </a:lnTo>
                  <a:lnTo>
                    <a:pt x="243" y="187"/>
                  </a:lnTo>
                  <a:lnTo>
                    <a:pt x="243" y="179"/>
                  </a:lnTo>
                  <a:lnTo>
                    <a:pt x="235" y="179"/>
                  </a:lnTo>
                  <a:lnTo>
                    <a:pt x="235" y="170"/>
                  </a:lnTo>
                  <a:lnTo>
                    <a:pt x="227" y="170"/>
                  </a:lnTo>
                  <a:lnTo>
                    <a:pt x="219" y="162"/>
                  </a:lnTo>
                  <a:lnTo>
                    <a:pt x="211" y="162"/>
                  </a:lnTo>
                  <a:lnTo>
                    <a:pt x="211" y="154"/>
                  </a:lnTo>
                  <a:lnTo>
                    <a:pt x="203" y="154"/>
                  </a:lnTo>
                  <a:lnTo>
                    <a:pt x="195" y="154"/>
                  </a:lnTo>
                  <a:lnTo>
                    <a:pt x="186" y="154"/>
                  </a:lnTo>
                  <a:lnTo>
                    <a:pt x="178" y="154"/>
                  </a:lnTo>
                  <a:lnTo>
                    <a:pt x="170" y="154"/>
                  </a:lnTo>
                  <a:lnTo>
                    <a:pt x="170" y="146"/>
                  </a:lnTo>
                  <a:lnTo>
                    <a:pt x="162" y="146"/>
                  </a:lnTo>
                  <a:lnTo>
                    <a:pt x="154" y="146"/>
                  </a:lnTo>
                  <a:lnTo>
                    <a:pt x="154" y="138"/>
                  </a:lnTo>
                  <a:lnTo>
                    <a:pt x="146" y="138"/>
                  </a:lnTo>
                  <a:lnTo>
                    <a:pt x="138" y="138"/>
                  </a:lnTo>
                  <a:lnTo>
                    <a:pt x="130" y="138"/>
                  </a:lnTo>
                  <a:lnTo>
                    <a:pt x="130" y="130"/>
                  </a:lnTo>
                  <a:lnTo>
                    <a:pt x="122" y="130"/>
                  </a:lnTo>
                  <a:lnTo>
                    <a:pt x="113" y="130"/>
                  </a:lnTo>
                  <a:lnTo>
                    <a:pt x="113" y="122"/>
                  </a:lnTo>
                  <a:lnTo>
                    <a:pt x="113" y="114"/>
                  </a:lnTo>
                  <a:lnTo>
                    <a:pt x="105" y="114"/>
                  </a:lnTo>
                  <a:lnTo>
                    <a:pt x="113" y="114"/>
                  </a:lnTo>
                  <a:lnTo>
                    <a:pt x="105" y="114"/>
                  </a:lnTo>
                  <a:lnTo>
                    <a:pt x="113" y="114"/>
                  </a:lnTo>
                  <a:lnTo>
                    <a:pt x="113" y="106"/>
                  </a:lnTo>
                  <a:lnTo>
                    <a:pt x="105" y="106"/>
                  </a:lnTo>
                  <a:lnTo>
                    <a:pt x="97" y="106"/>
                  </a:lnTo>
                  <a:lnTo>
                    <a:pt x="97" y="97"/>
                  </a:lnTo>
                  <a:lnTo>
                    <a:pt x="89" y="97"/>
                  </a:lnTo>
                  <a:lnTo>
                    <a:pt x="89" y="89"/>
                  </a:lnTo>
                  <a:lnTo>
                    <a:pt x="81" y="89"/>
                  </a:lnTo>
                  <a:lnTo>
                    <a:pt x="81" y="97"/>
                  </a:lnTo>
                  <a:lnTo>
                    <a:pt x="81" y="89"/>
                  </a:lnTo>
                  <a:lnTo>
                    <a:pt x="73" y="89"/>
                  </a:lnTo>
                  <a:lnTo>
                    <a:pt x="73" y="81"/>
                  </a:lnTo>
                  <a:lnTo>
                    <a:pt x="65" y="81"/>
                  </a:lnTo>
                  <a:lnTo>
                    <a:pt x="65" y="73"/>
                  </a:lnTo>
                  <a:lnTo>
                    <a:pt x="57" y="73"/>
                  </a:lnTo>
                  <a:lnTo>
                    <a:pt x="57" y="65"/>
                  </a:lnTo>
                  <a:lnTo>
                    <a:pt x="49" y="65"/>
                  </a:lnTo>
                  <a:lnTo>
                    <a:pt x="49" y="57"/>
                  </a:lnTo>
                  <a:lnTo>
                    <a:pt x="40" y="57"/>
                  </a:lnTo>
                  <a:lnTo>
                    <a:pt x="32" y="57"/>
                  </a:lnTo>
                  <a:lnTo>
                    <a:pt x="32" y="49"/>
                  </a:lnTo>
                  <a:lnTo>
                    <a:pt x="32" y="41"/>
                  </a:lnTo>
                  <a:lnTo>
                    <a:pt x="24" y="41"/>
                  </a:lnTo>
                  <a:lnTo>
                    <a:pt x="24" y="33"/>
                  </a:lnTo>
                  <a:lnTo>
                    <a:pt x="16" y="24"/>
                  </a:lnTo>
                  <a:lnTo>
                    <a:pt x="24" y="24"/>
                  </a:lnTo>
                  <a:lnTo>
                    <a:pt x="16" y="24"/>
                  </a:lnTo>
                  <a:lnTo>
                    <a:pt x="16" y="16"/>
                  </a:lnTo>
                  <a:lnTo>
                    <a:pt x="8" y="16"/>
                  </a:lnTo>
                  <a:lnTo>
                    <a:pt x="8" y="8"/>
                  </a:lnTo>
                  <a:lnTo>
                    <a:pt x="8" y="0"/>
                  </a:lnTo>
                  <a:lnTo>
                    <a:pt x="0" y="0"/>
                  </a:lnTo>
                  <a:lnTo>
                    <a:pt x="0" y="8"/>
                  </a:lnTo>
                  <a:lnTo>
                    <a:pt x="0" y="16"/>
                  </a:lnTo>
                  <a:lnTo>
                    <a:pt x="0" y="24"/>
                  </a:lnTo>
                  <a:lnTo>
                    <a:pt x="0" y="33"/>
                  </a:lnTo>
                  <a:lnTo>
                    <a:pt x="0" y="41"/>
                  </a:lnTo>
                  <a:lnTo>
                    <a:pt x="0" y="49"/>
                  </a:lnTo>
                  <a:lnTo>
                    <a:pt x="0" y="57"/>
                  </a:lnTo>
                  <a:lnTo>
                    <a:pt x="0" y="65"/>
                  </a:lnTo>
                  <a:lnTo>
                    <a:pt x="0" y="73"/>
                  </a:lnTo>
                  <a:lnTo>
                    <a:pt x="0" y="81"/>
                  </a:lnTo>
                  <a:lnTo>
                    <a:pt x="0" y="89"/>
                  </a:lnTo>
                  <a:lnTo>
                    <a:pt x="0" y="97"/>
                  </a:lnTo>
                  <a:lnTo>
                    <a:pt x="0" y="106"/>
                  </a:lnTo>
                  <a:lnTo>
                    <a:pt x="0" y="114"/>
                  </a:lnTo>
                  <a:lnTo>
                    <a:pt x="0" y="122"/>
                  </a:lnTo>
                  <a:lnTo>
                    <a:pt x="0" y="130"/>
                  </a:lnTo>
                  <a:lnTo>
                    <a:pt x="0" y="138"/>
                  </a:lnTo>
                  <a:lnTo>
                    <a:pt x="0" y="146"/>
                  </a:lnTo>
                  <a:lnTo>
                    <a:pt x="0" y="154"/>
                  </a:lnTo>
                  <a:lnTo>
                    <a:pt x="8" y="154"/>
                  </a:lnTo>
                  <a:lnTo>
                    <a:pt x="8" y="162"/>
                  </a:lnTo>
                  <a:lnTo>
                    <a:pt x="16" y="162"/>
                  </a:lnTo>
                  <a:lnTo>
                    <a:pt x="8" y="162"/>
                  </a:lnTo>
                  <a:lnTo>
                    <a:pt x="16" y="162"/>
                  </a:lnTo>
                  <a:lnTo>
                    <a:pt x="24" y="162"/>
                  </a:lnTo>
                  <a:lnTo>
                    <a:pt x="16" y="162"/>
                  </a:lnTo>
                  <a:lnTo>
                    <a:pt x="24" y="162"/>
                  </a:lnTo>
                  <a:lnTo>
                    <a:pt x="24" y="170"/>
                  </a:lnTo>
                  <a:lnTo>
                    <a:pt x="24" y="162"/>
                  </a:lnTo>
                  <a:lnTo>
                    <a:pt x="24" y="170"/>
                  </a:lnTo>
                  <a:lnTo>
                    <a:pt x="32" y="170"/>
                  </a:lnTo>
                  <a:lnTo>
                    <a:pt x="32" y="162"/>
                  </a:lnTo>
                  <a:lnTo>
                    <a:pt x="32" y="170"/>
                  </a:lnTo>
                  <a:lnTo>
                    <a:pt x="40" y="170"/>
                  </a:lnTo>
                  <a:lnTo>
                    <a:pt x="40" y="179"/>
                  </a:lnTo>
                  <a:lnTo>
                    <a:pt x="40" y="170"/>
                  </a:lnTo>
                  <a:lnTo>
                    <a:pt x="40" y="179"/>
                  </a:lnTo>
                  <a:lnTo>
                    <a:pt x="49" y="179"/>
                  </a:lnTo>
                  <a:lnTo>
                    <a:pt x="57" y="179"/>
                  </a:lnTo>
                  <a:lnTo>
                    <a:pt x="49" y="179"/>
                  </a:lnTo>
                  <a:lnTo>
                    <a:pt x="57" y="187"/>
                  </a:lnTo>
                  <a:lnTo>
                    <a:pt x="65" y="187"/>
                  </a:lnTo>
                  <a:lnTo>
                    <a:pt x="65" y="195"/>
                  </a:lnTo>
                  <a:lnTo>
                    <a:pt x="73" y="195"/>
                  </a:lnTo>
                  <a:lnTo>
                    <a:pt x="73" y="203"/>
                  </a:lnTo>
                  <a:lnTo>
                    <a:pt x="81" y="203"/>
                  </a:lnTo>
                  <a:lnTo>
                    <a:pt x="81" y="211"/>
                  </a:lnTo>
                  <a:lnTo>
                    <a:pt x="81" y="203"/>
                  </a:lnTo>
                  <a:lnTo>
                    <a:pt x="81" y="211"/>
                  </a:lnTo>
                  <a:lnTo>
                    <a:pt x="89" y="211"/>
                  </a:lnTo>
                  <a:lnTo>
                    <a:pt x="89" y="203"/>
                  </a:lnTo>
                  <a:lnTo>
                    <a:pt x="89" y="211"/>
                  </a:lnTo>
                  <a:lnTo>
                    <a:pt x="97" y="211"/>
                  </a:lnTo>
                  <a:lnTo>
                    <a:pt x="97" y="219"/>
                  </a:lnTo>
                  <a:lnTo>
                    <a:pt x="97" y="211"/>
                  </a:lnTo>
                  <a:lnTo>
                    <a:pt x="97" y="219"/>
                  </a:lnTo>
                  <a:lnTo>
                    <a:pt x="105" y="219"/>
                  </a:lnTo>
                  <a:lnTo>
                    <a:pt x="105" y="227"/>
                  </a:lnTo>
                  <a:lnTo>
                    <a:pt x="113" y="235"/>
                  </a:lnTo>
                  <a:lnTo>
                    <a:pt x="122" y="235"/>
                  </a:lnTo>
                  <a:lnTo>
                    <a:pt x="122" y="243"/>
                  </a:lnTo>
                  <a:lnTo>
                    <a:pt x="130" y="243"/>
                  </a:lnTo>
                  <a:lnTo>
                    <a:pt x="130" y="251"/>
                  </a:lnTo>
                  <a:lnTo>
                    <a:pt x="138" y="251"/>
                  </a:lnTo>
                  <a:lnTo>
                    <a:pt x="138" y="260"/>
                  </a:lnTo>
                  <a:lnTo>
                    <a:pt x="146" y="260"/>
                  </a:lnTo>
                  <a:lnTo>
                    <a:pt x="138" y="260"/>
                  </a:lnTo>
                  <a:lnTo>
                    <a:pt x="146" y="260"/>
                  </a:lnTo>
                  <a:lnTo>
                    <a:pt x="154" y="260"/>
                  </a:lnTo>
                  <a:lnTo>
                    <a:pt x="154" y="268"/>
                  </a:lnTo>
                  <a:lnTo>
                    <a:pt x="162" y="268"/>
                  </a:lnTo>
                  <a:lnTo>
                    <a:pt x="162" y="276"/>
                  </a:lnTo>
                  <a:lnTo>
                    <a:pt x="170" y="276"/>
                  </a:lnTo>
                  <a:lnTo>
                    <a:pt x="170" y="284"/>
                  </a:lnTo>
                  <a:lnTo>
                    <a:pt x="170" y="292"/>
                  </a:lnTo>
                  <a:lnTo>
                    <a:pt x="178" y="292"/>
                  </a:lnTo>
                  <a:lnTo>
                    <a:pt x="178" y="300"/>
                  </a:lnTo>
                  <a:lnTo>
                    <a:pt x="178" y="308"/>
                  </a:lnTo>
                  <a:lnTo>
                    <a:pt x="186" y="308"/>
                  </a:lnTo>
                  <a:lnTo>
                    <a:pt x="195" y="308"/>
                  </a:lnTo>
                  <a:lnTo>
                    <a:pt x="195" y="316"/>
                  </a:lnTo>
                  <a:lnTo>
                    <a:pt x="203" y="316"/>
                  </a:lnTo>
                  <a:lnTo>
                    <a:pt x="203" y="324"/>
                  </a:lnTo>
                  <a:lnTo>
                    <a:pt x="211" y="324"/>
                  </a:lnTo>
                  <a:lnTo>
                    <a:pt x="203" y="324"/>
                  </a:lnTo>
                  <a:lnTo>
                    <a:pt x="211" y="324"/>
                  </a:lnTo>
                  <a:lnTo>
                    <a:pt x="203" y="324"/>
                  </a:lnTo>
                  <a:lnTo>
                    <a:pt x="211" y="324"/>
                  </a:lnTo>
                  <a:lnTo>
                    <a:pt x="211" y="333"/>
                  </a:lnTo>
                  <a:lnTo>
                    <a:pt x="219" y="333"/>
                  </a:lnTo>
                  <a:lnTo>
                    <a:pt x="219" y="341"/>
                  </a:lnTo>
                  <a:lnTo>
                    <a:pt x="227" y="341"/>
                  </a:lnTo>
                  <a:lnTo>
                    <a:pt x="227" y="349"/>
                  </a:lnTo>
                  <a:lnTo>
                    <a:pt x="219" y="349"/>
                  </a:lnTo>
                  <a:lnTo>
                    <a:pt x="227" y="349"/>
                  </a:lnTo>
                  <a:lnTo>
                    <a:pt x="219" y="349"/>
                  </a:lnTo>
                  <a:lnTo>
                    <a:pt x="227" y="349"/>
                  </a:lnTo>
                  <a:lnTo>
                    <a:pt x="219" y="349"/>
                  </a:lnTo>
                  <a:lnTo>
                    <a:pt x="227" y="349"/>
                  </a:lnTo>
                  <a:lnTo>
                    <a:pt x="219" y="357"/>
                  </a:lnTo>
                  <a:lnTo>
                    <a:pt x="227" y="357"/>
                  </a:lnTo>
                  <a:lnTo>
                    <a:pt x="235" y="357"/>
                  </a:lnTo>
                  <a:lnTo>
                    <a:pt x="243" y="357"/>
                  </a:lnTo>
                  <a:lnTo>
                    <a:pt x="243" y="365"/>
                  </a:lnTo>
                  <a:lnTo>
                    <a:pt x="251" y="365"/>
                  </a:lnTo>
                  <a:lnTo>
                    <a:pt x="243" y="365"/>
                  </a:lnTo>
                  <a:lnTo>
                    <a:pt x="243" y="373"/>
                  </a:lnTo>
                  <a:lnTo>
                    <a:pt x="251" y="373"/>
                  </a:lnTo>
                  <a:lnTo>
                    <a:pt x="259" y="373"/>
                  </a:lnTo>
                  <a:lnTo>
                    <a:pt x="267" y="373"/>
                  </a:lnTo>
                  <a:lnTo>
                    <a:pt x="267" y="381"/>
                  </a:lnTo>
                  <a:lnTo>
                    <a:pt x="276" y="381"/>
                  </a:lnTo>
                  <a:lnTo>
                    <a:pt x="284" y="381"/>
                  </a:lnTo>
                  <a:lnTo>
                    <a:pt x="284" y="389"/>
                  </a:lnTo>
                  <a:lnTo>
                    <a:pt x="292" y="389"/>
                  </a:lnTo>
                  <a:lnTo>
                    <a:pt x="292" y="397"/>
                  </a:lnTo>
                  <a:lnTo>
                    <a:pt x="300" y="397"/>
                  </a:lnTo>
                  <a:lnTo>
                    <a:pt x="300" y="406"/>
                  </a:lnTo>
                  <a:lnTo>
                    <a:pt x="308" y="406"/>
                  </a:lnTo>
                  <a:lnTo>
                    <a:pt x="308" y="414"/>
                  </a:lnTo>
                  <a:lnTo>
                    <a:pt x="316" y="414"/>
                  </a:lnTo>
                  <a:lnTo>
                    <a:pt x="316" y="422"/>
                  </a:lnTo>
                  <a:lnTo>
                    <a:pt x="324" y="422"/>
                  </a:lnTo>
                  <a:lnTo>
                    <a:pt x="324" y="430"/>
                  </a:lnTo>
                  <a:lnTo>
                    <a:pt x="324" y="422"/>
                  </a:lnTo>
                  <a:lnTo>
                    <a:pt x="324" y="430"/>
                  </a:lnTo>
                  <a:lnTo>
                    <a:pt x="332" y="430"/>
                  </a:lnTo>
                  <a:lnTo>
                    <a:pt x="324" y="430"/>
                  </a:lnTo>
                  <a:lnTo>
                    <a:pt x="332" y="430"/>
                  </a:lnTo>
                  <a:close/>
                </a:path>
              </a:pathLst>
            </a:custGeom>
            <a:solidFill>
              <a:srgbClr val="863C00"/>
            </a:solidFill>
            <a:ln w="12700">
              <a:solidFill>
                <a:srgbClr val="000000"/>
              </a:solidFill>
              <a:prstDash val="solid"/>
              <a:round/>
              <a:headEnd/>
              <a:tailEnd/>
            </a:ln>
          </p:spPr>
          <p:txBody>
            <a:bodyPr/>
            <a:lstStyle/>
            <a:p>
              <a:endParaRPr lang="es-PE"/>
            </a:p>
          </p:txBody>
        </p:sp>
        <p:sp>
          <p:nvSpPr>
            <p:cNvPr id="128" name="Freeform 72">
              <a:extLst>
                <a:ext uri="{FF2B5EF4-FFF2-40B4-BE49-F238E27FC236}">
                  <a16:creationId xmlns:a16="http://schemas.microsoft.com/office/drawing/2014/main" id="{3BB000EA-2BED-CF4F-AF8B-01529DCB0A92}"/>
                </a:ext>
              </a:extLst>
            </p:cNvPr>
            <p:cNvSpPr>
              <a:spLocks noChangeAspect="1"/>
            </p:cNvSpPr>
            <p:nvPr/>
          </p:nvSpPr>
          <p:spPr bwMode="auto">
            <a:xfrm>
              <a:off x="3616" y="1642"/>
              <a:ext cx="153" cy="154"/>
            </a:xfrm>
            <a:custGeom>
              <a:avLst/>
              <a:gdLst>
                <a:gd name="T0" fmla="*/ 8 w 268"/>
                <a:gd name="T1" fmla="*/ 195 h 268"/>
                <a:gd name="T2" fmla="*/ 24 w 268"/>
                <a:gd name="T3" fmla="*/ 203 h 268"/>
                <a:gd name="T4" fmla="*/ 33 w 268"/>
                <a:gd name="T5" fmla="*/ 219 h 268"/>
                <a:gd name="T6" fmla="*/ 49 w 268"/>
                <a:gd name="T7" fmla="*/ 227 h 268"/>
                <a:gd name="T8" fmla="*/ 65 w 268"/>
                <a:gd name="T9" fmla="*/ 235 h 268"/>
                <a:gd name="T10" fmla="*/ 65 w 268"/>
                <a:gd name="T11" fmla="*/ 227 h 268"/>
                <a:gd name="T12" fmla="*/ 81 w 268"/>
                <a:gd name="T13" fmla="*/ 219 h 268"/>
                <a:gd name="T14" fmla="*/ 81 w 268"/>
                <a:gd name="T15" fmla="*/ 195 h 268"/>
                <a:gd name="T16" fmla="*/ 73 w 268"/>
                <a:gd name="T17" fmla="*/ 170 h 268"/>
                <a:gd name="T18" fmla="*/ 81 w 268"/>
                <a:gd name="T19" fmla="*/ 154 h 268"/>
                <a:gd name="T20" fmla="*/ 97 w 268"/>
                <a:gd name="T21" fmla="*/ 162 h 268"/>
                <a:gd name="T22" fmla="*/ 114 w 268"/>
                <a:gd name="T23" fmla="*/ 170 h 268"/>
                <a:gd name="T24" fmla="*/ 106 w 268"/>
                <a:gd name="T25" fmla="*/ 195 h 268"/>
                <a:gd name="T26" fmla="*/ 114 w 268"/>
                <a:gd name="T27" fmla="*/ 211 h 268"/>
                <a:gd name="T28" fmla="*/ 130 w 268"/>
                <a:gd name="T29" fmla="*/ 227 h 268"/>
                <a:gd name="T30" fmla="*/ 138 w 268"/>
                <a:gd name="T31" fmla="*/ 227 h 268"/>
                <a:gd name="T32" fmla="*/ 146 w 268"/>
                <a:gd name="T33" fmla="*/ 243 h 268"/>
                <a:gd name="T34" fmla="*/ 154 w 268"/>
                <a:gd name="T35" fmla="*/ 260 h 268"/>
                <a:gd name="T36" fmla="*/ 162 w 268"/>
                <a:gd name="T37" fmla="*/ 260 h 268"/>
                <a:gd name="T38" fmla="*/ 170 w 268"/>
                <a:gd name="T39" fmla="*/ 260 h 268"/>
                <a:gd name="T40" fmla="*/ 187 w 268"/>
                <a:gd name="T41" fmla="*/ 268 h 268"/>
                <a:gd name="T42" fmla="*/ 211 w 268"/>
                <a:gd name="T43" fmla="*/ 268 h 268"/>
                <a:gd name="T44" fmla="*/ 219 w 268"/>
                <a:gd name="T45" fmla="*/ 268 h 268"/>
                <a:gd name="T46" fmla="*/ 235 w 268"/>
                <a:gd name="T47" fmla="*/ 260 h 268"/>
                <a:gd name="T48" fmla="*/ 252 w 268"/>
                <a:gd name="T49" fmla="*/ 252 h 268"/>
                <a:gd name="T50" fmla="*/ 268 w 268"/>
                <a:gd name="T51" fmla="*/ 243 h 268"/>
                <a:gd name="T52" fmla="*/ 268 w 268"/>
                <a:gd name="T53" fmla="*/ 219 h 268"/>
                <a:gd name="T54" fmla="*/ 268 w 268"/>
                <a:gd name="T55" fmla="*/ 195 h 268"/>
                <a:gd name="T56" fmla="*/ 268 w 268"/>
                <a:gd name="T57" fmla="*/ 170 h 268"/>
                <a:gd name="T58" fmla="*/ 252 w 268"/>
                <a:gd name="T59" fmla="*/ 162 h 268"/>
                <a:gd name="T60" fmla="*/ 243 w 268"/>
                <a:gd name="T61" fmla="*/ 179 h 268"/>
                <a:gd name="T62" fmla="*/ 235 w 268"/>
                <a:gd name="T63" fmla="*/ 162 h 268"/>
                <a:gd name="T64" fmla="*/ 211 w 268"/>
                <a:gd name="T65" fmla="*/ 162 h 268"/>
                <a:gd name="T66" fmla="*/ 203 w 268"/>
                <a:gd name="T67" fmla="*/ 146 h 268"/>
                <a:gd name="T68" fmla="*/ 195 w 268"/>
                <a:gd name="T69" fmla="*/ 130 h 268"/>
                <a:gd name="T70" fmla="*/ 187 w 268"/>
                <a:gd name="T71" fmla="*/ 114 h 268"/>
                <a:gd name="T72" fmla="*/ 179 w 268"/>
                <a:gd name="T73" fmla="*/ 97 h 268"/>
                <a:gd name="T74" fmla="*/ 170 w 268"/>
                <a:gd name="T75" fmla="*/ 81 h 268"/>
                <a:gd name="T76" fmla="*/ 170 w 268"/>
                <a:gd name="T77" fmla="*/ 73 h 268"/>
                <a:gd name="T78" fmla="*/ 179 w 268"/>
                <a:gd name="T79" fmla="*/ 57 h 268"/>
                <a:gd name="T80" fmla="*/ 179 w 268"/>
                <a:gd name="T81" fmla="*/ 33 h 268"/>
                <a:gd name="T82" fmla="*/ 154 w 268"/>
                <a:gd name="T83" fmla="*/ 33 h 268"/>
                <a:gd name="T84" fmla="*/ 130 w 268"/>
                <a:gd name="T85" fmla="*/ 33 h 268"/>
                <a:gd name="T86" fmla="*/ 122 w 268"/>
                <a:gd name="T87" fmla="*/ 16 h 268"/>
                <a:gd name="T88" fmla="*/ 106 w 268"/>
                <a:gd name="T89" fmla="*/ 8 h 268"/>
                <a:gd name="T90" fmla="*/ 89 w 268"/>
                <a:gd name="T91" fmla="*/ 0 h 268"/>
                <a:gd name="T92" fmla="*/ 89 w 268"/>
                <a:gd name="T93" fmla="*/ 24 h 268"/>
                <a:gd name="T94" fmla="*/ 73 w 268"/>
                <a:gd name="T95" fmla="*/ 33 h 268"/>
                <a:gd name="T96" fmla="*/ 57 w 268"/>
                <a:gd name="T97" fmla="*/ 41 h 268"/>
                <a:gd name="T98" fmla="*/ 41 w 268"/>
                <a:gd name="T99" fmla="*/ 49 h 268"/>
                <a:gd name="T100" fmla="*/ 33 w 268"/>
                <a:gd name="T101" fmla="*/ 65 h 268"/>
                <a:gd name="T102" fmla="*/ 16 w 268"/>
                <a:gd name="T103" fmla="*/ 73 h 268"/>
                <a:gd name="T104" fmla="*/ 8 w 268"/>
                <a:gd name="T105" fmla="*/ 89 h 268"/>
                <a:gd name="T106" fmla="*/ 16 w 268"/>
                <a:gd name="T107" fmla="*/ 114 h 268"/>
                <a:gd name="T108" fmla="*/ 16 w 268"/>
                <a:gd name="T109" fmla="*/ 130 h 268"/>
                <a:gd name="T110" fmla="*/ 8 w 268"/>
                <a:gd name="T111" fmla="*/ 154 h 268"/>
                <a:gd name="T112" fmla="*/ 8 w 268"/>
                <a:gd name="T113" fmla="*/ 17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 h="268">
                  <a:moveTo>
                    <a:pt x="0" y="187"/>
                  </a:moveTo>
                  <a:lnTo>
                    <a:pt x="8" y="187"/>
                  </a:lnTo>
                  <a:lnTo>
                    <a:pt x="8" y="195"/>
                  </a:lnTo>
                  <a:lnTo>
                    <a:pt x="16" y="195"/>
                  </a:lnTo>
                  <a:lnTo>
                    <a:pt x="24" y="195"/>
                  </a:lnTo>
                  <a:lnTo>
                    <a:pt x="24" y="203"/>
                  </a:lnTo>
                  <a:lnTo>
                    <a:pt x="24" y="211"/>
                  </a:lnTo>
                  <a:lnTo>
                    <a:pt x="33" y="211"/>
                  </a:lnTo>
                  <a:lnTo>
                    <a:pt x="33" y="219"/>
                  </a:lnTo>
                  <a:lnTo>
                    <a:pt x="41" y="219"/>
                  </a:lnTo>
                  <a:lnTo>
                    <a:pt x="49" y="219"/>
                  </a:lnTo>
                  <a:lnTo>
                    <a:pt x="49" y="227"/>
                  </a:lnTo>
                  <a:lnTo>
                    <a:pt x="57" y="227"/>
                  </a:lnTo>
                  <a:lnTo>
                    <a:pt x="65" y="227"/>
                  </a:lnTo>
                  <a:lnTo>
                    <a:pt x="65" y="235"/>
                  </a:lnTo>
                  <a:lnTo>
                    <a:pt x="65" y="227"/>
                  </a:lnTo>
                  <a:lnTo>
                    <a:pt x="65" y="235"/>
                  </a:lnTo>
                  <a:lnTo>
                    <a:pt x="65" y="227"/>
                  </a:lnTo>
                  <a:lnTo>
                    <a:pt x="73" y="227"/>
                  </a:lnTo>
                  <a:lnTo>
                    <a:pt x="73" y="219"/>
                  </a:lnTo>
                  <a:lnTo>
                    <a:pt x="81" y="219"/>
                  </a:lnTo>
                  <a:lnTo>
                    <a:pt x="81" y="211"/>
                  </a:lnTo>
                  <a:lnTo>
                    <a:pt x="81" y="203"/>
                  </a:lnTo>
                  <a:lnTo>
                    <a:pt x="81" y="195"/>
                  </a:lnTo>
                  <a:lnTo>
                    <a:pt x="81" y="187"/>
                  </a:lnTo>
                  <a:lnTo>
                    <a:pt x="81" y="179"/>
                  </a:lnTo>
                  <a:lnTo>
                    <a:pt x="73" y="170"/>
                  </a:lnTo>
                  <a:lnTo>
                    <a:pt x="73" y="162"/>
                  </a:lnTo>
                  <a:lnTo>
                    <a:pt x="81" y="162"/>
                  </a:lnTo>
                  <a:lnTo>
                    <a:pt x="81" y="154"/>
                  </a:lnTo>
                  <a:lnTo>
                    <a:pt x="89" y="154"/>
                  </a:lnTo>
                  <a:lnTo>
                    <a:pt x="97" y="154"/>
                  </a:lnTo>
                  <a:lnTo>
                    <a:pt x="97" y="162"/>
                  </a:lnTo>
                  <a:lnTo>
                    <a:pt x="106" y="162"/>
                  </a:lnTo>
                  <a:lnTo>
                    <a:pt x="114" y="162"/>
                  </a:lnTo>
                  <a:lnTo>
                    <a:pt x="114" y="170"/>
                  </a:lnTo>
                  <a:lnTo>
                    <a:pt x="114" y="179"/>
                  </a:lnTo>
                  <a:lnTo>
                    <a:pt x="114" y="187"/>
                  </a:lnTo>
                  <a:lnTo>
                    <a:pt x="106" y="195"/>
                  </a:lnTo>
                  <a:lnTo>
                    <a:pt x="106" y="203"/>
                  </a:lnTo>
                  <a:lnTo>
                    <a:pt x="114" y="203"/>
                  </a:lnTo>
                  <a:lnTo>
                    <a:pt x="114" y="211"/>
                  </a:lnTo>
                  <a:lnTo>
                    <a:pt x="122" y="211"/>
                  </a:lnTo>
                  <a:lnTo>
                    <a:pt x="130" y="219"/>
                  </a:lnTo>
                  <a:lnTo>
                    <a:pt x="130" y="227"/>
                  </a:lnTo>
                  <a:lnTo>
                    <a:pt x="138" y="227"/>
                  </a:lnTo>
                  <a:lnTo>
                    <a:pt x="130" y="227"/>
                  </a:lnTo>
                  <a:lnTo>
                    <a:pt x="138" y="227"/>
                  </a:lnTo>
                  <a:lnTo>
                    <a:pt x="138" y="235"/>
                  </a:lnTo>
                  <a:lnTo>
                    <a:pt x="138" y="243"/>
                  </a:lnTo>
                  <a:lnTo>
                    <a:pt x="146" y="243"/>
                  </a:lnTo>
                  <a:lnTo>
                    <a:pt x="146" y="252"/>
                  </a:lnTo>
                  <a:lnTo>
                    <a:pt x="154" y="252"/>
                  </a:lnTo>
                  <a:lnTo>
                    <a:pt x="154" y="260"/>
                  </a:lnTo>
                  <a:lnTo>
                    <a:pt x="154" y="252"/>
                  </a:lnTo>
                  <a:lnTo>
                    <a:pt x="162" y="252"/>
                  </a:lnTo>
                  <a:lnTo>
                    <a:pt x="162" y="260"/>
                  </a:lnTo>
                  <a:lnTo>
                    <a:pt x="170" y="260"/>
                  </a:lnTo>
                  <a:lnTo>
                    <a:pt x="162" y="260"/>
                  </a:lnTo>
                  <a:lnTo>
                    <a:pt x="170" y="260"/>
                  </a:lnTo>
                  <a:lnTo>
                    <a:pt x="179" y="260"/>
                  </a:lnTo>
                  <a:lnTo>
                    <a:pt x="187" y="260"/>
                  </a:lnTo>
                  <a:lnTo>
                    <a:pt x="187" y="268"/>
                  </a:lnTo>
                  <a:lnTo>
                    <a:pt x="195" y="268"/>
                  </a:lnTo>
                  <a:lnTo>
                    <a:pt x="203" y="268"/>
                  </a:lnTo>
                  <a:lnTo>
                    <a:pt x="211" y="268"/>
                  </a:lnTo>
                  <a:lnTo>
                    <a:pt x="211" y="260"/>
                  </a:lnTo>
                  <a:lnTo>
                    <a:pt x="219" y="260"/>
                  </a:lnTo>
                  <a:lnTo>
                    <a:pt x="219" y="268"/>
                  </a:lnTo>
                  <a:lnTo>
                    <a:pt x="227" y="268"/>
                  </a:lnTo>
                  <a:lnTo>
                    <a:pt x="235" y="268"/>
                  </a:lnTo>
                  <a:lnTo>
                    <a:pt x="235" y="260"/>
                  </a:lnTo>
                  <a:lnTo>
                    <a:pt x="243" y="260"/>
                  </a:lnTo>
                  <a:lnTo>
                    <a:pt x="243" y="252"/>
                  </a:lnTo>
                  <a:lnTo>
                    <a:pt x="252" y="252"/>
                  </a:lnTo>
                  <a:lnTo>
                    <a:pt x="260" y="252"/>
                  </a:lnTo>
                  <a:lnTo>
                    <a:pt x="260" y="243"/>
                  </a:lnTo>
                  <a:lnTo>
                    <a:pt x="268" y="243"/>
                  </a:lnTo>
                  <a:lnTo>
                    <a:pt x="268" y="235"/>
                  </a:lnTo>
                  <a:lnTo>
                    <a:pt x="268" y="227"/>
                  </a:lnTo>
                  <a:lnTo>
                    <a:pt x="268" y="219"/>
                  </a:lnTo>
                  <a:lnTo>
                    <a:pt x="268" y="211"/>
                  </a:lnTo>
                  <a:lnTo>
                    <a:pt x="268" y="203"/>
                  </a:lnTo>
                  <a:lnTo>
                    <a:pt x="268" y="195"/>
                  </a:lnTo>
                  <a:lnTo>
                    <a:pt x="268" y="187"/>
                  </a:lnTo>
                  <a:lnTo>
                    <a:pt x="268" y="179"/>
                  </a:lnTo>
                  <a:lnTo>
                    <a:pt x="268" y="170"/>
                  </a:lnTo>
                  <a:lnTo>
                    <a:pt x="268" y="162"/>
                  </a:lnTo>
                  <a:lnTo>
                    <a:pt x="260" y="162"/>
                  </a:lnTo>
                  <a:lnTo>
                    <a:pt x="252" y="162"/>
                  </a:lnTo>
                  <a:lnTo>
                    <a:pt x="252" y="170"/>
                  </a:lnTo>
                  <a:lnTo>
                    <a:pt x="252" y="179"/>
                  </a:lnTo>
                  <a:lnTo>
                    <a:pt x="243" y="179"/>
                  </a:lnTo>
                  <a:lnTo>
                    <a:pt x="243" y="170"/>
                  </a:lnTo>
                  <a:lnTo>
                    <a:pt x="235" y="170"/>
                  </a:lnTo>
                  <a:lnTo>
                    <a:pt x="235" y="162"/>
                  </a:lnTo>
                  <a:lnTo>
                    <a:pt x="227" y="162"/>
                  </a:lnTo>
                  <a:lnTo>
                    <a:pt x="219" y="162"/>
                  </a:lnTo>
                  <a:lnTo>
                    <a:pt x="211" y="162"/>
                  </a:lnTo>
                  <a:lnTo>
                    <a:pt x="203" y="162"/>
                  </a:lnTo>
                  <a:lnTo>
                    <a:pt x="203" y="154"/>
                  </a:lnTo>
                  <a:lnTo>
                    <a:pt x="203" y="146"/>
                  </a:lnTo>
                  <a:lnTo>
                    <a:pt x="195" y="146"/>
                  </a:lnTo>
                  <a:lnTo>
                    <a:pt x="195" y="138"/>
                  </a:lnTo>
                  <a:lnTo>
                    <a:pt x="195" y="130"/>
                  </a:lnTo>
                  <a:lnTo>
                    <a:pt x="195" y="122"/>
                  </a:lnTo>
                  <a:lnTo>
                    <a:pt x="195" y="114"/>
                  </a:lnTo>
                  <a:lnTo>
                    <a:pt x="187" y="114"/>
                  </a:lnTo>
                  <a:lnTo>
                    <a:pt x="179" y="114"/>
                  </a:lnTo>
                  <a:lnTo>
                    <a:pt x="179" y="106"/>
                  </a:lnTo>
                  <a:lnTo>
                    <a:pt x="179" y="97"/>
                  </a:lnTo>
                  <a:lnTo>
                    <a:pt x="170" y="97"/>
                  </a:lnTo>
                  <a:lnTo>
                    <a:pt x="170" y="89"/>
                  </a:lnTo>
                  <a:lnTo>
                    <a:pt x="170" y="81"/>
                  </a:lnTo>
                  <a:lnTo>
                    <a:pt x="179" y="81"/>
                  </a:lnTo>
                  <a:lnTo>
                    <a:pt x="170" y="81"/>
                  </a:lnTo>
                  <a:lnTo>
                    <a:pt x="170" y="73"/>
                  </a:lnTo>
                  <a:lnTo>
                    <a:pt x="170" y="65"/>
                  </a:lnTo>
                  <a:lnTo>
                    <a:pt x="170" y="57"/>
                  </a:lnTo>
                  <a:lnTo>
                    <a:pt x="179" y="57"/>
                  </a:lnTo>
                  <a:lnTo>
                    <a:pt x="179" y="49"/>
                  </a:lnTo>
                  <a:lnTo>
                    <a:pt x="179" y="41"/>
                  </a:lnTo>
                  <a:lnTo>
                    <a:pt x="179" y="33"/>
                  </a:lnTo>
                  <a:lnTo>
                    <a:pt x="170" y="33"/>
                  </a:lnTo>
                  <a:lnTo>
                    <a:pt x="162" y="33"/>
                  </a:lnTo>
                  <a:lnTo>
                    <a:pt x="154" y="33"/>
                  </a:lnTo>
                  <a:lnTo>
                    <a:pt x="146" y="33"/>
                  </a:lnTo>
                  <a:lnTo>
                    <a:pt x="138" y="33"/>
                  </a:lnTo>
                  <a:lnTo>
                    <a:pt x="130" y="33"/>
                  </a:lnTo>
                  <a:lnTo>
                    <a:pt x="130" y="24"/>
                  </a:lnTo>
                  <a:lnTo>
                    <a:pt x="122" y="24"/>
                  </a:lnTo>
                  <a:lnTo>
                    <a:pt x="122" y="16"/>
                  </a:lnTo>
                  <a:lnTo>
                    <a:pt x="114" y="16"/>
                  </a:lnTo>
                  <a:lnTo>
                    <a:pt x="106" y="16"/>
                  </a:lnTo>
                  <a:lnTo>
                    <a:pt x="106" y="8"/>
                  </a:lnTo>
                  <a:lnTo>
                    <a:pt x="97" y="8"/>
                  </a:lnTo>
                  <a:lnTo>
                    <a:pt x="97" y="0"/>
                  </a:lnTo>
                  <a:lnTo>
                    <a:pt x="89" y="0"/>
                  </a:lnTo>
                  <a:lnTo>
                    <a:pt x="89" y="8"/>
                  </a:lnTo>
                  <a:lnTo>
                    <a:pt x="89" y="16"/>
                  </a:lnTo>
                  <a:lnTo>
                    <a:pt x="89" y="24"/>
                  </a:lnTo>
                  <a:lnTo>
                    <a:pt x="81" y="24"/>
                  </a:lnTo>
                  <a:lnTo>
                    <a:pt x="81" y="33"/>
                  </a:lnTo>
                  <a:lnTo>
                    <a:pt x="73" y="33"/>
                  </a:lnTo>
                  <a:lnTo>
                    <a:pt x="73" y="41"/>
                  </a:lnTo>
                  <a:lnTo>
                    <a:pt x="65" y="41"/>
                  </a:lnTo>
                  <a:lnTo>
                    <a:pt x="57" y="41"/>
                  </a:lnTo>
                  <a:lnTo>
                    <a:pt x="49" y="41"/>
                  </a:lnTo>
                  <a:lnTo>
                    <a:pt x="49" y="49"/>
                  </a:lnTo>
                  <a:lnTo>
                    <a:pt x="41" y="49"/>
                  </a:lnTo>
                  <a:lnTo>
                    <a:pt x="41" y="57"/>
                  </a:lnTo>
                  <a:lnTo>
                    <a:pt x="41" y="65"/>
                  </a:lnTo>
                  <a:lnTo>
                    <a:pt x="33" y="65"/>
                  </a:lnTo>
                  <a:lnTo>
                    <a:pt x="33" y="73"/>
                  </a:lnTo>
                  <a:lnTo>
                    <a:pt x="24" y="73"/>
                  </a:lnTo>
                  <a:lnTo>
                    <a:pt x="16" y="73"/>
                  </a:lnTo>
                  <a:lnTo>
                    <a:pt x="16" y="81"/>
                  </a:lnTo>
                  <a:lnTo>
                    <a:pt x="16" y="89"/>
                  </a:lnTo>
                  <a:lnTo>
                    <a:pt x="8" y="89"/>
                  </a:lnTo>
                  <a:lnTo>
                    <a:pt x="8" y="97"/>
                  </a:lnTo>
                  <a:lnTo>
                    <a:pt x="8" y="106"/>
                  </a:lnTo>
                  <a:lnTo>
                    <a:pt x="16" y="114"/>
                  </a:lnTo>
                  <a:lnTo>
                    <a:pt x="24" y="114"/>
                  </a:lnTo>
                  <a:lnTo>
                    <a:pt x="24" y="122"/>
                  </a:lnTo>
                  <a:lnTo>
                    <a:pt x="16" y="130"/>
                  </a:lnTo>
                  <a:lnTo>
                    <a:pt x="16" y="138"/>
                  </a:lnTo>
                  <a:lnTo>
                    <a:pt x="16" y="146"/>
                  </a:lnTo>
                  <a:lnTo>
                    <a:pt x="8" y="154"/>
                  </a:lnTo>
                  <a:lnTo>
                    <a:pt x="8" y="162"/>
                  </a:lnTo>
                  <a:lnTo>
                    <a:pt x="8" y="170"/>
                  </a:lnTo>
                  <a:lnTo>
                    <a:pt x="8" y="179"/>
                  </a:lnTo>
                  <a:lnTo>
                    <a:pt x="0" y="179"/>
                  </a:lnTo>
                  <a:lnTo>
                    <a:pt x="0" y="187"/>
                  </a:lnTo>
                  <a:close/>
                </a:path>
              </a:pathLst>
            </a:custGeom>
            <a:solidFill>
              <a:srgbClr val="863C00"/>
            </a:solidFill>
            <a:ln w="12700">
              <a:solidFill>
                <a:srgbClr val="000000"/>
              </a:solidFill>
              <a:prstDash val="solid"/>
              <a:round/>
              <a:headEnd/>
              <a:tailEnd/>
            </a:ln>
          </p:spPr>
          <p:txBody>
            <a:bodyPr/>
            <a:lstStyle/>
            <a:p>
              <a:endParaRPr lang="es-PE"/>
            </a:p>
          </p:txBody>
        </p:sp>
        <p:sp>
          <p:nvSpPr>
            <p:cNvPr id="129" name="Freeform 73">
              <a:extLst>
                <a:ext uri="{FF2B5EF4-FFF2-40B4-BE49-F238E27FC236}">
                  <a16:creationId xmlns:a16="http://schemas.microsoft.com/office/drawing/2014/main" id="{79F9C3AB-D132-CA4A-AF61-E6A3AB3F3443}"/>
                </a:ext>
              </a:extLst>
            </p:cNvPr>
            <p:cNvSpPr>
              <a:spLocks noChangeAspect="1"/>
            </p:cNvSpPr>
            <p:nvPr/>
          </p:nvSpPr>
          <p:spPr bwMode="auto">
            <a:xfrm>
              <a:off x="3411" y="2963"/>
              <a:ext cx="279" cy="349"/>
            </a:xfrm>
            <a:custGeom>
              <a:avLst/>
              <a:gdLst>
                <a:gd name="T0" fmla="*/ 325 w 487"/>
                <a:gd name="T1" fmla="*/ 0 h 608"/>
                <a:gd name="T2" fmla="*/ 276 w 487"/>
                <a:gd name="T3" fmla="*/ 0 h 608"/>
                <a:gd name="T4" fmla="*/ 227 w 487"/>
                <a:gd name="T5" fmla="*/ 8 h 608"/>
                <a:gd name="T6" fmla="*/ 179 w 487"/>
                <a:gd name="T7" fmla="*/ 8 h 608"/>
                <a:gd name="T8" fmla="*/ 130 w 487"/>
                <a:gd name="T9" fmla="*/ 8 h 608"/>
                <a:gd name="T10" fmla="*/ 90 w 487"/>
                <a:gd name="T11" fmla="*/ 24 h 608"/>
                <a:gd name="T12" fmla="*/ 81 w 487"/>
                <a:gd name="T13" fmla="*/ 32 h 608"/>
                <a:gd name="T14" fmla="*/ 98 w 487"/>
                <a:gd name="T15" fmla="*/ 65 h 608"/>
                <a:gd name="T16" fmla="*/ 81 w 487"/>
                <a:gd name="T17" fmla="*/ 97 h 608"/>
                <a:gd name="T18" fmla="*/ 81 w 487"/>
                <a:gd name="T19" fmla="*/ 130 h 608"/>
                <a:gd name="T20" fmla="*/ 81 w 487"/>
                <a:gd name="T21" fmla="*/ 130 h 608"/>
                <a:gd name="T22" fmla="*/ 65 w 487"/>
                <a:gd name="T23" fmla="*/ 146 h 608"/>
                <a:gd name="T24" fmla="*/ 57 w 487"/>
                <a:gd name="T25" fmla="*/ 170 h 608"/>
                <a:gd name="T26" fmla="*/ 57 w 487"/>
                <a:gd name="T27" fmla="*/ 203 h 608"/>
                <a:gd name="T28" fmla="*/ 65 w 487"/>
                <a:gd name="T29" fmla="*/ 243 h 608"/>
                <a:gd name="T30" fmla="*/ 57 w 487"/>
                <a:gd name="T31" fmla="*/ 276 h 608"/>
                <a:gd name="T32" fmla="*/ 33 w 487"/>
                <a:gd name="T33" fmla="*/ 300 h 608"/>
                <a:gd name="T34" fmla="*/ 17 w 487"/>
                <a:gd name="T35" fmla="*/ 332 h 608"/>
                <a:gd name="T36" fmla="*/ 0 w 487"/>
                <a:gd name="T37" fmla="*/ 365 h 608"/>
                <a:gd name="T38" fmla="*/ 8 w 487"/>
                <a:gd name="T39" fmla="*/ 405 h 608"/>
                <a:gd name="T40" fmla="*/ 17 w 487"/>
                <a:gd name="T41" fmla="*/ 446 h 608"/>
                <a:gd name="T42" fmla="*/ 33 w 487"/>
                <a:gd name="T43" fmla="*/ 478 h 608"/>
                <a:gd name="T44" fmla="*/ 57 w 487"/>
                <a:gd name="T45" fmla="*/ 454 h 608"/>
                <a:gd name="T46" fmla="*/ 81 w 487"/>
                <a:gd name="T47" fmla="*/ 462 h 608"/>
                <a:gd name="T48" fmla="*/ 90 w 487"/>
                <a:gd name="T49" fmla="*/ 486 h 608"/>
                <a:gd name="T50" fmla="*/ 90 w 487"/>
                <a:gd name="T51" fmla="*/ 527 h 608"/>
                <a:gd name="T52" fmla="*/ 98 w 487"/>
                <a:gd name="T53" fmla="*/ 551 h 608"/>
                <a:gd name="T54" fmla="*/ 114 w 487"/>
                <a:gd name="T55" fmla="*/ 584 h 608"/>
                <a:gd name="T56" fmla="*/ 163 w 487"/>
                <a:gd name="T57" fmla="*/ 584 h 608"/>
                <a:gd name="T58" fmla="*/ 211 w 487"/>
                <a:gd name="T59" fmla="*/ 576 h 608"/>
                <a:gd name="T60" fmla="*/ 260 w 487"/>
                <a:gd name="T61" fmla="*/ 592 h 608"/>
                <a:gd name="T62" fmla="*/ 309 w 487"/>
                <a:gd name="T63" fmla="*/ 600 h 608"/>
                <a:gd name="T64" fmla="*/ 325 w 487"/>
                <a:gd name="T65" fmla="*/ 600 h 608"/>
                <a:gd name="T66" fmla="*/ 309 w 487"/>
                <a:gd name="T67" fmla="*/ 567 h 608"/>
                <a:gd name="T68" fmla="*/ 292 w 487"/>
                <a:gd name="T69" fmla="*/ 535 h 608"/>
                <a:gd name="T70" fmla="*/ 276 w 487"/>
                <a:gd name="T71" fmla="*/ 535 h 608"/>
                <a:gd name="T72" fmla="*/ 276 w 487"/>
                <a:gd name="T73" fmla="*/ 535 h 608"/>
                <a:gd name="T74" fmla="*/ 284 w 487"/>
                <a:gd name="T75" fmla="*/ 511 h 608"/>
                <a:gd name="T76" fmla="*/ 268 w 487"/>
                <a:gd name="T77" fmla="*/ 478 h 608"/>
                <a:gd name="T78" fmla="*/ 276 w 487"/>
                <a:gd name="T79" fmla="*/ 470 h 608"/>
                <a:gd name="T80" fmla="*/ 284 w 487"/>
                <a:gd name="T81" fmla="*/ 421 h 608"/>
                <a:gd name="T82" fmla="*/ 317 w 487"/>
                <a:gd name="T83" fmla="*/ 405 h 608"/>
                <a:gd name="T84" fmla="*/ 309 w 487"/>
                <a:gd name="T85" fmla="*/ 381 h 608"/>
                <a:gd name="T86" fmla="*/ 317 w 487"/>
                <a:gd name="T87" fmla="*/ 373 h 608"/>
                <a:gd name="T88" fmla="*/ 349 w 487"/>
                <a:gd name="T89" fmla="*/ 381 h 608"/>
                <a:gd name="T90" fmla="*/ 365 w 487"/>
                <a:gd name="T91" fmla="*/ 349 h 608"/>
                <a:gd name="T92" fmla="*/ 365 w 487"/>
                <a:gd name="T93" fmla="*/ 316 h 608"/>
                <a:gd name="T94" fmla="*/ 357 w 487"/>
                <a:gd name="T95" fmla="*/ 308 h 608"/>
                <a:gd name="T96" fmla="*/ 381 w 487"/>
                <a:gd name="T97" fmla="*/ 284 h 608"/>
                <a:gd name="T98" fmla="*/ 398 w 487"/>
                <a:gd name="T99" fmla="*/ 251 h 608"/>
                <a:gd name="T100" fmla="*/ 422 w 487"/>
                <a:gd name="T101" fmla="*/ 227 h 608"/>
                <a:gd name="T102" fmla="*/ 446 w 487"/>
                <a:gd name="T103" fmla="*/ 219 h 608"/>
                <a:gd name="T104" fmla="*/ 471 w 487"/>
                <a:gd name="T105" fmla="*/ 194 h 608"/>
                <a:gd name="T106" fmla="*/ 479 w 487"/>
                <a:gd name="T107" fmla="*/ 170 h 608"/>
                <a:gd name="T108" fmla="*/ 487 w 487"/>
                <a:gd name="T109" fmla="*/ 146 h 608"/>
                <a:gd name="T110" fmla="*/ 487 w 487"/>
                <a:gd name="T111" fmla="*/ 113 h 608"/>
                <a:gd name="T112" fmla="*/ 463 w 487"/>
                <a:gd name="T113" fmla="*/ 105 h 608"/>
                <a:gd name="T114" fmla="*/ 422 w 487"/>
                <a:gd name="T115" fmla="*/ 97 h 608"/>
                <a:gd name="T116" fmla="*/ 398 w 487"/>
                <a:gd name="T117" fmla="*/ 73 h 608"/>
                <a:gd name="T118" fmla="*/ 373 w 487"/>
                <a:gd name="T119" fmla="*/ 49 h 608"/>
                <a:gd name="T120" fmla="*/ 357 w 487"/>
                <a:gd name="T121" fmla="*/ 1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7" h="608">
                  <a:moveTo>
                    <a:pt x="365" y="0"/>
                  </a:moveTo>
                  <a:lnTo>
                    <a:pt x="357" y="0"/>
                  </a:lnTo>
                  <a:lnTo>
                    <a:pt x="349" y="0"/>
                  </a:lnTo>
                  <a:lnTo>
                    <a:pt x="341" y="0"/>
                  </a:lnTo>
                  <a:lnTo>
                    <a:pt x="333" y="0"/>
                  </a:lnTo>
                  <a:lnTo>
                    <a:pt x="325" y="0"/>
                  </a:lnTo>
                  <a:lnTo>
                    <a:pt x="317" y="0"/>
                  </a:lnTo>
                  <a:lnTo>
                    <a:pt x="309" y="0"/>
                  </a:lnTo>
                  <a:lnTo>
                    <a:pt x="300" y="0"/>
                  </a:lnTo>
                  <a:lnTo>
                    <a:pt x="292" y="0"/>
                  </a:lnTo>
                  <a:lnTo>
                    <a:pt x="284" y="0"/>
                  </a:lnTo>
                  <a:lnTo>
                    <a:pt x="276" y="0"/>
                  </a:lnTo>
                  <a:lnTo>
                    <a:pt x="268" y="0"/>
                  </a:lnTo>
                  <a:lnTo>
                    <a:pt x="260" y="0"/>
                  </a:lnTo>
                  <a:lnTo>
                    <a:pt x="252" y="0"/>
                  </a:lnTo>
                  <a:lnTo>
                    <a:pt x="244" y="8"/>
                  </a:lnTo>
                  <a:lnTo>
                    <a:pt x="236" y="8"/>
                  </a:lnTo>
                  <a:lnTo>
                    <a:pt x="227" y="8"/>
                  </a:lnTo>
                  <a:lnTo>
                    <a:pt x="219" y="8"/>
                  </a:lnTo>
                  <a:lnTo>
                    <a:pt x="211" y="8"/>
                  </a:lnTo>
                  <a:lnTo>
                    <a:pt x="203" y="8"/>
                  </a:lnTo>
                  <a:lnTo>
                    <a:pt x="195" y="8"/>
                  </a:lnTo>
                  <a:lnTo>
                    <a:pt x="187" y="8"/>
                  </a:lnTo>
                  <a:lnTo>
                    <a:pt x="179" y="8"/>
                  </a:lnTo>
                  <a:lnTo>
                    <a:pt x="171" y="8"/>
                  </a:lnTo>
                  <a:lnTo>
                    <a:pt x="163" y="8"/>
                  </a:lnTo>
                  <a:lnTo>
                    <a:pt x="154" y="8"/>
                  </a:lnTo>
                  <a:lnTo>
                    <a:pt x="146" y="8"/>
                  </a:lnTo>
                  <a:lnTo>
                    <a:pt x="138" y="8"/>
                  </a:lnTo>
                  <a:lnTo>
                    <a:pt x="130" y="8"/>
                  </a:lnTo>
                  <a:lnTo>
                    <a:pt x="122" y="8"/>
                  </a:lnTo>
                  <a:lnTo>
                    <a:pt x="114" y="8"/>
                  </a:lnTo>
                  <a:lnTo>
                    <a:pt x="106" y="8"/>
                  </a:lnTo>
                  <a:lnTo>
                    <a:pt x="98" y="8"/>
                  </a:lnTo>
                  <a:lnTo>
                    <a:pt x="90" y="16"/>
                  </a:lnTo>
                  <a:lnTo>
                    <a:pt x="90" y="24"/>
                  </a:lnTo>
                  <a:lnTo>
                    <a:pt x="81" y="24"/>
                  </a:lnTo>
                  <a:lnTo>
                    <a:pt x="73" y="24"/>
                  </a:lnTo>
                  <a:lnTo>
                    <a:pt x="73" y="32"/>
                  </a:lnTo>
                  <a:lnTo>
                    <a:pt x="81" y="32"/>
                  </a:lnTo>
                  <a:lnTo>
                    <a:pt x="81" y="24"/>
                  </a:lnTo>
                  <a:lnTo>
                    <a:pt x="81" y="32"/>
                  </a:lnTo>
                  <a:lnTo>
                    <a:pt x="90" y="32"/>
                  </a:lnTo>
                  <a:lnTo>
                    <a:pt x="90" y="40"/>
                  </a:lnTo>
                  <a:lnTo>
                    <a:pt x="90" y="49"/>
                  </a:lnTo>
                  <a:lnTo>
                    <a:pt x="90" y="57"/>
                  </a:lnTo>
                  <a:lnTo>
                    <a:pt x="98" y="57"/>
                  </a:lnTo>
                  <a:lnTo>
                    <a:pt x="98" y="65"/>
                  </a:lnTo>
                  <a:lnTo>
                    <a:pt x="98" y="73"/>
                  </a:lnTo>
                  <a:lnTo>
                    <a:pt x="98" y="81"/>
                  </a:lnTo>
                  <a:lnTo>
                    <a:pt x="90" y="81"/>
                  </a:lnTo>
                  <a:lnTo>
                    <a:pt x="90" y="89"/>
                  </a:lnTo>
                  <a:lnTo>
                    <a:pt x="81" y="89"/>
                  </a:lnTo>
                  <a:lnTo>
                    <a:pt x="81" y="97"/>
                  </a:lnTo>
                  <a:lnTo>
                    <a:pt x="81" y="105"/>
                  </a:lnTo>
                  <a:lnTo>
                    <a:pt x="81" y="113"/>
                  </a:lnTo>
                  <a:lnTo>
                    <a:pt x="81" y="121"/>
                  </a:lnTo>
                  <a:lnTo>
                    <a:pt x="90" y="121"/>
                  </a:lnTo>
                  <a:lnTo>
                    <a:pt x="81" y="121"/>
                  </a:lnTo>
                  <a:lnTo>
                    <a:pt x="81" y="130"/>
                  </a:lnTo>
                  <a:lnTo>
                    <a:pt x="90" y="130"/>
                  </a:lnTo>
                  <a:lnTo>
                    <a:pt x="81" y="130"/>
                  </a:lnTo>
                  <a:lnTo>
                    <a:pt x="90" y="130"/>
                  </a:lnTo>
                  <a:lnTo>
                    <a:pt x="81" y="130"/>
                  </a:lnTo>
                  <a:lnTo>
                    <a:pt x="73" y="130"/>
                  </a:lnTo>
                  <a:lnTo>
                    <a:pt x="81" y="130"/>
                  </a:lnTo>
                  <a:lnTo>
                    <a:pt x="73" y="130"/>
                  </a:lnTo>
                  <a:lnTo>
                    <a:pt x="81" y="130"/>
                  </a:lnTo>
                  <a:lnTo>
                    <a:pt x="81" y="138"/>
                  </a:lnTo>
                  <a:lnTo>
                    <a:pt x="73" y="138"/>
                  </a:lnTo>
                  <a:lnTo>
                    <a:pt x="73" y="146"/>
                  </a:lnTo>
                  <a:lnTo>
                    <a:pt x="65" y="146"/>
                  </a:lnTo>
                  <a:lnTo>
                    <a:pt x="65" y="154"/>
                  </a:lnTo>
                  <a:lnTo>
                    <a:pt x="57" y="154"/>
                  </a:lnTo>
                  <a:lnTo>
                    <a:pt x="57" y="162"/>
                  </a:lnTo>
                  <a:lnTo>
                    <a:pt x="65" y="162"/>
                  </a:lnTo>
                  <a:lnTo>
                    <a:pt x="57" y="162"/>
                  </a:lnTo>
                  <a:lnTo>
                    <a:pt x="57" y="170"/>
                  </a:lnTo>
                  <a:lnTo>
                    <a:pt x="57" y="178"/>
                  </a:lnTo>
                  <a:lnTo>
                    <a:pt x="57" y="186"/>
                  </a:lnTo>
                  <a:lnTo>
                    <a:pt x="49" y="186"/>
                  </a:lnTo>
                  <a:lnTo>
                    <a:pt x="49" y="194"/>
                  </a:lnTo>
                  <a:lnTo>
                    <a:pt x="49" y="203"/>
                  </a:lnTo>
                  <a:lnTo>
                    <a:pt x="57" y="203"/>
                  </a:lnTo>
                  <a:lnTo>
                    <a:pt x="57" y="211"/>
                  </a:lnTo>
                  <a:lnTo>
                    <a:pt x="65" y="211"/>
                  </a:lnTo>
                  <a:lnTo>
                    <a:pt x="65" y="219"/>
                  </a:lnTo>
                  <a:lnTo>
                    <a:pt x="65" y="227"/>
                  </a:lnTo>
                  <a:lnTo>
                    <a:pt x="65" y="235"/>
                  </a:lnTo>
                  <a:lnTo>
                    <a:pt x="65" y="243"/>
                  </a:lnTo>
                  <a:lnTo>
                    <a:pt x="57" y="243"/>
                  </a:lnTo>
                  <a:lnTo>
                    <a:pt x="49" y="251"/>
                  </a:lnTo>
                  <a:lnTo>
                    <a:pt x="49" y="259"/>
                  </a:lnTo>
                  <a:lnTo>
                    <a:pt x="49" y="267"/>
                  </a:lnTo>
                  <a:lnTo>
                    <a:pt x="57" y="267"/>
                  </a:lnTo>
                  <a:lnTo>
                    <a:pt x="57" y="276"/>
                  </a:lnTo>
                  <a:lnTo>
                    <a:pt x="57" y="284"/>
                  </a:lnTo>
                  <a:lnTo>
                    <a:pt x="49" y="284"/>
                  </a:lnTo>
                  <a:lnTo>
                    <a:pt x="49" y="292"/>
                  </a:lnTo>
                  <a:lnTo>
                    <a:pt x="41" y="292"/>
                  </a:lnTo>
                  <a:lnTo>
                    <a:pt x="41" y="300"/>
                  </a:lnTo>
                  <a:lnTo>
                    <a:pt x="33" y="300"/>
                  </a:lnTo>
                  <a:lnTo>
                    <a:pt x="25" y="300"/>
                  </a:lnTo>
                  <a:lnTo>
                    <a:pt x="25" y="308"/>
                  </a:lnTo>
                  <a:lnTo>
                    <a:pt x="25" y="316"/>
                  </a:lnTo>
                  <a:lnTo>
                    <a:pt x="17" y="316"/>
                  </a:lnTo>
                  <a:lnTo>
                    <a:pt x="17" y="324"/>
                  </a:lnTo>
                  <a:lnTo>
                    <a:pt x="17" y="332"/>
                  </a:lnTo>
                  <a:lnTo>
                    <a:pt x="8" y="332"/>
                  </a:lnTo>
                  <a:lnTo>
                    <a:pt x="8" y="340"/>
                  </a:lnTo>
                  <a:lnTo>
                    <a:pt x="0" y="340"/>
                  </a:lnTo>
                  <a:lnTo>
                    <a:pt x="0" y="349"/>
                  </a:lnTo>
                  <a:lnTo>
                    <a:pt x="0" y="357"/>
                  </a:lnTo>
                  <a:lnTo>
                    <a:pt x="0" y="365"/>
                  </a:lnTo>
                  <a:lnTo>
                    <a:pt x="0" y="373"/>
                  </a:lnTo>
                  <a:lnTo>
                    <a:pt x="8" y="373"/>
                  </a:lnTo>
                  <a:lnTo>
                    <a:pt x="8" y="381"/>
                  </a:lnTo>
                  <a:lnTo>
                    <a:pt x="8" y="389"/>
                  </a:lnTo>
                  <a:lnTo>
                    <a:pt x="8" y="397"/>
                  </a:lnTo>
                  <a:lnTo>
                    <a:pt x="8" y="405"/>
                  </a:lnTo>
                  <a:lnTo>
                    <a:pt x="8" y="413"/>
                  </a:lnTo>
                  <a:lnTo>
                    <a:pt x="8" y="421"/>
                  </a:lnTo>
                  <a:lnTo>
                    <a:pt x="8" y="430"/>
                  </a:lnTo>
                  <a:lnTo>
                    <a:pt x="8" y="438"/>
                  </a:lnTo>
                  <a:lnTo>
                    <a:pt x="8" y="446"/>
                  </a:lnTo>
                  <a:lnTo>
                    <a:pt x="17" y="446"/>
                  </a:lnTo>
                  <a:lnTo>
                    <a:pt x="17" y="454"/>
                  </a:lnTo>
                  <a:lnTo>
                    <a:pt x="25" y="454"/>
                  </a:lnTo>
                  <a:lnTo>
                    <a:pt x="25" y="462"/>
                  </a:lnTo>
                  <a:lnTo>
                    <a:pt x="25" y="470"/>
                  </a:lnTo>
                  <a:lnTo>
                    <a:pt x="25" y="478"/>
                  </a:lnTo>
                  <a:lnTo>
                    <a:pt x="33" y="478"/>
                  </a:lnTo>
                  <a:lnTo>
                    <a:pt x="41" y="478"/>
                  </a:lnTo>
                  <a:lnTo>
                    <a:pt x="41" y="470"/>
                  </a:lnTo>
                  <a:lnTo>
                    <a:pt x="49" y="470"/>
                  </a:lnTo>
                  <a:lnTo>
                    <a:pt x="49" y="462"/>
                  </a:lnTo>
                  <a:lnTo>
                    <a:pt x="57" y="462"/>
                  </a:lnTo>
                  <a:lnTo>
                    <a:pt x="57" y="454"/>
                  </a:lnTo>
                  <a:lnTo>
                    <a:pt x="57" y="462"/>
                  </a:lnTo>
                  <a:lnTo>
                    <a:pt x="65" y="462"/>
                  </a:lnTo>
                  <a:lnTo>
                    <a:pt x="65" y="454"/>
                  </a:lnTo>
                  <a:lnTo>
                    <a:pt x="73" y="454"/>
                  </a:lnTo>
                  <a:lnTo>
                    <a:pt x="81" y="454"/>
                  </a:lnTo>
                  <a:lnTo>
                    <a:pt x="81" y="462"/>
                  </a:lnTo>
                  <a:lnTo>
                    <a:pt x="90" y="462"/>
                  </a:lnTo>
                  <a:lnTo>
                    <a:pt x="81" y="462"/>
                  </a:lnTo>
                  <a:lnTo>
                    <a:pt x="81" y="470"/>
                  </a:lnTo>
                  <a:lnTo>
                    <a:pt x="90" y="470"/>
                  </a:lnTo>
                  <a:lnTo>
                    <a:pt x="90" y="478"/>
                  </a:lnTo>
                  <a:lnTo>
                    <a:pt x="90" y="486"/>
                  </a:lnTo>
                  <a:lnTo>
                    <a:pt x="90" y="494"/>
                  </a:lnTo>
                  <a:lnTo>
                    <a:pt x="81" y="494"/>
                  </a:lnTo>
                  <a:lnTo>
                    <a:pt x="81" y="503"/>
                  </a:lnTo>
                  <a:lnTo>
                    <a:pt x="90" y="511"/>
                  </a:lnTo>
                  <a:lnTo>
                    <a:pt x="90" y="519"/>
                  </a:lnTo>
                  <a:lnTo>
                    <a:pt x="90" y="527"/>
                  </a:lnTo>
                  <a:lnTo>
                    <a:pt x="90" y="535"/>
                  </a:lnTo>
                  <a:lnTo>
                    <a:pt x="90" y="543"/>
                  </a:lnTo>
                  <a:lnTo>
                    <a:pt x="90" y="551"/>
                  </a:lnTo>
                  <a:lnTo>
                    <a:pt x="90" y="543"/>
                  </a:lnTo>
                  <a:lnTo>
                    <a:pt x="90" y="551"/>
                  </a:lnTo>
                  <a:lnTo>
                    <a:pt x="98" y="551"/>
                  </a:lnTo>
                  <a:lnTo>
                    <a:pt x="98" y="559"/>
                  </a:lnTo>
                  <a:lnTo>
                    <a:pt x="106" y="559"/>
                  </a:lnTo>
                  <a:lnTo>
                    <a:pt x="106" y="567"/>
                  </a:lnTo>
                  <a:lnTo>
                    <a:pt x="114" y="567"/>
                  </a:lnTo>
                  <a:lnTo>
                    <a:pt x="114" y="576"/>
                  </a:lnTo>
                  <a:lnTo>
                    <a:pt x="114" y="584"/>
                  </a:lnTo>
                  <a:lnTo>
                    <a:pt x="122" y="584"/>
                  </a:lnTo>
                  <a:lnTo>
                    <a:pt x="130" y="584"/>
                  </a:lnTo>
                  <a:lnTo>
                    <a:pt x="138" y="584"/>
                  </a:lnTo>
                  <a:lnTo>
                    <a:pt x="146" y="584"/>
                  </a:lnTo>
                  <a:lnTo>
                    <a:pt x="154" y="584"/>
                  </a:lnTo>
                  <a:lnTo>
                    <a:pt x="163" y="584"/>
                  </a:lnTo>
                  <a:lnTo>
                    <a:pt x="171" y="584"/>
                  </a:lnTo>
                  <a:lnTo>
                    <a:pt x="179" y="576"/>
                  </a:lnTo>
                  <a:lnTo>
                    <a:pt x="187" y="576"/>
                  </a:lnTo>
                  <a:lnTo>
                    <a:pt x="195" y="576"/>
                  </a:lnTo>
                  <a:lnTo>
                    <a:pt x="203" y="576"/>
                  </a:lnTo>
                  <a:lnTo>
                    <a:pt x="211" y="576"/>
                  </a:lnTo>
                  <a:lnTo>
                    <a:pt x="219" y="576"/>
                  </a:lnTo>
                  <a:lnTo>
                    <a:pt x="227" y="576"/>
                  </a:lnTo>
                  <a:lnTo>
                    <a:pt x="236" y="576"/>
                  </a:lnTo>
                  <a:lnTo>
                    <a:pt x="244" y="584"/>
                  </a:lnTo>
                  <a:lnTo>
                    <a:pt x="252" y="584"/>
                  </a:lnTo>
                  <a:lnTo>
                    <a:pt x="260" y="592"/>
                  </a:lnTo>
                  <a:lnTo>
                    <a:pt x="268" y="592"/>
                  </a:lnTo>
                  <a:lnTo>
                    <a:pt x="276" y="592"/>
                  </a:lnTo>
                  <a:lnTo>
                    <a:pt x="284" y="592"/>
                  </a:lnTo>
                  <a:lnTo>
                    <a:pt x="292" y="592"/>
                  </a:lnTo>
                  <a:lnTo>
                    <a:pt x="300" y="600"/>
                  </a:lnTo>
                  <a:lnTo>
                    <a:pt x="309" y="600"/>
                  </a:lnTo>
                  <a:lnTo>
                    <a:pt x="317" y="600"/>
                  </a:lnTo>
                  <a:lnTo>
                    <a:pt x="325" y="600"/>
                  </a:lnTo>
                  <a:lnTo>
                    <a:pt x="325" y="608"/>
                  </a:lnTo>
                  <a:lnTo>
                    <a:pt x="333" y="608"/>
                  </a:lnTo>
                  <a:lnTo>
                    <a:pt x="333" y="600"/>
                  </a:lnTo>
                  <a:lnTo>
                    <a:pt x="325" y="600"/>
                  </a:lnTo>
                  <a:lnTo>
                    <a:pt x="325" y="592"/>
                  </a:lnTo>
                  <a:lnTo>
                    <a:pt x="317" y="592"/>
                  </a:lnTo>
                  <a:lnTo>
                    <a:pt x="317" y="584"/>
                  </a:lnTo>
                  <a:lnTo>
                    <a:pt x="317" y="576"/>
                  </a:lnTo>
                  <a:lnTo>
                    <a:pt x="309" y="576"/>
                  </a:lnTo>
                  <a:lnTo>
                    <a:pt x="309" y="567"/>
                  </a:lnTo>
                  <a:lnTo>
                    <a:pt x="300" y="567"/>
                  </a:lnTo>
                  <a:lnTo>
                    <a:pt x="300" y="559"/>
                  </a:lnTo>
                  <a:lnTo>
                    <a:pt x="300" y="551"/>
                  </a:lnTo>
                  <a:lnTo>
                    <a:pt x="292" y="551"/>
                  </a:lnTo>
                  <a:lnTo>
                    <a:pt x="292" y="543"/>
                  </a:lnTo>
                  <a:lnTo>
                    <a:pt x="292" y="535"/>
                  </a:lnTo>
                  <a:lnTo>
                    <a:pt x="284" y="535"/>
                  </a:lnTo>
                  <a:lnTo>
                    <a:pt x="284" y="543"/>
                  </a:lnTo>
                  <a:lnTo>
                    <a:pt x="276" y="543"/>
                  </a:lnTo>
                  <a:lnTo>
                    <a:pt x="284" y="543"/>
                  </a:lnTo>
                  <a:lnTo>
                    <a:pt x="276" y="543"/>
                  </a:lnTo>
                  <a:lnTo>
                    <a:pt x="276" y="535"/>
                  </a:lnTo>
                  <a:lnTo>
                    <a:pt x="268" y="535"/>
                  </a:lnTo>
                  <a:lnTo>
                    <a:pt x="260" y="535"/>
                  </a:lnTo>
                  <a:lnTo>
                    <a:pt x="252" y="535"/>
                  </a:lnTo>
                  <a:lnTo>
                    <a:pt x="260" y="535"/>
                  </a:lnTo>
                  <a:lnTo>
                    <a:pt x="268" y="535"/>
                  </a:lnTo>
                  <a:lnTo>
                    <a:pt x="276" y="535"/>
                  </a:lnTo>
                  <a:lnTo>
                    <a:pt x="284" y="535"/>
                  </a:lnTo>
                  <a:lnTo>
                    <a:pt x="292" y="535"/>
                  </a:lnTo>
                  <a:lnTo>
                    <a:pt x="292" y="527"/>
                  </a:lnTo>
                  <a:lnTo>
                    <a:pt x="292" y="519"/>
                  </a:lnTo>
                  <a:lnTo>
                    <a:pt x="284" y="519"/>
                  </a:lnTo>
                  <a:lnTo>
                    <a:pt x="284" y="511"/>
                  </a:lnTo>
                  <a:lnTo>
                    <a:pt x="284" y="503"/>
                  </a:lnTo>
                  <a:lnTo>
                    <a:pt x="284" y="494"/>
                  </a:lnTo>
                  <a:lnTo>
                    <a:pt x="276" y="494"/>
                  </a:lnTo>
                  <a:lnTo>
                    <a:pt x="276" y="486"/>
                  </a:lnTo>
                  <a:lnTo>
                    <a:pt x="276" y="478"/>
                  </a:lnTo>
                  <a:lnTo>
                    <a:pt x="268" y="478"/>
                  </a:lnTo>
                  <a:lnTo>
                    <a:pt x="268" y="486"/>
                  </a:lnTo>
                  <a:lnTo>
                    <a:pt x="260" y="486"/>
                  </a:lnTo>
                  <a:lnTo>
                    <a:pt x="268" y="486"/>
                  </a:lnTo>
                  <a:lnTo>
                    <a:pt x="268" y="478"/>
                  </a:lnTo>
                  <a:lnTo>
                    <a:pt x="276" y="478"/>
                  </a:lnTo>
                  <a:lnTo>
                    <a:pt x="276" y="470"/>
                  </a:lnTo>
                  <a:lnTo>
                    <a:pt x="276" y="462"/>
                  </a:lnTo>
                  <a:lnTo>
                    <a:pt x="276" y="454"/>
                  </a:lnTo>
                  <a:lnTo>
                    <a:pt x="276" y="446"/>
                  </a:lnTo>
                  <a:lnTo>
                    <a:pt x="284" y="438"/>
                  </a:lnTo>
                  <a:lnTo>
                    <a:pt x="284" y="430"/>
                  </a:lnTo>
                  <a:lnTo>
                    <a:pt x="284" y="421"/>
                  </a:lnTo>
                  <a:lnTo>
                    <a:pt x="292" y="421"/>
                  </a:lnTo>
                  <a:lnTo>
                    <a:pt x="292" y="413"/>
                  </a:lnTo>
                  <a:lnTo>
                    <a:pt x="300" y="413"/>
                  </a:lnTo>
                  <a:lnTo>
                    <a:pt x="300" y="405"/>
                  </a:lnTo>
                  <a:lnTo>
                    <a:pt x="309" y="405"/>
                  </a:lnTo>
                  <a:lnTo>
                    <a:pt x="317" y="405"/>
                  </a:lnTo>
                  <a:lnTo>
                    <a:pt x="317" y="397"/>
                  </a:lnTo>
                  <a:lnTo>
                    <a:pt x="325" y="397"/>
                  </a:lnTo>
                  <a:lnTo>
                    <a:pt x="317" y="397"/>
                  </a:lnTo>
                  <a:lnTo>
                    <a:pt x="317" y="389"/>
                  </a:lnTo>
                  <a:lnTo>
                    <a:pt x="317" y="381"/>
                  </a:lnTo>
                  <a:lnTo>
                    <a:pt x="309" y="381"/>
                  </a:lnTo>
                  <a:lnTo>
                    <a:pt x="300" y="381"/>
                  </a:lnTo>
                  <a:lnTo>
                    <a:pt x="292" y="381"/>
                  </a:lnTo>
                  <a:lnTo>
                    <a:pt x="300" y="381"/>
                  </a:lnTo>
                  <a:lnTo>
                    <a:pt x="309" y="381"/>
                  </a:lnTo>
                  <a:lnTo>
                    <a:pt x="309" y="373"/>
                  </a:lnTo>
                  <a:lnTo>
                    <a:pt x="317" y="373"/>
                  </a:lnTo>
                  <a:lnTo>
                    <a:pt x="317" y="381"/>
                  </a:lnTo>
                  <a:lnTo>
                    <a:pt x="317" y="389"/>
                  </a:lnTo>
                  <a:lnTo>
                    <a:pt x="325" y="389"/>
                  </a:lnTo>
                  <a:lnTo>
                    <a:pt x="333" y="389"/>
                  </a:lnTo>
                  <a:lnTo>
                    <a:pt x="341" y="389"/>
                  </a:lnTo>
                  <a:lnTo>
                    <a:pt x="349" y="381"/>
                  </a:lnTo>
                  <a:lnTo>
                    <a:pt x="357" y="381"/>
                  </a:lnTo>
                  <a:lnTo>
                    <a:pt x="357" y="373"/>
                  </a:lnTo>
                  <a:lnTo>
                    <a:pt x="357" y="365"/>
                  </a:lnTo>
                  <a:lnTo>
                    <a:pt x="357" y="357"/>
                  </a:lnTo>
                  <a:lnTo>
                    <a:pt x="365" y="357"/>
                  </a:lnTo>
                  <a:lnTo>
                    <a:pt x="365" y="349"/>
                  </a:lnTo>
                  <a:lnTo>
                    <a:pt x="365" y="340"/>
                  </a:lnTo>
                  <a:lnTo>
                    <a:pt x="365" y="332"/>
                  </a:lnTo>
                  <a:lnTo>
                    <a:pt x="365" y="324"/>
                  </a:lnTo>
                  <a:lnTo>
                    <a:pt x="365" y="316"/>
                  </a:lnTo>
                  <a:lnTo>
                    <a:pt x="365" y="308"/>
                  </a:lnTo>
                  <a:lnTo>
                    <a:pt x="365" y="316"/>
                  </a:lnTo>
                  <a:lnTo>
                    <a:pt x="365" y="324"/>
                  </a:lnTo>
                  <a:lnTo>
                    <a:pt x="357" y="324"/>
                  </a:lnTo>
                  <a:lnTo>
                    <a:pt x="357" y="316"/>
                  </a:lnTo>
                  <a:lnTo>
                    <a:pt x="365" y="316"/>
                  </a:lnTo>
                  <a:lnTo>
                    <a:pt x="357" y="316"/>
                  </a:lnTo>
                  <a:lnTo>
                    <a:pt x="357" y="308"/>
                  </a:lnTo>
                  <a:lnTo>
                    <a:pt x="365" y="308"/>
                  </a:lnTo>
                  <a:lnTo>
                    <a:pt x="365" y="300"/>
                  </a:lnTo>
                  <a:lnTo>
                    <a:pt x="365" y="292"/>
                  </a:lnTo>
                  <a:lnTo>
                    <a:pt x="373" y="292"/>
                  </a:lnTo>
                  <a:lnTo>
                    <a:pt x="373" y="284"/>
                  </a:lnTo>
                  <a:lnTo>
                    <a:pt x="381" y="284"/>
                  </a:lnTo>
                  <a:lnTo>
                    <a:pt x="381" y="276"/>
                  </a:lnTo>
                  <a:lnTo>
                    <a:pt x="381" y="267"/>
                  </a:lnTo>
                  <a:lnTo>
                    <a:pt x="390" y="267"/>
                  </a:lnTo>
                  <a:lnTo>
                    <a:pt x="390" y="259"/>
                  </a:lnTo>
                  <a:lnTo>
                    <a:pt x="398" y="259"/>
                  </a:lnTo>
                  <a:lnTo>
                    <a:pt x="398" y="251"/>
                  </a:lnTo>
                  <a:lnTo>
                    <a:pt x="406" y="251"/>
                  </a:lnTo>
                  <a:lnTo>
                    <a:pt x="406" y="243"/>
                  </a:lnTo>
                  <a:lnTo>
                    <a:pt x="414" y="243"/>
                  </a:lnTo>
                  <a:lnTo>
                    <a:pt x="414" y="235"/>
                  </a:lnTo>
                  <a:lnTo>
                    <a:pt x="422" y="235"/>
                  </a:lnTo>
                  <a:lnTo>
                    <a:pt x="422" y="227"/>
                  </a:lnTo>
                  <a:lnTo>
                    <a:pt x="430" y="227"/>
                  </a:lnTo>
                  <a:lnTo>
                    <a:pt x="438" y="227"/>
                  </a:lnTo>
                  <a:lnTo>
                    <a:pt x="438" y="219"/>
                  </a:lnTo>
                  <a:lnTo>
                    <a:pt x="446" y="219"/>
                  </a:lnTo>
                  <a:lnTo>
                    <a:pt x="446" y="227"/>
                  </a:lnTo>
                  <a:lnTo>
                    <a:pt x="446" y="219"/>
                  </a:lnTo>
                  <a:lnTo>
                    <a:pt x="446" y="211"/>
                  </a:lnTo>
                  <a:lnTo>
                    <a:pt x="454" y="211"/>
                  </a:lnTo>
                  <a:lnTo>
                    <a:pt x="454" y="203"/>
                  </a:lnTo>
                  <a:lnTo>
                    <a:pt x="463" y="203"/>
                  </a:lnTo>
                  <a:lnTo>
                    <a:pt x="471" y="203"/>
                  </a:lnTo>
                  <a:lnTo>
                    <a:pt x="471" y="194"/>
                  </a:lnTo>
                  <a:lnTo>
                    <a:pt x="471" y="203"/>
                  </a:lnTo>
                  <a:lnTo>
                    <a:pt x="471" y="194"/>
                  </a:lnTo>
                  <a:lnTo>
                    <a:pt x="471" y="186"/>
                  </a:lnTo>
                  <a:lnTo>
                    <a:pt x="479" y="186"/>
                  </a:lnTo>
                  <a:lnTo>
                    <a:pt x="479" y="178"/>
                  </a:lnTo>
                  <a:lnTo>
                    <a:pt x="479" y="170"/>
                  </a:lnTo>
                  <a:lnTo>
                    <a:pt x="471" y="170"/>
                  </a:lnTo>
                  <a:lnTo>
                    <a:pt x="471" y="162"/>
                  </a:lnTo>
                  <a:lnTo>
                    <a:pt x="479" y="162"/>
                  </a:lnTo>
                  <a:lnTo>
                    <a:pt x="479" y="154"/>
                  </a:lnTo>
                  <a:lnTo>
                    <a:pt x="479" y="146"/>
                  </a:lnTo>
                  <a:lnTo>
                    <a:pt x="487" y="146"/>
                  </a:lnTo>
                  <a:lnTo>
                    <a:pt x="487" y="138"/>
                  </a:lnTo>
                  <a:lnTo>
                    <a:pt x="487" y="130"/>
                  </a:lnTo>
                  <a:lnTo>
                    <a:pt x="487" y="121"/>
                  </a:lnTo>
                  <a:lnTo>
                    <a:pt x="487" y="113"/>
                  </a:lnTo>
                  <a:lnTo>
                    <a:pt x="479" y="113"/>
                  </a:lnTo>
                  <a:lnTo>
                    <a:pt x="487" y="113"/>
                  </a:lnTo>
                  <a:lnTo>
                    <a:pt x="479" y="113"/>
                  </a:lnTo>
                  <a:lnTo>
                    <a:pt x="479" y="105"/>
                  </a:lnTo>
                  <a:lnTo>
                    <a:pt x="471" y="105"/>
                  </a:lnTo>
                  <a:lnTo>
                    <a:pt x="471" y="97"/>
                  </a:lnTo>
                  <a:lnTo>
                    <a:pt x="471" y="105"/>
                  </a:lnTo>
                  <a:lnTo>
                    <a:pt x="463" y="105"/>
                  </a:lnTo>
                  <a:lnTo>
                    <a:pt x="454" y="105"/>
                  </a:lnTo>
                  <a:lnTo>
                    <a:pt x="446" y="105"/>
                  </a:lnTo>
                  <a:lnTo>
                    <a:pt x="446" y="97"/>
                  </a:lnTo>
                  <a:lnTo>
                    <a:pt x="438" y="97"/>
                  </a:lnTo>
                  <a:lnTo>
                    <a:pt x="430" y="97"/>
                  </a:lnTo>
                  <a:lnTo>
                    <a:pt x="422" y="97"/>
                  </a:lnTo>
                  <a:lnTo>
                    <a:pt x="414" y="97"/>
                  </a:lnTo>
                  <a:lnTo>
                    <a:pt x="414" y="89"/>
                  </a:lnTo>
                  <a:lnTo>
                    <a:pt x="406" y="89"/>
                  </a:lnTo>
                  <a:lnTo>
                    <a:pt x="406" y="81"/>
                  </a:lnTo>
                  <a:lnTo>
                    <a:pt x="398" y="81"/>
                  </a:lnTo>
                  <a:lnTo>
                    <a:pt x="398" y="73"/>
                  </a:lnTo>
                  <a:lnTo>
                    <a:pt x="398" y="65"/>
                  </a:lnTo>
                  <a:lnTo>
                    <a:pt x="390" y="65"/>
                  </a:lnTo>
                  <a:lnTo>
                    <a:pt x="381" y="65"/>
                  </a:lnTo>
                  <a:lnTo>
                    <a:pt x="381" y="57"/>
                  </a:lnTo>
                  <a:lnTo>
                    <a:pt x="373" y="57"/>
                  </a:lnTo>
                  <a:lnTo>
                    <a:pt x="373" y="49"/>
                  </a:lnTo>
                  <a:lnTo>
                    <a:pt x="365" y="49"/>
                  </a:lnTo>
                  <a:lnTo>
                    <a:pt x="365" y="40"/>
                  </a:lnTo>
                  <a:lnTo>
                    <a:pt x="365" y="32"/>
                  </a:lnTo>
                  <a:lnTo>
                    <a:pt x="365" y="24"/>
                  </a:lnTo>
                  <a:lnTo>
                    <a:pt x="357" y="24"/>
                  </a:lnTo>
                  <a:lnTo>
                    <a:pt x="357" y="16"/>
                  </a:lnTo>
                  <a:lnTo>
                    <a:pt x="357" y="8"/>
                  </a:lnTo>
                  <a:lnTo>
                    <a:pt x="365" y="0"/>
                  </a:lnTo>
                  <a:close/>
                </a:path>
              </a:pathLst>
            </a:custGeom>
            <a:solidFill>
              <a:srgbClr val="B85200"/>
            </a:solidFill>
            <a:ln w="12700">
              <a:solidFill>
                <a:srgbClr val="000000"/>
              </a:solidFill>
              <a:prstDash val="solid"/>
              <a:round/>
              <a:headEnd/>
              <a:tailEnd/>
            </a:ln>
          </p:spPr>
          <p:txBody>
            <a:bodyPr/>
            <a:lstStyle/>
            <a:p>
              <a:endParaRPr lang="es-PE"/>
            </a:p>
          </p:txBody>
        </p:sp>
        <p:sp>
          <p:nvSpPr>
            <p:cNvPr id="130" name="Freeform 74">
              <a:extLst>
                <a:ext uri="{FF2B5EF4-FFF2-40B4-BE49-F238E27FC236}">
                  <a16:creationId xmlns:a16="http://schemas.microsoft.com/office/drawing/2014/main" id="{6FF12D74-D02E-2C41-ADC3-4BFCAE080915}"/>
                </a:ext>
              </a:extLst>
            </p:cNvPr>
            <p:cNvSpPr>
              <a:spLocks noChangeAspect="1"/>
            </p:cNvSpPr>
            <p:nvPr/>
          </p:nvSpPr>
          <p:spPr bwMode="auto">
            <a:xfrm>
              <a:off x="3807" y="1772"/>
              <a:ext cx="246" cy="219"/>
            </a:xfrm>
            <a:custGeom>
              <a:avLst/>
              <a:gdLst>
                <a:gd name="T0" fmla="*/ 162 w 429"/>
                <a:gd name="T1" fmla="*/ 373 h 381"/>
                <a:gd name="T2" fmla="*/ 194 w 429"/>
                <a:gd name="T3" fmla="*/ 373 h 381"/>
                <a:gd name="T4" fmla="*/ 227 w 429"/>
                <a:gd name="T5" fmla="*/ 373 h 381"/>
                <a:gd name="T6" fmla="*/ 259 w 429"/>
                <a:gd name="T7" fmla="*/ 373 h 381"/>
                <a:gd name="T8" fmla="*/ 292 w 429"/>
                <a:gd name="T9" fmla="*/ 381 h 381"/>
                <a:gd name="T10" fmla="*/ 324 w 429"/>
                <a:gd name="T11" fmla="*/ 381 h 381"/>
                <a:gd name="T12" fmla="*/ 356 w 429"/>
                <a:gd name="T13" fmla="*/ 381 h 381"/>
                <a:gd name="T14" fmla="*/ 381 w 429"/>
                <a:gd name="T15" fmla="*/ 373 h 381"/>
                <a:gd name="T16" fmla="*/ 381 w 429"/>
                <a:gd name="T17" fmla="*/ 349 h 381"/>
                <a:gd name="T18" fmla="*/ 389 w 429"/>
                <a:gd name="T19" fmla="*/ 325 h 381"/>
                <a:gd name="T20" fmla="*/ 405 w 429"/>
                <a:gd name="T21" fmla="*/ 308 h 381"/>
                <a:gd name="T22" fmla="*/ 413 w 429"/>
                <a:gd name="T23" fmla="*/ 300 h 381"/>
                <a:gd name="T24" fmla="*/ 421 w 429"/>
                <a:gd name="T25" fmla="*/ 292 h 381"/>
                <a:gd name="T26" fmla="*/ 413 w 429"/>
                <a:gd name="T27" fmla="*/ 284 h 381"/>
                <a:gd name="T28" fmla="*/ 421 w 429"/>
                <a:gd name="T29" fmla="*/ 276 h 381"/>
                <a:gd name="T30" fmla="*/ 421 w 429"/>
                <a:gd name="T31" fmla="*/ 276 h 381"/>
                <a:gd name="T32" fmla="*/ 405 w 429"/>
                <a:gd name="T33" fmla="*/ 260 h 381"/>
                <a:gd name="T34" fmla="*/ 389 w 429"/>
                <a:gd name="T35" fmla="*/ 243 h 381"/>
                <a:gd name="T36" fmla="*/ 373 w 429"/>
                <a:gd name="T37" fmla="*/ 227 h 381"/>
                <a:gd name="T38" fmla="*/ 348 w 429"/>
                <a:gd name="T39" fmla="*/ 219 h 381"/>
                <a:gd name="T40" fmla="*/ 340 w 429"/>
                <a:gd name="T41" fmla="*/ 211 h 381"/>
                <a:gd name="T42" fmla="*/ 316 w 429"/>
                <a:gd name="T43" fmla="*/ 203 h 381"/>
                <a:gd name="T44" fmla="*/ 316 w 429"/>
                <a:gd name="T45" fmla="*/ 195 h 381"/>
                <a:gd name="T46" fmla="*/ 324 w 429"/>
                <a:gd name="T47" fmla="*/ 187 h 381"/>
                <a:gd name="T48" fmla="*/ 308 w 429"/>
                <a:gd name="T49" fmla="*/ 170 h 381"/>
                <a:gd name="T50" fmla="*/ 308 w 429"/>
                <a:gd name="T51" fmla="*/ 170 h 381"/>
                <a:gd name="T52" fmla="*/ 292 w 429"/>
                <a:gd name="T53" fmla="*/ 154 h 381"/>
                <a:gd name="T54" fmla="*/ 275 w 429"/>
                <a:gd name="T55" fmla="*/ 138 h 381"/>
                <a:gd name="T56" fmla="*/ 259 w 429"/>
                <a:gd name="T57" fmla="*/ 122 h 381"/>
                <a:gd name="T58" fmla="*/ 243 w 429"/>
                <a:gd name="T59" fmla="*/ 106 h 381"/>
                <a:gd name="T60" fmla="*/ 235 w 429"/>
                <a:gd name="T61" fmla="*/ 97 h 381"/>
                <a:gd name="T62" fmla="*/ 219 w 429"/>
                <a:gd name="T63" fmla="*/ 81 h 381"/>
                <a:gd name="T64" fmla="*/ 194 w 429"/>
                <a:gd name="T65" fmla="*/ 65 h 381"/>
                <a:gd name="T66" fmla="*/ 186 w 429"/>
                <a:gd name="T67" fmla="*/ 57 h 381"/>
                <a:gd name="T68" fmla="*/ 178 w 429"/>
                <a:gd name="T69" fmla="*/ 49 h 381"/>
                <a:gd name="T70" fmla="*/ 170 w 429"/>
                <a:gd name="T71" fmla="*/ 41 h 381"/>
                <a:gd name="T72" fmla="*/ 146 w 429"/>
                <a:gd name="T73" fmla="*/ 25 h 381"/>
                <a:gd name="T74" fmla="*/ 137 w 429"/>
                <a:gd name="T75" fmla="*/ 16 h 381"/>
                <a:gd name="T76" fmla="*/ 129 w 429"/>
                <a:gd name="T77" fmla="*/ 8 h 381"/>
                <a:gd name="T78" fmla="*/ 121 w 429"/>
                <a:gd name="T79" fmla="*/ 16 h 381"/>
                <a:gd name="T80" fmla="*/ 113 w 429"/>
                <a:gd name="T81" fmla="*/ 8 h 381"/>
                <a:gd name="T82" fmla="*/ 105 w 429"/>
                <a:gd name="T83" fmla="*/ 0 h 381"/>
                <a:gd name="T84" fmla="*/ 97 w 429"/>
                <a:gd name="T85" fmla="*/ 25 h 381"/>
                <a:gd name="T86" fmla="*/ 81 w 429"/>
                <a:gd name="T87" fmla="*/ 49 h 381"/>
                <a:gd name="T88" fmla="*/ 64 w 429"/>
                <a:gd name="T89" fmla="*/ 65 h 381"/>
                <a:gd name="T90" fmla="*/ 48 w 429"/>
                <a:gd name="T91" fmla="*/ 89 h 381"/>
                <a:gd name="T92" fmla="*/ 32 w 429"/>
                <a:gd name="T93" fmla="*/ 106 h 381"/>
                <a:gd name="T94" fmla="*/ 0 w 429"/>
                <a:gd name="T95" fmla="*/ 138 h 381"/>
                <a:gd name="T96" fmla="*/ 24 w 429"/>
                <a:gd name="T97" fmla="*/ 146 h 381"/>
                <a:gd name="T98" fmla="*/ 56 w 429"/>
                <a:gd name="T99" fmla="*/ 146 h 381"/>
                <a:gd name="T100" fmla="*/ 89 w 429"/>
                <a:gd name="T101" fmla="*/ 146 h 381"/>
                <a:gd name="T102" fmla="*/ 121 w 429"/>
                <a:gd name="T103" fmla="*/ 146 h 381"/>
                <a:gd name="T104" fmla="*/ 146 w 429"/>
                <a:gd name="T105" fmla="*/ 154 h 381"/>
                <a:gd name="T106" fmla="*/ 146 w 429"/>
                <a:gd name="T107" fmla="*/ 187 h 381"/>
                <a:gd name="T108" fmla="*/ 146 w 429"/>
                <a:gd name="T109" fmla="*/ 219 h 381"/>
                <a:gd name="T110" fmla="*/ 146 w 429"/>
                <a:gd name="T111" fmla="*/ 252 h 381"/>
                <a:gd name="T112" fmla="*/ 137 w 429"/>
                <a:gd name="T113" fmla="*/ 276 h 381"/>
                <a:gd name="T114" fmla="*/ 137 w 429"/>
                <a:gd name="T115" fmla="*/ 308 h 381"/>
                <a:gd name="T116" fmla="*/ 137 w 429"/>
                <a:gd name="T117" fmla="*/ 341 h 381"/>
                <a:gd name="T118" fmla="*/ 137 w 429"/>
                <a:gd name="T119" fmla="*/ 373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9" h="381">
                  <a:moveTo>
                    <a:pt x="137" y="373"/>
                  </a:moveTo>
                  <a:lnTo>
                    <a:pt x="146" y="373"/>
                  </a:lnTo>
                  <a:lnTo>
                    <a:pt x="154" y="373"/>
                  </a:lnTo>
                  <a:lnTo>
                    <a:pt x="162" y="373"/>
                  </a:lnTo>
                  <a:lnTo>
                    <a:pt x="170" y="373"/>
                  </a:lnTo>
                  <a:lnTo>
                    <a:pt x="178" y="373"/>
                  </a:lnTo>
                  <a:lnTo>
                    <a:pt x="186" y="373"/>
                  </a:lnTo>
                  <a:lnTo>
                    <a:pt x="194" y="373"/>
                  </a:lnTo>
                  <a:lnTo>
                    <a:pt x="202" y="373"/>
                  </a:lnTo>
                  <a:lnTo>
                    <a:pt x="210" y="373"/>
                  </a:lnTo>
                  <a:lnTo>
                    <a:pt x="219" y="373"/>
                  </a:lnTo>
                  <a:lnTo>
                    <a:pt x="227" y="373"/>
                  </a:lnTo>
                  <a:lnTo>
                    <a:pt x="235" y="373"/>
                  </a:lnTo>
                  <a:lnTo>
                    <a:pt x="243" y="373"/>
                  </a:lnTo>
                  <a:lnTo>
                    <a:pt x="251" y="373"/>
                  </a:lnTo>
                  <a:lnTo>
                    <a:pt x="259" y="373"/>
                  </a:lnTo>
                  <a:lnTo>
                    <a:pt x="267" y="373"/>
                  </a:lnTo>
                  <a:lnTo>
                    <a:pt x="275" y="373"/>
                  </a:lnTo>
                  <a:lnTo>
                    <a:pt x="283" y="373"/>
                  </a:lnTo>
                  <a:lnTo>
                    <a:pt x="292" y="381"/>
                  </a:lnTo>
                  <a:lnTo>
                    <a:pt x="300" y="381"/>
                  </a:lnTo>
                  <a:lnTo>
                    <a:pt x="308" y="381"/>
                  </a:lnTo>
                  <a:lnTo>
                    <a:pt x="316" y="381"/>
                  </a:lnTo>
                  <a:lnTo>
                    <a:pt x="324" y="381"/>
                  </a:lnTo>
                  <a:lnTo>
                    <a:pt x="332" y="381"/>
                  </a:lnTo>
                  <a:lnTo>
                    <a:pt x="340" y="381"/>
                  </a:lnTo>
                  <a:lnTo>
                    <a:pt x="348" y="381"/>
                  </a:lnTo>
                  <a:lnTo>
                    <a:pt x="356" y="381"/>
                  </a:lnTo>
                  <a:lnTo>
                    <a:pt x="364" y="381"/>
                  </a:lnTo>
                  <a:lnTo>
                    <a:pt x="373" y="381"/>
                  </a:lnTo>
                  <a:lnTo>
                    <a:pt x="381" y="381"/>
                  </a:lnTo>
                  <a:lnTo>
                    <a:pt x="381" y="373"/>
                  </a:lnTo>
                  <a:lnTo>
                    <a:pt x="381" y="365"/>
                  </a:lnTo>
                  <a:lnTo>
                    <a:pt x="389" y="357"/>
                  </a:lnTo>
                  <a:lnTo>
                    <a:pt x="381" y="357"/>
                  </a:lnTo>
                  <a:lnTo>
                    <a:pt x="381" y="349"/>
                  </a:lnTo>
                  <a:lnTo>
                    <a:pt x="381" y="341"/>
                  </a:lnTo>
                  <a:lnTo>
                    <a:pt x="381" y="333"/>
                  </a:lnTo>
                  <a:lnTo>
                    <a:pt x="389" y="333"/>
                  </a:lnTo>
                  <a:lnTo>
                    <a:pt x="389" y="325"/>
                  </a:lnTo>
                  <a:lnTo>
                    <a:pt x="397" y="325"/>
                  </a:lnTo>
                  <a:lnTo>
                    <a:pt x="405" y="325"/>
                  </a:lnTo>
                  <a:lnTo>
                    <a:pt x="405" y="316"/>
                  </a:lnTo>
                  <a:lnTo>
                    <a:pt x="405" y="308"/>
                  </a:lnTo>
                  <a:lnTo>
                    <a:pt x="397" y="308"/>
                  </a:lnTo>
                  <a:lnTo>
                    <a:pt x="397" y="300"/>
                  </a:lnTo>
                  <a:lnTo>
                    <a:pt x="405" y="300"/>
                  </a:lnTo>
                  <a:lnTo>
                    <a:pt x="413" y="300"/>
                  </a:lnTo>
                  <a:lnTo>
                    <a:pt x="413" y="292"/>
                  </a:lnTo>
                  <a:lnTo>
                    <a:pt x="413" y="300"/>
                  </a:lnTo>
                  <a:lnTo>
                    <a:pt x="413" y="292"/>
                  </a:lnTo>
                  <a:lnTo>
                    <a:pt x="421" y="292"/>
                  </a:lnTo>
                  <a:lnTo>
                    <a:pt x="413" y="292"/>
                  </a:lnTo>
                  <a:lnTo>
                    <a:pt x="413" y="284"/>
                  </a:lnTo>
                  <a:lnTo>
                    <a:pt x="421" y="284"/>
                  </a:lnTo>
                  <a:lnTo>
                    <a:pt x="413" y="284"/>
                  </a:lnTo>
                  <a:lnTo>
                    <a:pt x="421" y="284"/>
                  </a:lnTo>
                  <a:lnTo>
                    <a:pt x="421" y="276"/>
                  </a:lnTo>
                  <a:lnTo>
                    <a:pt x="429" y="276"/>
                  </a:lnTo>
                  <a:lnTo>
                    <a:pt x="421" y="276"/>
                  </a:lnTo>
                  <a:lnTo>
                    <a:pt x="429" y="276"/>
                  </a:lnTo>
                  <a:lnTo>
                    <a:pt x="421" y="276"/>
                  </a:lnTo>
                  <a:lnTo>
                    <a:pt x="421" y="268"/>
                  </a:lnTo>
                  <a:lnTo>
                    <a:pt x="421" y="276"/>
                  </a:lnTo>
                  <a:lnTo>
                    <a:pt x="421" y="268"/>
                  </a:lnTo>
                  <a:lnTo>
                    <a:pt x="413" y="268"/>
                  </a:lnTo>
                  <a:lnTo>
                    <a:pt x="413" y="260"/>
                  </a:lnTo>
                  <a:lnTo>
                    <a:pt x="405" y="260"/>
                  </a:lnTo>
                  <a:lnTo>
                    <a:pt x="405" y="252"/>
                  </a:lnTo>
                  <a:lnTo>
                    <a:pt x="397" y="252"/>
                  </a:lnTo>
                  <a:lnTo>
                    <a:pt x="397" y="243"/>
                  </a:lnTo>
                  <a:lnTo>
                    <a:pt x="389" y="243"/>
                  </a:lnTo>
                  <a:lnTo>
                    <a:pt x="389" y="235"/>
                  </a:lnTo>
                  <a:lnTo>
                    <a:pt x="381" y="235"/>
                  </a:lnTo>
                  <a:lnTo>
                    <a:pt x="381" y="227"/>
                  </a:lnTo>
                  <a:lnTo>
                    <a:pt x="373" y="227"/>
                  </a:lnTo>
                  <a:lnTo>
                    <a:pt x="364" y="227"/>
                  </a:lnTo>
                  <a:lnTo>
                    <a:pt x="364" y="219"/>
                  </a:lnTo>
                  <a:lnTo>
                    <a:pt x="356" y="219"/>
                  </a:lnTo>
                  <a:lnTo>
                    <a:pt x="348" y="219"/>
                  </a:lnTo>
                  <a:lnTo>
                    <a:pt x="340" y="219"/>
                  </a:lnTo>
                  <a:lnTo>
                    <a:pt x="340" y="211"/>
                  </a:lnTo>
                  <a:lnTo>
                    <a:pt x="348" y="211"/>
                  </a:lnTo>
                  <a:lnTo>
                    <a:pt x="340" y="211"/>
                  </a:lnTo>
                  <a:lnTo>
                    <a:pt x="340" y="203"/>
                  </a:lnTo>
                  <a:lnTo>
                    <a:pt x="332" y="203"/>
                  </a:lnTo>
                  <a:lnTo>
                    <a:pt x="324" y="203"/>
                  </a:lnTo>
                  <a:lnTo>
                    <a:pt x="316" y="203"/>
                  </a:lnTo>
                  <a:lnTo>
                    <a:pt x="324" y="195"/>
                  </a:lnTo>
                  <a:lnTo>
                    <a:pt x="316" y="195"/>
                  </a:lnTo>
                  <a:lnTo>
                    <a:pt x="324" y="195"/>
                  </a:lnTo>
                  <a:lnTo>
                    <a:pt x="316" y="195"/>
                  </a:lnTo>
                  <a:lnTo>
                    <a:pt x="324" y="195"/>
                  </a:lnTo>
                  <a:lnTo>
                    <a:pt x="316" y="195"/>
                  </a:lnTo>
                  <a:lnTo>
                    <a:pt x="324" y="195"/>
                  </a:lnTo>
                  <a:lnTo>
                    <a:pt x="324" y="187"/>
                  </a:lnTo>
                  <a:lnTo>
                    <a:pt x="316" y="187"/>
                  </a:lnTo>
                  <a:lnTo>
                    <a:pt x="316" y="179"/>
                  </a:lnTo>
                  <a:lnTo>
                    <a:pt x="308" y="179"/>
                  </a:lnTo>
                  <a:lnTo>
                    <a:pt x="308" y="170"/>
                  </a:lnTo>
                  <a:lnTo>
                    <a:pt x="300" y="170"/>
                  </a:lnTo>
                  <a:lnTo>
                    <a:pt x="308" y="170"/>
                  </a:lnTo>
                  <a:lnTo>
                    <a:pt x="300" y="170"/>
                  </a:lnTo>
                  <a:lnTo>
                    <a:pt x="308" y="170"/>
                  </a:lnTo>
                  <a:lnTo>
                    <a:pt x="300" y="170"/>
                  </a:lnTo>
                  <a:lnTo>
                    <a:pt x="300" y="162"/>
                  </a:lnTo>
                  <a:lnTo>
                    <a:pt x="292" y="162"/>
                  </a:lnTo>
                  <a:lnTo>
                    <a:pt x="292" y="154"/>
                  </a:lnTo>
                  <a:lnTo>
                    <a:pt x="283" y="154"/>
                  </a:lnTo>
                  <a:lnTo>
                    <a:pt x="275" y="154"/>
                  </a:lnTo>
                  <a:lnTo>
                    <a:pt x="275" y="146"/>
                  </a:lnTo>
                  <a:lnTo>
                    <a:pt x="275" y="138"/>
                  </a:lnTo>
                  <a:lnTo>
                    <a:pt x="267" y="138"/>
                  </a:lnTo>
                  <a:lnTo>
                    <a:pt x="267" y="130"/>
                  </a:lnTo>
                  <a:lnTo>
                    <a:pt x="267" y="122"/>
                  </a:lnTo>
                  <a:lnTo>
                    <a:pt x="259" y="122"/>
                  </a:lnTo>
                  <a:lnTo>
                    <a:pt x="259" y="114"/>
                  </a:lnTo>
                  <a:lnTo>
                    <a:pt x="251" y="114"/>
                  </a:lnTo>
                  <a:lnTo>
                    <a:pt x="251" y="106"/>
                  </a:lnTo>
                  <a:lnTo>
                    <a:pt x="243" y="106"/>
                  </a:lnTo>
                  <a:lnTo>
                    <a:pt x="235" y="106"/>
                  </a:lnTo>
                  <a:lnTo>
                    <a:pt x="243" y="106"/>
                  </a:lnTo>
                  <a:lnTo>
                    <a:pt x="235" y="106"/>
                  </a:lnTo>
                  <a:lnTo>
                    <a:pt x="235" y="97"/>
                  </a:lnTo>
                  <a:lnTo>
                    <a:pt x="227" y="97"/>
                  </a:lnTo>
                  <a:lnTo>
                    <a:pt x="227" y="89"/>
                  </a:lnTo>
                  <a:lnTo>
                    <a:pt x="219" y="89"/>
                  </a:lnTo>
                  <a:lnTo>
                    <a:pt x="219" y="81"/>
                  </a:lnTo>
                  <a:lnTo>
                    <a:pt x="210" y="81"/>
                  </a:lnTo>
                  <a:lnTo>
                    <a:pt x="202" y="73"/>
                  </a:lnTo>
                  <a:lnTo>
                    <a:pt x="202" y="65"/>
                  </a:lnTo>
                  <a:lnTo>
                    <a:pt x="194" y="65"/>
                  </a:lnTo>
                  <a:lnTo>
                    <a:pt x="194" y="57"/>
                  </a:lnTo>
                  <a:lnTo>
                    <a:pt x="194" y="65"/>
                  </a:lnTo>
                  <a:lnTo>
                    <a:pt x="194" y="57"/>
                  </a:lnTo>
                  <a:lnTo>
                    <a:pt x="186" y="57"/>
                  </a:lnTo>
                  <a:lnTo>
                    <a:pt x="186" y="49"/>
                  </a:lnTo>
                  <a:lnTo>
                    <a:pt x="186" y="57"/>
                  </a:lnTo>
                  <a:lnTo>
                    <a:pt x="178" y="57"/>
                  </a:lnTo>
                  <a:lnTo>
                    <a:pt x="178" y="49"/>
                  </a:lnTo>
                  <a:lnTo>
                    <a:pt x="178" y="57"/>
                  </a:lnTo>
                  <a:lnTo>
                    <a:pt x="178" y="49"/>
                  </a:lnTo>
                  <a:lnTo>
                    <a:pt x="170" y="49"/>
                  </a:lnTo>
                  <a:lnTo>
                    <a:pt x="170" y="41"/>
                  </a:lnTo>
                  <a:lnTo>
                    <a:pt x="162" y="41"/>
                  </a:lnTo>
                  <a:lnTo>
                    <a:pt x="162" y="33"/>
                  </a:lnTo>
                  <a:lnTo>
                    <a:pt x="154" y="33"/>
                  </a:lnTo>
                  <a:lnTo>
                    <a:pt x="146" y="25"/>
                  </a:lnTo>
                  <a:lnTo>
                    <a:pt x="154" y="25"/>
                  </a:lnTo>
                  <a:lnTo>
                    <a:pt x="146" y="25"/>
                  </a:lnTo>
                  <a:lnTo>
                    <a:pt x="137" y="25"/>
                  </a:lnTo>
                  <a:lnTo>
                    <a:pt x="137" y="16"/>
                  </a:lnTo>
                  <a:lnTo>
                    <a:pt x="137" y="25"/>
                  </a:lnTo>
                  <a:lnTo>
                    <a:pt x="137" y="16"/>
                  </a:lnTo>
                  <a:lnTo>
                    <a:pt x="129" y="16"/>
                  </a:lnTo>
                  <a:lnTo>
                    <a:pt x="129" y="8"/>
                  </a:lnTo>
                  <a:lnTo>
                    <a:pt x="129" y="16"/>
                  </a:lnTo>
                  <a:lnTo>
                    <a:pt x="121" y="16"/>
                  </a:lnTo>
                  <a:lnTo>
                    <a:pt x="121" y="8"/>
                  </a:lnTo>
                  <a:lnTo>
                    <a:pt x="121" y="16"/>
                  </a:lnTo>
                  <a:lnTo>
                    <a:pt x="121" y="8"/>
                  </a:lnTo>
                  <a:lnTo>
                    <a:pt x="113" y="8"/>
                  </a:lnTo>
                  <a:lnTo>
                    <a:pt x="121" y="8"/>
                  </a:lnTo>
                  <a:lnTo>
                    <a:pt x="113" y="8"/>
                  </a:lnTo>
                  <a:lnTo>
                    <a:pt x="105" y="8"/>
                  </a:lnTo>
                  <a:lnTo>
                    <a:pt x="113" y="8"/>
                  </a:lnTo>
                  <a:lnTo>
                    <a:pt x="105" y="8"/>
                  </a:lnTo>
                  <a:lnTo>
                    <a:pt x="105" y="0"/>
                  </a:lnTo>
                  <a:lnTo>
                    <a:pt x="97" y="0"/>
                  </a:lnTo>
                  <a:lnTo>
                    <a:pt x="97" y="8"/>
                  </a:lnTo>
                  <a:lnTo>
                    <a:pt x="97" y="16"/>
                  </a:lnTo>
                  <a:lnTo>
                    <a:pt x="97" y="25"/>
                  </a:lnTo>
                  <a:lnTo>
                    <a:pt x="89" y="33"/>
                  </a:lnTo>
                  <a:lnTo>
                    <a:pt x="89" y="41"/>
                  </a:lnTo>
                  <a:lnTo>
                    <a:pt x="81" y="41"/>
                  </a:lnTo>
                  <a:lnTo>
                    <a:pt x="81" y="49"/>
                  </a:lnTo>
                  <a:lnTo>
                    <a:pt x="73" y="49"/>
                  </a:lnTo>
                  <a:lnTo>
                    <a:pt x="73" y="57"/>
                  </a:lnTo>
                  <a:lnTo>
                    <a:pt x="64" y="57"/>
                  </a:lnTo>
                  <a:lnTo>
                    <a:pt x="64" y="65"/>
                  </a:lnTo>
                  <a:lnTo>
                    <a:pt x="56" y="73"/>
                  </a:lnTo>
                  <a:lnTo>
                    <a:pt x="56" y="81"/>
                  </a:lnTo>
                  <a:lnTo>
                    <a:pt x="48" y="81"/>
                  </a:lnTo>
                  <a:lnTo>
                    <a:pt x="48" y="89"/>
                  </a:lnTo>
                  <a:lnTo>
                    <a:pt x="40" y="89"/>
                  </a:lnTo>
                  <a:lnTo>
                    <a:pt x="40" y="97"/>
                  </a:lnTo>
                  <a:lnTo>
                    <a:pt x="32" y="97"/>
                  </a:lnTo>
                  <a:lnTo>
                    <a:pt x="32" y="106"/>
                  </a:lnTo>
                  <a:lnTo>
                    <a:pt x="24" y="114"/>
                  </a:lnTo>
                  <a:lnTo>
                    <a:pt x="16" y="122"/>
                  </a:lnTo>
                  <a:lnTo>
                    <a:pt x="8" y="130"/>
                  </a:lnTo>
                  <a:lnTo>
                    <a:pt x="0" y="138"/>
                  </a:lnTo>
                  <a:lnTo>
                    <a:pt x="0" y="146"/>
                  </a:lnTo>
                  <a:lnTo>
                    <a:pt x="8" y="146"/>
                  </a:lnTo>
                  <a:lnTo>
                    <a:pt x="16" y="146"/>
                  </a:lnTo>
                  <a:lnTo>
                    <a:pt x="24" y="146"/>
                  </a:lnTo>
                  <a:lnTo>
                    <a:pt x="32" y="146"/>
                  </a:lnTo>
                  <a:lnTo>
                    <a:pt x="40" y="146"/>
                  </a:lnTo>
                  <a:lnTo>
                    <a:pt x="48" y="146"/>
                  </a:lnTo>
                  <a:lnTo>
                    <a:pt x="56" y="146"/>
                  </a:lnTo>
                  <a:lnTo>
                    <a:pt x="64" y="146"/>
                  </a:lnTo>
                  <a:lnTo>
                    <a:pt x="73" y="146"/>
                  </a:lnTo>
                  <a:lnTo>
                    <a:pt x="81" y="146"/>
                  </a:lnTo>
                  <a:lnTo>
                    <a:pt x="89" y="146"/>
                  </a:lnTo>
                  <a:lnTo>
                    <a:pt x="97" y="146"/>
                  </a:lnTo>
                  <a:lnTo>
                    <a:pt x="105" y="146"/>
                  </a:lnTo>
                  <a:lnTo>
                    <a:pt x="113" y="146"/>
                  </a:lnTo>
                  <a:lnTo>
                    <a:pt x="121" y="146"/>
                  </a:lnTo>
                  <a:lnTo>
                    <a:pt x="129" y="146"/>
                  </a:lnTo>
                  <a:lnTo>
                    <a:pt x="137" y="146"/>
                  </a:lnTo>
                  <a:lnTo>
                    <a:pt x="146" y="146"/>
                  </a:lnTo>
                  <a:lnTo>
                    <a:pt x="146" y="154"/>
                  </a:lnTo>
                  <a:lnTo>
                    <a:pt x="146" y="162"/>
                  </a:lnTo>
                  <a:lnTo>
                    <a:pt x="146" y="170"/>
                  </a:lnTo>
                  <a:lnTo>
                    <a:pt x="146" y="179"/>
                  </a:lnTo>
                  <a:lnTo>
                    <a:pt x="146" y="187"/>
                  </a:lnTo>
                  <a:lnTo>
                    <a:pt x="146" y="195"/>
                  </a:lnTo>
                  <a:lnTo>
                    <a:pt x="146" y="203"/>
                  </a:lnTo>
                  <a:lnTo>
                    <a:pt x="146" y="211"/>
                  </a:lnTo>
                  <a:lnTo>
                    <a:pt x="146" y="219"/>
                  </a:lnTo>
                  <a:lnTo>
                    <a:pt x="146" y="227"/>
                  </a:lnTo>
                  <a:lnTo>
                    <a:pt x="146" y="235"/>
                  </a:lnTo>
                  <a:lnTo>
                    <a:pt x="146" y="243"/>
                  </a:lnTo>
                  <a:lnTo>
                    <a:pt x="146" y="252"/>
                  </a:lnTo>
                  <a:lnTo>
                    <a:pt x="146" y="260"/>
                  </a:lnTo>
                  <a:lnTo>
                    <a:pt x="146" y="268"/>
                  </a:lnTo>
                  <a:lnTo>
                    <a:pt x="146" y="276"/>
                  </a:lnTo>
                  <a:lnTo>
                    <a:pt x="137" y="276"/>
                  </a:lnTo>
                  <a:lnTo>
                    <a:pt x="137" y="284"/>
                  </a:lnTo>
                  <a:lnTo>
                    <a:pt x="137" y="292"/>
                  </a:lnTo>
                  <a:lnTo>
                    <a:pt x="137" y="300"/>
                  </a:lnTo>
                  <a:lnTo>
                    <a:pt x="137" y="308"/>
                  </a:lnTo>
                  <a:lnTo>
                    <a:pt x="137" y="316"/>
                  </a:lnTo>
                  <a:lnTo>
                    <a:pt x="137" y="325"/>
                  </a:lnTo>
                  <a:lnTo>
                    <a:pt x="137" y="333"/>
                  </a:lnTo>
                  <a:lnTo>
                    <a:pt x="137" y="341"/>
                  </a:lnTo>
                  <a:lnTo>
                    <a:pt x="137" y="349"/>
                  </a:lnTo>
                  <a:lnTo>
                    <a:pt x="137" y="357"/>
                  </a:lnTo>
                  <a:lnTo>
                    <a:pt x="137" y="365"/>
                  </a:lnTo>
                  <a:lnTo>
                    <a:pt x="137" y="373"/>
                  </a:lnTo>
                  <a:close/>
                </a:path>
              </a:pathLst>
            </a:custGeom>
            <a:solidFill>
              <a:srgbClr val="B85200"/>
            </a:solidFill>
            <a:ln w="12700">
              <a:solidFill>
                <a:srgbClr val="000000"/>
              </a:solidFill>
              <a:prstDash val="solid"/>
              <a:round/>
              <a:headEnd/>
              <a:tailEnd/>
            </a:ln>
          </p:spPr>
          <p:txBody>
            <a:bodyPr/>
            <a:lstStyle/>
            <a:p>
              <a:endParaRPr lang="es-PE"/>
            </a:p>
          </p:txBody>
        </p:sp>
        <p:sp>
          <p:nvSpPr>
            <p:cNvPr id="131" name="Freeform 75">
              <a:extLst>
                <a:ext uri="{FF2B5EF4-FFF2-40B4-BE49-F238E27FC236}">
                  <a16:creationId xmlns:a16="http://schemas.microsoft.com/office/drawing/2014/main" id="{AD3F7D7F-2A12-B64A-96B0-516417DF3398}"/>
                </a:ext>
              </a:extLst>
            </p:cNvPr>
            <p:cNvSpPr>
              <a:spLocks noChangeAspect="1"/>
            </p:cNvSpPr>
            <p:nvPr/>
          </p:nvSpPr>
          <p:spPr bwMode="auto">
            <a:xfrm>
              <a:off x="4015" y="2349"/>
              <a:ext cx="10" cy="10"/>
            </a:xfrm>
            <a:custGeom>
              <a:avLst/>
              <a:gdLst>
                <a:gd name="T0" fmla="*/ 9 w 17"/>
                <a:gd name="T1" fmla="*/ 0 h 16"/>
                <a:gd name="T2" fmla="*/ 0 w 17"/>
                <a:gd name="T3" fmla="*/ 0 h 16"/>
                <a:gd name="T4" fmla="*/ 0 w 17"/>
                <a:gd name="T5" fmla="*/ 8 h 16"/>
                <a:gd name="T6" fmla="*/ 0 w 17"/>
                <a:gd name="T7" fmla="*/ 16 h 16"/>
                <a:gd name="T8" fmla="*/ 9 w 17"/>
                <a:gd name="T9" fmla="*/ 16 h 16"/>
                <a:gd name="T10" fmla="*/ 17 w 17"/>
                <a:gd name="T11" fmla="*/ 16 h 16"/>
                <a:gd name="T12" fmla="*/ 17 w 17"/>
                <a:gd name="T13" fmla="*/ 8 h 16"/>
                <a:gd name="T14" fmla="*/ 9 w 17"/>
                <a:gd name="T15" fmla="*/ 8 h 16"/>
                <a:gd name="T16" fmla="*/ 17 w 17"/>
                <a:gd name="T17" fmla="*/ 8 h 16"/>
                <a:gd name="T18" fmla="*/ 9 w 17"/>
                <a:gd name="T19" fmla="*/ 8 h 16"/>
                <a:gd name="T20" fmla="*/ 9 w 17"/>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6">
                  <a:moveTo>
                    <a:pt x="9" y="0"/>
                  </a:moveTo>
                  <a:lnTo>
                    <a:pt x="0" y="0"/>
                  </a:lnTo>
                  <a:lnTo>
                    <a:pt x="0" y="8"/>
                  </a:lnTo>
                  <a:lnTo>
                    <a:pt x="0" y="16"/>
                  </a:lnTo>
                  <a:lnTo>
                    <a:pt x="9" y="16"/>
                  </a:lnTo>
                  <a:lnTo>
                    <a:pt x="17" y="16"/>
                  </a:lnTo>
                  <a:lnTo>
                    <a:pt x="17" y="8"/>
                  </a:lnTo>
                  <a:lnTo>
                    <a:pt x="9" y="8"/>
                  </a:lnTo>
                  <a:lnTo>
                    <a:pt x="17" y="8"/>
                  </a:lnTo>
                  <a:lnTo>
                    <a:pt x="9" y="8"/>
                  </a:lnTo>
                  <a:lnTo>
                    <a:pt x="9" y="0"/>
                  </a:lnTo>
                  <a:close/>
                </a:path>
              </a:pathLst>
            </a:custGeom>
            <a:solidFill>
              <a:srgbClr val="FE7200"/>
            </a:solidFill>
            <a:ln w="12700">
              <a:solidFill>
                <a:srgbClr val="000000"/>
              </a:solidFill>
              <a:prstDash val="solid"/>
              <a:round/>
              <a:headEnd/>
              <a:tailEnd/>
            </a:ln>
          </p:spPr>
          <p:txBody>
            <a:bodyPr/>
            <a:lstStyle/>
            <a:p>
              <a:endParaRPr lang="es-PE"/>
            </a:p>
          </p:txBody>
        </p:sp>
        <p:grpSp>
          <p:nvGrpSpPr>
            <p:cNvPr id="132" name="Group 76">
              <a:extLst>
                <a:ext uri="{FF2B5EF4-FFF2-40B4-BE49-F238E27FC236}">
                  <a16:creationId xmlns:a16="http://schemas.microsoft.com/office/drawing/2014/main" id="{77F696A6-415B-8D4B-85F1-00111E74F645}"/>
                </a:ext>
              </a:extLst>
            </p:cNvPr>
            <p:cNvGrpSpPr>
              <a:grpSpLocks/>
            </p:cNvGrpSpPr>
            <p:nvPr/>
          </p:nvGrpSpPr>
          <p:grpSpPr bwMode="auto">
            <a:xfrm>
              <a:off x="3430" y="1870"/>
              <a:ext cx="860" cy="1586"/>
              <a:chOff x="355" y="468"/>
              <a:chExt cx="860" cy="1586"/>
            </a:xfrm>
          </p:grpSpPr>
          <p:sp>
            <p:nvSpPr>
              <p:cNvPr id="143" name="Freeform 77">
                <a:extLst>
                  <a:ext uri="{FF2B5EF4-FFF2-40B4-BE49-F238E27FC236}">
                    <a16:creationId xmlns:a16="http://schemas.microsoft.com/office/drawing/2014/main" id="{D126D447-0A70-1A4A-AE77-C20261DCD54A}"/>
                  </a:ext>
                </a:extLst>
              </p:cNvPr>
              <p:cNvSpPr>
                <a:spLocks noChangeAspect="1"/>
              </p:cNvSpPr>
              <p:nvPr/>
            </p:nvSpPr>
            <p:spPr bwMode="auto">
              <a:xfrm>
                <a:off x="815" y="1854"/>
                <a:ext cx="14" cy="10"/>
              </a:xfrm>
              <a:custGeom>
                <a:avLst/>
                <a:gdLst>
                  <a:gd name="T0" fmla="*/ 24 w 24"/>
                  <a:gd name="T1" fmla="*/ 8 h 16"/>
                  <a:gd name="T2" fmla="*/ 16 w 24"/>
                  <a:gd name="T3" fmla="*/ 8 h 16"/>
                  <a:gd name="T4" fmla="*/ 8 w 24"/>
                  <a:gd name="T5" fmla="*/ 8 h 16"/>
                  <a:gd name="T6" fmla="*/ 8 w 24"/>
                  <a:gd name="T7" fmla="*/ 0 h 16"/>
                  <a:gd name="T8" fmla="*/ 0 w 24"/>
                  <a:gd name="T9" fmla="*/ 8 h 16"/>
                  <a:gd name="T10" fmla="*/ 8 w 24"/>
                  <a:gd name="T11" fmla="*/ 8 h 16"/>
                  <a:gd name="T12" fmla="*/ 16 w 24"/>
                  <a:gd name="T13" fmla="*/ 8 h 16"/>
                  <a:gd name="T14" fmla="*/ 16 w 24"/>
                  <a:gd name="T15" fmla="*/ 16 h 16"/>
                  <a:gd name="T16" fmla="*/ 24 w 24"/>
                  <a:gd name="T17" fmla="*/ 16 h 16"/>
                  <a:gd name="T18" fmla="*/ 24 w 24"/>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6">
                    <a:moveTo>
                      <a:pt x="24" y="8"/>
                    </a:moveTo>
                    <a:lnTo>
                      <a:pt x="16" y="8"/>
                    </a:lnTo>
                    <a:lnTo>
                      <a:pt x="8" y="8"/>
                    </a:lnTo>
                    <a:lnTo>
                      <a:pt x="8" y="0"/>
                    </a:lnTo>
                    <a:lnTo>
                      <a:pt x="0" y="8"/>
                    </a:lnTo>
                    <a:lnTo>
                      <a:pt x="8" y="8"/>
                    </a:lnTo>
                    <a:lnTo>
                      <a:pt x="16" y="8"/>
                    </a:lnTo>
                    <a:lnTo>
                      <a:pt x="16" y="16"/>
                    </a:lnTo>
                    <a:lnTo>
                      <a:pt x="24" y="16"/>
                    </a:lnTo>
                    <a:lnTo>
                      <a:pt x="24" y="8"/>
                    </a:lnTo>
                    <a:close/>
                  </a:path>
                </a:pathLst>
              </a:custGeom>
              <a:solidFill>
                <a:srgbClr val="FE7200"/>
              </a:solidFill>
              <a:ln w="12700">
                <a:solidFill>
                  <a:srgbClr val="000000"/>
                </a:solidFill>
                <a:prstDash val="solid"/>
                <a:round/>
                <a:headEnd/>
                <a:tailEnd/>
              </a:ln>
            </p:spPr>
            <p:txBody>
              <a:bodyPr/>
              <a:lstStyle/>
              <a:p>
                <a:endParaRPr lang="es-PE"/>
              </a:p>
            </p:txBody>
          </p:sp>
          <p:grpSp>
            <p:nvGrpSpPr>
              <p:cNvPr id="144" name="Group 78">
                <a:extLst>
                  <a:ext uri="{FF2B5EF4-FFF2-40B4-BE49-F238E27FC236}">
                    <a16:creationId xmlns:a16="http://schemas.microsoft.com/office/drawing/2014/main" id="{B4C0E200-5371-3140-AA3F-792ABA3FAA1D}"/>
                  </a:ext>
                </a:extLst>
              </p:cNvPr>
              <p:cNvGrpSpPr>
                <a:grpSpLocks/>
              </p:cNvGrpSpPr>
              <p:nvPr/>
            </p:nvGrpSpPr>
            <p:grpSpPr bwMode="auto">
              <a:xfrm>
                <a:off x="355" y="468"/>
                <a:ext cx="860" cy="1586"/>
                <a:chOff x="355" y="468"/>
                <a:chExt cx="860" cy="1586"/>
              </a:xfrm>
            </p:grpSpPr>
            <p:sp>
              <p:nvSpPr>
                <p:cNvPr id="148" name="Freeform 79">
                  <a:extLst>
                    <a:ext uri="{FF2B5EF4-FFF2-40B4-BE49-F238E27FC236}">
                      <a16:creationId xmlns:a16="http://schemas.microsoft.com/office/drawing/2014/main" id="{FD7B22DE-DE44-374A-A4C4-E47A12845479}"/>
                    </a:ext>
                  </a:extLst>
                </p:cNvPr>
                <p:cNvSpPr>
                  <a:spLocks noChangeAspect="1"/>
                </p:cNvSpPr>
                <p:nvPr/>
              </p:nvSpPr>
              <p:spPr bwMode="auto">
                <a:xfrm>
                  <a:off x="355" y="1343"/>
                  <a:ext cx="349" cy="227"/>
                </a:xfrm>
                <a:custGeom>
                  <a:avLst/>
                  <a:gdLst>
                    <a:gd name="T0" fmla="*/ 462 w 608"/>
                    <a:gd name="T1" fmla="*/ 0 h 397"/>
                    <a:gd name="T2" fmla="*/ 413 w 608"/>
                    <a:gd name="T3" fmla="*/ 0 h 397"/>
                    <a:gd name="T4" fmla="*/ 365 w 608"/>
                    <a:gd name="T5" fmla="*/ 0 h 397"/>
                    <a:gd name="T6" fmla="*/ 316 w 608"/>
                    <a:gd name="T7" fmla="*/ 0 h 397"/>
                    <a:gd name="T8" fmla="*/ 267 w 608"/>
                    <a:gd name="T9" fmla="*/ 0 h 397"/>
                    <a:gd name="T10" fmla="*/ 219 w 608"/>
                    <a:gd name="T11" fmla="*/ 8 h 397"/>
                    <a:gd name="T12" fmla="*/ 170 w 608"/>
                    <a:gd name="T13" fmla="*/ 8 h 397"/>
                    <a:gd name="T14" fmla="*/ 121 w 608"/>
                    <a:gd name="T15" fmla="*/ 8 h 397"/>
                    <a:gd name="T16" fmla="*/ 73 w 608"/>
                    <a:gd name="T17" fmla="*/ 8 h 397"/>
                    <a:gd name="T18" fmla="*/ 32 w 608"/>
                    <a:gd name="T19" fmla="*/ 16 h 397"/>
                    <a:gd name="T20" fmla="*/ 24 w 608"/>
                    <a:gd name="T21" fmla="*/ 24 h 397"/>
                    <a:gd name="T22" fmla="*/ 8 w 608"/>
                    <a:gd name="T23" fmla="*/ 40 h 397"/>
                    <a:gd name="T24" fmla="*/ 0 w 608"/>
                    <a:gd name="T25" fmla="*/ 65 h 397"/>
                    <a:gd name="T26" fmla="*/ 8 w 608"/>
                    <a:gd name="T27" fmla="*/ 97 h 397"/>
                    <a:gd name="T28" fmla="*/ 32 w 608"/>
                    <a:gd name="T29" fmla="*/ 121 h 397"/>
                    <a:gd name="T30" fmla="*/ 32 w 608"/>
                    <a:gd name="T31" fmla="*/ 154 h 397"/>
                    <a:gd name="T32" fmla="*/ 48 w 608"/>
                    <a:gd name="T33" fmla="*/ 170 h 397"/>
                    <a:gd name="T34" fmla="*/ 48 w 608"/>
                    <a:gd name="T35" fmla="*/ 202 h 397"/>
                    <a:gd name="T36" fmla="*/ 40 w 608"/>
                    <a:gd name="T37" fmla="*/ 227 h 397"/>
                    <a:gd name="T38" fmla="*/ 40 w 608"/>
                    <a:gd name="T39" fmla="*/ 243 h 397"/>
                    <a:gd name="T40" fmla="*/ 65 w 608"/>
                    <a:gd name="T41" fmla="*/ 235 h 397"/>
                    <a:gd name="T42" fmla="*/ 89 w 608"/>
                    <a:gd name="T43" fmla="*/ 259 h 397"/>
                    <a:gd name="T44" fmla="*/ 57 w 608"/>
                    <a:gd name="T45" fmla="*/ 275 h 397"/>
                    <a:gd name="T46" fmla="*/ 24 w 608"/>
                    <a:gd name="T47" fmla="*/ 275 h 397"/>
                    <a:gd name="T48" fmla="*/ 57 w 608"/>
                    <a:gd name="T49" fmla="*/ 292 h 397"/>
                    <a:gd name="T50" fmla="*/ 73 w 608"/>
                    <a:gd name="T51" fmla="*/ 324 h 397"/>
                    <a:gd name="T52" fmla="*/ 65 w 608"/>
                    <a:gd name="T53" fmla="*/ 348 h 397"/>
                    <a:gd name="T54" fmla="*/ 48 w 608"/>
                    <a:gd name="T55" fmla="*/ 381 h 397"/>
                    <a:gd name="T56" fmla="*/ 65 w 608"/>
                    <a:gd name="T57" fmla="*/ 389 h 397"/>
                    <a:gd name="T58" fmla="*/ 113 w 608"/>
                    <a:gd name="T59" fmla="*/ 389 h 397"/>
                    <a:gd name="T60" fmla="*/ 162 w 608"/>
                    <a:gd name="T61" fmla="*/ 389 h 397"/>
                    <a:gd name="T62" fmla="*/ 211 w 608"/>
                    <a:gd name="T63" fmla="*/ 389 h 397"/>
                    <a:gd name="T64" fmla="*/ 259 w 608"/>
                    <a:gd name="T65" fmla="*/ 381 h 397"/>
                    <a:gd name="T66" fmla="*/ 308 w 608"/>
                    <a:gd name="T67" fmla="*/ 381 h 397"/>
                    <a:gd name="T68" fmla="*/ 340 w 608"/>
                    <a:gd name="T69" fmla="*/ 365 h 397"/>
                    <a:gd name="T70" fmla="*/ 348 w 608"/>
                    <a:gd name="T71" fmla="*/ 340 h 397"/>
                    <a:gd name="T72" fmla="*/ 373 w 608"/>
                    <a:gd name="T73" fmla="*/ 316 h 397"/>
                    <a:gd name="T74" fmla="*/ 405 w 608"/>
                    <a:gd name="T75" fmla="*/ 300 h 397"/>
                    <a:gd name="T76" fmla="*/ 421 w 608"/>
                    <a:gd name="T77" fmla="*/ 284 h 397"/>
                    <a:gd name="T78" fmla="*/ 438 w 608"/>
                    <a:gd name="T79" fmla="*/ 284 h 397"/>
                    <a:gd name="T80" fmla="*/ 462 w 608"/>
                    <a:gd name="T81" fmla="*/ 292 h 397"/>
                    <a:gd name="T82" fmla="*/ 454 w 608"/>
                    <a:gd name="T83" fmla="*/ 267 h 397"/>
                    <a:gd name="T84" fmla="*/ 478 w 608"/>
                    <a:gd name="T85" fmla="*/ 243 h 397"/>
                    <a:gd name="T86" fmla="*/ 478 w 608"/>
                    <a:gd name="T87" fmla="*/ 227 h 397"/>
                    <a:gd name="T88" fmla="*/ 486 w 608"/>
                    <a:gd name="T89" fmla="*/ 202 h 397"/>
                    <a:gd name="T90" fmla="*/ 478 w 608"/>
                    <a:gd name="T91" fmla="*/ 162 h 397"/>
                    <a:gd name="T92" fmla="*/ 503 w 608"/>
                    <a:gd name="T93" fmla="*/ 138 h 397"/>
                    <a:gd name="T94" fmla="*/ 519 w 608"/>
                    <a:gd name="T95" fmla="*/ 105 h 397"/>
                    <a:gd name="T96" fmla="*/ 551 w 608"/>
                    <a:gd name="T97" fmla="*/ 89 h 397"/>
                    <a:gd name="T98" fmla="*/ 511 w 608"/>
                    <a:gd name="T99" fmla="*/ 81 h 397"/>
                    <a:gd name="T100" fmla="*/ 519 w 608"/>
                    <a:gd name="T101" fmla="*/ 57 h 397"/>
                    <a:gd name="T102" fmla="*/ 551 w 608"/>
                    <a:gd name="T103" fmla="*/ 57 h 397"/>
                    <a:gd name="T104" fmla="*/ 576 w 608"/>
                    <a:gd name="T105" fmla="*/ 81 h 397"/>
                    <a:gd name="T106" fmla="*/ 600 w 608"/>
                    <a:gd name="T107" fmla="*/ 57 h 397"/>
                    <a:gd name="T108" fmla="*/ 600 w 608"/>
                    <a:gd name="T109" fmla="*/ 24 h 397"/>
                    <a:gd name="T110" fmla="*/ 592 w 608"/>
                    <a:gd name="T111" fmla="*/ 16 h 397"/>
                    <a:gd name="T112" fmla="*/ 559 w 608"/>
                    <a:gd name="T113" fmla="*/ 16 h 397"/>
                    <a:gd name="T114" fmla="*/ 576 w 608"/>
                    <a:gd name="T115" fmla="*/ 32 h 397"/>
                    <a:gd name="T116" fmla="*/ 543 w 608"/>
                    <a:gd name="T117" fmla="*/ 40 h 397"/>
                    <a:gd name="T118" fmla="*/ 527 w 608"/>
                    <a:gd name="T119" fmla="*/ 24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8" h="397">
                      <a:moveTo>
                        <a:pt x="503" y="0"/>
                      </a:moveTo>
                      <a:lnTo>
                        <a:pt x="494" y="0"/>
                      </a:lnTo>
                      <a:lnTo>
                        <a:pt x="486" y="0"/>
                      </a:lnTo>
                      <a:lnTo>
                        <a:pt x="478" y="0"/>
                      </a:lnTo>
                      <a:lnTo>
                        <a:pt x="470" y="0"/>
                      </a:lnTo>
                      <a:lnTo>
                        <a:pt x="462" y="0"/>
                      </a:lnTo>
                      <a:lnTo>
                        <a:pt x="454" y="0"/>
                      </a:lnTo>
                      <a:lnTo>
                        <a:pt x="446" y="0"/>
                      </a:lnTo>
                      <a:lnTo>
                        <a:pt x="438" y="0"/>
                      </a:lnTo>
                      <a:lnTo>
                        <a:pt x="430" y="0"/>
                      </a:lnTo>
                      <a:lnTo>
                        <a:pt x="421" y="0"/>
                      </a:lnTo>
                      <a:lnTo>
                        <a:pt x="413" y="0"/>
                      </a:lnTo>
                      <a:lnTo>
                        <a:pt x="405" y="0"/>
                      </a:lnTo>
                      <a:lnTo>
                        <a:pt x="397" y="0"/>
                      </a:lnTo>
                      <a:lnTo>
                        <a:pt x="389" y="0"/>
                      </a:lnTo>
                      <a:lnTo>
                        <a:pt x="381" y="0"/>
                      </a:lnTo>
                      <a:lnTo>
                        <a:pt x="373" y="0"/>
                      </a:lnTo>
                      <a:lnTo>
                        <a:pt x="365" y="0"/>
                      </a:lnTo>
                      <a:lnTo>
                        <a:pt x="357" y="0"/>
                      </a:lnTo>
                      <a:lnTo>
                        <a:pt x="348" y="0"/>
                      </a:lnTo>
                      <a:lnTo>
                        <a:pt x="340" y="0"/>
                      </a:lnTo>
                      <a:lnTo>
                        <a:pt x="332" y="0"/>
                      </a:lnTo>
                      <a:lnTo>
                        <a:pt x="324" y="0"/>
                      </a:lnTo>
                      <a:lnTo>
                        <a:pt x="316" y="0"/>
                      </a:lnTo>
                      <a:lnTo>
                        <a:pt x="308" y="0"/>
                      </a:lnTo>
                      <a:lnTo>
                        <a:pt x="300" y="0"/>
                      </a:lnTo>
                      <a:lnTo>
                        <a:pt x="292" y="0"/>
                      </a:lnTo>
                      <a:lnTo>
                        <a:pt x="284" y="0"/>
                      </a:lnTo>
                      <a:lnTo>
                        <a:pt x="276" y="0"/>
                      </a:lnTo>
                      <a:lnTo>
                        <a:pt x="267" y="0"/>
                      </a:lnTo>
                      <a:lnTo>
                        <a:pt x="259" y="0"/>
                      </a:lnTo>
                      <a:lnTo>
                        <a:pt x="251" y="0"/>
                      </a:lnTo>
                      <a:lnTo>
                        <a:pt x="243" y="0"/>
                      </a:lnTo>
                      <a:lnTo>
                        <a:pt x="235" y="0"/>
                      </a:lnTo>
                      <a:lnTo>
                        <a:pt x="227" y="0"/>
                      </a:lnTo>
                      <a:lnTo>
                        <a:pt x="219" y="8"/>
                      </a:lnTo>
                      <a:lnTo>
                        <a:pt x="211" y="8"/>
                      </a:lnTo>
                      <a:lnTo>
                        <a:pt x="203" y="8"/>
                      </a:lnTo>
                      <a:lnTo>
                        <a:pt x="194" y="8"/>
                      </a:lnTo>
                      <a:lnTo>
                        <a:pt x="186" y="8"/>
                      </a:lnTo>
                      <a:lnTo>
                        <a:pt x="178" y="8"/>
                      </a:lnTo>
                      <a:lnTo>
                        <a:pt x="170" y="8"/>
                      </a:lnTo>
                      <a:lnTo>
                        <a:pt x="162" y="8"/>
                      </a:lnTo>
                      <a:lnTo>
                        <a:pt x="154" y="8"/>
                      </a:lnTo>
                      <a:lnTo>
                        <a:pt x="146" y="8"/>
                      </a:lnTo>
                      <a:lnTo>
                        <a:pt x="138" y="8"/>
                      </a:lnTo>
                      <a:lnTo>
                        <a:pt x="130" y="8"/>
                      </a:lnTo>
                      <a:lnTo>
                        <a:pt x="121" y="8"/>
                      </a:lnTo>
                      <a:lnTo>
                        <a:pt x="113" y="8"/>
                      </a:lnTo>
                      <a:lnTo>
                        <a:pt x="105" y="8"/>
                      </a:lnTo>
                      <a:lnTo>
                        <a:pt x="97" y="8"/>
                      </a:lnTo>
                      <a:lnTo>
                        <a:pt x="89" y="8"/>
                      </a:lnTo>
                      <a:lnTo>
                        <a:pt x="81" y="8"/>
                      </a:lnTo>
                      <a:lnTo>
                        <a:pt x="73" y="8"/>
                      </a:lnTo>
                      <a:lnTo>
                        <a:pt x="65" y="8"/>
                      </a:lnTo>
                      <a:lnTo>
                        <a:pt x="57" y="8"/>
                      </a:lnTo>
                      <a:lnTo>
                        <a:pt x="48" y="8"/>
                      </a:lnTo>
                      <a:lnTo>
                        <a:pt x="40" y="8"/>
                      </a:lnTo>
                      <a:lnTo>
                        <a:pt x="40" y="16"/>
                      </a:lnTo>
                      <a:lnTo>
                        <a:pt x="32" y="16"/>
                      </a:lnTo>
                      <a:lnTo>
                        <a:pt x="24" y="16"/>
                      </a:lnTo>
                      <a:lnTo>
                        <a:pt x="32" y="16"/>
                      </a:lnTo>
                      <a:lnTo>
                        <a:pt x="24" y="16"/>
                      </a:lnTo>
                      <a:lnTo>
                        <a:pt x="24" y="24"/>
                      </a:lnTo>
                      <a:lnTo>
                        <a:pt x="32" y="24"/>
                      </a:lnTo>
                      <a:lnTo>
                        <a:pt x="24" y="24"/>
                      </a:lnTo>
                      <a:lnTo>
                        <a:pt x="24" y="32"/>
                      </a:lnTo>
                      <a:lnTo>
                        <a:pt x="16" y="32"/>
                      </a:lnTo>
                      <a:lnTo>
                        <a:pt x="16" y="24"/>
                      </a:lnTo>
                      <a:lnTo>
                        <a:pt x="8" y="24"/>
                      </a:lnTo>
                      <a:lnTo>
                        <a:pt x="8" y="32"/>
                      </a:lnTo>
                      <a:lnTo>
                        <a:pt x="8" y="40"/>
                      </a:lnTo>
                      <a:lnTo>
                        <a:pt x="0" y="40"/>
                      </a:lnTo>
                      <a:lnTo>
                        <a:pt x="0" y="48"/>
                      </a:lnTo>
                      <a:lnTo>
                        <a:pt x="8" y="48"/>
                      </a:lnTo>
                      <a:lnTo>
                        <a:pt x="8" y="57"/>
                      </a:lnTo>
                      <a:lnTo>
                        <a:pt x="8" y="65"/>
                      </a:lnTo>
                      <a:lnTo>
                        <a:pt x="0" y="65"/>
                      </a:lnTo>
                      <a:lnTo>
                        <a:pt x="0" y="73"/>
                      </a:lnTo>
                      <a:lnTo>
                        <a:pt x="8" y="73"/>
                      </a:lnTo>
                      <a:lnTo>
                        <a:pt x="0" y="73"/>
                      </a:lnTo>
                      <a:lnTo>
                        <a:pt x="8" y="81"/>
                      </a:lnTo>
                      <a:lnTo>
                        <a:pt x="8" y="89"/>
                      </a:lnTo>
                      <a:lnTo>
                        <a:pt x="8" y="97"/>
                      </a:lnTo>
                      <a:lnTo>
                        <a:pt x="8" y="105"/>
                      </a:lnTo>
                      <a:lnTo>
                        <a:pt x="8" y="113"/>
                      </a:lnTo>
                      <a:lnTo>
                        <a:pt x="8" y="121"/>
                      </a:lnTo>
                      <a:lnTo>
                        <a:pt x="16" y="121"/>
                      </a:lnTo>
                      <a:lnTo>
                        <a:pt x="24" y="121"/>
                      </a:lnTo>
                      <a:lnTo>
                        <a:pt x="32" y="121"/>
                      </a:lnTo>
                      <a:lnTo>
                        <a:pt x="32" y="130"/>
                      </a:lnTo>
                      <a:lnTo>
                        <a:pt x="32" y="138"/>
                      </a:lnTo>
                      <a:lnTo>
                        <a:pt x="24" y="138"/>
                      </a:lnTo>
                      <a:lnTo>
                        <a:pt x="24" y="146"/>
                      </a:lnTo>
                      <a:lnTo>
                        <a:pt x="24" y="154"/>
                      </a:lnTo>
                      <a:lnTo>
                        <a:pt x="32" y="154"/>
                      </a:lnTo>
                      <a:lnTo>
                        <a:pt x="24" y="154"/>
                      </a:lnTo>
                      <a:lnTo>
                        <a:pt x="24" y="162"/>
                      </a:lnTo>
                      <a:lnTo>
                        <a:pt x="32" y="162"/>
                      </a:lnTo>
                      <a:lnTo>
                        <a:pt x="40" y="162"/>
                      </a:lnTo>
                      <a:lnTo>
                        <a:pt x="40" y="170"/>
                      </a:lnTo>
                      <a:lnTo>
                        <a:pt x="48" y="170"/>
                      </a:lnTo>
                      <a:lnTo>
                        <a:pt x="48" y="178"/>
                      </a:lnTo>
                      <a:lnTo>
                        <a:pt x="40" y="178"/>
                      </a:lnTo>
                      <a:lnTo>
                        <a:pt x="40" y="186"/>
                      </a:lnTo>
                      <a:lnTo>
                        <a:pt x="40" y="194"/>
                      </a:lnTo>
                      <a:lnTo>
                        <a:pt x="48" y="194"/>
                      </a:lnTo>
                      <a:lnTo>
                        <a:pt x="48" y="202"/>
                      </a:lnTo>
                      <a:lnTo>
                        <a:pt x="40" y="202"/>
                      </a:lnTo>
                      <a:lnTo>
                        <a:pt x="40" y="211"/>
                      </a:lnTo>
                      <a:lnTo>
                        <a:pt x="32" y="211"/>
                      </a:lnTo>
                      <a:lnTo>
                        <a:pt x="32" y="219"/>
                      </a:lnTo>
                      <a:lnTo>
                        <a:pt x="40" y="219"/>
                      </a:lnTo>
                      <a:lnTo>
                        <a:pt x="40" y="227"/>
                      </a:lnTo>
                      <a:lnTo>
                        <a:pt x="32" y="227"/>
                      </a:lnTo>
                      <a:lnTo>
                        <a:pt x="40" y="227"/>
                      </a:lnTo>
                      <a:lnTo>
                        <a:pt x="40" y="235"/>
                      </a:lnTo>
                      <a:lnTo>
                        <a:pt x="32" y="235"/>
                      </a:lnTo>
                      <a:lnTo>
                        <a:pt x="40" y="235"/>
                      </a:lnTo>
                      <a:lnTo>
                        <a:pt x="40" y="243"/>
                      </a:lnTo>
                      <a:lnTo>
                        <a:pt x="48" y="243"/>
                      </a:lnTo>
                      <a:lnTo>
                        <a:pt x="57" y="243"/>
                      </a:lnTo>
                      <a:lnTo>
                        <a:pt x="65" y="243"/>
                      </a:lnTo>
                      <a:lnTo>
                        <a:pt x="65" y="235"/>
                      </a:lnTo>
                      <a:lnTo>
                        <a:pt x="65" y="243"/>
                      </a:lnTo>
                      <a:lnTo>
                        <a:pt x="65" y="235"/>
                      </a:lnTo>
                      <a:lnTo>
                        <a:pt x="65" y="243"/>
                      </a:lnTo>
                      <a:lnTo>
                        <a:pt x="73" y="243"/>
                      </a:lnTo>
                      <a:lnTo>
                        <a:pt x="81" y="243"/>
                      </a:lnTo>
                      <a:lnTo>
                        <a:pt x="81" y="251"/>
                      </a:lnTo>
                      <a:lnTo>
                        <a:pt x="89" y="251"/>
                      </a:lnTo>
                      <a:lnTo>
                        <a:pt x="89" y="259"/>
                      </a:lnTo>
                      <a:lnTo>
                        <a:pt x="81" y="259"/>
                      </a:lnTo>
                      <a:lnTo>
                        <a:pt x="81" y="267"/>
                      </a:lnTo>
                      <a:lnTo>
                        <a:pt x="81" y="275"/>
                      </a:lnTo>
                      <a:lnTo>
                        <a:pt x="73" y="275"/>
                      </a:lnTo>
                      <a:lnTo>
                        <a:pt x="65" y="275"/>
                      </a:lnTo>
                      <a:lnTo>
                        <a:pt x="57" y="275"/>
                      </a:lnTo>
                      <a:lnTo>
                        <a:pt x="48" y="275"/>
                      </a:lnTo>
                      <a:lnTo>
                        <a:pt x="40" y="275"/>
                      </a:lnTo>
                      <a:lnTo>
                        <a:pt x="32" y="275"/>
                      </a:lnTo>
                      <a:lnTo>
                        <a:pt x="32" y="284"/>
                      </a:lnTo>
                      <a:lnTo>
                        <a:pt x="32" y="275"/>
                      </a:lnTo>
                      <a:lnTo>
                        <a:pt x="24" y="275"/>
                      </a:lnTo>
                      <a:lnTo>
                        <a:pt x="24" y="284"/>
                      </a:lnTo>
                      <a:lnTo>
                        <a:pt x="24" y="292"/>
                      </a:lnTo>
                      <a:lnTo>
                        <a:pt x="32" y="292"/>
                      </a:lnTo>
                      <a:lnTo>
                        <a:pt x="40" y="292"/>
                      </a:lnTo>
                      <a:lnTo>
                        <a:pt x="48" y="292"/>
                      </a:lnTo>
                      <a:lnTo>
                        <a:pt x="57" y="292"/>
                      </a:lnTo>
                      <a:lnTo>
                        <a:pt x="57" y="300"/>
                      </a:lnTo>
                      <a:lnTo>
                        <a:pt x="65" y="300"/>
                      </a:lnTo>
                      <a:lnTo>
                        <a:pt x="65" y="308"/>
                      </a:lnTo>
                      <a:lnTo>
                        <a:pt x="73" y="308"/>
                      </a:lnTo>
                      <a:lnTo>
                        <a:pt x="73" y="316"/>
                      </a:lnTo>
                      <a:lnTo>
                        <a:pt x="73" y="324"/>
                      </a:lnTo>
                      <a:lnTo>
                        <a:pt x="81" y="324"/>
                      </a:lnTo>
                      <a:lnTo>
                        <a:pt x="73" y="324"/>
                      </a:lnTo>
                      <a:lnTo>
                        <a:pt x="73" y="332"/>
                      </a:lnTo>
                      <a:lnTo>
                        <a:pt x="65" y="332"/>
                      </a:lnTo>
                      <a:lnTo>
                        <a:pt x="65" y="340"/>
                      </a:lnTo>
                      <a:lnTo>
                        <a:pt x="65" y="348"/>
                      </a:lnTo>
                      <a:lnTo>
                        <a:pt x="57" y="348"/>
                      </a:lnTo>
                      <a:lnTo>
                        <a:pt x="48" y="348"/>
                      </a:lnTo>
                      <a:lnTo>
                        <a:pt x="48" y="357"/>
                      </a:lnTo>
                      <a:lnTo>
                        <a:pt x="48" y="365"/>
                      </a:lnTo>
                      <a:lnTo>
                        <a:pt x="48" y="373"/>
                      </a:lnTo>
                      <a:lnTo>
                        <a:pt x="48" y="381"/>
                      </a:lnTo>
                      <a:lnTo>
                        <a:pt x="57" y="381"/>
                      </a:lnTo>
                      <a:lnTo>
                        <a:pt x="57" y="389"/>
                      </a:lnTo>
                      <a:lnTo>
                        <a:pt x="65" y="389"/>
                      </a:lnTo>
                      <a:lnTo>
                        <a:pt x="57" y="389"/>
                      </a:lnTo>
                      <a:lnTo>
                        <a:pt x="57" y="397"/>
                      </a:lnTo>
                      <a:lnTo>
                        <a:pt x="65" y="389"/>
                      </a:lnTo>
                      <a:lnTo>
                        <a:pt x="73" y="389"/>
                      </a:lnTo>
                      <a:lnTo>
                        <a:pt x="81" y="389"/>
                      </a:lnTo>
                      <a:lnTo>
                        <a:pt x="89" y="389"/>
                      </a:lnTo>
                      <a:lnTo>
                        <a:pt x="97" y="389"/>
                      </a:lnTo>
                      <a:lnTo>
                        <a:pt x="105" y="389"/>
                      </a:lnTo>
                      <a:lnTo>
                        <a:pt x="113" y="389"/>
                      </a:lnTo>
                      <a:lnTo>
                        <a:pt x="121" y="389"/>
                      </a:lnTo>
                      <a:lnTo>
                        <a:pt x="130" y="389"/>
                      </a:lnTo>
                      <a:lnTo>
                        <a:pt x="138" y="389"/>
                      </a:lnTo>
                      <a:lnTo>
                        <a:pt x="146" y="389"/>
                      </a:lnTo>
                      <a:lnTo>
                        <a:pt x="154" y="389"/>
                      </a:lnTo>
                      <a:lnTo>
                        <a:pt x="162" y="389"/>
                      </a:lnTo>
                      <a:lnTo>
                        <a:pt x="170" y="389"/>
                      </a:lnTo>
                      <a:lnTo>
                        <a:pt x="178" y="389"/>
                      </a:lnTo>
                      <a:lnTo>
                        <a:pt x="186" y="389"/>
                      </a:lnTo>
                      <a:lnTo>
                        <a:pt x="194" y="389"/>
                      </a:lnTo>
                      <a:lnTo>
                        <a:pt x="203" y="389"/>
                      </a:lnTo>
                      <a:lnTo>
                        <a:pt x="211" y="389"/>
                      </a:lnTo>
                      <a:lnTo>
                        <a:pt x="219" y="381"/>
                      </a:lnTo>
                      <a:lnTo>
                        <a:pt x="227" y="381"/>
                      </a:lnTo>
                      <a:lnTo>
                        <a:pt x="235" y="381"/>
                      </a:lnTo>
                      <a:lnTo>
                        <a:pt x="243" y="381"/>
                      </a:lnTo>
                      <a:lnTo>
                        <a:pt x="251" y="381"/>
                      </a:lnTo>
                      <a:lnTo>
                        <a:pt x="259" y="381"/>
                      </a:lnTo>
                      <a:lnTo>
                        <a:pt x="267" y="381"/>
                      </a:lnTo>
                      <a:lnTo>
                        <a:pt x="276" y="381"/>
                      </a:lnTo>
                      <a:lnTo>
                        <a:pt x="284" y="381"/>
                      </a:lnTo>
                      <a:lnTo>
                        <a:pt x="292" y="381"/>
                      </a:lnTo>
                      <a:lnTo>
                        <a:pt x="300" y="381"/>
                      </a:lnTo>
                      <a:lnTo>
                        <a:pt x="308" y="381"/>
                      </a:lnTo>
                      <a:lnTo>
                        <a:pt x="316" y="381"/>
                      </a:lnTo>
                      <a:lnTo>
                        <a:pt x="324" y="381"/>
                      </a:lnTo>
                      <a:lnTo>
                        <a:pt x="332" y="381"/>
                      </a:lnTo>
                      <a:lnTo>
                        <a:pt x="332" y="373"/>
                      </a:lnTo>
                      <a:lnTo>
                        <a:pt x="332" y="365"/>
                      </a:lnTo>
                      <a:lnTo>
                        <a:pt x="340" y="365"/>
                      </a:lnTo>
                      <a:lnTo>
                        <a:pt x="340" y="357"/>
                      </a:lnTo>
                      <a:lnTo>
                        <a:pt x="348" y="357"/>
                      </a:lnTo>
                      <a:lnTo>
                        <a:pt x="348" y="348"/>
                      </a:lnTo>
                      <a:lnTo>
                        <a:pt x="340" y="348"/>
                      </a:lnTo>
                      <a:lnTo>
                        <a:pt x="348" y="348"/>
                      </a:lnTo>
                      <a:lnTo>
                        <a:pt x="348" y="340"/>
                      </a:lnTo>
                      <a:lnTo>
                        <a:pt x="357" y="340"/>
                      </a:lnTo>
                      <a:lnTo>
                        <a:pt x="357" y="332"/>
                      </a:lnTo>
                      <a:lnTo>
                        <a:pt x="357" y="324"/>
                      </a:lnTo>
                      <a:lnTo>
                        <a:pt x="365" y="324"/>
                      </a:lnTo>
                      <a:lnTo>
                        <a:pt x="365" y="316"/>
                      </a:lnTo>
                      <a:lnTo>
                        <a:pt x="373" y="316"/>
                      </a:lnTo>
                      <a:lnTo>
                        <a:pt x="373" y="308"/>
                      </a:lnTo>
                      <a:lnTo>
                        <a:pt x="381" y="308"/>
                      </a:lnTo>
                      <a:lnTo>
                        <a:pt x="389" y="308"/>
                      </a:lnTo>
                      <a:lnTo>
                        <a:pt x="397" y="308"/>
                      </a:lnTo>
                      <a:lnTo>
                        <a:pt x="397" y="300"/>
                      </a:lnTo>
                      <a:lnTo>
                        <a:pt x="405" y="300"/>
                      </a:lnTo>
                      <a:lnTo>
                        <a:pt x="397" y="300"/>
                      </a:lnTo>
                      <a:lnTo>
                        <a:pt x="397" y="292"/>
                      </a:lnTo>
                      <a:lnTo>
                        <a:pt x="405" y="292"/>
                      </a:lnTo>
                      <a:lnTo>
                        <a:pt x="413" y="292"/>
                      </a:lnTo>
                      <a:lnTo>
                        <a:pt x="413" y="284"/>
                      </a:lnTo>
                      <a:lnTo>
                        <a:pt x="421" y="284"/>
                      </a:lnTo>
                      <a:lnTo>
                        <a:pt x="430" y="284"/>
                      </a:lnTo>
                      <a:lnTo>
                        <a:pt x="438" y="284"/>
                      </a:lnTo>
                      <a:lnTo>
                        <a:pt x="438" y="292"/>
                      </a:lnTo>
                      <a:lnTo>
                        <a:pt x="446" y="292"/>
                      </a:lnTo>
                      <a:lnTo>
                        <a:pt x="446" y="284"/>
                      </a:lnTo>
                      <a:lnTo>
                        <a:pt x="438" y="284"/>
                      </a:lnTo>
                      <a:lnTo>
                        <a:pt x="446" y="284"/>
                      </a:lnTo>
                      <a:lnTo>
                        <a:pt x="446" y="292"/>
                      </a:lnTo>
                      <a:lnTo>
                        <a:pt x="446" y="284"/>
                      </a:lnTo>
                      <a:lnTo>
                        <a:pt x="454" y="284"/>
                      </a:lnTo>
                      <a:lnTo>
                        <a:pt x="454" y="292"/>
                      </a:lnTo>
                      <a:lnTo>
                        <a:pt x="462" y="292"/>
                      </a:lnTo>
                      <a:lnTo>
                        <a:pt x="462" y="284"/>
                      </a:lnTo>
                      <a:lnTo>
                        <a:pt x="462" y="275"/>
                      </a:lnTo>
                      <a:lnTo>
                        <a:pt x="470" y="275"/>
                      </a:lnTo>
                      <a:lnTo>
                        <a:pt x="462" y="275"/>
                      </a:lnTo>
                      <a:lnTo>
                        <a:pt x="454" y="275"/>
                      </a:lnTo>
                      <a:lnTo>
                        <a:pt x="454" y="267"/>
                      </a:lnTo>
                      <a:lnTo>
                        <a:pt x="454" y="259"/>
                      </a:lnTo>
                      <a:lnTo>
                        <a:pt x="454" y="251"/>
                      </a:lnTo>
                      <a:lnTo>
                        <a:pt x="462" y="251"/>
                      </a:lnTo>
                      <a:lnTo>
                        <a:pt x="470" y="251"/>
                      </a:lnTo>
                      <a:lnTo>
                        <a:pt x="470" y="243"/>
                      </a:lnTo>
                      <a:lnTo>
                        <a:pt x="478" y="243"/>
                      </a:lnTo>
                      <a:lnTo>
                        <a:pt x="478" y="235"/>
                      </a:lnTo>
                      <a:lnTo>
                        <a:pt x="478" y="243"/>
                      </a:lnTo>
                      <a:lnTo>
                        <a:pt x="478" y="235"/>
                      </a:lnTo>
                      <a:lnTo>
                        <a:pt x="486" y="235"/>
                      </a:lnTo>
                      <a:lnTo>
                        <a:pt x="478" y="235"/>
                      </a:lnTo>
                      <a:lnTo>
                        <a:pt x="478" y="227"/>
                      </a:lnTo>
                      <a:lnTo>
                        <a:pt x="486" y="227"/>
                      </a:lnTo>
                      <a:lnTo>
                        <a:pt x="486" y="219"/>
                      </a:lnTo>
                      <a:lnTo>
                        <a:pt x="486" y="211"/>
                      </a:lnTo>
                      <a:lnTo>
                        <a:pt x="478" y="211"/>
                      </a:lnTo>
                      <a:lnTo>
                        <a:pt x="486" y="211"/>
                      </a:lnTo>
                      <a:lnTo>
                        <a:pt x="486" y="202"/>
                      </a:lnTo>
                      <a:lnTo>
                        <a:pt x="486" y="194"/>
                      </a:lnTo>
                      <a:lnTo>
                        <a:pt x="486" y="186"/>
                      </a:lnTo>
                      <a:lnTo>
                        <a:pt x="486" y="178"/>
                      </a:lnTo>
                      <a:lnTo>
                        <a:pt x="478" y="178"/>
                      </a:lnTo>
                      <a:lnTo>
                        <a:pt x="478" y="170"/>
                      </a:lnTo>
                      <a:lnTo>
                        <a:pt x="478" y="162"/>
                      </a:lnTo>
                      <a:lnTo>
                        <a:pt x="478" y="154"/>
                      </a:lnTo>
                      <a:lnTo>
                        <a:pt x="486" y="154"/>
                      </a:lnTo>
                      <a:lnTo>
                        <a:pt x="486" y="146"/>
                      </a:lnTo>
                      <a:lnTo>
                        <a:pt x="494" y="146"/>
                      </a:lnTo>
                      <a:lnTo>
                        <a:pt x="494" y="138"/>
                      </a:lnTo>
                      <a:lnTo>
                        <a:pt x="503" y="138"/>
                      </a:lnTo>
                      <a:lnTo>
                        <a:pt x="503" y="130"/>
                      </a:lnTo>
                      <a:lnTo>
                        <a:pt x="503" y="121"/>
                      </a:lnTo>
                      <a:lnTo>
                        <a:pt x="511" y="121"/>
                      </a:lnTo>
                      <a:lnTo>
                        <a:pt x="511" y="113"/>
                      </a:lnTo>
                      <a:lnTo>
                        <a:pt x="519" y="113"/>
                      </a:lnTo>
                      <a:lnTo>
                        <a:pt x="519" y="105"/>
                      </a:lnTo>
                      <a:lnTo>
                        <a:pt x="527" y="105"/>
                      </a:lnTo>
                      <a:lnTo>
                        <a:pt x="535" y="105"/>
                      </a:lnTo>
                      <a:lnTo>
                        <a:pt x="543" y="105"/>
                      </a:lnTo>
                      <a:lnTo>
                        <a:pt x="543" y="97"/>
                      </a:lnTo>
                      <a:lnTo>
                        <a:pt x="551" y="97"/>
                      </a:lnTo>
                      <a:lnTo>
                        <a:pt x="551" y="89"/>
                      </a:lnTo>
                      <a:lnTo>
                        <a:pt x="543" y="89"/>
                      </a:lnTo>
                      <a:lnTo>
                        <a:pt x="535" y="89"/>
                      </a:lnTo>
                      <a:lnTo>
                        <a:pt x="527" y="89"/>
                      </a:lnTo>
                      <a:lnTo>
                        <a:pt x="527" y="81"/>
                      </a:lnTo>
                      <a:lnTo>
                        <a:pt x="519" y="81"/>
                      </a:lnTo>
                      <a:lnTo>
                        <a:pt x="511" y="81"/>
                      </a:lnTo>
                      <a:lnTo>
                        <a:pt x="511" y="73"/>
                      </a:lnTo>
                      <a:lnTo>
                        <a:pt x="503" y="73"/>
                      </a:lnTo>
                      <a:lnTo>
                        <a:pt x="503" y="65"/>
                      </a:lnTo>
                      <a:lnTo>
                        <a:pt x="511" y="65"/>
                      </a:lnTo>
                      <a:lnTo>
                        <a:pt x="511" y="57"/>
                      </a:lnTo>
                      <a:lnTo>
                        <a:pt x="519" y="57"/>
                      </a:lnTo>
                      <a:lnTo>
                        <a:pt x="519" y="48"/>
                      </a:lnTo>
                      <a:lnTo>
                        <a:pt x="527" y="48"/>
                      </a:lnTo>
                      <a:lnTo>
                        <a:pt x="535" y="48"/>
                      </a:lnTo>
                      <a:lnTo>
                        <a:pt x="543" y="48"/>
                      </a:lnTo>
                      <a:lnTo>
                        <a:pt x="551" y="48"/>
                      </a:lnTo>
                      <a:lnTo>
                        <a:pt x="551" y="57"/>
                      </a:lnTo>
                      <a:lnTo>
                        <a:pt x="559" y="57"/>
                      </a:lnTo>
                      <a:lnTo>
                        <a:pt x="559" y="65"/>
                      </a:lnTo>
                      <a:lnTo>
                        <a:pt x="559" y="73"/>
                      </a:lnTo>
                      <a:lnTo>
                        <a:pt x="559" y="81"/>
                      </a:lnTo>
                      <a:lnTo>
                        <a:pt x="567" y="81"/>
                      </a:lnTo>
                      <a:lnTo>
                        <a:pt x="576" y="81"/>
                      </a:lnTo>
                      <a:lnTo>
                        <a:pt x="584" y="81"/>
                      </a:lnTo>
                      <a:lnTo>
                        <a:pt x="592" y="81"/>
                      </a:lnTo>
                      <a:lnTo>
                        <a:pt x="600" y="81"/>
                      </a:lnTo>
                      <a:lnTo>
                        <a:pt x="600" y="73"/>
                      </a:lnTo>
                      <a:lnTo>
                        <a:pt x="600" y="65"/>
                      </a:lnTo>
                      <a:lnTo>
                        <a:pt x="600" y="57"/>
                      </a:lnTo>
                      <a:lnTo>
                        <a:pt x="608" y="57"/>
                      </a:lnTo>
                      <a:lnTo>
                        <a:pt x="600" y="57"/>
                      </a:lnTo>
                      <a:lnTo>
                        <a:pt x="600" y="48"/>
                      </a:lnTo>
                      <a:lnTo>
                        <a:pt x="600" y="40"/>
                      </a:lnTo>
                      <a:lnTo>
                        <a:pt x="600" y="32"/>
                      </a:lnTo>
                      <a:lnTo>
                        <a:pt x="600" y="24"/>
                      </a:lnTo>
                      <a:lnTo>
                        <a:pt x="600" y="32"/>
                      </a:lnTo>
                      <a:lnTo>
                        <a:pt x="600" y="40"/>
                      </a:lnTo>
                      <a:lnTo>
                        <a:pt x="600" y="32"/>
                      </a:lnTo>
                      <a:lnTo>
                        <a:pt x="600" y="24"/>
                      </a:lnTo>
                      <a:lnTo>
                        <a:pt x="600" y="16"/>
                      </a:lnTo>
                      <a:lnTo>
                        <a:pt x="592" y="16"/>
                      </a:lnTo>
                      <a:lnTo>
                        <a:pt x="592" y="8"/>
                      </a:lnTo>
                      <a:lnTo>
                        <a:pt x="584" y="8"/>
                      </a:lnTo>
                      <a:lnTo>
                        <a:pt x="576" y="8"/>
                      </a:lnTo>
                      <a:lnTo>
                        <a:pt x="576" y="16"/>
                      </a:lnTo>
                      <a:lnTo>
                        <a:pt x="567" y="16"/>
                      </a:lnTo>
                      <a:lnTo>
                        <a:pt x="559" y="16"/>
                      </a:lnTo>
                      <a:lnTo>
                        <a:pt x="559" y="24"/>
                      </a:lnTo>
                      <a:lnTo>
                        <a:pt x="551" y="24"/>
                      </a:lnTo>
                      <a:lnTo>
                        <a:pt x="559" y="24"/>
                      </a:lnTo>
                      <a:lnTo>
                        <a:pt x="567" y="24"/>
                      </a:lnTo>
                      <a:lnTo>
                        <a:pt x="576" y="24"/>
                      </a:lnTo>
                      <a:lnTo>
                        <a:pt x="576" y="32"/>
                      </a:lnTo>
                      <a:lnTo>
                        <a:pt x="567" y="32"/>
                      </a:lnTo>
                      <a:lnTo>
                        <a:pt x="576" y="32"/>
                      </a:lnTo>
                      <a:lnTo>
                        <a:pt x="567" y="40"/>
                      </a:lnTo>
                      <a:lnTo>
                        <a:pt x="559" y="40"/>
                      </a:lnTo>
                      <a:lnTo>
                        <a:pt x="551" y="40"/>
                      </a:lnTo>
                      <a:lnTo>
                        <a:pt x="543" y="40"/>
                      </a:lnTo>
                      <a:lnTo>
                        <a:pt x="535" y="40"/>
                      </a:lnTo>
                      <a:lnTo>
                        <a:pt x="535" y="32"/>
                      </a:lnTo>
                      <a:lnTo>
                        <a:pt x="535" y="24"/>
                      </a:lnTo>
                      <a:lnTo>
                        <a:pt x="543" y="24"/>
                      </a:lnTo>
                      <a:lnTo>
                        <a:pt x="535" y="24"/>
                      </a:lnTo>
                      <a:lnTo>
                        <a:pt x="527" y="24"/>
                      </a:lnTo>
                      <a:lnTo>
                        <a:pt x="519" y="16"/>
                      </a:lnTo>
                      <a:lnTo>
                        <a:pt x="511" y="16"/>
                      </a:lnTo>
                      <a:lnTo>
                        <a:pt x="511" y="8"/>
                      </a:lnTo>
                      <a:lnTo>
                        <a:pt x="503" y="8"/>
                      </a:lnTo>
                      <a:lnTo>
                        <a:pt x="503" y="0"/>
                      </a:lnTo>
                      <a:close/>
                    </a:path>
                  </a:pathLst>
                </a:custGeom>
                <a:solidFill>
                  <a:srgbClr val="FE7200"/>
                </a:solidFill>
                <a:ln w="12700">
                  <a:solidFill>
                    <a:srgbClr val="000000"/>
                  </a:solidFill>
                  <a:prstDash val="solid"/>
                  <a:round/>
                  <a:headEnd/>
                  <a:tailEnd/>
                </a:ln>
              </p:spPr>
              <p:txBody>
                <a:bodyPr/>
                <a:lstStyle/>
                <a:p>
                  <a:endParaRPr lang="es-PE"/>
                </a:p>
              </p:txBody>
            </p:sp>
            <p:sp>
              <p:nvSpPr>
                <p:cNvPr id="149" name="Freeform 80">
                  <a:extLst>
                    <a:ext uri="{FF2B5EF4-FFF2-40B4-BE49-F238E27FC236}">
                      <a16:creationId xmlns:a16="http://schemas.microsoft.com/office/drawing/2014/main" id="{EAF2BA84-2C40-0D44-B98B-417AA792DB95}"/>
                    </a:ext>
                  </a:extLst>
                </p:cNvPr>
                <p:cNvSpPr>
                  <a:spLocks noChangeAspect="1"/>
                </p:cNvSpPr>
                <p:nvPr/>
              </p:nvSpPr>
              <p:spPr bwMode="auto">
                <a:xfrm>
                  <a:off x="713" y="873"/>
                  <a:ext cx="302" cy="419"/>
                </a:xfrm>
                <a:custGeom>
                  <a:avLst/>
                  <a:gdLst>
                    <a:gd name="T0" fmla="*/ 73 w 527"/>
                    <a:gd name="T1" fmla="*/ 713 h 730"/>
                    <a:gd name="T2" fmla="*/ 81 w 527"/>
                    <a:gd name="T3" fmla="*/ 681 h 730"/>
                    <a:gd name="T4" fmla="*/ 65 w 527"/>
                    <a:gd name="T5" fmla="*/ 657 h 730"/>
                    <a:gd name="T6" fmla="*/ 81 w 527"/>
                    <a:gd name="T7" fmla="*/ 616 h 730"/>
                    <a:gd name="T8" fmla="*/ 97 w 527"/>
                    <a:gd name="T9" fmla="*/ 608 h 730"/>
                    <a:gd name="T10" fmla="*/ 81 w 527"/>
                    <a:gd name="T11" fmla="*/ 567 h 730"/>
                    <a:gd name="T12" fmla="*/ 89 w 527"/>
                    <a:gd name="T13" fmla="*/ 567 h 730"/>
                    <a:gd name="T14" fmla="*/ 81 w 527"/>
                    <a:gd name="T15" fmla="*/ 551 h 730"/>
                    <a:gd name="T16" fmla="*/ 89 w 527"/>
                    <a:gd name="T17" fmla="*/ 535 h 730"/>
                    <a:gd name="T18" fmla="*/ 97 w 527"/>
                    <a:gd name="T19" fmla="*/ 519 h 730"/>
                    <a:gd name="T20" fmla="*/ 106 w 527"/>
                    <a:gd name="T21" fmla="*/ 535 h 730"/>
                    <a:gd name="T22" fmla="*/ 154 w 527"/>
                    <a:gd name="T23" fmla="*/ 543 h 730"/>
                    <a:gd name="T24" fmla="*/ 211 w 527"/>
                    <a:gd name="T25" fmla="*/ 543 h 730"/>
                    <a:gd name="T26" fmla="*/ 260 w 527"/>
                    <a:gd name="T27" fmla="*/ 535 h 730"/>
                    <a:gd name="T28" fmla="*/ 308 w 527"/>
                    <a:gd name="T29" fmla="*/ 527 h 730"/>
                    <a:gd name="T30" fmla="*/ 357 w 527"/>
                    <a:gd name="T31" fmla="*/ 519 h 730"/>
                    <a:gd name="T32" fmla="*/ 397 w 527"/>
                    <a:gd name="T33" fmla="*/ 503 h 730"/>
                    <a:gd name="T34" fmla="*/ 438 w 527"/>
                    <a:gd name="T35" fmla="*/ 486 h 730"/>
                    <a:gd name="T36" fmla="*/ 454 w 527"/>
                    <a:gd name="T37" fmla="*/ 446 h 730"/>
                    <a:gd name="T38" fmla="*/ 487 w 527"/>
                    <a:gd name="T39" fmla="*/ 421 h 730"/>
                    <a:gd name="T40" fmla="*/ 511 w 527"/>
                    <a:gd name="T41" fmla="*/ 389 h 730"/>
                    <a:gd name="T42" fmla="*/ 527 w 527"/>
                    <a:gd name="T43" fmla="*/ 340 h 730"/>
                    <a:gd name="T44" fmla="*/ 511 w 527"/>
                    <a:gd name="T45" fmla="*/ 316 h 730"/>
                    <a:gd name="T46" fmla="*/ 503 w 527"/>
                    <a:gd name="T47" fmla="*/ 316 h 730"/>
                    <a:gd name="T48" fmla="*/ 479 w 527"/>
                    <a:gd name="T49" fmla="*/ 284 h 730"/>
                    <a:gd name="T50" fmla="*/ 495 w 527"/>
                    <a:gd name="T51" fmla="*/ 243 h 730"/>
                    <a:gd name="T52" fmla="*/ 495 w 527"/>
                    <a:gd name="T53" fmla="*/ 203 h 730"/>
                    <a:gd name="T54" fmla="*/ 462 w 527"/>
                    <a:gd name="T55" fmla="*/ 178 h 730"/>
                    <a:gd name="T56" fmla="*/ 430 w 527"/>
                    <a:gd name="T57" fmla="*/ 154 h 730"/>
                    <a:gd name="T58" fmla="*/ 414 w 527"/>
                    <a:gd name="T59" fmla="*/ 146 h 730"/>
                    <a:gd name="T60" fmla="*/ 397 w 527"/>
                    <a:gd name="T61" fmla="*/ 138 h 730"/>
                    <a:gd name="T62" fmla="*/ 397 w 527"/>
                    <a:gd name="T63" fmla="*/ 113 h 730"/>
                    <a:gd name="T64" fmla="*/ 414 w 527"/>
                    <a:gd name="T65" fmla="*/ 89 h 730"/>
                    <a:gd name="T66" fmla="*/ 373 w 527"/>
                    <a:gd name="T67" fmla="*/ 73 h 730"/>
                    <a:gd name="T68" fmla="*/ 349 w 527"/>
                    <a:gd name="T69" fmla="*/ 57 h 730"/>
                    <a:gd name="T70" fmla="*/ 316 w 527"/>
                    <a:gd name="T71" fmla="*/ 49 h 730"/>
                    <a:gd name="T72" fmla="*/ 284 w 527"/>
                    <a:gd name="T73" fmla="*/ 24 h 730"/>
                    <a:gd name="T74" fmla="*/ 260 w 527"/>
                    <a:gd name="T75" fmla="*/ 8 h 730"/>
                    <a:gd name="T76" fmla="*/ 227 w 527"/>
                    <a:gd name="T77" fmla="*/ 32 h 730"/>
                    <a:gd name="T78" fmla="*/ 203 w 527"/>
                    <a:gd name="T79" fmla="*/ 49 h 730"/>
                    <a:gd name="T80" fmla="*/ 170 w 527"/>
                    <a:gd name="T81" fmla="*/ 73 h 730"/>
                    <a:gd name="T82" fmla="*/ 146 w 527"/>
                    <a:gd name="T83" fmla="*/ 105 h 730"/>
                    <a:gd name="T84" fmla="*/ 97 w 527"/>
                    <a:gd name="T85" fmla="*/ 97 h 730"/>
                    <a:gd name="T86" fmla="*/ 41 w 527"/>
                    <a:gd name="T87" fmla="*/ 97 h 730"/>
                    <a:gd name="T88" fmla="*/ 16 w 527"/>
                    <a:gd name="T89" fmla="*/ 130 h 730"/>
                    <a:gd name="T90" fmla="*/ 16 w 527"/>
                    <a:gd name="T91" fmla="*/ 186 h 730"/>
                    <a:gd name="T92" fmla="*/ 8 w 527"/>
                    <a:gd name="T93" fmla="*/ 243 h 730"/>
                    <a:gd name="T94" fmla="*/ 8 w 527"/>
                    <a:gd name="T95" fmla="*/ 300 h 730"/>
                    <a:gd name="T96" fmla="*/ 8 w 527"/>
                    <a:gd name="T97" fmla="*/ 357 h 730"/>
                    <a:gd name="T98" fmla="*/ 8 w 527"/>
                    <a:gd name="T99" fmla="*/ 413 h 730"/>
                    <a:gd name="T100" fmla="*/ 8 w 527"/>
                    <a:gd name="T101" fmla="*/ 470 h 730"/>
                    <a:gd name="T102" fmla="*/ 0 w 527"/>
                    <a:gd name="T103" fmla="*/ 527 h 730"/>
                    <a:gd name="T104" fmla="*/ 0 w 527"/>
                    <a:gd name="T105" fmla="*/ 584 h 730"/>
                    <a:gd name="T106" fmla="*/ 0 w 527"/>
                    <a:gd name="T107" fmla="*/ 649 h 730"/>
                    <a:gd name="T108" fmla="*/ 8 w 527"/>
                    <a:gd name="T109" fmla="*/ 697 h 730"/>
                    <a:gd name="T110" fmla="*/ 41 w 527"/>
                    <a:gd name="T111" fmla="*/ 721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7" h="730">
                      <a:moveTo>
                        <a:pt x="41" y="730"/>
                      </a:moveTo>
                      <a:lnTo>
                        <a:pt x="49" y="730"/>
                      </a:lnTo>
                      <a:lnTo>
                        <a:pt x="57" y="730"/>
                      </a:lnTo>
                      <a:lnTo>
                        <a:pt x="57" y="721"/>
                      </a:lnTo>
                      <a:lnTo>
                        <a:pt x="65" y="721"/>
                      </a:lnTo>
                      <a:lnTo>
                        <a:pt x="73" y="721"/>
                      </a:lnTo>
                      <a:lnTo>
                        <a:pt x="73" y="713"/>
                      </a:lnTo>
                      <a:lnTo>
                        <a:pt x="81" y="713"/>
                      </a:lnTo>
                      <a:lnTo>
                        <a:pt x="81" y="705"/>
                      </a:lnTo>
                      <a:lnTo>
                        <a:pt x="81" y="697"/>
                      </a:lnTo>
                      <a:lnTo>
                        <a:pt x="89" y="697"/>
                      </a:lnTo>
                      <a:lnTo>
                        <a:pt x="89" y="689"/>
                      </a:lnTo>
                      <a:lnTo>
                        <a:pt x="81" y="689"/>
                      </a:lnTo>
                      <a:lnTo>
                        <a:pt x="81" y="681"/>
                      </a:lnTo>
                      <a:lnTo>
                        <a:pt x="73" y="681"/>
                      </a:lnTo>
                      <a:lnTo>
                        <a:pt x="73" y="673"/>
                      </a:lnTo>
                      <a:lnTo>
                        <a:pt x="65" y="673"/>
                      </a:lnTo>
                      <a:lnTo>
                        <a:pt x="65" y="665"/>
                      </a:lnTo>
                      <a:lnTo>
                        <a:pt x="65" y="657"/>
                      </a:lnTo>
                      <a:lnTo>
                        <a:pt x="73" y="657"/>
                      </a:lnTo>
                      <a:lnTo>
                        <a:pt x="65" y="657"/>
                      </a:lnTo>
                      <a:lnTo>
                        <a:pt x="73" y="657"/>
                      </a:lnTo>
                      <a:lnTo>
                        <a:pt x="73" y="649"/>
                      </a:lnTo>
                      <a:lnTo>
                        <a:pt x="81" y="649"/>
                      </a:lnTo>
                      <a:lnTo>
                        <a:pt x="81" y="640"/>
                      </a:lnTo>
                      <a:lnTo>
                        <a:pt x="81" y="632"/>
                      </a:lnTo>
                      <a:lnTo>
                        <a:pt x="81" y="624"/>
                      </a:lnTo>
                      <a:lnTo>
                        <a:pt x="81" y="616"/>
                      </a:lnTo>
                      <a:lnTo>
                        <a:pt x="89" y="616"/>
                      </a:lnTo>
                      <a:lnTo>
                        <a:pt x="89" y="624"/>
                      </a:lnTo>
                      <a:lnTo>
                        <a:pt x="89" y="616"/>
                      </a:lnTo>
                      <a:lnTo>
                        <a:pt x="89" y="624"/>
                      </a:lnTo>
                      <a:lnTo>
                        <a:pt x="89" y="616"/>
                      </a:lnTo>
                      <a:lnTo>
                        <a:pt x="97" y="616"/>
                      </a:lnTo>
                      <a:lnTo>
                        <a:pt x="97" y="608"/>
                      </a:lnTo>
                      <a:lnTo>
                        <a:pt x="97" y="600"/>
                      </a:lnTo>
                      <a:lnTo>
                        <a:pt x="97" y="592"/>
                      </a:lnTo>
                      <a:lnTo>
                        <a:pt x="97" y="584"/>
                      </a:lnTo>
                      <a:lnTo>
                        <a:pt x="97" y="576"/>
                      </a:lnTo>
                      <a:lnTo>
                        <a:pt x="89" y="576"/>
                      </a:lnTo>
                      <a:lnTo>
                        <a:pt x="89" y="567"/>
                      </a:lnTo>
                      <a:lnTo>
                        <a:pt x="81" y="567"/>
                      </a:lnTo>
                      <a:lnTo>
                        <a:pt x="89" y="567"/>
                      </a:lnTo>
                      <a:lnTo>
                        <a:pt x="97" y="567"/>
                      </a:lnTo>
                      <a:lnTo>
                        <a:pt x="97" y="576"/>
                      </a:lnTo>
                      <a:lnTo>
                        <a:pt x="106" y="576"/>
                      </a:lnTo>
                      <a:lnTo>
                        <a:pt x="106" y="567"/>
                      </a:lnTo>
                      <a:lnTo>
                        <a:pt x="97" y="567"/>
                      </a:lnTo>
                      <a:lnTo>
                        <a:pt x="89" y="567"/>
                      </a:lnTo>
                      <a:lnTo>
                        <a:pt x="81" y="567"/>
                      </a:lnTo>
                      <a:lnTo>
                        <a:pt x="89" y="567"/>
                      </a:lnTo>
                      <a:lnTo>
                        <a:pt x="81" y="567"/>
                      </a:lnTo>
                      <a:lnTo>
                        <a:pt x="81" y="559"/>
                      </a:lnTo>
                      <a:lnTo>
                        <a:pt x="89" y="559"/>
                      </a:lnTo>
                      <a:lnTo>
                        <a:pt x="81" y="559"/>
                      </a:lnTo>
                      <a:lnTo>
                        <a:pt x="81" y="551"/>
                      </a:lnTo>
                      <a:lnTo>
                        <a:pt x="81" y="543"/>
                      </a:lnTo>
                      <a:lnTo>
                        <a:pt x="89" y="543"/>
                      </a:lnTo>
                      <a:lnTo>
                        <a:pt x="89" y="535"/>
                      </a:lnTo>
                      <a:lnTo>
                        <a:pt x="81" y="535"/>
                      </a:lnTo>
                      <a:lnTo>
                        <a:pt x="89" y="535"/>
                      </a:lnTo>
                      <a:lnTo>
                        <a:pt x="81" y="535"/>
                      </a:lnTo>
                      <a:lnTo>
                        <a:pt x="89" y="535"/>
                      </a:lnTo>
                      <a:lnTo>
                        <a:pt x="81" y="535"/>
                      </a:lnTo>
                      <a:lnTo>
                        <a:pt x="81" y="527"/>
                      </a:lnTo>
                      <a:lnTo>
                        <a:pt x="81" y="519"/>
                      </a:lnTo>
                      <a:lnTo>
                        <a:pt x="81" y="511"/>
                      </a:lnTo>
                      <a:lnTo>
                        <a:pt x="81" y="519"/>
                      </a:lnTo>
                      <a:lnTo>
                        <a:pt x="89" y="519"/>
                      </a:lnTo>
                      <a:lnTo>
                        <a:pt x="97" y="519"/>
                      </a:lnTo>
                      <a:lnTo>
                        <a:pt x="97" y="527"/>
                      </a:lnTo>
                      <a:lnTo>
                        <a:pt x="97" y="535"/>
                      </a:lnTo>
                      <a:lnTo>
                        <a:pt x="106" y="535"/>
                      </a:lnTo>
                      <a:lnTo>
                        <a:pt x="106" y="527"/>
                      </a:lnTo>
                      <a:lnTo>
                        <a:pt x="106" y="535"/>
                      </a:lnTo>
                      <a:lnTo>
                        <a:pt x="106" y="527"/>
                      </a:lnTo>
                      <a:lnTo>
                        <a:pt x="106" y="535"/>
                      </a:lnTo>
                      <a:lnTo>
                        <a:pt x="114" y="535"/>
                      </a:lnTo>
                      <a:lnTo>
                        <a:pt x="122" y="535"/>
                      </a:lnTo>
                      <a:lnTo>
                        <a:pt x="130" y="535"/>
                      </a:lnTo>
                      <a:lnTo>
                        <a:pt x="130" y="543"/>
                      </a:lnTo>
                      <a:lnTo>
                        <a:pt x="138" y="543"/>
                      </a:lnTo>
                      <a:lnTo>
                        <a:pt x="146" y="543"/>
                      </a:lnTo>
                      <a:lnTo>
                        <a:pt x="154" y="543"/>
                      </a:lnTo>
                      <a:lnTo>
                        <a:pt x="162" y="543"/>
                      </a:lnTo>
                      <a:lnTo>
                        <a:pt x="170" y="543"/>
                      </a:lnTo>
                      <a:lnTo>
                        <a:pt x="179" y="543"/>
                      </a:lnTo>
                      <a:lnTo>
                        <a:pt x="187" y="543"/>
                      </a:lnTo>
                      <a:lnTo>
                        <a:pt x="195" y="543"/>
                      </a:lnTo>
                      <a:lnTo>
                        <a:pt x="203" y="543"/>
                      </a:lnTo>
                      <a:lnTo>
                        <a:pt x="211" y="543"/>
                      </a:lnTo>
                      <a:lnTo>
                        <a:pt x="211" y="535"/>
                      </a:lnTo>
                      <a:lnTo>
                        <a:pt x="219" y="535"/>
                      </a:lnTo>
                      <a:lnTo>
                        <a:pt x="227" y="535"/>
                      </a:lnTo>
                      <a:lnTo>
                        <a:pt x="235" y="535"/>
                      </a:lnTo>
                      <a:lnTo>
                        <a:pt x="243" y="535"/>
                      </a:lnTo>
                      <a:lnTo>
                        <a:pt x="252" y="535"/>
                      </a:lnTo>
                      <a:lnTo>
                        <a:pt x="260" y="535"/>
                      </a:lnTo>
                      <a:lnTo>
                        <a:pt x="268" y="535"/>
                      </a:lnTo>
                      <a:lnTo>
                        <a:pt x="276" y="535"/>
                      </a:lnTo>
                      <a:lnTo>
                        <a:pt x="276" y="527"/>
                      </a:lnTo>
                      <a:lnTo>
                        <a:pt x="284" y="527"/>
                      </a:lnTo>
                      <a:lnTo>
                        <a:pt x="292" y="527"/>
                      </a:lnTo>
                      <a:lnTo>
                        <a:pt x="300" y="527"/>
                      </a:lnTo>
                      <a:lnTo>
                        <a:pt x="308" y="527"/>
                      </a:lnTo>
                      <a:lnTo>
                        <a:pt x="316" y="527"/>
                      </a:lnTo>
                      <a:lnTo>
                        <a:pt x="325" y="527"/>
                      </a:lnTo>
                      <a:lnTo>
                        <a:pt x="325" y="519"/>
                      </a:lnTo>
                      <a:lnTo>
                        <a:pt x="333" y="519"/>
                      </a:lnTo>
                      <a:lnTo>
                        <a:pt x="341" y="519"/>
                      </a:lnTo>
                      <a:lnTo>
                        <a:pt x="349" y="519"/>
                      </a:lnTo>
                      <a:lnTo>
                        <a:pt x="357" y="519"/>
                      </a:lnTo>
                      <a:lnTo>
                        <a:pt x="357" y="511"/>
                      </a:lnTo>
                      <a:lnTo>
                        <a:pt x="365" y="511"/>
                      </a:lnTo>
                      <a:lnTo>
                        <a:pt x="373" y="511"/>
                      </a:lnTo>
                      <a:lnTo>
                        <a:pt x="381" y="511"/>
                      </a:lnTo>
                      <a:lnTo>
                        <a:pt x="389" y="511"/>
                      </a:lnTo>
                      <a:lnTo>
                        <a:pt x="389" y="503"/>
                      </a:lnTo>
                      <a:lnTo>
                        <a:pt x="397" y="503"/>
                      </a:lnTo>
                      <a:lnTo>
                        <a:pt x="406" y="503"/>
                      </a:lnTo>
                      <a:lnTo>
                        <a:pt x="406" y="494"/>
                      </a:lnTo>
                      <a:lnTo>
                        <a:pt x="414" y="494"/>
                      </a:lnTo>
                      <a:lnTo>
                        <a:pt x="422" y="494"/>
                      </a:lnTo>
                      <a:lnTo>
                        <a:pt x="422" y="486"/>
                      </a:lnTo>
                      <a:lnTo>
                        <a:pt x="430" y="486"/>
                      </a:lnTo>
                      <a:lnTo>
                        <a:pt x="438" y="486"/>
                      </a:lnTo>
                      <a:lnTo>
                        <a:pt x="438" y="478"/>
                      </a:lnTo>
                      <a:lnTo>
                        <a:pt x="446" y="478"/>
                      </a:lnTo>
                      <a:lnTo>
                        <a:pt x="446" y="470"/>
                      </a:lnTo>
                      <a:lnTo>
                        <a:pt x="446" y="462"/>
                      </a:lnTo>
                      <a:lnTo>
                        <a:pt x="446" y="454"/>
                      </a:lnTo>
                      <a:lnTo>
                        <a:pt x="454" y="454"/>
                      </a:lnTo>
                      <a:lnTo>
                        <a:pt x="454" y="446"/>
                      </a:lnTo>
                      <a:lnTo>
                        <a:pt x="462" y="446"/>
                      </a:lnTo>
                      <a:lnTo>
                        <a:pt x="462" y="438"/>
                      </a:lnTo>
                      <a:lnTo>
                        <a:pt x="470" y="438"/>
                      </a:lnTo>
                      <a:lnTo>
                        <a:pt x="470" y="430"/>
                      </a:lnTo>
                      <a:lnTo>
                        <a:pt x="479" y="430"/>
                      </a:lnTo>
                      <a:lnTo>
                        <a:pt x="479" y="421"/>
                      </a:lnTo>
                      <a:lnTo>
                        <a:pt x="487" y="421"/>
                      </a:lnTo>
                      <a:lnTo>
                        <a:pt x="487" y="413"/>
                      </a:lnTo>
                      <a:lnTo>
                        <a:pt x="495" y="413"/>
                      </a:lnTo>
                      <a:lnTo>
                        <a:pt x="495" y="405"/>
                      </a:lnTo>
                      <a:lnTo>
                        <a:pt x="495" y="397"/>
                      </a:lnTo>
                      <a:lnTo>
                        <a:pt x="503" y="397"/>
                      </a:lnTo>
                      <a:lnTo>
                        <a:pt x="503" y="389"/>
                      </a:lnTo>
                      <a:lnTo>
                        <a:pt x="511" y="389"/>
                      </a:lnTo>
                      <a:lnTo>
                        <a:pt x="511" y="381"/>
                      </a:lnTo>
                      <a:lnTo>
                        <a:pt x="519" y="373"/>
                      </a:lnTo>
                      <a:lnTo>
                        <a:pt x="519" y="365"/>
                      </a:lnTo>
                      <a:lnTo>
                        <a:pt x="527" y="365"/>
                      </a:lnTo>
                      <a:lnTo>
                        <a:pt x="527" y="357"/>
                      </a:lnTo>
                      <a:lnTo>
                        <a:pt x="527" y="349"/>
                      </a:lnTo>
                      <a:lnTo>
                        <a:pt x="527" y="340"/>
                      </a:lnTo>
                      <a:lnTo>
                        <a:pt x="527" y="332"/>
                      </a:lnTo>
                      <a:lnTo>
                        <a:pt x="527" y="324"/>
                      </a:lnTo>
                      <a:lnTo>
                        <a:pt x="527" y="316"/>
                      </a:lnTo>
                      <a:lnTo>
                        <a:pt x="519" y="316"/>
                      </a:lnTo>
                      <a:lnTo>
                        <a:pt x="519" y="308"/>
                      </a:lnTo>
                      <a:lnTo>
                        <a:pt x="519" y="316"/>
                      </a:lnTo>
                      <a:lnTo>
                        <a:pt x="511" y="316"/>
                      </a:lnTo>
                      <a:lnTo>
                        <a:pt x="511" y="308"/>
                      </a:lnTo>
                      <a:lnTo>
                        <a:pt x="511" y="316"/>
                      </a:lnTo>
                      <a:lnTo>
                        <a:pt x="503" y="316"/>
                      </a:lnTo>
                      <a:lnTo>
                        <a:pt x="503" y="308"/>
                      </a:lnTo>
                      <a:lnTo>
                        <a:pt x="503" y="316"/>
                      </a:lnTo>
                      <a:lnTo>
                        <a:pt x="503" y="308"/>
                      </a:lnTo>
                      <a:lnTo>
                        <a:pt x="503" y="316"/>
                      </a:lnTo>
                      <a:lnTo>
                        <a:pt x="503" y="308"/>
                      </a:lnTo>
                      <a:lnTo>
                        <a:pt x="495" y="308"/>
                      </a:lnTo>
                      <a:lnTo>
                        <a:pt x="495" y="300"/>
                      </a:lnTo>
                      <a:lnTo>
                        <a:pt x="487" y="300"/>
                      </a:lnTo>
                      <a:lnTo>
                        <a:pt x="487" y="292"/>
                      </a:lnTo>
                      <a:lnTo>
                        <a:pt x="479" y="292"/>
                      </a:lnTo>
                      <a:lnTo>
                        <a:pt x="479" y="284"/>
                      </a:lnTo>
                      <a:lnTo>
                        <a:pt x="479" y="276"/>
                      </a:lnTo>
                      <a:lnTo>
                        <a:pt x="479" y="267"/>
                      </a:lnTo>
                      <a:lnTo>
                        <a:pt x="479" y="259"/>
                      </a:lnTo>
                      <a:lnTo>
                        <a:pt x="479" y="251"/>
                      </a:lnTo>
                      <a:lnTo>
                        <a:pt x="487" y="251"/>
                      </a:lnTo>
                      <a:lnTo>
                        <a:pt x="487" y="243"/>
                      </a:lnTo>
                      <a:lnTo>
                        <a:pt x="495" y="243"/>
                      </a:lnTo>
                      <a:lnTo>
                        <a:pt x="495" y="235"/>
                      </a:lnTo>
                      <a:lnTo>
                        <a:pt x="495" y="227"/>
                      </a:lnTo>
                      <a:lnTo>
                        <a:pt x="503" y="227"/>
                      </a:lnTo>
                      <a:lnTo>
                        <a:pt x="503" y="219"/>
                      </a:lnTo>
                      <a:lnTo>
                        <a:pt x="495" y="219"/>
                      </a:lnTo>
                      <a:lnTo>
                        <a:pt x="495" y="211"/>
                      </a:lnTo>
                      <a:lnTo>
                        <a:pt x="495" y="203"/>
                      </a:lnTo>
                      <a:lnTo>
                        <a:pt x="487" y="203"/>
                      </a:lnTo>
                      <a:lnTo>
                        <a:pt x="487" y="194"/>
                      </a:lnTo>
                      <a:lnTo>
                        <a:pt x="479" y="194"/>
                      </a:lnTo>
                      <a:lnTo>
                        <a:pt x="479" y="186"/>
                      </a:lnTo>
                      <a:lnTo>
                        <a:pt x="470" y="186"/>
                      </a:lnTo>
                      <a:lnTo>
                        <a:pt x="470" y="178"/>
                      </a:lnTo>
                      <a:lnTo>
                        <a:pt x="462" y="178"/>
                      </a:lnTo>
                      <a:lnTo>
                        <a:pt x="462" y="170"/>
                      </a:lnTo>
                      <a:lnTo>
                        <a:pt x="454" y="170"/>
                      </a:lnTo>
                      <a:lnTo>
                        <a:pt x="454" y="162"/>
                      </a:lnTo>
                      <a:lnTo>
                        <a:pt x="446" y="162"/>
                      </a:lnTo>
                      <a:lnTo>
                        <a:pt x="438" y="162"/>
                      </a:lnTo>
                      <a:lnTo>
                        <a:pt x="438" y="154"/>
                      </a:lnTo>
                      <a:lnTo>
                        <a:pt x="430" y="154"/>
                      </a:lnTo>
                      <a:lnTo>
                        <a:pt x="422" y="154"/>
                      </a:lnTo>
                      <a:lnTo>
                        <a:pt x="422" y="146"/>
                      </a:lnTo>
                      <a:lnTo>
                        <a:pt x="414" y="146"/>
                      </a:lnTo>
                      <a:lnTo>
                        <a:pt x="414" y="138"/>
                      </a:lnTo>
                      <a:lnTo>
                        <a:pt x="414" y="146"/>
                      </a:lnTo>
                      <a:lnTo>
                        <a:pt x="414" y="138"/>
                      </a:lnTo>
                      <a:lnTo>
                        <a:pt x="414" y="146"/>
                      </a:lnTo>
                      <a:lnTo>
                        <a:pt x="414" y="138"/>
                      </a:lnTo>
                      <a:lnTo>
                        <a:pt x="414" y="146"/>
                      </a:lnTo>
                      <a:lnTo>
                        <a:pt x="414" y="138"/>
                      </a:lnTo>
                      <a:lnTo>
                        <a:pt x="414" y="146"/>
                      </a:lnTo>
                      <a:lnTo>
                        <a:pt x="406" y="146"/>
                      </a:lnTo>
                      <a:lnTo>
                        <a:pt x="397" y="146"/>
                      </a:lnTo>
                      <a:lnTo>
                        <a:pt x="397" y="138"/>
                      </a:lnTo>
                      <a:lnTo>
                        <a:pt x="397" y="130"/>
                      </a:lnTo>
                      <a:lnTo>
                        <a:pt x="406" y="130"/>
                      </a:lnTo>
                      <a:lnTo>
                        <a:pt x="397" y="130"/>
                      </a:lnTo>
                      <a:lnTo>
                        <a:pt x="397" y="121"/>
                      </a:lnTo>
                      <a:lnTo>
                        <a:pt x="397" y="113"/>
                      </a:lnTo>
                      <a:lnTo>
                        <a:pt x="406" y="113"/>
                      </a:lnTo>
                      <a:lnTo>
                        <a:pt x="397" y="113"/>
                      </a:lnTo>
                      <a:lnTo>
                        <a:pt x="406" y="113"/>
                      </a:lnTo>
                      <a:lnTo>
                        <a:pt x="397" y="113"/>
                      </a:lnTo>
                      <a:lnTo>
                        <a:pt x="397" y="105"/>
                      </a:lnTo>
                      <a:lnTo>
                        <a:pt x="406" y="105"/>
                      </a:lnTo>
                      <a:lnTo>
                        <a:pt x="414" y="105"/>
                      </a:lnTo>
                      <a:lnTo>
                        <a:pt x="414" y="97"/>
                      </a:lnTo>
                      <a:lnTo>
                        <a:pt x="414" y="89"/>
                      </a:lnTo>
                      <a:lnTo>
                        <a:pt x="414" y="81"/>
                      </a:lnTo>
                      <a:lnTo>
                        <a:pt x="406" y="81"/>
                      </a:lnTo>
                      <a:lnTo>
                        <a:pt x="397" y="81"/>
                      </a:lnTo>
                      <a:lnTo>
                        <a:pt x="389" y="81"/>
                      </a:lnTo>
                      <a:lnTo>
                        <a:pt x="389" y="73"/>
                      </a:lnTo>
                      <a:lnTo>
                        <a:pt x="381" y="73"/>
                      </a:lnTo>
                      <a:lnTo>
                        <a:pt x="373" y="73"/>
                      </a:lnTo>
                      <a:lnTo>
                        <a:pt x="373" y="65"/>
                      </a:lnTo>
                      <a:lnTo>
                        <a:pt x="365" y="65"/>
                      </a:lnTo>
                      <a:lnTo>
                        <a:pt x="357" y="65"/>
                      </a:lnTo>
                      <a:lnTo>
                        <a:pt x="357" y="57"/>
                      </a:lnTo>
                      <a:lnTo>
                        <a:pt x="357" y="65"/>
                      </a:lnTo>
                      <a:lnTo>
                        <a:pt x="357" y="57"/>
                      </a:lnTo>
                      <a:lnTo>
                        <a:pt x="349" y="57"/>
                      </a:lnTo>
                      <a:lnTo>
                        <a:pt x="349" y="49"/>
                      </a:lnTo>
                      <a:lnTo>
                        <a:pt x="341" y="49"/>
                      </a:lnTo>
                      <a:lnTo>
                        <a:pt x="333" y="49"/>
                      </a:lnTo>
                      <a:lnTo>
                        <a:pt x="325" y="49"/>
                      </a:lnTo>
                      <a:lnTo>
                        <a:pt x="325" y="40"/>
                      </a:lnTo>
                      <a:lnTo>
                        <a:pt x="316" y="40"/>
                      </a:lnTo>
                      <a:lnTo>
                        <a:pt x="316" y="49"/>
                      </a:lnTo>
                      <a:lnTo>
                        <a:pt x="316" y="40"/>
                      </a:lnTo>
                      <a:lnTo>
                        <a:pt x="308" y="40"/>
                      </a:lnTo>
                      <a:lnTo>
                        <a:pt x="308" y="32"/>
                      </a:lnTo>
                      <a:lnTo>
                        <a:pt x="300" y="32"/>
                      </a:lnTo>
                      <a:lnTo>
                        <a:pt x="300" y="24"/>
                      </a:lnTo>
                      <a:lnTo>
                        <a:pt x="292" y="24"/>
                      </a:lnTo>
                      <a:lnTo>
                        <a:pt x="284" y="24"/>
                      </a:lnTo>
                      <a:lnTo>
                        <a:pt x="284" y="16"/>
                      </a:lnTo>
                      <a:lnTo>
                        <a:pt x="276" y="16"/>
                      </a:lnTo>
                      <a:lnTo>
                        <a:pt x="276" y="8"/>
                      </a:lnTo>
                      <a:lnTo>
                        <a:pt x="276" y="0"/>
                      </a:lnTo>
                      <a:lnTo>
                        <a:pt x="268" y="0"/>
                      </a:lnTo>
                      <a:lnTo>
                        <a:pt x="268" y="8"/>
                      </a:lnTo>
                      <a:lnTo>
                        <a:pt x="260" y="8"/>
                      </a:lnTo>
                      <a:lnTo>
                        <a:pt x="260" y="16"/>
                      </a:lnTo>
                      <a:lnTo>
                        <a:pt x="252" y="16"/>
                      </a:lnTo>
                      <a:lnTo>
                        <a:pt x="252" y="24"/>
                      </a:lnTo>
                      <a:lnTo>
                        <a:pt x="252" y="32"/>
                      </a:lnTo>
                      <a:lnTo>
                        <a:pt x="243" y="32"/>
                      </a:lnTo>
                      <a:lnTo>
                        <a:pt x="235" y="32"/>
                      </a:lnTo>
                      <a:lnTo>
                        <a:pt x="227" y="32"/>
                      </a:lnTo>
                      <a:lnTo>
                        <a:pt x="227" y="24"/>
                      </a:lnTo>
                      <a:lnTo>
                        <a:pt x="219" y="24"/>
                      </a:lnTo>
                      <a:lnTo>
                        <a:pt x="219" y="32"/>
                      </a:lnTo>
                      <a:lnTo>
                        <a:pt x="211" y="32"/>
                      </a:lnTo>
                      <a:lnTo>
                        <a:pt x="211" y="40"/>
                      </a:lnTo>
                      <a:lnTo>
                        <a:pt x="203" y="40"/>
                      </a:lnTo>
                      <a:lnTo>
                        <a:pt x="203" y="49"/>
                      </a:lnTo>
                      <a:lnTo>
                        <a:pt x="195" y="49"/>
                      </a:lnTo>
                      <a:lnTo>
                        <a:pt x="195" y="57"/>
                      </a:lnTo>
                      <a:lnTo>
                        <a:pt x="187" y="57"/>
                      </a:lnTo>
                      <a:lnTo>
                        <a:pt x="187" y="65"/>
                      </a:lnTo>
                      <a:lnTo>
                        <a:pt x="179" y="65"/>
                      </a:lnTo>
                      <a:lnTo>
                        <a:pt x="179" y="73"/>
                      </a:lnTo>
                      <a:lnTo>
                        <a:pt x="170" y="73"/>
                      </a:lnTo>
                      <a:lnTo>
                        <a:pt x="170" y="81"/>
                      </a:lnTo>
                      <a:lnTo>
                        <a:pt x="162" y="81"/>
                      </a:lnTo>
                      <a:lnTo>
                        <a:pt x="162" y="89"/>
                      </a:lnTo>
                      <a:lnTo>
                        <a:pt x="154" y="89"/>
                      </a:lnTo>
                      <a:lnTo>
                        <a:pt x="154" y="97"/>
                      </a:lnTo>
                      <a:lnTo>
                        <a:pt x="146" y="97"/>
                      </a:lnTo>
                      <a:lnTo>
                        <a:pt x="146" y="105"/>
                      </a:lnTo>
                      <a:lnTo>
                        <a:pt x="146" y="97"/>
                      </a:lnTo>
                      <a:lnTo>
                        <a:pt x="138" y="97"/>
                      </a:lnTo>
                      <a:lnTo>
                        <a:pt x="130" y="97"/>
                      </a:lnTo>
                      <a:lnTo>
                        <a:pt x="122" y="97"/>
                      </a:lnTo>
                      <a:lnTo>
                        <a:pt x="114" y="97"/>
                      </a:lnTo>
                      <a:lnTo>
                        <a:pt x="106" y="97"/>
                      </a:lnTo>
                      <a:lnTo>
                        <a:pt x="97" y="97"/>
                      </a:lnTo>
                      <a:lnTo>
                        <a:pt x="89" y="97"/>
                      </a:lnTo>
                      <a:lnTo>
                        <a:pt x="81" y="97"/>
                      </a:lnTo>
                      <a:lnTo>
                        <a:pt x="73" y="97"/>
                      </a:lnTo>
                      <a:lnTo>
                        <a:pt x="65" y="97"/>
                      </a:lnTo>
                      <a:lnTo>
                        <a:pt x="57" y="97"/>
                      </a:lnTo>
                      <a:lnTo>
                        <a:pt x="49" y="97"/>
                      </a:lnTo>
                      <a:lnTo>
                        <a:pt x="41" y="97"/>
                      </a:lnTo>
                      <a:lnTo>
                        <a:pt x="33" y="97"/>
                      </a:lnTo>
                      <a:lnTo>
                        <a:pt x="24" y="97"/>
                      </a:lnTo>
                      <a:lnTo>
                        <a:pt x="16" y="97"/>
                      </a:lnTo>
                      <a:lnTo>
                        <a:pt x="16" y="105"/>
                      </a:lnTo>
                      <a:lnTo>
                        <a:pt x="16" y="113"/>
                      </a:lnTo>
                      <a:lnTo>
                        <a:pt x="16" y="121"/>
                      </a:lnTo>
                      <a:lnTo>
                        <a:pt x="16" y="130"/>
                      </a:lnTo>
                      <a:lnTo>
                        <a:pt x="16" y="138"/>
                      </a:lnTo>
                      <a:lnTo>
                        <a:pt x="16" y="146"/>
                      </a:lnTo>
                      <a:lnTo>
                        <a:pt x="16" y="154"/>
                      </a:lnTo>
                      <a:lnTo>
                        <a:pt x="16" y="162"/>
                      </a:lnTo>
                      <a:lnTo>
                        <a:pt x="16" y="170"/>
                      </a:lnTo>
                      <a:lnTo>
                        <a:pt x="16" y="178"/>
                      </a:lnTo>
                      <a:lnTo>
                        <a:pt x="16" y="186"/>
                      </a:lnTo>
                      <a:lnTo>
                        <a:pt x="16" y="194"/>
                      </a:lnTo>
                      <a:lnTo>
                        <a:pt x="16" y="203"/>
                      </a:lnTo>
                      <a:lnTo>
                        <a:pt x="16" y="211"/>
                      </a:lnTo>
                      <a:lnTo>
                        <a:pt x="16" y="219"/>
                      </a:lnTo>
                      <a:lnTo>
                        <a:pt x="16" y="227"/>
                      </a:lnTo>
                      <a:lnTo>
                        <a:pt x="8" y="235"/>
                      </a:lnTo>
                      <a:lnTo>
                        <a:pt x="8" y="243"/>
                      </a:lnTo>
                      <a:lnTo>
                        <a:pt x="8" y="251"/>
                      </a:lnTo>
                      <a:lnTo>
                        <a:pt x="8" y="259"/>
                      </a:lnTo>
                      <a:lnTo>
                        <a:pt x="8" y="267"/>
                      </a:lnTo>
                      <a:lnTo>
                        <a:pt x="8" y="276"/>
                      </a:lnTo>
                      <a:lnTo>
                        <a:pt x="8" y="284"/>
                      </a:lnTo>
                      <a:lnTo>
                        <a:pt x="8" y="292"/>
                      </a:lnTo>
                      <a:lnTo>
                        <a:pt x="8" y="300"/>
                      </a:lnTo>
                      <a:lnTo>
                        <a:pt x="8" y="308"/>
                      </a:lnTo>
                      <a:lnTo>
                        <a:pt x="8" y="316"/>
                      </a:lnTo>
                      <a:lnTo>
                        <a:pt x="8" y="324"/>
                      </a:lnTo>
                      <a:lnTo>
                        <a:pt x="8" y="332"/>
                      </a:lnTo>
                      <a:lnTo>
                        <a:pt x="8" y="340"/>
                      </a:lnTo>
                      <a:lnTo>
                        <a:pt x="8" y="349"/>
                      </a:lnTo>
                      <a:lnTo>
                        <a:pt x="8" y="357"/>
                      </a:lnTo>
                      <a:lnTo>
                        <a:pt x="8" y="365"/>
                      </a:lnTo>
                      <a:lnTo>
                        <a:pt x="8" y="373"/>
                      </a:lnTo>
                      <a:lnTo>
                        <a:pt x="8" y="381"/>
                      </a:lnTo>
                      <a:lnTo>
                        <a:pt x="8" y="389"/>
                      </a:lnTo>
                      <a:lnTo>
                        <a:pt x="8" y="397"/>
                      </a:lnTo>
                      <a:lnTo>
                        <a:pt x="8" y="405"/>
                      </a:lnTo>
                      <a:lnTo>
                        <a:pt x="8" y="413"/>
                      </a:lnTo>
                      <a:lnTo>
                        <a:pt x="8" y="421"/>
                      </a:lnTo>
                      <a:lnTo>
                        <a:pt x="8" y="430"/>
                      </a:lnTo>
                      <a:lnTo>
                        <a:pt x="8" y="438"/>
                      </a:lnTo>
                      <a:lnTo>
                        <a:pt x="8" y="446"/>
                      </a:lnTo>
                      <a:lnTo>
                        <a:pt x="8" y="454"/>
                      </a:lnTo>
                      <a:lnTo>
                        <a:pt x="8" y="462"/>
                      </a:lnTo>
                      <a:lnTo>
                        <a:pt x="8" y="470"/>
                      </a:lnTo>
                      <a:lnTo>
                        <a:pt x="8" y="478"/>
                      </a:lnTo>
                      <a:lnTo>
                        <a:pt x="8" y="486"/>
                      </a:lnTo>
                      <a:lnTo>
                        <a:pt x="8" y="494"/>
                      </a:lnTo>
                      <a:lnTo>
                        <a:pt x="8" y="503"/>
                      </a:lnTo>
                      <a:lnTo>
                        <a:pt x="8" y="511"/>
                      </a:lnTo>
                      <a:lnTo>
                        <a:pt x="8" y="519"/>
                      </a:lnTo>
                      <a:lnTo>
                        <a:pt x="0" y="527"/>
                      </a:lnTo>
                      <a:lnTo>
                        <a:pt x="0" y="535"/>
                      </a:lnTo>
                      <a:lnTo>
                        <a:pt x="0" y="543"/>
                      </a:lnTo>
                      <a:lnTo>
                        <a:pt x="0" y="551"/>
                      </a:lnTo>
                      <a:lnTo>
                        <a:pt x="0" y="559"/>
                      </a:lnTo>
                      <a:lnTo>
                        <a:pt x="0" y="567"/>
                      </a:lnTo>
                      <a:lnTo>
                        <a:pt x="0" y="576"/>
                      </a:lnTo>
                      <a:lnTo>
                        <a:pt x="0" y="584"/>
                      </a:lnTo>
                      <a:lnTo>
                        <a:pt x="0" y="592"/>
                      </a:lnTo>
                      <a:lnTo>
                        <a:pt x="0" y="600"/>
                      </a:lnTo>
                      <a:lnTo>
                        <a:pt x="0" y="608"/>
                      </a:lnTo>
                      <a:lnTo>
                        <a:pt x="0" y="616"/>
                      </a:lnTo>
                      <a:lnTo>
                        <a:pt x="0" y="624"/>
                      </a:lnTo>
                      <a:lnTo>
                        <a:pt x="0" y="632"/>
                      </a:lnTo>
                      <a:lnTo>
                        <a:pt x="0" y="649"/>
                      </a:lnTo>
                      <a:lnTo>
                        <a:pt x="0" y="657"/>
                      </a:lnTo>
                      <a:lnTo>
                        <a:pt x="0" y="665"/>
                      </a:lnTo>
                      <a:lnTo>
                        <a:pt x="0" y="673"/>
                      </a:lnTo>
                      <a:lnTo>
                        <a:pt x="0" y="681"/>
                      </a:lnTo>
                      <a:lnTo>
                        <a:pt x="0" y="689"/>
                      </a:lnTo>
                      <a:lnTo>
                        <a:pt x="0" y="697"/>
                      </a:lnTo>
                      <a:lnTo>
                        <a:pt x="8" y="697"/>
                      </a:lnTo>
                      <a:lnTo>
                        <a:pt x="16" y="697"/>
                      </a:lnTo>
                      <a:lnTo>
                        <a:pt x="16" y="705"/>
                      </a:lnTo>
                      <a:lnTo>
                        <a:pt x="24" y="705"/>
                      </a:lnTo>
                      <a:lnTo>
                        <a:pt x="33" y="705"/>
                      </a:lnTo>
                      <a:lnTo>
                        <a:pt x="33" y="713"/>
                      </a:lnTo>
                      <a:lnTo>
                        <a:pt x="33" y="721"/>
                      </a:lnTo>
                      <a:lnTo>
                        <a:pt x="41" y="721"/>
                      </a:lnTo>
                      <a:lnTo>
                        <a:pt x="41" y="730"/>
                      </a:lnTo>
                      <a:close/>
                    </a:path>
                  </a:pathLst>
                </a:custGeom>
                <a:solidFill>
                  <a:srgbClr val="FE7200"/>
                </a:solidFill>
                <a:ln w="12700">
                  <a:solidFill>
                    <a:srgbClr val="000000"/>
                  </a:solidFill>
                  <a:prstDash val="solid"/>
                  <a:round/>
                  <a:headEnd/>
                  <a:tailEnd/>
                </a:ln>
              </p:spPr>
              <p:txBody>
                <a:bodyPr/>
                <a:lstStyle/>
                <a:p>
                  <a:endParaRPr lang="es-PE"/>
                </a:p>
              </p:txBody>
            </p:sp>
            <p:sp>
              <p:nvSpPr>
                <p:cNvPr id="150" name="Freeform 81">
                  <a:extLst>
                    <a:ext uri="{FF2B5EF4-FFF2-40B4-BE49-F238E27FC236}">
                      <a16:creationId xmlns:a16="http://schemas.microsoft.com/office/drawing/2014/main" id="{B6E0A7DC-B0BA-834C-97D8-1997A75411D0}"/>
                    </a:ext>
                  </a:extLst>
                </p:cNvPr>
                <p:cNvSpPr>
                  <a:spLocks noChangeAspect="1"/>
                </p:cNvSpPr>
                <p:nvPr/>
              </p:nvSpPr>
              <p:spPr bwMode="auto">
                <a:xfrm>
                  <a:off x="745" y="584"/>
                  <a:ext cx="205" cy="349"/>
                </a:xfrm>
                <a:custGeom>
                  <a:avLst/>
                  <a:gdLst>
                    <a:gd name="T0" fmla="*/ 32 w 357"/>
                    <a:gd name="T1" fmla="*/ 600 h 608"/>
                    <a:gd name="T2" fmla="*/ 73 w 357"/>
                    <a:gd name="T3" fmla="*/ 600 h 608"/>
                    <a:gd name="T4" fmla="*/ 97 w 357"/>
                    <a:gd name="T5" fmla="*/ 600 h 608"/>
                    <a:gd name="T6" fmla="*/ 113 w 357"/>
                    <a:gd name="T7" fmla="*/ 576 h 608"/>
                    <a:gd name="T8" fmla="*/ 138 w 357"/>
                    <a:gd name="T9" fmla="*/ 560 h 608"/>
                    <a:gd name="T10" fmla="*/ 154 w 357"/>
                    <a:gd name="T11" fmla="*/ 535 h 608"/>
                    <a:gd name="T12" fmla="*/ 178 w 357"/>
                    <a:gd name="T13" fmla="*/ 535 h 608"/>
                    <a:gd name="T14" fmla="*/ 203 w 357"/>
                    <a:gd name="T15" fmla="*/ 519 h 608"/>
                    <a:gd name="T16" fmla="*/ 203 w 357"/>
                    <a:gd name="T17" fmla="*/ 495 h 608"/>
                    <a:gd name="T18" fmla="*/ 186 w 357"/>
                    <a:gd name="T19" fmla="*/ 470 h 608"/>
                    <a:gd name="T20" fmla="*/ 178 w 357"/>
                    <a:gd name="T21" fmla="*/ 438 h 608"/>
                    <a:gd name="T22" fmla="*/ 186 w 357"/>
                    <a:gd name="T23" fmla="*/ 406 h 608"/>
                    <a:gd name="T24" fmla="*/ 186 w 357"/>
                    <a:gd name="T25" fmla="*/ 381 h 608"/>
                    <a:gd name="T26" fmla="*/ 186 w 357"/>
                    <a:gd name="T27" fmla="*/ 357 h 608"/>
                    <a:gd name="T28" fmla="*/ 219 w 357"/>
                    <a:gd name="T29" fmla="*/ 349 h 608"/>
                    <a:gd name="T30" fmla="*/ 227 w 357"/>
                    <a:gd name="T31" fmla="*/ 333 h 608"/>
                    <a:gd name="T32" fmla="*/ 243 w 357"/>
                    <a:gd name="T33" fmla="*/ 308 h 608"/>
                    <a:gd name="T34" fmla="*/ 259 w 357"/>
                    <a:gd name="T35" fmla="*/ 284 h 608"/>
                    <a:gd name="T36" fmla="*/ 276 w 357"/>
                    <a:gd name="T37" fmla="*/ 260 h 608"/>
                    <a:gd name="T38" fmla="*/ 276 w 357"/>
                    <a:gd name="T39" fmla="*/ 235 h 608"/>
                    <a:gd name="T40" fmla="*/ 276 w 357"/>
                    <a:gd name="T41" fmla="*/ 211 h 608"/>
                    <a:gd name="T42" fmla="*/ 276 w 357"/>
                    <a:gd name="T43" fmla="*/ 187 h 608"/>
                    <a:gd name="T44" fmla="*/ 284 w 357"/>
                    <a:gd name="T45" fmla="*/ 154 h 608"/>
                    <a:gd name="T46" fmla="*/ 292 w 357"/>
                    <a:gd name="T47" fmla="*/ 122 h 608"/>
                    <a:gd name="T48" fmla="*/ 316 w 357"/>
                    <a:gd name="T49" fmla="*/ 106 h 608"/>
                    <a:gd name="T50" fmla="*/ 332 w 357"/>
                    <a:gd name="T51" fmla="*/ 81 h 608"/>
                    <a:gd name="T52" fmla="*/ 332 w 357"/>
                    <a:gd name="T53" fmla="*/ 41 h 608"/>
                    <a:gd name="T54" fmla="*/ 340 w 357"/>
                    <a:gd name="T55" fmla="*/ 24 h 608"/>
                    <a:gd name="T56" fmla="*/ 349 w 357"/>
                    <a:gd name="T57" fmla="*/ 8 h 608"/>
                    <a:gd name="T58" fmla="*/ 308 w 357"/>
                    <a:gd name="T59" fmla="*/ 8 h 608"/>
                    <a:gd name="T60" fmla="*/ 268 w 357"/>
                    <a:gd name="T61" fmla="*/ 8 h 608"/>
                    <a:gd name="T62" fmla="*/ 227 w 357"/>
                    <a:gd name="T63" fmla="*/ 0 h 608"/>
                    <a:gd name="T64" fmla="*/ 186 w 357"/>
                    <a:gd name="T65" fmla="*/ 0 h 608"/>
                    <a:gd name="T66" fmla="*/ 146 w 357"/>
                    <a:gd name="T67" fmla="*/ 0 h 608"/>
                    <a:gd name="T68" fmla="*/ 113 w 357"/>
                    <a:gd name="T69" fmla="*/ 8 h 608"/>
                    <a:gd name="T70" fmla="*/ 105 w 357"/>
                    <a:gd name="T71" fmla="*/ 41 h 608"/>
                    <a:gd name="T72" fmla="*/ 97 w 357"/>
                    <a:gd name="T73" fmla="*/ 81 h 608"/>
                    <a:gd name="T74" fmla="*/ 89 w 357"/>
                    <a:gd name="T75" fmla="*/ 122 h 608"/>
                    <a:gd name="T76" fmla="*/ 81 w 357"/>
                    <a:gd name="T77" fmla="*/ 154 h 608"/>
                    <a:gd name="T78" fmla="*/ 81 w 357"/>
                    <a:gd name="T79" fmla="*/ 195 h 608"/>
                    <a:gd name="T80" fmla="*/ 73 w 357"/>
                    <a:gd name="T81" fmla="*/ 235 h 608"/>
                    <a:gd name="T82" fmla="*/ 97 w 357"/>
                    <a:gd name="T83" fmla="*/ 260 h 608"/>
                    <a:gd name="T84" fmla="*/ 81 w 357"/>
                    <a:gd name="T85" fmla="*/ 292 h 608"/>
                    <a:gd name="T86" fmla="*/ 73 w 357"/>
                    <a:gd name="T87" fmla="*/ 324 h 608"/>
                    <a:gd name="T88" fmla="*/ 57 w 357"/>
                    <a:gd name="T89" fmla="*/ 365 h 608"/>
                    <a:gd name="T90" fmla="*/ 65 w 357"/>
                    <a:gd name="T91" fmla="*/ 397 h 608"/>
                    <a:gd name="T92" fmla="*/ 81 w 357"/>
                    <a:gd name="T93" fmla="*/ 422 h 608"/>
                    <a:gd name="T94" fmla="*/ 89 w 357"/>
                    <a:gd name="T95" fmla="*/ 454 h 608"/>
                    <a:gd name="T96" fmla="*/ 81 w 357"/>
                    <a:gd name="T97" fmla="*/ 487 h 608"/>
                    <a:gd name="T98" fmla="*/ 57 w 357"/>
                    <a:gd name="T99" fmla="*/ 511 h 608"/>
                    <a:gd name="T100" fmla="*/ 32 w 357"/>
                    <a:gd name="T101" fmla="*/ 552 h 608"/>
                    <a:gd name="T102" fmla="*/ 16 w 357"/>
                    <a:gd name="T103" fmla="*/ 57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7" h="608">
                      <a:moveTo>
                        <a:pt x="0" y="600"/>
                      </a:moveTo>
                      <a:lnTo>
                        <a:pt x="8" y="600"/>
                      </a:lnTo>
                      <a:lnTo>
                        <a:pt x="16" y="600"/>
                      </a:lnTo>
                      <a:lnTo>
                        <a:pt x="24" y="600"/>
                      </a:lnTo>
                      <a:lnTo>
                        <a:pt x="32" y="600"/>
                      </a:lnTo>
                      <a:lnTo>
                        <a:pt x="40" y="600"/>
                      </a:lnTo>
                      <a:lnTo>
                        <a:pt x="49" y="600"/>
                      </a:lnTo>
                      <a:lnTo>
                        <a:pt x="57" y="600"/>
                      </a:lnTo>
                      <a:lnTo>
                        <a:pt x="65" y="600"/>
                      </a:lnTo>
                      <a:lnTo>
                        <a:pt x="73" y="600"/>
                      </a:lnTo>
                      <a:lnTo>
                        <a:pt x="81" y="600"/>
                      </a:lnTo>
                      <a:lnTo>
                        <a:pt x="89" y="600"/>
                      </a:lnTo>
                      <a:lnTo>
                        <a:pt x="89" y="608"/>
                      </a:lnTo>
                      <a:lnTo>
                        <a:pt x="89" y="600"/>
                      </a:lnTo>
                      <a:lnTo>
                        <a:pt x="97" y="600"/>
                      </a:lnTo>
                      <a:lnTo>
                        <a:pt x="97" y="592"/>
                      </a:lnTo>
                      <a:lnTo>
                        <a:pt x="105" y="592"/>
                      </a:lnTo>
                      <a:lnTo>
                        <a:pt x="105" y="584"/>
                      </a:lnTo>
                      <a:lnTo>
                        <a:pt x="113" y="584"/>
                      </a:lnTo>
                      <a:lnTo>
                        <a:pt x="113" y="576"/>
                      </a:lnTo>
                      <a:lnTo>
                        <a:pt x="122" y="576"/>
                      </a:lnTo>
                      <a:lnTo>
                        <a:pt x="122" y="568"/>
                      </a:lnTo>
                      <a:lnTo>
                        <a:pt x="130" y="568"/>
                      </a:lnTo>
                      <a:lnTo>
                        <a:pt x="130" y="560"/>
                      </a:lnTo>
                      <a:lnTo>
                        <a:pt x="138" y="560"/>
                      </a:lnTo>
                      <a:lnTo>
                        <a:pt x="138" y="552"/>
                      </a:lnTo>
                      <a:lnTo>
                        <a:pt x="146" y="552"/>
                      </a:lnTo>
                      <a:lnTo>
                        <a:pt x="146" y="543"/>
                      </a:lnTo>
                      <a:lnTo>
                        <a:pt x="154" y="543"/>
                      </a:lnTo>
                      <a:lnTo>
                        <a:pt x="154" y="535"/>
                      </a:lnTo>
                      <a:lnTo>
                        <a:pt x="162" y="535"/>
                      </a:lnTo>
                      <a:lnTo>
                        <a:pt x="162" y="527"/>
                      </a:lnTo>
                      <a:lnTo>
                        <a:pt x="170" y="527"/>
                      </a:lnTo>
                      <a:lnTo>
                        <a:pt x="170" y="535"/>
                      </a:lnTo>
                      <a:lnTo>
                        <a:pt x="178" y="535"/>
                      </a:lnTo>
                      <a:lnTo>
                        <a:pt x="186" y="535"/>
                      </a:lnTo>
                      <a:lnTo>
                        <a:pt x="195" y="535"/>
                      </a:lnTo>
                      <a:lnTo>
                        <a:pt x="195" y="527"/>
                      </a:lnTo>
                      <a:lnTo>
                        <a:pt x="195" y="519"/>
                      </a:lnTo>
                      <a:lnTo>
                        <a:pt x="203" y="519"/>
                      </a:lnTo>
                      <a:lnTo>
                        <a:pt x="203" y="511"/>
                      </a:lnTo>
                      <a:lnTo>
                        <a:pt x="211" y="511"/>
                      </a:lnTo>
                      <a:lnTo>
                        <a:pt x="211" y="503"/>
                      </a:lnTo>
                      <a:lnTo>
                        <a:pt x="211" y="495"/>
                      </a:lnTo>
                      <a:lnTo>
                        <a:pt x="203" y="495"/>
                      </a:lnTo>
                      <a:lnTo>
                        <a:pt x="195" y="495"/>
                      </a:lnTo>
                      <a:lnTo>
                        <a:pt x="195" y="487"/>
                      </a:lnTo>
                      <a:lnTo>
                        <a:pt x="186" y="487"/>
                      </a:lnTo>
                      <a:lnTo>
                        <a:pt x="186" y="479"/>
                      </a:lnTo>
                      <a:lnTo>
                        <a:pt x="186" y="470"/>
                      </a:lnTo>
                      <a:lnTo>
                        <a:pt x="178" y="470"/>
                      </a:lnTo>
                      <a:lnTo>
                        <a:pt x="178" y="462"/>
                      </a:lnTo>
                      <a:lnTo>
                        <a:pt x="178" y="454"/>
                      </a:lnTo>
                      <a:lnTo>
                        <a:pt x="178" y="446"/>
                      </a:lnTo>
                      <a:lnTo>
                        <a:pt x="178" y="438"/>
                      </a:lnTo>
                      <a:lnTo>
                        <a:pt x="178" y="430"/>
                      </a:lnTo>
                      <a:lnTo>
                        <a:pt x="178" y="422"/>
                      </a:lnTo>
                      <a:lnTo>
                        <a:pt x="178" y="414"/>
                      </a:lnTo>
                      <a:lnTo>
                        <a:pt x="186" y="414"/>
                      </a:lnTo>
                      <a:lnTo>
                        <a:pt x="186" y="406"/>
                      </a:lnTo>
                      <a:lnTo>
                        <a:pt x="178" y="406"/>
                      </a:lnTo>
                      <a:lnTo>
                        <a:pt x="178" y="397"/>
                      </a:lnTo>
                      <a:lnTo>
                        <a:pt x="186" y="397"/>
                      </a:lnTo>
                      <a:lnTo>
                        <a:pt x="186" y="389"/>
                      </a:lnTo>
                      <a:lnTo>
                        <a:pt x="186" y="381"/>
                      </a:lnTo>
                      <a:lnTo>
                        <a:pt x="178" y="381"/>
                      </a:lnTo>
                      <a:lnTo>
                        <a:pt x="178" y="373"/>
                      </a:lnTo>
                      <a:lnTo>
                        <a:pt x="186" y="373"/>
                      </a:lnTo>
                      <a:lnTo>
                        <a:pt x="186" y="365"/>
                      </a:lnTo>
                      <a:lnTo>
                        <a:pt x="186" y="357"/>
                      </a:lnTo>
                      <a:lnTo>
                        <a:pt x="195" y="357"/>
                      </a:lnTo>
                      <a:lnTo>
                        <a:pt x="203" y="357"/>
                      </a:lnTo>
                      <a:lnTo>
                        <a:pt x="203" y="349"/>
                      </a:lnTo>
                      <a:lnTo>
                        <a:pt x="211" y="349"/>
                      </a:lnTo>
                      <a:lnTo>
                        <a:pt x="219" y="349"/>
                      </a:lnTo>
                      <a:lnTo>
                        <a:pt x="219" y="341"/>
                      </a:lnTo>
                      <a:lnTo>
                        <a:pt x="211" y="341"/>
                      </a:lnTo>
                      <a:lnTo>
                        <a:pt x="219" y="341"/>
                      </a:lnTo>
                      <a:lnTo>
                        <a:pt x="227" y="341"/>
                      </a:lnTo>
                      <a:lnTo>
                        <a:pt x="227" y="333"/>
                      </a:lnTo>
                      <a:lnTo>
                        <a:pt x="235" y="333"/>
                      </a:lnTo>
                      <a:lnTo>
                        <a:pt x="235" y="324"/>
                      </a:lnTo>
                      <a:lnTo>
                        <a:pt x="235" y="316"/>
                      </a:lnTo>
                      <a:lnTo>
                        <a:pt x="243" y="316"/>
                      </a:lnTo>
                      <a:lnTo>
                        <a:pt x="243" y="308"/>
                      </a:lnTo>
                      <a:lnTo>
                        <a:pt x="243" y="300"/>
                      </a:lnTo>
                      <a:lnTo>
                        <a:pt x="251" y="300"/>
                      </a:lnTo>
                      <a:lnTo>
                        <a:pt x="251" y="292"/>
                      </a:lnTo>
                      <a:lnTo>
                        <a:pt x="259" y="292"/>
                      </a:lnTo>
                      <a:lnTo>
                        <a:pt x="259" y="284"/>
                      </a:lnTo>
                      <a:lnTo>
                        <a:pt x="268" y="284"/>
                      </a:lnTo>
                      <a:lnTo>
                        <a:pt x="268" y="276"/>
                      </a:lnTo>
                      <a:lnTo>
                        <a:pt x="268" y="268"/>
                      </a:lnTo>
                      <a:lnTo>
                        <a:pt x="276" y="268"/>
                      </a:lnTo>
                      <a:lnTo>
                        <a:pt x="276" y="260"/>
                      </a:lnTo>
                      <a:lnTo>
                        <a:pt x="276" y="252"/>
                      </a:lnTo>
                      <a:lnTo>
                        <a:pt x="276" y="243"/>
                      </a:lnTo>
                      <a:lnTo>
                        <a:pt x="276" y="235"/>
                      </a:lnTo>
                      <a:lnTo>
                        <a:pt x="268" y="235"/>
                      </a:lnTo>
                      <a:lnTo>
                        <a:pt x="276" y="235"/>
                      </a:lnTo>
                      <a:lnTo>
                        <a:pt x="276" y="227"/>
                      </a:lnTo>
                      <a:lnTo>
                        <a:pt x="276" y="219"/>
                      </a:lnTo>
                      <a:lnTo>
                        <a:pt x="284" y="219"/>
                      </a:lnTo>
                      <a:lnTo>
                        <a:pt x="276" y="219"/>
                      </a:lnTo>
                      <a:lnTo>
                        <a:pt x="276" y="211"/>
                      </a:lnTo>
                      <a:lnTo>
                        <a:pt x="284" y="211"/>
                      </a:lnTo>
                      <a:lnTo>
                        <a:pt x="284" y="203"/>
                      </a:lnTo>
                      <a:lnTo>
                        <a:pt x="284" y="195"/>
                      </a:lnTo>
                      <a:lnTo>
                        <a:pt x="284" y="187"/>
                      </a:lnTo>
                      <a:lnTo>
                        <a:pt x="276" y="187"/>
                      </a:lnTo>
                      <a:lnTo>
                        <a:pt x="276" y="179"/>
                      </a:lnTo>
                      <a:lnTo>
                        <a:pt x="284" y="179"/>
                      </a:lnTo>
                      <a:lnTo>
                        <a:pt x="284" y="170"/>
                      </a:lnTo>
                      <a:lnTo>
                        <a:pt x="284" y="162"/>
                      </a:lnTo>
                      <a:lnTo>
                        <a:pt x="284" y="154"/>
                      </a:lnTo>
                      <a:lnTo>
                        <a:pt x="284" y="146"/>
                      </a:lnTo>
                      <a:lnTo>
                        <a:pt x="284" y="138"/>
                      </a:lnTo>
                      <a:lnTo>
                        <a:pt x="292" y="138"/>
                      </a:lnTo>
                      <a:lnTo>
                        <a:pt x="292" y="130"/>
                      </a:lnTo>
                      <a:lnTo>
                        <a:pt x="292" y="122"/>
                      </a:lnTo>
                      <a:lnTo>
                        <a:pt x="300" y="122"/>
                      </a:lnTo>
                      <a:lnTo>
                        <a:pt x="308" y="122"/>
                      </a:lnTo>
                      <a:lnTo>
                        <a:pt x="308" y="114"/>
                      </a:lnTo>
                      <a:lnTo>
                        <a:pt x="316" y="114"/>
                      </a:lnTo>
                      <a:lnTo>
                        <a:pt x="316" y="106"/>
                      </a:lnTo>
                      <a:lnTo>
                        <a:pt x="324" y="106"/>
                      </a:lnTo>
                      <a:lnTo>
                        <a:pt x="324" y="97"/>
                      </a:lnTo>
                      <a:lnTo>
                        <a:pt x="324" y="89"/>
                      </a:lnTo>
                      <a:lnTo>
                        <a:pt x="324" y="81"/>
                      </a:lnTo>
                      <a:lnTo>
                        <a:pt x="332" y="81"/>
                      </a:lnTo>
                      <a:lnTo>
                        <a:pt x="332" y="73"/>
                      </a:lnTo>
                      <a:lnTo>
                        <a:pt x="332" y="65"/>
                      </a:lnTo>
                      <a:lnTo>
                        <a:pt x="332" y="57"/>
                      </a:lnTo>
                      <a:lnTo>
                        <a:pt x="332" y="49"/>
                      </a:lnTo>
                      <a:lnTo>
                        <a:pt x="332" y="41"/>
                      </a:lnTo>
                      <a:lnTo>
                        <a:pt x="332" y="33"/>
                      </a:lnTo>
                      <a:lnTo>
                        <a:pt x="332" y="24"/>
                      </a:lnTo>
                      <a:lnTo>
                        <a:pt x="340" y="24"/>
                      </a:lnTo>
                      <a:lnTo>
                        <a:pt x="340" y="16"/>
                      </a:lnTo>
                      <a:lnTo>
                        <a:pt x="340" y="24"/>
                      </a:lnTo>
                      <a:lnTo>
                        <a:pt x="340" y="16"/>
                      </a:lnTo>
                      <a:lnTo>
                        <a:pt x="349" y="16"/>
                      </a:lnTo>
                      <a:lnTo>
                        <a:pt x="357" y="16"/>
                      </a:lnTo>
                      <a:lnTo>
                        <a:pt x="357" y="8"/>
                      </a:lnTo>
                      <a:lnTo>
                        <a:pt x="349" y="8"/>
                      </a:lnTo>
                      <a:lnTo>
                        <a:pt x="340" y="8"/>
                      </a:lnTo>
                      <a:lnTo>
                        <a:pt x="332" y="8"/>
                      </a:lnTo>
                      <a:lnTo>
                        <a:pt x="324" y="8"/>
                      </a:lnTo>
                      <a:lnTo>
                        <a:pt x="316" y="8"/>
                      </a:lnTo>
                      <a:lnTo>
                        <a:pt x="308" y="8"/>
                      </a:lnTo>
                      <a:lnTo>
                        <a:pt x="300" y="8"/>
                      </a:lnTo>
                      <a:lnTo>
                        <a:pt x="292" y="8"/>
                      </a:lnTo>
                      <a:lnTo>
                        <a:pt x="284" y="8"/>
                      </a:lnTo>
                      <a:lnTo>
                        <a:pt x="276" y="8"/>
                      </a:lnTo>
                      <a:lnTo>
                        <a:pt x="268" y="8"/>
                      </a:lnTo>
                      <a:lnTo>
                        <a:pt x="259" y="0"/>
                      </a:lnTo>
                      <a:lnTo>
                        <a:pt x="251" y="0"/>
                      </a:lnTo>
                      <a:lnTo>
                        <a:pt x="243" y="0"/>
                      </a:lnTo>
                      <a:lnTo>
                        <a:pt x="235" y="0"/>
                      </a:lnTo>
                      <a:lnTo>
                        <a:pt x="227" y="0"/>
                      </a:lnTo>
                      <a:lnTo>
                        <a:pt x="219" y="0"/>
                      </a:lnTo>
                      <a:lnTo>
                        <a:pt x="211" y="0"/>
                      </a:lnTo>
                      <a:lnTo>
                        <a:pt x="203" y="0"/>
                      </a:lnTo>
                      <a:lnTo>
                        <a:pt x="195" y="0"/>
                      </a:lnTo>
                      <a:lnTo>
                        <a:pt x="186" y="0"/>
                      </a:lnTo>
                      <a:lnTo>
                        <a:pt x="178" y="0"/>
                      </a:lnTo>
                      <a:lnTo>
                        <a:pt x="170" y="0"/>
                      </a:lnTo>
                      <a:lnTo>
                        <a:pt x="162" y="0"/>
                      </a:lnTo>
                      <a:lnTo>
                        <a:pt x="154" y="0"/>
                      </a:lnTo>
                      <a:lnTo>
                        <a:pt x="146" y="0"/>
                      </a:lnTo>
                      <a:lnTo>
                        <a:pt x="138" y="0"/>
                      </a:lnTo>
                      <a:lnTo>
                        <a:pt x="130" y="0"/>
                      </a:lnTo>
                      <a:lnTo>
                        <a:pt x="122" y="0"/>
                      </a:lnTo>
                      <a:lnTo>
                        <a:pt x="113" y="0"/>
                      </a:lnTo>
                      <a:lnTo>
                        <a:pt x="113" y="8"/>
                      </a:lnTo>
                      <a:lnTo>
                        <a:pt x="113" y="16"/>
                      </a:lnTo>
                      <a:lnTo>
                        <a:pt x="113" y="24"/>
                      </a:lnTo>
                      <a:lnTo>
                        <a:pt x="105" y="24"/>
                      </a:lnTo>
                      <a:lnTo>
                        <a:pt x="105" y="33"/>
                      </a:lnTo>
                      <a:lnTo>
                        <a:pt x="105" y="41"/>
                      </a:lnTo>
                      <a:lnTo>
                        <a:pt x="105" y="49"/>
                      </a:lnTo>
                      <a:lnTo>
                        <a:pt x="105" y="57"/>
                      </a:lnTo>
                      <a:lnTo>
                        <a:pt x="105" y="65"/>
                      </a:lnTo>
                      <a:lnTo>
                        <a:pt x="97" y="73"/>
                      </a:lnTo>
                      <a:lnTo>
                        <a:pt x="97" y="81"/>
                      </a:lnTo>
                      <a:lnTo>
                        <a:pt x="97" y="89"/>
                      </a:lnTo>
                      <a:lnTo>
                        <a:pt x="97" y="97"/>
                      </a:lnTo>
                      <a:lnTo>
                        <a:pt x="97" y="106"/>
                      </a:lnTo>
                      <a:lnTo>
                        <a:pt x="89" y="114"/>
                      </a:lnTo>
                      <a:lnTo>
                        <a:pt x="89" y="122"/>
                      </a:lnTo>
                      <a:lnTo>
                        <a:pt x="89" y="130"/>
                      </a:lnTo>
                      <a:lnTo>
                        <a:pt x="89" y="138"/>
                      </a:lnTo>
                      <a:lnTo>
                        <a:pt x="89" y="146"/>
                      </a:lnTo>
                      <a:lnTo>
                        <a:pt x="89" y="154"/>
                      </a:lnTo>
                      <a:lnTo>
                        <a:pt x="81" y="154"/>
                      </a:lnTo>
                      <a:lnTo>
                        <a:pt x="81" y="162"/>
                      </a:lnTo>
                      <a:lnTo>
                        <a:pt x="81" y="170"/>
                      </a:lnTo>
                      <a:lnTo>
                        <a:pt x="81" y="179"/>
                      </a:lnTo>
                      <a:lnTo>
                        <a:pt x="81" y="187"/>
                      </a:lnTo>
                      <a:lnTo>
                        <a:pt x="81" y="195"/>
                      </a:lnTo>
                      <a:lnTo>
                        <a:pt x="81" y="203"/>
                      </a:lnTo>
                      <a:lnTo>
                        <a:pt x="73" y="211"/>
                      </a:lnTo>
                      <a:lnTo>
                        <a:pt x="73" y="219"/>
                      </a:lnTo>
                      <a:lnTo>
                        <a:pt x="73" y="227"/>
                      </a:lnTo>
                      <a:lnTo>
                        <a:pt x="73" y="235"/>
                      </a:lnTo>
                      <a:lnTo>
                        <a:pt x="81" y="243"/>
                      </a:lnTo>
                      <a:lnTo>
                        <a:pt x="81" y="252"/>
                      </a:lnTo>
                      <a:lnTo>
                        <a:pt x="89" y="252"/>
                      </a:lnTo>
                      <a:lnTo>
                        <a:pt x="97" y="252"/>
                      </a:lnTo>
                      <a:lnTo>
                        <a:pt x="97" y="260"/>
                      </a:lnTo>
                      <a:lnTo>
                        <a:pt x="89" y="260"/>
                      </a:lnTo>
                      <a:lnTo>
                        <a:pt x="89" y="268"/>
                      </a:lnTo>
                      <a:lnTo>
                        <a:pt x="89" y="276"/>
                      </a:lnTo>
                      <a:lnTo>
                        <a:pt x="89" y="284"/>
                      </a:lnTo>
                      <a:lnTo>
                        <a:pt x="81" y="292"/>
                      </a:lnTo>
                      <a:lnTo>
                        <a:pt x="81" y="300"/>
                      </a:lnTo>
                      <a:lnTo>
                        <a:pt x="81" y="308"/>
                      </a:lnTo>
                      <a:lnTo>
                        <a:pt x="73" y="308"/>
                      </a:lnTo>
                      <a:lnTo>
                        <a:pt x="73" y="316"/>
                      </a:lnTo>
                      <a:lnTo>
                        <a:pt x="73" y="324"/>
                      </a:lnTo>
                      <a:lnTo>
                        <a:pt x="73" y="333"/>
                      </a:lnTo>
                      <a:lnTo>
                        <a:pt x="65" y="341"/>
                      </a:lnTo>
                      <a:lnTo>
                        <a:pt x="57" y="349"/>
                      </a:lnTo>
                      <a:lnTo>
                        <a:pt x="57" y="357"/>
                      </a:lnTo>
                      <a:lnTo>
                        <a:pt x="57" y="365"/>
                      </a:lnTo>
                      <a:lnTo>
                        <a:pt x="65" y="365"/>
                      </a:lnTo>
                      <a:lnTo>
                        <a:pt x="65" y="373"/>
                      </a:lnTo>
                      <a:lnTo>
                        <a:pt x="65" y="381"/>
                      </a:lnTo>
                      <a:lnTo>
                        <a:pt x="65" y="389"/>
                      </a:lnTo>
                      <a:lnTo>
                        <a:pt x="65" y="397"/>
                      </a:lnTo>
                      <a:lnTo>
                        <a:pt x="73" y="397"/>
                      </a:lnTo>
                      <a:lnTo>
                        <a:pt x="73" y="406"/>
                      </a:lnTo>
                      <a:lnTo>
                        <a:pt x="73" y="414"/>
                      </a:lnTo>
                      <a:lnTo>
                        <a:pt x="81" y="414"/>
                      </a:lnTo>
                      <a:lnTo>
                        <a:pt x="81" y="422"/>
                      </a:lnTo>
                      <a:lnTo>
                        <a:pt x="81" y="430"/>
                      </a:lnTo>
                      <a:lnTo>
                        <a:pt x="81" y="438"/>
                      </a:lnTo>
                      <a:lnTo>
                        <a:pt x="81" y="446"/>
                      </a:lnTo>
                      <a:lnTo>
                        <a:pt x="89" y="446"/>
                      </a:lnTo>
                      <a:lnTo>
                        <a:pt x="89" y="454"/>
                      </a:lnTo>
                      <a:lnTo>
                        <a:pt x="89" y="462"/>
                      </a:lnTo>
                      <a:lnTo>
                        <a:pt x="89" y="470"/>
                      </a:lnTo>
                      <a:lnTo>
                        <a:pt x="89" y="479"/>
                      </a:lnTo>
                      <a:lnTo>
                        <a:pt x="81" y="479"/>
                      </a:lnTo>
                      <a:lnTo>
                        <a:pt x="81" y="487"/>
                      </a:lnTo>
                      <a:lnTo>
                        <a:pt x="73" y="487"/>
                      </a:lnTo>
                      <a:lnTo>
                        <a:pt x="73" y="495"/>
                      </a:lnTo>
                      <a:lnTo>
                        <a:pt x="65" y="503"/>
                      </a:lnTo>
                      <a:lnTo>
                        <a:pt x="65" y="511"/>
                      </a:lnTo>
                      <a:lnTo>
                        <a:pt x="57" y="511"/>
                      </a:lnTo>
                      <a:lnTo>
                        <a:pt x="57" y="519"/>
                      </a:lnTo>
                      <a:lnTo>
                        <a:pt x="49" y="527"/>
                      </a:lnTo>
                      <a:lnTo>
                        <a:pt x="40" y="535"/>
                      </a:lnTo>
                      <a:lnTo>
                        <a:pt x="40" y="543"/>
                      </a:lnTo>
                      <a:lnTo>
                        <a:pt x="32" y="552"/>
                      </a:lnTo>
                      <a:lnTo>
                        <a:pt x="32" y="560"/>
                      </a:lnTo>
                      <a:lnTo>
                        <a:pt x="24" y="560"/>
                      </a:lnTo>
                      <a:lnTo>
                        <a:pt x="24" y="568"/>
                      </a:lnTo>
                      <a:lnTo>
                        <a:pt x="16" y="568"/>
                      </a:lnTo>
                      <a:lnTo>
                        <a:pt x="16" y="576"/>
                      </a:lnTo>
                      <a:lnTo>
                        <a:pt x="8" y="584"/>
                      </a:lnTo>
                      <a:lnTo>
                        <a:pt x="8" y="592"/>
                      </a:lnTo>
                      <a:lnTo>
                        <a:pt x="0" y="592"/>
                      </a:lnTo>
                      <a:lnTo>
                        <a:pt x="0" y="600"/>
                      </a:lnTo>
                      <a:close/>
                    </a:path>
                  </a:pathLst>
                </a:custGeom>
                <a:solidFill>
                  <a:srgbClr val="FE7200"/>
                </a:solidFill>
                <a:ln w="12700">
                  <a:solidFill>
                    <a:srgbClr val="000000"/>
                  </a:solidFill>
                  <a:prstDash val="solid"/>
                  <a:round/>
                  <a:headEnd/>
                  <a:tailEnd/>
                </a:ln>
              </p:spPr>
              <p:txBody>
                <a:bodyPr/>
                <a:lstStyle/>
                <a:p>
                  <a:endParaRPr lang="es-PE"/>
                </a:p>
              </p:txBody>
            </p:sp>
            <p:sp>
              <p:nvSpPr>
                <p:cNvPr id="151" name="Freeform 82">
                  <a:extLst>
                    <a:ext uri="{FF2B5EF4-FFF2-40B4-BE49-F238E27FC236}">
                      <a16:creationId xmlns:a16="http://schemas.microsoft.com/office/drawing/2014/main" id="{72E6CE48-1A83-C94E-9529-BF6F68004AA7}"/>
                    </a:ext>
                  </a:extLst>
                </p:cNvPr>
                <p:cNvSpPr>
                  <a:spLocks noChangeAspect="1"/>
                </p:cNvSpPr>
                <p:nvPr/>
              </p:nvSpPr>
              <p:spPr bwMode="auto">
                <a:xfrm>
                  <a:off x="904" y="552"/>
                  <a:ext cx="204" cy="191"/>
                </a:xfrm>
                <a:custGeom>
                  <a:avLst/>
                  <a:gdLst>
                    <a:gd name="T0" fmla="*/ 73 w 356"/>
                    <a:gd name="T1" fmla="*/ 73 h 333"/>
                    <a:gd name="T2" fmla="*/ 64 w 356"/>
                    <a:gd name="T3" fmla="*/ 81 h 333"/>
                    <a:gd name="T4" fmla="*/ 56 w 356"/>
                    <a:gd name="T5" fmla="*/ 106 h 333"/>
                    <a:gd name="T6" fmla="*/ 56 w 356"/>
                    <a:gd name="T7" fmla="*/ 138 h 333"/>
                    <a:gd name="T8" fmla="*/ 48 w 356"/>
                    <a:gd name="T9" fmla="*/ 163 h 333"/>
                    <a:gd name="T10" fmla="*/ 32 w 356"/>
                    <a:gd name="T11" fmla="*/ 179 h 333"/>
                    <a:gd name="T12" fmla="*/ 16 w 356"/>
                    <a:gd name="T13" fmla="*/ 195 h 333"/>
                    <a:gd name="T14" fmla="*/ 8 w 356"/>
                    <a:gd name="T15" fmla="*/ 219 h 333"/>
                    <a:gd name="T16" fmla="*/ 0 w 356"/>
                    <a:gd name="T17" fmla="*/ 244 h 333"/>
                    <a:gd name="T18" fmla="*/ 8 w 356"/>
                    <a:gd name="T19" fmla="*/ 268 h 333"/>
                    <a:gd name="T20" fmla="*/ 0 w 356"/>
                    <a:gd name="T21" fmla="*/ 276 h 333"/>
                    <a:gd name="T22" fmla="*/ 8 w 356"/>
                    <a:gd name="T23" fmla="*/ 284 h 333"/>
                    <a:gd name="T24" fmla="*/ 32 w 356"/>
                    <a:gd name="T25" fmla="*/ 292 h 333"/>
                    <a:gd name="T26" fmla="*/ 48 w 356"/>
                    <a:gd name="T27" fmla="*/ 276 h 333"/>
                    <a:gd name="T28" fmla="*/ 81 w 356"/>
                    <a:gd name="T29" fmla="*/ 276 h 333"/>
                    <a:gd name="T30" fmla="*/ 105 w 356"/>
                    <a:gd name="T31" fmla="*/ 284 h 333"/>
                    <a:gd name="T32" fmla="*/ 121 w 356"/>
                    <a:gd name="T33" fmla="*/ 300 h 333"/>
                    <a:gd name="T34" fmla="*/ 137 w 356"/>
                    <a:gd name="T35" fmla="*/ 317 h 333"/>
                    <a:gd name="T36" fmla="*/ 154 w 356"/>
                    <a:gd name="T37" fmla="*/ 333 h 333"/>
                    <a:gd name="T38" fmla="*/ 146 w 356"/>
                    <a:gd name="T39" fmla="*/ 309 h 333"/>
                    <a:gd name="T40" fmla="*/ 170 w 356"/>
                    <a:gd name="T41" fmla="*/ 292 h 333"/>
                    <a:gd name="T42" fmla="*/ 186 w 356"/>
                    <a:gd name="T43" fmla="*/ 276 h 333"/>
                    <a:gd name="T44" fmla="*/ 194 w 356"/>
                    <a:gd name="T45" fmla="*/ 252 h 333"/>
                    <a:gd name="T46" fmla="*/ 219 w 356"/>
                    <a:gd name="T47" fmla="*/ 244 h 333"/>
                    <a:gd name="T48" fmla="*/ 235 w 356"/>
                    <a:gd name="T49" fmla="*/ 227 h 333"/>
                    <a:gd name="T50" fmla="*/ 251 w 356"/>
                    <a:gd name="T51" fmla="*/ 211 h 333"/>
                    <a:gd name="T52" fmla="*/ 259 w 356"/>
                    <a:gd name="T53" fmla="*/ 187 h 333"/>
                    <a:gd name="T54" fmla="*/ 283 w 356"/>
                    <a:gd name="T55" fmla="*/ 179 h 333"/>
                    <a:gd name="T56" fmla="*/ 292 w 356"/>
                    <a:gd name="T57" fmla="*/ 171 h 333"/>
                    <a:gd name="T58" fmla="*/ 300 w 356"/>
                    <a:gd name="T59" fmla="*/ 146 h 333"/>
                    <a:gd name="T60" fmla="*/ 316 w 356"/>
                    <a:gd name="T61" fmla="*/ 130 h 333"/>
                    <a:gd name="T62" fmla="*/ 340 w 356"/>
                    <a:gd name="T63" fmla="*/ 122 h 333"/>
                    <a:gd name="T64" fmla="*/ 348 w 356"/>
                    <a:gd name="T65" fmla="*/ 114 h 333"/>
                    <a:gd name="T66" fmla="*/ 348 w 356"/>
                    <a:gd name="T67" fmla="*/ 98 h 333"/>
                    <a:gd name="T68" fmla="*/ 340 w 356"/>
                    <a:gd name="T69" fmla="*/ 90 h 333"/>
                    <a:gd name="T70" fmla="*/ 332 w 356"/>
                    <a:gd name="T71" fmla="*/ 57 h 333"/>
                    <a:gd name="T72" fmla="*/ 324 w 356"/>
                    <a:gd name="T73" fmla="*/ 33 h 333"/>
                    <a:gd name="T74" fmla="*/ 308 w 356"/>
                    <a:gd name="T75" fmla="*/ 17 h 333"/>
                    <a:gd name="T76" fmla="*/ 300 w 356"/>
                    <a:gd name="T77" fmla="*/ 41 h 333"/>
                    <a:gd name="T78" fmla="*/ 275 w 356"/>
                    <a:gd name="T79" fmla="*/ 33 h 333"/>
                    <a:gd name="T80" fmla="*/ 259 w 356"/>
                    <a:gd name="T81" fmla="*/ 33 h 333"/>
                    <a:gd name="T82" fmla="*/ 235 w 356"/>
                    <a:gd name="T83" fmla="*/ 25 h 333"/>
                    <a:gd name="T84" fmla="*/ 210 w 356"/>
                    <a:gd name="T85" fmla="*/ 17 h 333"/>
                    <a:gd name="T86" fmla="*/ 186 w 356"/>
                    <a:gd name="T87" fmla="*/ 9 h 333"/>
                    <a:gd name="T88" fmla="*/ 162 w 356"/>
                    <a:gd name="T89" fmla="*/ 0 h 333"/>
                    <a:gd name="T90" fmla="*/ 129 w 356"/>
                    <a:gd name="T91" fmla="*/ 0 h 333"/>
                    <a:gd name="T92" fmla="*/ 105 w 356"/>
                    <a:gd name="T93" fmla="*/ 9 h 333"/>
                    <a:gd name="T94" fmla="*/ 81 w 356"/>
                    <a:gd name="T95" fmla="*/ 17 h 333"/>
                    <a:gd name="T96" fmla="*/ 89 w 356"/>
                    <a:gd name="T97" fmla="*/ 41 h 333"/>
                    <a:gd name="T98" fmla="*/ 73 w 356"/>
                    <a:gd name="T99" fmla="*/ 6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6" h="333">
                      <a:moveTo>
                        <a:pt x="73" y="65"/>
                      </a:moveTo>
                      <a:lnTo>
                        <a:pt x="81" y="65"/>
                      </a:lnTo>
                      <a:lnTo>
                        <a:pt x="81" y="73"/>
                      </a:lnTo>
                      <a:lnTo>
                        <a:pt x="73" y="73"/>
                      </a:lnTo>
                      <a:lnTo>
                        <a:pt x="64" y="73"/>
                      </a:lnTo>
                      <a:lnTo>
                        <a:pt x="64" y="81"/>
                      </a:lnTo>
                      <a:lnTo>
                        <a:pt x="64" y="73"/>
                      </a:lnTo>
                      <a:lnTo>
                        <a:pt x="64" y="81"/>
                      </a:lnTo>
                      <a:lnTo>
                        <a:pt x="56" y="81"/>
                      </a:lnTo>
                      <a:lnTo>
                        <a:pt x="56" y="90"/>
                      </a:lnTo>
                      <a:lnTo>
                        <a:pt x="56" y="98"/>
                      </a:lnTo>
                      <a:lnTo>
                        <a:pt x="56" y="106"/>
                      </a:lnTo>
                      <a:lnTo>
                        <a:pt x="56" y="114"/>
                      </a:lnTo>
                      <a:lnTo>
                        <a:pt x="56" y="122"/>
                      </a:lnTo>
                      <a:lnTo>
                        <a:pt x="56" y="130"/>
                      </a:lnTo>
                      <a:lnTo>
                        <a:pt x="56" y="138"/>
                      </a:lnTo>
                      <a:lnTo>
                        <a:pt x="48" y="138"/>
                      </a:lnTo>
                      <a:lnTo>
                        <a:pt x="48" y="146"/>
                      </a:lnTo>
                      <a:lnTo>
                        <a:pt x="48" y="154"/>
                      </a:lnTo>
                      <a:lnTo>
                        <a:pt x="48" y="163"/>
                      </a:lnTo>
                      <a:lnTo>
                        <a:pt x="40" y="163"/>
                      </a:lnTo>
                      <a:lnTo>
                        <a:pt x="40" y="171"/>
                      </a:lnTo>
                      <a:lnTo>
                        <a:pt x="32" y="171"/>
                      </a:lnTo>
                      <a:lnTo>
                        <a:pt x="32" y="179"/>
                      </a:lnTo>
                      <a:lnTo>
                        <a:pt x="24" y="179"/>
                      </a:lnTo>
                      <a:lnTo>
                        <a:pt x="16" y="179"/>
                      </a:lnTo>
                      <a:lnTo>
                        <a:pt x="16" y="187"/>
                      </a:lnTo>
                      <a:lnTo>
                        <a:pt x="16" y="195"/>
                      </a:lnTo>
                      <a:lnTo>
                        <a:pt x="8" y="195"/>
                      </a:lnTo>
                      <a:lnTo>
                        <a:pt x="8" y="203"/>
                      </a:lnTo>
                      <a:lnTo>
                        <a:pt x="8" y="211"/>
                      </a:lnTo>
                      <a:lnTo>
                        <a:pt x="8" y="219"/>
                      </a:lnTo>
                      <a:lnTo>
                        <a:pt x="8" y="227"/>
                      </a:lnTo>
                      <a:lnTo>
                        <a:pt x="8" y="236"/>
                      </a:lnTo>
                      <a:lnTo>
                        <a:pt x="0" y="236"/>
                      </a:lnTo>
                      <a:lnTo>
                        <a:pt x="0" y="244"/>
                      </a:lnTo>
                      <a:lnTo>
                        <a:pt x="8" y="244"/>
                      </a:lnTo>
                      <a:lnTo>
                        <a:pt x="8" y="252"/>
                      </a:lnTo>
                      <a:lnTo>
                        <a:pt x="8" y="260"/>
                      </a:lnTo>
                      <a:lnTo>
                        <a:pt x="8" y="268"/>
                      </a:lnTo>
                      <a:lnTo>
                        <a:pt x="0" y="268"/>
                      </a:lnTo>
                      <a:lnTo>
                        <a:pt x="0" y="276"/>
                      </a:lnTo>
                      <a:lnTo>
                        <a:pt x="8" y="276"/>
                      </a:lnTo>
                      <a:lnTo>
                        <a:pt x="0" y="276"/>
                      </a:lnTo>
                      <a:lnTo>
                        <a:pt x="0" y="284"/>
                      </a:lnTo>
                      <a:lnTo>
                        <a:pt x="0" y="292"/>
                      </a:lnTo>
                      <a:lnTo>
                        <a:pt x="8" y="292"/>
                      </a:lnTo>
                      <a:lnTo>
                        <a:pt x="8" y="284"/>
                      </a:lnTo>
                      <a:lnTo>
                        <a:pt x="16" y="284"/>
                      </a:lnTo>
                      <a:lnTo>
                        <a:pt x="24" y="284"/>
                      </a:lnTo>
                      <a:lnTo>
                        <a:pt x="32" y="284"/>
                      </a:lnTo>
                      <a:lnTo>
                        <a:pt x="32" y="292"/>
                      </a:lnTo>
                      <a:lnTo>
                        <a:pt x="32" y="284"/>
                      </a:lnTo>
                      <a:lnTo>
                        <a:pt x="40" y="284"/>
                      </a:lnTo>
                      <a:lnTo>
                        <a:pt x="48" y="284"/>
                      </a:lnTo>
                      <a:lnTo>
                        <a:pt x="48" y="276"/>
                      </a:lnTo>
                      <a:lnTo>
                        <a:pt x="56" y="276"/>
                      </a:lnTo>
                      <a:lnTo>
                        <a:pt x="64" y="276"/>
                      </a:lnTo>
                      <a:lnTo>
                        <a:pt x="73" y="276"/>
                      </a:lnTo>
                      <a:lnTo>
                        <a:pt x="81" y="276"/>
                      </a:lnTo>
                      <a:lnTo>
                        <a:pt x="89" y="276"/>
                      </a:lnTo>
                      <a:lnTo>
                        <a:pt x="97" y="276"/>
                      </a:lnTo>
                      <a:lnTo>
                        <a:pt x="97" y="284"/>
                      </a:lnTo>
                      <a:lnTo>
                        <a:pt x="105" y="284"/>
                      </a:lnTo>
                      <a:lnTo>
                        <a:pt x="113" y="284"/>
                      </a:lnTo>
                      <a:lnTo>
                        <a:pt x="121" y="284"/>
                      </a:lnTo>
                      <a:lnTo>
                        <a:pt x="121" y="292"/>
                      </a:lnTo>
                      <a:lnTo>
                        <a:pt x="121" y="300"/>
                      </a:lnTo>
                      <a:lnTo>
                        <a:pt x="129" y="300"/>
                      </a:lnTo>
                      <a:lnTo>
                        <a:pt x="129" y="309"/>
                      </a:lnTo>
                      <a:lnTo>
                        <a:pt x="129" y="317"/>
                      </a:lnTo>
                      <a:lnTo>
                        <a:pt x="137" y="317"/>
                      </a:lnTo>
                      <a:lnTo>
                        <a:pt x="137" y="325"/>
                      </a:lnTo>
                      <a:lnTo>
                        <a:pt x="146" y="325"/>
                      </a:lnTo>
                      <a:lnTo>
                        <a:pt x="146" y="333"/>
                      </a:lnTo>
                      <a:lnTo>
                        <a:pt x="154" y="333"/>
                      </a:lnTo>
                      <a:lnTo>
                        <a:pt x="154" y="325"/>
                      </a:lnTo>
                      <a:lnTo>
                        <a:pt x="146" y="325"/>
                      </a:lnTo>
                      <a:lnTo>
                        <a:pt x="146" y="317"/>
                      </a:lnTo>
                      <a:lnTo>
                        <a:pt x="146" y="309"/>
                      </a:lnTo>
                      <a:lnTo>
                        <a:pt x="154" y="309"/>
                      </a:lnTo>
                      <a:lnTo>
                        <a:pt x="154" y="300"/>
                      </a:lnTo>
                      <a:lnTo>
                        <a:pt x="162" y="300"/>
                      </a:lnTo>
                      <a:lnTo>
                        <a:pt x="170" y="292"/>
                      </a:lnTo>
                      <a:lnTo>
                        <a:pt x="170" y="284"/>
                      </a:lnTo>
                      <a:lnTo>
                        <a:pt x="178" y="284"/>
                      </a:lnTo>
                      <a:lnTo>
                        <a:pt x="178" y="276"/>
                      </a:lnTo>
                      <a:lnTo>
                        <a:pt x="186" y="276"/>
                      </a:lnTo>
                      <a:lnTo>
                        <a:pt x="186" y="268"/>
                      </a:lnTo>
                      <a:lnTo>
                        <a:pt x="194" y="268"/>
                      </a:lnTo>
                      <a:lnTo>
                        <a:pt x="194" y="260"/>
                      </a:lnTo>
                      <a:lnTo>
                        <a:pt x="194" y="252"/>
                      </a:lnTo>
                      <a:lnTo>
                        <a:pt x="202" y="252"/>
                      </a:lnTo>
                      <a:lnTo>
                        <a:pt x="202" y="244"/>
                      </a:lnTo>
                      <a:lnTo>
                        <a:pt x="210" y="244"/>
                      </a:lnTo>
                      <a:lnTo>
                        <a:pt x="219" y="244"/>
                      </a:lnTo>
                      <a:lnTo>
                        <a:pt x="219" y="236"/>
                      </a:lnTo>
                      <a:lnTo>
                        <a:pt x="227" y="236"/>
                      </a:lnTo>
                      <a:lnTo>
                        <a:pt x="227" y="227"/>
                      </a:lnTo>
                      <a:lnTo>
                        <a:pt x="235" y="227"/>
                      </a:lnTo>
                      <a:lnTo>
                        <a:pt x="235" y="219"/>
                      </a:lnTo>
                      <a:lnTo>
                        <a:pt x="243" y="219"/>
                      </a:lnTo>
                      <a:lnTo>
                        <a:pt x="243" y="211"/>
                      </a:lnTo>
                      <a:lnTo>
                        <a:pt x="251" y="211"/>
                      </a:lnTo>
                      <a:lnTo>
                        <a:pt x="251" y="203"/>
                      </a:lnTo>
                      <a:lnTo>
                        <a:pt x="259" y="203"/>
                      </a:lnTo>
                      <a:lnTo>
                        <a:pt x="259" y="195"/>
                      </a:lnTo>
                      <a:lnTo>
                        <a:pt x="259" y="187"/>
                      </a:lnTo>
                      <a:lnTo>
                        <a:pt x="267" y="187"/>
                      </a:lnTo>
                      <a:lnTo>
                        <a:pt x="275" y="187"/>
                      </a:lnTo>
                      <a:lnTo>
                        <a:pt x="275" y="179"/>
                      </a:lnTo>
                      <a:lnTo>
                        <a:pt x="283" y="179"/>
                      </a:lnTo>
                      <a:lnTo>
                        <a:pt x="275" y="179"/>
                      </a:lnTo>
                      <a:lnTo>
                        <a:pt x="275" y="171"/>
                      </a:lnTo>
                      <a:lnTo>
                        <a:pt x="283" y="171"/>
                      </a:lnTo>
                      <a:lnTo>
                        <a:pt x="292" y="171"/>
                      </a:lnTo>
                      <a:lnTo>
                        <a:pt x="292" y="163"/>
                      </a:lnTo>
                      <a:lnTo>
                        <a:pt x="292" y="154"/>
                      </a:lnTo>
                      <a:lnTo>
                        <a:pt x="300" y="154"/>
                      </a:lnTo>
                      <a:lnTo>
                        <a:pt x="300" y="146"/>
                      </a:lnTo>
                      <a:lnTo>
                        <a:pt x="308" y="146"/>
                      </a:lnTo>
                      <a:lnTo>
                        <a:pt x="316" y="146"/>
                      </a:lnTo>
                      <a:lnTo>
                        <a:pt x="316" y="138"/>
                      </a:lnTo>
                      <a:lnTo>
                        <a:pt x="316" y="130"/>
                      </a:lnTo>
                      <a:lnTo>
                        <a:pt x="324" y="130"/>
                      </a:lnTo>
                      <a:lnTo>
                        <a:pt x="324" y="122"/>
                      </a:lnTo>
                      <a:lnTo>
                        <a:pt x="332" y="122"/>
                      </a:lnTo>
                      <a:lnTo>
                        <a:pt x="340" y="122"/>
                      </a:lnTo>
                      <a:lnTo>
                        <a:pt x="340" y="130"/>
                      </a:lnTo>
                      <a:lnTo>
                        <a:pt x="340" y="122"/>
                      </a:lnTo>
                      <a:lnTo>
                        <a:pt x="348" y="122"/>
                      </a:lnTo>
                      <a:lnTo>
                        <a:pt x="348" y="114"/>
                      </a:lnTo>
                      <a:lnTo>
                        <a:pt x="340" y="114"/>
                      </a:lnTo>
                      <a:lnTo>
                        <a:pt x="340" y="106"/>
                      </a:lnTo>
                      <a:lnTo>
                        <a:pt x="348" y="106"/>
                      </a:lnTo>
                      <a:lnTo>
                        <a:pt x="348" y="98"/>
                      </a:lnTo>
                      <a:lnTo>
                        <a:pt x="356" y="98"/>
                      </a:lnTo>
                      <a:lnTo>
                        <a:pt x="348" y="98"/>
                      </a:lnTo>
                      <a:lnTo>
                        <a:pt x="348" y="90"/>
                      </a:lnTo>
                      <a:lnTo>
                        <a:pt x="340" y="90"/>
                      </a:lnTo>
                      <a:lnTo>
                        <a:pt x="340" y="81"/>
                      </a:lnTo>
                      <a:lnTo>
                        <a:pt x="340" y="73"/>
                      </a:lnTo>
                      <a:lnTo>
                        <a:pt x="340" y="65"/>
                      </a:lnTo>
                      <a:lnTo>
                        <a:pt x="332" y="57"/>
                      </a:lnTo>
                      <a:lnTo>
                        <a:pt x="332" y="49"/>
                      </a:lnTo>
                      <a:lnTo>
                        <a:pt x="332" y="41"/>
                      </a:lnTo>
                      <a:lnTo>
                        <a:pt x="324" y="41"/>
                      </a:lnTo>
                      <a:lnTo>
                        <a:pt x="324" y="33"/>
                      </a:lnTo>
                      <a:lnTo>
                        <a:pt x="324" y="25"/>
                      </a:lnTo>
                      <a:lnTo>
                        <a:pt x="324" y="17"/>
                      </a:lnTo>
                      <a:lnTo>
                        <a:pt x="316" y="17"/>
                      </a:lnTo>
                      <a:lnTo>
                        <a:pt x="308" y="17"/>
                      </a:lnTo>
                      <a:lnTo>
                        <a:pt x="308" y="25"/>
                      </a:lnTo>
                      <a:lnTo>
                        <a:pt x="300" y="25"/>
                      </a:lnTo>
                      <a:lnTo>
                        <a:pt x="300" y="33"/>
                      </a:lnTo>
                      <a:lnTo>
                        <a:pt x="300" y="41"/>
                      </a:lnTo>
                      <a:lnTo>
                        <a:pt x="292" y="41"/>
                      </a:lnTo>
                      <a:lnTo>
                        <a:pt x="283" y="41"/>
                      </a:lnTo>
                      <a:lnTo>
                        <a:pt x="283" y="33"/>
                      </a:lnTo>
                      <a:lnTo>
                        <a:pt x="275" y="33"/>
                      </a:lnTo>
                      <a:lnTo>
                        <a:pt x="275" y="25"/>
                      </a:lnTo>
                      <a:lnTo>
                        <a:pt x="267" y="25"/>
                      </a:lnTo>
                      <a:lnTo>
                        <a:pt x="267" y="33"/>
                      </a:lnTo>
                      <a:lnTo>
                        <a:pt x="259" y="33"/>
                      </a:lnTo>
                      <a:lnTo>
                        <a:pt x="259" y="25"/>
                      </a:lnTo>
                      <a:lnTo>
                        <a:pt x="251" y="25"/>
                      </a:lnTo>
                      <a:lnTo>
                        <a:pt x="243" y="25"/>
                      </a:lnTo>
                      <a:lnTo>
                        <a:pt x="235" y="25"/>
                      </a:lnTo>
                      <a:lnTo>
                        <a:pt x="227" y="25"/>
                      </a:lnTo>
                      <a:lnTo>
                        <a:pt x="219" y="25"/>
                      </a:lnTo>
                      <a:lnTo>
                        <a:pt x="219" y="17"/>
                      </a:lnTo>
                      <a:lnTo>
                        <a:pt x="210" y="17"/>
                      </a:lnTo>
                      <a:lnTo>
                        <a:pt x="202" y="17"/>
                      </a:lnTo>
                      <a:lnTo>
                        <a:pt x="194" y="17"/>
                      </a:lnTo>
                      <a:lnTo>
                        <a:pt x="186" y="17"/>
                      </a:lnTo>
                      <a:lnTo>
                        <a:pt x="186" y="9"/>
                      </a:lnTo>
                      <a:lnTo>
                        <a:pt x="178" y="9"/>
                      </a:lnTo>
                      <a:lnTo>
                        <a:pt x="170" y="9"/>
                      </a:lnTo>
                      <a:lnTo>
                        <a:pt x="170" y="0"/>
                      </a:lnTo>
                      <a:lnTo>
                        <a:pt x="162" y="0"/>
                      </a:lnTo>
                      <a:lnTo>
                        <a:pt x="154" y="0"/>
                      </a:lnTo>
                      <a:lnTo>
                        <a:pt x="146" y="0"/>
                      </a:lnTo>
                      <a:lnTo>
                        <a:pt x="137" y="0"/>
                      </a:lnTo>
                      <a:lnTo>
                        <a:pt x="129" y="0"/>
                      </a:lnTo>
                      <a:lnTo>
                        <a:pt x="121" y="0"/>
                      </a:lnTo>
                      <a:lnTo>
                        <a:pt x="113" y="0"/>
                      </a:lnTo>
                      <a:lnTo>
                        <a:pt x="105" y="0"/>
                      </a:lnTo>
                      <a:lnTo>
                        <a:pt x="105" y="9"/>
                      </a:lnTo>
                      <a:lnTo>
                        <a:pt x="97" y="9"/>
                      </a:lnTo>
                      <a:lnTo>
                        <a:pt x="89" y="9"/>
                      </a:lnTo>
                      <a:lnTo>
                        <a:pt x="89" y="17"/>
                      </a:lnTo>
                      <a:lnTo>
                        <a:pt x="81" y="17"/>
                      </a:lnTo>
                      <a:lnTo>
                        <a:pt x="81" y="25"/>
                      </a:lnTo>
                      <a:lnTo>
                        <a:pt x="81" y="33"/>
                      </a:lnTo>
                      <a:lnTo>
                        <a:pt x="81" y="41"/>
                      </a:lnTo>
                      <a:lnTo>
                        <a:pt x="89" y="41"/>
                      </a:lnTo>
                      <a:lnTo>
                        <a:pt x="81" y="49"/>
                      </a:lnTo>
                      <a:lnTo>
                        <a:pt x="81" y="57"/>
                      </a:lnTo>
                      <a:lnTo>
                        <a:pt x="81" y="65"/>
                      </a:lnTo>
                      <a:lnTo>
                        <a:pt x="73" y="65"/>
                      </a:lnTo>
                      <a:close/>
                    </a:path>
                  </a:pathLst>
                </a:custGeom>
                <a:solidFill>
                  <a:srgbClr val="FE7200"/>
                </a:solidFill>
                <a:ln w="12700">
                  <a:solidFill>
                    <a:srgbClr val="000000"/>
                  </a:solidFill>
                  <a:prstDash val="solid"/>
                  <a:round/>
                  <a:headEnd/>
                  <a:tailEnd/>
                </a:ln>
              </p:spPr>
              <p:txBody>
                <a:bodyPr/>
                <a:lstStyle/>
                <a:p>
                  <a:endParaRPr lang="es-PE"/>
                </a:p>
              </p:txBody>
            </p:sp>
            <p:sp>
              <p:nvSpPr>
                <p:cNvPr id="152" name="Freeform 83">
                  <a:extLst>
                    <a:ext uri="{FF2B5EF4-FFF2-40B4-BE49-F238E27FC236}">
                      <a16:creationId xmlns:a16="http://schemas.microsoft.com/office/drawing/2014/main" id="{C788E77B-23D0-D44A-B477-AEB1E0795671}"/>
                    </a:ext>
                  </a:extLst>
                </p:cNvPr>
                <p:cNvSpPr>
                  <a:spLocks noChangeAspect="1"/>
                </p:cNvSpPr>
                <p:nvPr/>
              </p:nvSpPr>
              <p:spPr bwMode="auto">
                <a:xfrm>
                  <a:off x="847" y="710"/>
                  <a:ext cx="145" cy="209"/>
                </a:xfrm>
                <a:custGeom>
                  <a:avLst/>
                  <a:gdLst>
                    <a:gd name="T0" fmla="*/ 41 w 252"/>
                    <a:gd name="T1" fmla="*/ 292 h 365"/>
                    <a:gd name="T2" fmla="*/ 49 w 252"/>
                    <a:gd name="T3" fmla="*/ 308 h 365"/>
                    <a:gd name="T4" fmla="*/ 65 w 252"/>
                    <a:gd name="T5" fmla="*/ 316 h 365"/>
                    <a:gd name="T6" fmla="*/ 81 w 252"/>
                    <a:gd name="T7" fmla="*/ 324 h 365"/>
                    <a:gd name="T8" fmla="*/ 90 w 252"/>
                    <a:gd name="T9" fmla="*/ 324 h 365"/>
                    <a:gd name="T10" fmla="*/ 106 w 252"/>
                    <a:gd name="T11" fmla="*/ 333 h 365"/>
                    <a:gd name="T12" fmla="*/ 122 w 252"/>
                    <a:gd name="T13" fmla="*/ 341 h 365"/>
                    <a:gd name="T14" fmla="*/ 122 w 252"/>
                    <a:gd name="T15" fmla="*/ 349 h 365"/>
                    <a:gd name="T16" fmla="*/ 138 w 252"/>
                    <a:gd name="T17" fmla="*/ 357 h 365"/>
                    <a:gd name="T18" fmla="*/ 154 w 252"/>
                    <a:gd name="T19" fmla="*/ 365 h 365"/>
                    <a:gd name="T20" fmla="*/ 179 w 252"/>
                    <a:gd name="T21" fmla="*/ 365 h 365"/>
                    <a:gd name="T22" fmla="*/ 171 w 252"/>
                    <a:gd name="T23" fmla="*/ 349 h 365"/>
                    <a:gd name="T24" fmla="*/ 171 w 252"/>
                    <a:gd name="T25" fmla="*/ 324 h 365"/>
                    <a:gd name="T26" fmla="*/ 179 w 252"/>
                    <a:gd name="T27" fmla="*/ 308 h 365"/>
                    <a:gd name="T28" fmla="*/ 187 w 252"/>
                    <a:gd name="T29" fmla="*/ 292 h 365"/>
                    <a:gd name="T30" fmla="*/ 195 w 252"/>
                    <a:gd name="T31" fmla="*/ 276 h 365"/>
                    <a:gd name="T32" fmla="*/ 203 w 252"/>
                    <a:gd name="T33" fmla="*/ 276 h 365"/>
                    <a:gd name="T34" fmla="*/ 211 w 252"/>
                    <a:gd name="T35" fmla="*/ 260 h 365"/>
                    <a:gd name="T36" fmla="*/ 203 w 252"/>
                    <a:gd name="T37" fmla="*/ 243 h 365"/>
                    <a:gd name="T38" fmla="*/ 203 w 252"/>
                    <a:gd name="T39" fmla="*/ 235 h 365"/>
                    <a:gd name="T40" fmla="*/ 203 w 252"/>
                    <a:gd name="T41" fmla="*/ 211 h 365"/>
                    <a:gd name="T42" fmla="*/ 211 w 252"/>
                    <a:gd name="T43" fmla="*/ 195 h 365"/>
                    <a:gd name="T44" fmla="*/ 211 w 252"/>
                    <a:gd name="T45" fmla="*/ 170 h 365"/>
                    <a:gd name="T46" fmla="*/ 219 w 252"/>
                    <a:gd name="T47" fmla="*/ 154 h 365"/>
                    <a:gd name="T48" fmla="*/ 227 w 252"/>
                    <a:gd name="T49" fmla="*/ 138 h 365"/>
                    <a:gd name="T50" fmla="*/ 219 w 252"/>
                    <a:gd name="T51" fmla="*/ 122 h 365"/>
                    <a:gd name="T52" fmla="*/ 235 w 252"/>
                    <a:gd name="T53" fmla="*/ 105 h 365"/>
                    <a:gd name="T54" fmla="*/ 244 w 252"/>
                    <a:gd name="T55" fmla="*/ 89 h 365"/>
                    <a:gd name="T56" fmla="*/ 244 w 252"/>
                    <a:gd name="T57" fmla="*/ 73 h 365"/>
                    <a:gd name="T58" fmla="*/ 244 w 252"/>
                    <a:gd name="T59" fmla="*/ 65 h 365"/>
                    <a:gd name="T60" fmla="*/ 244 w 252"/>
                    <a:gd name="T61" fmla="*/ 57 h 365"/>
                    <a:gd name="T62" fmla="*/ 235 w 252"/>
                    <a:gd name="T63" fmla="*/ 41 h 365"/>
                    <a:gd name="T64" fmla="*/ 227 w 252"/>
                    <a:gd name="T65" fmla="*/ 24 h 365"/>
                    <a:gd name="T66" fmla="*/ 219 w 252"/>
                    <a:gd name="T67" fmla="*/ 8 h 365"/>
                    <a:gd name="T68" fmla="*/ 195 w 252"/>
                    <a:gd name="T69" fmla="*/ 8 h 365"/>
                    <a:gd name="T70" fmla="*/ 179 w 252"/>
                    <a:gd name="T71" fmla="*/ 0 h 365"/>
                    <a:gd name="T72" fmla="*/ 154 w 252"/>
                    <a:gd name="T73" fmla="*/ 0 h 365"/>
                    <a:gd name="T74" fmla="*/ 138 w 252"/>
                    <a:gd name="T75" fmla="*/ 8 h 365"/>
                    <a:gd name="T76" fmla="*/ 130 w 252"/>
                    <a:gd name="T77" fmla="*/ 8 h 365"/>
                    <a:gd name="T78" fmla="*/ 106 w 252"/>
                    <a:gd name="T79" fmla="*/ 8 h 365"/>
                    <a:gd name="T80" fmla="*/ 98 w 252"/>
                    <a:gd name="T81" fmla="*/ 8 h 365"/>
                    <a:gd name="T82" fmla="*/ 98 w 252"/>
                    <a:gd name="T83" fmla="*/ 16 h 365"/>
                    <a:gd name="T84" fmla="*/ 98 w 252"/>
                    <a:gd name="T85" fmla="*/ 41 h 365"/>
                    <a:gd name="T86" fmla="*/ 90 w 252"/>
                    <a:gd name="T87" fmla="*/ 57 h 365"/>
                    <a:gd name="T88" fmla="*/ 81 w 252"/>
                    <a:gd name="T89" fmla="*/ 73 h 365"/>
                    <a:gd name="T90" fmla="*/ 65 w 252"/>
                    <a:gd name="T91" fmla="*/ 81 h 365"/>
                    <a:gd name="T92" fmla="*/ 57 w 252"/>
                    <a:gd name="T93" fmla="*/ 97 h 365"/>
                    <a:gd name="T94" fmla="*/ 49 w 252"/>
                    <a:gd name="T95" fmla="*/ 114 h 365"/>
                    <a:gd name="T96" fmla="*/ 33 w 252"/>
                    <a:gd name="T97" fmla="*/ 122 h 365"/>
                    <a:gd name="T98" fmla="*/ 33 w 252"/>
                    <a:gd name="T99" fmla="*/ 130 h 365"/>
                    <a:gd name="T100" fmla="*/ 17 w 252"/>
                    <a:gd name="T101" fmla="*/ 138 h 365"/>
                    <a:gd name="T102" fmla="*/ 8 w 252"/>
                    <a:gd name="T103" fmla="*/ 154 h 365"/>
                    <a:gd name="T104" fmla="*/ 8 w 252"/>
                    <a:gd name="T105" fmla="*/ 162 h 365"/>
                    <a:gd name="T106" fmla="*/ 0 w 252"/>
                    <a:gd name="T107" fmla="*/ 178 h 365"/>
                    <a:gd name="T108" fmla="*/ 8 w 252"/>
                    <a:gd name="T109" fmla="*/ 195 h 365"/>
                    <a:gd name="T110" fmla="*/ 0 w 252"/>
                    <a:gd name="T111" fmla="*/ 211 h 365"/>
                    <a:gd name="T112" fmla="*/ 0 w 252"/>
                    <a:gd name="T113" fmla="*/ 235 h 365"/>
                    <a:gd name="T114" fmla="*/ 8 w 252"/>
                    <a:gd name="T115" fmla="*/ 251 h 365"/>
                    <a:gd name="T116" fmla="*/ 17 w 252"/>
                    <a:gd name="T117" fmla="*/ 268 h 365"/>
                    <a:gd name="T118" fmla="*/ 33 w 252"/>
                    <a:gd name="T119" fmla="*/ 27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2" h="365">
                      <a:moveTo>
                        <a:pt x="33" y="284"/>
                      </a:moveTo>
                      <a:lnTo>
                        <a:pt x="41" y="284"/>
                      </a:lnTo>
                      <a:lnTo>
                        <a:pt x="41" y="292"/>
                      </a:lnTo>
                      <a:lnTo>
                        <a:pt x="41" y="300"/>
                      </a:lnTo>
                      <a:lnTo>
                        <a:pt x="49" y="300"/>
                      </a:lnTo>
                      <a:lnTo>
                        <a:pt x="49" y="308"/>
                      </a:lnTo>
                      <a:lnTo>
                        <a:pt x="57" y="308"/>
                      </a:lnTo>
                      <a:lnTo>
                        <a:pt x="65" y="308"/>
                      </a:lnTo>
                      <a:lnTo>
                        <a:pt x="65" y="316"/>
                      </a:lnTo>
                      <a:lnTo>
                        <a:pt x="73" y="316"/>
                      </a:lnTo>
                      <a:lnTo>
                        <a:pt x="73" y="324"/>
                      </a:lnTo>
                      <a:lnTo>
                        <a:pt x="81" y="324"/>
                      </a:lnTo>
                      <a:lnTo>
                        <a:pt x="81" y="333"/>
                      </a:lnTo>
                      <a:lnTo>
                        <a:pt x="81" y="324"/>
                      </a:lnTo>
                      <a:lnTo>
                        <a:pt x="90" y="324"/>
                      </a:lnTo>
                      <a:lnTo>
                        <a:pt x="90" y="333"/>
                      </a:lnTo>
                      <a:lnTo>
                        <a:pt x="98" y="333"/>
                      </a:lnTo>
                      <a:lnTo>
                        <a:pt x="106" y="333"/>
                      </a:lnTo>
                      <a:lnTo>
                        <a:pt x="114" y="333"/>
                      </a:lnTo>
                      <a:lnTo>
                        <a:pt x="114" y="341"/>
                      </a:lnTo>
                      <a:lnTo>
                        <a:pt x="122" y="341"/>
                      </a:lnTo>
                      <a:lnTo>
                        <a:pt x="122" y="349"/>
                      </a:lnTo>
                      <a:lnTo>
                        <a:pt x="122" y="341"/>
                      </a:lnTo>
                      <a:lnTo>
                        <a:pt x="122" y="349"/>
                      </a:lnTo>
                      <a:lnTo>
                        <a:pt x="130" y="349"/>
                      </a:lnTo>
                      <a:lnTo>
                        <a:pt x="138" y="349"/>
                      </a:lnTo>
                      <a:lnTo>
                        <a:pt x="138" y="357"/>
                      </a:lnTo>
                      <a:lnTo>
                        <a:pt x="146" y="357"/>
                      </a:lnTo>
                      <a:lnTo>
                        <a:pt x="154" y="357"/>
                      </a:lnTo>
                      <a:lnTo>
                        <a:pt x="154" y="365"/>
                      </a:lnTo>
                      <a:lnTo>
                        <a:pt x="162" y="365"/>
                      </a:lnTo>
                      <a:lnTo>
                        <a:pt x="171" y="365"/>
                      </a:lnTo>
                      <a:lnTo>
                        <a:pt x="179" y="365"/>
                      </a:lnTo>
                      <a:lnTo>
                        <a:pt x="179" y="357"/>
                      </a:lnTo>
                      <a:lnTo>
                        <a:pt x="179" y="349"/>
                      </a:lnTo>
                      <a:lnTo>
                        <a:pt x="171" y="349"/>
                      </a:lnTo>
                      <a:lnTo>
                        <a:pt x="171" y="341"/>
                      </a:lnTo>
                      <a:lnTo>
                        <a:pt x="171" y="333"/>
                      </a:lnTo>
                      <a:lnTo>
                        <a:pt x="171" y="324"/>
                      </a:lnTo>
                      <a:lnTo>
                        <a:pt x="179" y="324"/>
                      </a:lnTo>
                      <a:lnTo>
                        <a:pt x="179" y="316"/>
                      </a:lnTo>
                      <a:lnTo>
                        <a:pt x="179" y="308"/>
                      </a:lnTo>
                      <a:lnTo>
                        <a:pt x="179" y="300"/>
                      </a:lnTo>
                      <a:lnTo>
                        <a:pt x="187" y="300"/>
                      </a:lnTo>
                      <a:lnTo>
                        <a:pt x="187" y="292"/>
                      </a:lnTo>
                      <a:lnTo>
                        <a:pt x="187" y="284"/>
                      </a:lnTo>
                      <a:lnTo>
                        <a:pt x="187" y="276"/>
                      </a:lnTo>
                      <a:lnTo>
                        <a:pt x="195" y="276"/>
                      </a:lnTo>
                      <a:lnTo>
                        <a:pt x="195" y="284"/>
                      </a:lnTo>
                      <a:lnTo>
                        <a:pt x="203" y="284"/>
                      </a:lnTo>
                      <a:lnTo>
                        <a:pt x="203" y="276"/>
                      </a:lnTo>
                      <a:lnTo>
                        <a:pt x="211" y="276"/>
                      </a:lnTo>
                      <a:lnTo>
                        <a:pt x="211" y="268"/>
                      </a:lnTo>
                      <a:lnTo>
                        <a:pt x="211" y="260"/>
                      </a:lnTo>
                      <a:lnTo>
                        <a:pt x="211" y="251"/>
                      </a:lnTo>
                      <a:lnTo>
                        <a:pt x="203" y="251"/>
                      </a:lnTo>
                      <a:lnTo>
                        <a:pt x="203" y="243"/>
                      </a:lnTo>
                      <a:lnTo>
                        <a:pt x="211" y="243"/>
                      </a:lnTo>
                      <a:lnTo>
                        <a:pt x="211" y="235"/>
                      </a:lnTo>
                      <a:lnTo>
                        <a:pt x="203" y="235"/>
                      </a:lnTo>
                      <a:lnTo>
                        <a:pt x="203" y="227"/>
                      </a:lnTo>
                      <a:lnTo>
                        <a:pt x="203" y="219"/>
                      </a:lnTo>
                      <a:lnTo>
                        <a:pt x="203" y="211"/>
                      </a:lnTo>
                      <a:lnTo>
                        <a:pt x="211" y="211"/>
                      </a:lnTo>
                      <a:lnTo>
                        <a:pt x="211" y="203"/>
                      </a:lnTo>
                      <a:lnTo>
                        <a:pt x="211" y="195"/>
                      </a:lnTo>
                      <a:lnTo>
                        <a:pt x="211" y="187"/>
                      </a:lnTo>
                      <a:lnTo>
                        <a:pt x="211" y="178"/>
                      </a:lnTo>
                      <a:lnTo>
                        <a:pt x="211" y="170"/>
                      </a:lnTo>
                      <a:lnTo>
                        <a:pt x="211" y="162"/>
                      </a:lnTo>
                      <a:lnTo>
                        <a:pt x="211" y="154"/>
                      </a:lnTo>
                      <a:lnTo>
                        <a:pt x="219" y="154"/>
                      </a:lnTo>
                      <a:lnTo>
                        <a:pt x="219" y="146"/>
                      </a:lnTo>
                      <a:lnTo>
                        <a:pt x="227" y="146"/>
                      </a:lnTo>
                      <a:lnTo>
                        <a:pt x="227" y="138"/>
                      </a:lnTo>
                      <a:lnTo>
                        <a:pt x="227" y="130"/>
                      </a:lnTo>
                      <a:lnTo>
                        <a:pt x="219" y="130"/>
                      </a:lnTo>
                      <a:lnTo>
                        <a:pt x="219" y="122"/>
                      </a:lnTo>
                      <a:lnTo>
                        <a:pt x="227" y="122"/>
                      </a:lnTo>
                      <a:lnTo>
                        <a:pt x="227" y="114"/>
                      </a:lnTo>
                      <a:lnTo>
                        <a:pt x="235" y="105"/>
                      </a:lnTo>
                      <a:lnTo>
                        <a:pt x="235" y="97"/>
                      </a:lnTo>
                      <a:lnTo>
                        <a:pt x="235" y="89"/>
                      </a:lnTo>
                      <a:lnTo>
                        <a:pt x="244" y="89"/>
                      </a:lnTo>
                      <a:lnTo>
                        <a:pt x="244" y="81"/>
                      </a:lnTo>
                      <a:lnTo>
                        <a:pt x="235" y="73"/>
                      </a:lnTo>
                      <a:lnTo>
                        <a:pt x="244" y="73"/>
                      </a:lnTo>
                      <a:lnTo>
                        <a:pt x="252" y="73"/>
                      </a:lnTo>
                      <a:lnTo>
                        <a:pt x="252" y="65"/>
                      </a:lnTo>
                      <a:lnTo>
                        <a:pt x="244" y="65"/>
                      </a:lnTo>
                      <a:lnTo>
                        <a:pt x="244" y="57"/>
                      </a:lnTo>
                      <a:lnTo>
                        <a:pt x="252" y="57"/>
                      </a:lnTo>
                      <a:lnTo>
                        <a:pt x="244" y="57"/>
                      </a:lnTo>
                      <a:lnTo>
                        <a:pt x="244" y="49"/>
                      </a:lnTo>
                      <a:lnTo>
                        <a:pt x="235" y="49"/>
                      </a:lnTo>
                      <a:lnTo>
                        <a:pt x="235" y="41"/>
                      </a:lnTo>
                      <a:lnTo>
                        <a:pt x="227" y="41"/>
                      </a:lnTo>
                      <a:lnTo>
                        <a:pt x="227" y="33"/>
                      </a:lnTo>
                      <a:lnTo>
                        <a:pt x="227" y="24"/>
                      </a:lnTo>
                      <a:lnTo>
                        <a:pt x="219" y="24"/>
                      </a:lnTo>
                      <a:lnTo>
                        <a:pt x="219" y="16"/>
                      </a:lnTo>
                      <a:lnTo>
                        <a:pt x="219" y="8"/>
                      </a:lnTo>
                      <a:lnTo>
                        <a:pt x="211" y="8"/>
                      </a:lnTo>
                      <a:lnTo>
                        <a:pt x="203" y="8"/>
                      </a:lnTo>
                      <a:lnTo>
                        <a:pt x="195" y="8"/>
                      </a:lnTo>
                      <a:lnTo>
                        <a:pt x="195" y="0"/>
                      </a:lnTo>
                      <a:lnTo>
                        <a:pt x="187" y="0"/>
                      </a:lnTo>
                      <a:lnTo>
                        <a:pt x="179" y="0"/>
                      </a:lnTo>
                      <a:lnTo>
                        <a:pt x="171" y="0"/>
                      </a:lnTo>
                      <a:lnTo>
                        <a:pt x="162" y="0"/>
                      </a:lnTo>
                      <a:lnTo>
                        <a:pt x="154" y="0"/>
                      </a:lnTo>
                      <a:lnTo>
                        <a:pt x="146" y="0"/>
                      </a:lnTo>
                      <a:lnTo>
                        <a:pt x="146" y="8"/>
                      </a:lnTo>
                      <a:lnTo>
                        <a:pt x="138" y="8"/>
                      </a:lnTo>
                      <a:lnTo>
                        <a:pt x="130" y="8"/>
                      </a:lnTo>
                      <a:lnTo>
                        <a:pt x="130" y="16"/>
                      </a:lnTo>
                      <a:lnTo>
                        <a:pt x="130" y="8"/>
                      </a:lnTo>
                      <a:lnTo>
                        <a:pt x="122" y="8"/>
                      </a:lnTo>
                      <a:lnTo>
                        <a:pt x="114" y="8"/>
                      </a:lnTo>
                      <a:lnTo>
                        <a:pt x="106" y="8"/>
                      </a:lnTo>
                      <a:lnTo>
                        <a:pt x="106" y="16"/>
                      </a:lnTo>
                      <a:lnTo>
                        <a:pt x="98" y="16"/>
                      </a:lnTo>
                      <a:lnTo>
                        <a:pt x="98" y="8"/>
                      </a:lnTo>
                      <a:lnTo>
                        <a:pt x="98" y="16"/>
                      </a:lnTo>
                      <a:lnTo>
                        <a:pt x="90" y="16"/>
                      </a:lnTo>
                      <a:lnTo>
                        <a:pt x="98" y="16"/>
                      </a:lnTo>
                      <a:lnTo>
                        <a:pt x="98" y="24"/>
                      </a:lnTo>
                      <a:lnTo>
                        <a:pt x="98" y="33"/>
                      </a:lnTo>
                      <a:lnTo>
                        <a:pt x="98" y="41"/>
                      </a:lnTo>
                      <a:lnTo>
                        <a:pt x="98" y="49"/>
                      </a:lnTo>
                      <a:lnTo>
                        <a:pt x="90" y="49"/>
                      </a:lnTo>
                      <a:lnTo>
                        <a:pt x="90" y="57"/>
                      </a:lnTo>
                      <a:lnTo>
                        <a:pt x="90" y="65"/>
                      </a:lnTo>
                      <a:lnTo>
                        <a:pt x="81" y="65"/>
                      </a:lnTo>
                      <a:lnTo>
                        <a:pt x="81" y="73"/>
                      </a:lnTo>
                      <a:lnTo>
                        <a:pt x="73" y="73"/>
                      </a:lnTo>
                      <a:lnTo>
                        <a:pt x="73" y="81"/>
                      </a:lnTo>
                      <a:lnTo>
                        <a:pt x="65" y="81"/>
                      </a:lnTo>
                      <a:lnTo>
                        <a:pt x="65" y="89"/>
                      </a:lnTo>
                      <a:lnTo>
                        <a:pt x="65" y="97"/>
                      </a:lnTo>
                      <a:lnTo>
                        <a:pt x="57" y="97"/>
                      </a:lnTo>
                      <a:lnTo>
                        <a:pt x="57" y="105"/>
                      </a:lnTo>
                      <a:lnTo>
                        <a:pt x="57" y="114"/>
                      </a:lnTo>
                      <a:lnTo>
                        <a:pt x="49" y="114"/>
                      </a:lnTo>
                      <a:lnTo>
                        <a:pt x="49" y="122"/>
                      </a:lnTo>
                      <a:lnTo>
                        <a:pt x="41" y="122"/>
                      </a:lnTo>
                      <a:lnTo>
                        <a:pt x="33" y="122"/>
                      </a:lnTo>
                      <a:lnTo>
                        <a:pt x="41" y="122"/>
                      </a:lnTo>
                      <a:lnTo>
                        <a:pt x="41" y="130"/>
                      </a:lnTo>
                      <a:lnTo>
                        <a:pt x="33" y="130"/>
                      </a:lnTo>
                      <a:lnTo>
                        <a:pt x="25" y="130"/>
                      </a:lnTo>
                      <a:lnTo>
                        <a:pt x="25" y="138"/>
                      </a:lnTo>
                      <a:lnTo>
                        <a:pt x="17" y="138"/>
                      </a:lnTo>
                      <a:lnTo>
                        <a:pt x="8" y="138"/>
                      </a:lnTo>
                      <a:lnTo>
                        <a:pt x="8" y="146"/>
                      </a:lnTo>
                      <a:lnTo>
                        <a:pt x="8" y="154"/>
                      </a:lnTo>
                      <a:lnTo>
                        <a:pt x="0" y="154"/>
                      </a:lnTo>
                      <a:lnTo>
                        <a:pt x="0" y="162"/>
                      </a:lnTo>
                      <a:lnTo>
                        <a:pt x="8" y="162"/>
                      </a:lnTo>
                      <a:lnTo>
                        <a:pt x="8" y="170"/>
                      </a:lnTo>
                      <a:lnTo>
                        <a:pt x="8" y="178"/>
                      </a:lnTo>
                      <a:lnTo>
                        <a:pt x="0" y="178"/>
                      </a:lnTo>
                      <a:lnTo>
                        <a:pt x="0" y="187"/>
                      </a:lnTo>
                      <a:lnTo>
                        <a:pt x="8" y="187"/>
                      </a:lnTo>
                      <a:lnTo>
                        <a:pt x="8" y="195"/>
                      </a:lnTo>
                      <a:lnTo>
                        <a:pt x="0" y="195"/>
                      </a:lnTo>
                      <a:lnTo>
                        <a:pt x="0" y="203"/>
                      </a:lnTo>
                      <a:lnTo>
                        <a:pt x="0" y="211"/>
                      </a:lnTo>
                      <a:lnTo>
                        <a:pt x="0" y="219"/>
                      </a:lnTo>
                      <a:lnTo>
                        <a:pt x="0" y="227"/>
                      </a:lnTo>
                      <a:lnTo>
                        <a:pt x="0" y="235"/>
                      </a:lnTo>
                      <a:lnTo>
                        <a:pt x="0" y="243"/>
                      </a:lnTo>
                      <a:lnTo>
                        <a:pt x="0" y="251"/>
                      </a:lnTo>
                      <a:lnTo>
                        <a:pt x="8" y="251"/>
                      </a:lnTo>
                      <a:lnTo>
                        <a:pt x="8" y="260"/>
                      </a:lnTo>
                      <a:lnTo>
                        <a:pt x="8" y="268"/>
                      </a:lnTo>
                      <a:lnTo>
                        <a:pt x="17" y="268"/>
                      </a:lnTo>
                      <a:lnTo>
                        <a:pt x="17" y="276"/>
                      </a:lnTo>
                      <a:lnTo>
                        <a:pt x="25" y="276"/>
                      </a:lnTo>
                      <a:lnTo>
                        <a:pt x="33" y="276"/>
                      </a:lnTo>
                      <a:lnTo>
                        <a:pt x="33" y="284"/>
                      </a:lnTo>
                      <a:close/>
                    </a:path>
                  </a:pathLst>
                </a:custGeom>
                <a:solidFill>
                  <a:srgbClr val="FE7200"/>
                </a:solidFill>
                <a:ln w="12700">
                  <a:solidFill>
                    <a:srgbClr val="000000"/>
                  </a:solidFill>
                  <a:prstDash val="solid"/>
                  <a:round/>
                  <a:headEnd/>
                  <a:tailEnd/>
                </a:ln>
              </p:spPr>
              <p:txBody>
                <a:bodyPr/>
                <a:lstStyle/>
                <a:p>
                  <a:endParaRPr lang="es-PE"/>
                </a:p>
              </p:txBody>
            </p:sp>
            <p:sp>
              <p:nvSpPr>
                <p:cNvPr id="153" name="Freeform 84">
                  <a:extLst>
                    <a:ext uri="{FF2B5EF4-FFF2-40B4-BE49-F238E27FC236}">
                      <a16:creationId xmlns:a16="http://schemas.microsoft.com/office/drawing/2014/main" id="{00871903-730D-D747-BA0A-0B9B31ED556A}"/>
                    </a:ext>
                  </a:extLst>
                </p:cNvPr>
                <p:cNvSpPr>
                  <a:spLocks noChangeAspect="1"/>
                </p:cNvSpPr>
                <p:nvPr/>
              </p:nvSpPr>
              <p:spPr bwMode="auto">
                <a:xfrm>
                  <a:off x="1089" y="468"/>
                  <a:ext cx="126" cy="144"/>
                </a:xfrm>
                <a:custGeom>
                  <a:avLst/>
                  <a:gdLst>
                    <a:gd name="T0" fmla="*/ 0 w 219"/>
                    <a:gd name="T1" fmla="*/ 179 h 252"/>
                    <a:gd name="T2" fmla="*/ 8 w 219"/>
                    <a:gd name="T3" fmla="*/ 195 h 252"/>
                    <a:gd name="T4" fmla="*/ 16 w 219"/>
                    <a:gd name="T5" fmla="*/ 219 h 252"/>
                    <a:gd name="T6" fmla="*/ 24 w 219"/>
                    <a:gd name="T7" fmla="*/ 236 h 252"/>
                    <a:gd name="T8" fmla="*/ 32 w 219"/>
                    <a:gd name="T9" fmla="*/ 252 h 252"/>
                    <a:gd name="T10" fmla="*/ 49 w 219"/>
                    <a:gd name="T11" fmla="*/ 244 h 252"/>
                    <a:gd name="T12" fmla="*/ 57 w 219"/>
                    <a:gd name="T13" fmla="*/ 227 h 252"/>
                    <a:gd name="T14" fmla="*/ 73 w 219"/>
                    <a:gd name="T15" fmla="*/ 219 h 252"/>
                    <a:gd name="T16" fmla="*/ 81 w 219"/>
                    <a:gd name="T17" fmla="*/ 219 h 252"/>
                    <a:gd name="T18" fmla="*/ 89 w 219"/>
                    <a:gd name="T19" fmla="*/ 219 h 252"/>
                    <a:gd name="T20" fmla="*/ 97 w 219"/>
                    <a:gd name="T21" fmla="*/ 203 h 252"/>
                    <a:gd name="T22" fmla="*/ 113 w 219"/>
                    <a:gd name="T23" fmla="*/ 195 h 252"/>
                    <a:gd name="T24" fmla="*/ 122 w 219"/>
                    <a:gd name="T25" fmla="*/ 195 h 252"/>
                    <a:gd name="T26" fmla="*/ 138 w 219"/>
                    <a:gd name="T27" fmla="*/ 187 h 252"/>
                    <a:gd name="T28" fmla="*/ 146 w 219"/>
                    <a:gd name="T29" fmla="*/ 187 h 252"/>
                    <a:gd name="T30" fmla="*/ 154 w 219"/>
                    <a:gd name="T31" fmla="*/ 171 h 252"/>
                    <a:gd name="T32" fmla="*/ 170 w 219"/>
                    <a:gd name="T33" fmla="*/ 179 h 252"/>
                    <a:gd name="T34" fmla="*/ 178 w 219"/>
                    <a:gd name="T35" fmla="*/ 163 h 252"/>
                    <a:gd name="T36" fmla="*/ 195 w 219"/>
                    <a:gd name="T37" fmla="*/ 155 h 252"/>
                    <a:gd name="T38" fmla="*/ 203 w 219"/>
                    <a:gd name="T39" fmla="*/ 155 h 252"/>
                    <a:gd name="T40" fmla="*/ 211 w 219"/>
                    <a:gd name="T41" fmla="*/ 138 h 252"/>
                    <a:gd name="T42" fmla="*/ 203 w 219"/>
                    <a:gd name="T43" fmla="*/ 122 h 252"/>
                    <a:gd name="T44" fmla="*/ 211 w 219"/>
                    <a:gd name="T45" fmla="*/ 106 h 252"/>
                    <a:gd name="T46" fmla="*/ 211 w 219"/>
                    <a:gd name="T47" fmla="*/ 98 h 252"/>
                    <a:gd name="T48" fmla="*/ 219 w 219"/>
                    <a:gd name="T49" fmla="*/ 82 h 252"/>
                    <a:gd name="T50" fmla="*/ 211 w 219"/>
                    <a:gd name="T51" fmla="*/ 73 h 252"/>
                    <a:gd name="T52" fmla="*/ 203 w 219"/>
                    <a:gd name="T53" fmla="*/ 57 h 252"/>
                    <a:gd name="T54" fmla="*/ 203 w 219"/>
                    <a:gd name="T55" fmla="*/ 33 h 252"/>
                    <a:gd name="T56" fmla="*/ 195 w 219"/>
                    <a:gd name="T57" fmla="*/ 17 h 252"/>
                    <a:gd name="T58" fmla="*/ 178 w 219"/>
                    <a:gd name="T59" fmla="*/ 17 h 252"/>
                    <a:gd name="T60" fmla="*/ 178 w 219"/>
                    <a:gd name="T61" fmla="*/ 9 h 252"/>
                    <a:gd name="T62" fmla="*/ 170 w 219"/>
                    <a:gd name="T63" fmla="*/ 9 h 252"/>
                    <a:gd name="T64" fmla="*/ 154 w 219"/>
                    <a:gd name="T65" fmla="*/ 17 h 252"/>
                    <a:gd name="T66" fmla="*/ 138 w 219"/>
                    <a:gd name="T67" fmla="*/ 9 h 252"/>
                    <a:gd name="T68" fmla="*/ 130 w 219"/>
                    <a:gd name="T69" fmla="*/ 25 h 252"/>
                    <a:gd name="T70" fmla="*/ 138 w 219"/>
                    <a:gd name="T71" fmla="*/ 41 h 252"/>
                    <a:gd name="T72" fmla="*/ 130 w 219"/>
                    <a:gd name="T73" fmla="*/ 57 h 252"/>
                    <a:gd name="T74" fmla="*/ 130 w 219"/>
                    <a:gd name="T75" fmla="*/ 82 h 252"/>
                    <a:gd name="T76" fmla="*/ 122 w 219"/>
                    <a:gd name="T77" fmla="*/ 98 h 252"/>
                    <a:gd name="T78" fmla="*/ 113 w 219"/>
                    <a:gd name="T79" fmla="*/ 114 h 252"/>
                    <a:gd name="T80" fmla="*/ 97 w 219"/>
                    <a:gd name="T81" fmla="*/ 114 h 252"/>
                    <a:gd name="T82" fmla="*/ 81 w 219"/>
                    <a:gd name="T83" fmla="*/ 122 h 252"/>
                    <a:gd name="T84" fmla="*/ 73 w 219"/>
                    <a:gd name="T85" fmla="*/ 138 h 252"/>
                    <a:gd name="T86" fmla="*/ 65 w 219"/>
                    <a:gd name="T87" fmla="*/ 138 h 252"/>
                    <a:gd name="T88" fmla="*/ 49 w 219"/>
                    <a:gd name="T89" fmla="*/ 146 h 252"/>
                    <a:gd name="T90" fmla="*/ 32 w 219"/>
                    <a:gd name="T91" fmla="*/ 155 h 252"/>
                    <a:gd name="T92" fmla="*/ 41 w 219"/>
                    <a:gd name="T93" fmla="*/ 171 h 252"/>
                    <a:gd name="T94" fmla="*/ 24 w 219"/>
                    <a:gd name="T95" fmla="*/ 179 h 252"/>
                    <a:gd name="T96" fmla="*/ 8 w 219"/>
                    <a:gd name="T97" fmla="*/ 17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9" h="252">
                      <a:moveTo>
                        <a:pt x="0" y="163"/>
                      </a:moveTo>
                      <a:lnTo>
                        <a:pt x="0" y="171"/>
                      </a:lnTo>
                      <a:lnTo>
                        <a:pt x="0" y="179"/>
                      </a:lnTo>
                      <a:lnTo>
                        <a:pt x="0" y="187"/>
                      </a:lnTo>
                      <a:lnTo>
                        <a:pt x="8" y="187"/>
                      </a:lnTo>
                      <a:lnTo>
                        <a:pt x="8" y="195"/>
                      </a:lnTo>
                      <a:lnTo>
                        <a:pt x="8" y="203"/>
                      </a:lnTo>
                      <a:lnTo>
                        <a:pt x="16" y="211"/>
                      </a:lnTo>
                      <a:lnTo>
                        <a:pt x="16" y="219"/>
                      </a:lnTo>
                      <a:lnTo>
                        <a:pt x="16" y="227"/>
                      </a:lnTo>
                      <a:lnTo>
                        <a:pt x="16" y="236"/>
                      </a:lnTo>
                      <a:lnTo>
                        <a:pt x="24" y="236"/>
                      </a:lnTo>
                      <a:lnTo>
                        <a:pt x="24" y="244"/>
                      </a:lnTo>
                      <a:lnTo>
                        <a:pt x="32" y="244"/>
                      </a:lnTo>
                      <a:lnTo>
                        <a:pt x="32" y="252"/>
                      </a:lnTo>
                      <a:lnTo>
                        <a:pt x="32" y="244"/>
                      </a:lnTo>
                      <a:lnTo>
                        <a:pt x="41" y="244"/>
                      </a:lnTo>
                      <a:lnTo>
                        <a:pt x="49" y="244"/>
                      </a:lnTo>
                      <a:lnTo>
                        <a:pt x="49" y="236"/>
                      </a:lnTo>
                      <a:lnTo>
                        <a:pt x="49" y="227"/>
                      </a:lnTo>
                      <a:lnTo>
                        <a:pt x="57" y="227"/>
                      </a:lnTo>
                      <a:lnTo>
                        <a:pt x="65" y="227"/>
                      </a:lnTo>
                      <a:lnTo>
                        <a:pt x="65" y="219"/>
                      </a:lnTo>
                      <a:lnTo>
                        <a:pt x="73" y="219"/>
                      </a:lnTo>
                      <a:lnTo>
                        <a:pt x="73" y="227"/>
                      </a:lnTo>
                      <a:lnTo>
                        <a:pt x="73" y="219"/>
                      </a:lnTo>
                      <a:lnTo>
                        <a:pt x="81" y="219"/>
                      </a:lnTo>
                      <a:lnTo>
                        <a:pt x="81" y="211"/>
                      </a:lnTo>
                      <a:lnTo>
                        <a:pt x="81" y="219"/>
                      </a:lnTo>
                      <a:lnTo>
                        <a:pt x="89" y="219"/>
                      </a:lnTo>
                      <a:lnTo>
                        <a:pt x="89" y="211"/>
                      </a:lnTo>
                      <a:lnTo>
                        <a:pt x="97" y="211"/>
                      </a:lnTo>
                      <a:lnTo>
                        <a:pt x="97" y="203"/>
                      </a:lnTo>
                      <a:lnTo>
                        <a:pt x="97" y="195"/>
                      </a:lnTo>
                      <a:lnTo>
                        <a:pt x="105" y="195"/>
                      </a:lnTo>
                      <a:lnTo>
                        <a:pt x="113" y="195"/>
                      </a:lnTo>
                      <a:lnTo>
                        <a:pt x="122" y="195"/>
                      </a:lnTo>
                      <a:lnTo>
                        <a:pt x="122" y="187"/>
                      </a:lnTo>
                      <a:lnTo>
                        <a:pt x="122" y="195"/>
                      </a:lnTo>
                      <a:lnTo>
                        <a:pt x="130" y="195"/>
                      </a:lnTo>
                      <a:lnTo>
                        <a:pt x="130" y="187"/>
                      </a:lnTo>
                      <a:lnTo>
                        <a:pt x="138" y="187"/>
                      </a:lnTo>
                      <a:lnTo>
                        <a:pt x="130" y="187"/>
                      </a:lnTo>
                      <a:lnTo>
                        <a:pt x="138" y="187"/>
                      </a:lnTo>
                      <a:lnTo>
                        <a:pt x="146" y="187"/>
                      </a:lnTo>
                      <a:lnTo>
                        <a:pt x="154" y="187"/>
                      </a:lnTo>
                      <a:lnTo>
                        <a:pt x="154" y="179"/>
                      </a:lnTo>
                      <a:lnTo>
                        <a:pt x="154" y="171"/>
                      </a:lnTo>
                      <a:lnTo>
                        <a:pt x="162" y="171"/>
                      </a:lnTo>
                      <a:lnTo>
                        <a:pt x="162" y="179"/>
                      </a:lnTo>
                      <a:lnTo>
                        <a:pt x="170" y="179"/>
                      </a:lnTo>
                      <a:lnTo>
                        <a:pt x="170" y="171"/>
                      </a:lnTo>
                      <a:lnTo>
                        <a:pt x="178" y="171"/>
                      </a:lnTo>
                      <a:lnTo>
                        <a:pt x="178" y="163"/>
                      </a:lnTo>
                      <a:lnTo>
                        <a:pt x="186" y="163"/>
                      </a:lnTo>
                      <a:lnTo>
                        <a:pt x="195" y="163"/>
                      </a:lnTo>
                      <a:lnTo>
                        <a:pt x="195" y="155"/>
                      </a:lnTo>
                      <a:lnTo>
                        <a:pt x="195" y="146"/>
                      </a:lnTo>
                      <a:lnTo>
                        <a:pt x="195" y="155"/>
                      </a:lnTo>
                      <a:lnTo>
                        <a:pt x="203" y="155"/>
                      </a:lnTo>
                      <a:lnTo>
                        <a:pt x="203" y="146"/>
                      </a:lnTo>
                      <a:lnTo>
                        <a:pt x="203" y="138"/>
                      </a:lnTo>
                      <a:lnTo>
                        <a:pt x="211" y="138"/>
                      </a:lnTo>
                      <a:lnTo>
                        <a:pt x="203" y="138"/>
                      </a:lnTo>
                      <a:lnTo>
                        <a:pt x="203" y="130"/>
                      </a:lnTo>
                      <a:lnTo>
                        <a:pt x="203" y="122"/>
                      </a:lnTo>
                      <a:lnTo>
                        <a:pt x="203" y="114"/>
                      </a:lnTo>
                      <a:lnTo>
                        <a:pt x="203" y="106"/>
                      </a:lnTo>
                      <a:lnTo>
                        <a:pt x="211" y="106"/>
                      </a:lnTo>
                      <a:lnTo>
                        <a:pt x="203" y="106"/>
                      </a:lnTo>
                      <a:lnTo>
                        <a:pt x="211" y="106"/>
                      </a:lnTo>
                      <a:lnTo>
                        <a:pt x="211" y="98"/>
                      </a:lnTo>
                      <a:lnTo>
                        <a:pt x="211" y="90"/>
                      </a:lnTo>
                      <a:lnTo>
                        <a:pt x="211" y="82"/>
                      </a:lnTo>
                      <a:lnTo>
                        <a:pt x="219" y="82"/>
                      </a:lnTo>
                      <a:lnTo>
                        <a:pt x="211" y="82"/>
                      </a:lnTo>
                      <a:lnTo>
                        <a:pt x="219" y="73"/>
                      </a:lnTo>
                      <a:lnTo>
                        <a:pt x="211" y="73"/>
                      </a:lnTo>
                      <a:lnTo>
                        <a:pt x="211" y="65"/>
                      </a:lnTo>
                      <a:lnTo>
                        <a:pt x="211" y="57"/>
                      </a:lnTo>
                      <a:lnTo>
                        <a:pt x="203" y="57"/>
                      </a:lnTo>
                      <a:lnTo>
                        <a:pt x="203" y="49"/>
                      </a:lnTo>
                      <a:lnTo>
                        <a:pt x="203" y="41"/>
                      </a:lnTo>
                      <a:lnTo>
                        <a:pt x="203" y="33"/>
                      </a:lnTo>
                      <a:lnTo>
                        <a:pt x="203" y="25"/>
                      </a:lnTo>
                      <a:lnTo>
                        <a:pt x="203" y="17"/>
                      </a:lnTo>
                      <a:lnTo>
                        <a:pt x="195" y="17"/>
                      </a:lnTo>
                      <a:lnTo>
                        <a:pt x="186" y="9"/>
                      </a:lnTo>
                      <a:lnTo>
                        <a:pt x="178" y="9"/>
                      </a:lnTo>
                      <a:lnTo>
                        <a:pt x="178" y="17"/>
                      </a:lnTo>
                      <a:lnTo>
                        <a:pt x="178" y="9"/>
                      </a:lnTo>
                      <a:lnTo>
                        <a:pt x="178" y="0"/>
                      </a:lnTo>
                      <a:lnTo>
                        <a:pt x="178" y="9"/>
                      </a:lnTo>
                      <a:lnTo>
                        <a:pt x="170" y="9"/>
                      </a:lnTo>
                      <a:lnTo>
                        <a:pt x="178" y="9"/>
                      </a:lnTo>
                      <a:lnTo>
                        <a:pt x="170" y="9"/>
                      </a:lnTo>
                      <a:lnTo>
                        <a:pt x="162" y="9"/>
                      </a:lnTo>
                      <a:lnTo>
                        <a:pt x="154" y="9"/>
                      </a:lnTo>
                      <a:lnTo>
                        <a:pt x="154" y="17"/>
                      </a:lnTo>
                      <a:lnTo>
                        <a:pt x="146" y="17"/>
                      </a:lnTo>
                      <a:lnTo>
                        <a:pt x="146" y="9"/>
                      </a:lnTo>
                      <a:lnTo>
                        <a:pt x="138" y="9"/>
                      </a:lnTo>
                      <a:lnTo>
                        <a:pt x="138" y="17"/>
                      </a:lnTo>
                      <a:lnTo>
                        <a:pt x="130" y="17"/>
                      </a:lnTo>
                      <a:lnTo>
                        <a:pt x="130" y="25"/>
                      </a:lnTo>
                      <a:lnTo>
                        <a:pt x="138" y="25"/>
                      </a:lnTo>
                      <a:lnTo>
                        <a:pt x="138" y="33"/>
                      </a:lnTo>
                      <a:lnTo>
                        <a:pt x="138" y="41"/>
                      </a:lnTo>
                      <a:lnTo>
                        <a:pt x="130" y="41"/>
                      </a:lnTo>
                      <a:lnTo>
                        <a:pt x="130" y="49"/>
                      </a:lnTo>
                      <a:lnTo>
                        <a:pt x="130" y="57"/>
                      </a:lnTo>
                      <a:lnTo>
                        <a:pt x="130" y="65"/>
                      </a:lnTo>
                      <a:lnTo>
                        <a:pt x="130" y="73"/>
                      </a:lnTo>
                      <a:lnTo>
                        <a:pt x="130" y="82"/>
                      </a:lnTo>
                      <a:lnTo>
                        <a:pt x="122" y="82"/>
                      </a:lnTo>
                      <a:lnTo>
                        <a:pt x="122" y="90"/>
                      </a:lnTo>
                      <a:lnTo>
                        <a:pt x="122" y="98"/>
                      </a:lnTo>
                      <a:lnTo>
                        <a:pt x="113" y="98"/>
                      </a:lnTo>
                      <a:lnTo>
                        <a:pt x="113" y="106"/>
                      </a:lnTo>
                      <a:lnTo>
                        <a:pt x="113" y="114"/>
                      </a:lnTo>
                      <a:lnTo>
                        <a:pt x="105" y="114"/>
                      </a:lnTo>
                      <a:lnTo>
                        <a:pt x="105" y="106"/>
                      </a:lnTo>
                      <a:lnTo>
                        <a:pt x="97" y="114"/>
                      </a:lnTo>
                      <a:lnTo>
                        <a:pt x="97" y="122"/>
                      </a:lnTo>
                      <a:lnTo>
                        <a:pt x="89" y="122"/>
                      </a:lnTo>
                      <a:lnTo>
                        <a:pt x="81" y="122"/>
                      </a:lnTo>
                      <a:lnTo>
                        <a:pt x="81" y="130"/>
                      </a:lnTo>
                      <a:lnTo>
                        <a:pt x="81" y="138"/>
                      </a:lnTo>
                      <a:lnTo>
                        <a:pt x="73" y="138"/>
                      </a:lnTo>
                      <a:lnTo>
                        <a:pt x="73" y="130"/>
                      </a:lnTo>
                      <a:lnTo>
                        <a:pt x="65" y="130"/>
                      </a:lnTo>
                      <a:lnTo>
                        <a:pt x="65" y="138"/>
                      </a:lnTo>
                      <a:lnTo>
                        <a:pt x="57" y="138"/>
                      </a:lnTo>
                      <a:lnTo>
                        <a:pt x="49" y="138"/>
                      </a:lnTo>
                      <a:lnTo>
                        <a:pt x="49" y="146"/>
                      </a:lnTo>
                      <a:lnTo>
                        <a:pt x="41" y="146"/>
                      </a:lnTo>
                      <a:lnTo>
                        <a:pt x="41" y="155"/>
                      </a:lnTo>
                      <a:lnTo>
                        <a:pt x="32" y="155"/>
                      </a:lnTo>
                      <a:lnTo>
                        <a:pt x="41" y="155"/>
                      </a:lnTo>
                      <a:lnTo>
                        <a:pt x="41" y="163"/>
                      </a:lnTo>
                      <a:lnTo>
                        <a:pt x="41" y="171"/>
                      </a:lnTo>
                      <a:lnTo>
                        <a:pt x="32" y="171"/>
                      </a:lnTo>
                      <a:lnTo>
                        <a:pt x="24" y="171"/>
                      </a:lnTo>
                      <a:lnTo>
                        <a:pt x="24" y="179"/>
                      </a:lnTo>
                      <a:lnTo>
                        <a:pt x="16" y="179"/>
                      </a:lnTo>
                      <a:lnTo>
                        <a:pt x="16" y="171"/>
                      </a:lnTo>
                      <a:lnTo>
                        <a:pt x="8" y="171"/>
                      </a:lnTo>
                      <a:lnTo>
                        <a:pt x="0" y="171"/>
                      </a:lnTo>
                      <a:lnTo>
                        <a:pt x="0" y="163"/>
                      </a:lnTo>
                      <a:close/>
                    </a:path>
                  </a:pathLst>
                </a:custGeom>
                <a:solidFill>
                  <a:srgbClr val="FE7200"/>
                </a:solidFill>
                <a:ln w="12700">
                  <a:solidFill>
                    <a:srgbClr val="000000"/>
                  </a:solidFill>
                  <a:prstDash val="solid"/>
                  <a:round/>
                  <a:headEnd/>
                  <a:tailEnd/>
                </a:ln>
              </p:spPr>
              <p:txBody>
                <a:bodyPr/>
                <a:lstStyle/>
                <a:p>
                  <a:endParaRPr lang="es-PE"/>
                </a:p>
              </p:txBody>
            </p:sp>
            <p:sp>
              <p:nvSpPr>
                <p:cNvPr id="154" name="Freeform 85">
                  <a:extLst>
                    <a:ext uri="{FF2B5EF4-FFF2-40B4-BE49-F238E27FC236}">
                      <a16:creationId xmlns:a16="http://schemas.microsoft.com/office/drawing/2014/main" id="{F2C316CA-76A8-B74D-80B1-95B4F49E92A6}"/>
                    </a:ext>
                  </a:extLst>
                </p:cNvPr>
                <p:cNvSpPr>
                  <a:spLocks noChangeAspect="1"/>
                </p:cNvSpPr>
                <p:nvPr/>
              </p:nvSpPr>
              <p:spPr bwMode="auto">
                <a:xfrm>
                  <a:off x="518" y="1924"/>
                  <a:ext cx="116" cy="130"/>
                </a:xfrm>
                <a:custGeom>
                  <a:avLst/>
                  <a:gdLst>
                    <a:gd name="T0" fmla="*/ 8 w 202"/>
                    <a:gd name="T1" fmla="*/ 171 h 227"/>
                    <a:gd name="T2" fmla="*/ 8 w 202"/>
                    <a:gd name="T3" fmla="*/ 146 h 227"/>
                    <a:gd name="T4" fmla="*/ 0 w 202"/>
                    <a:gd name="T5" fmla="*/ 130 h 227"/>
                    <a:gd name="T6" fmla="*/ 0 w 202"/>
                    <a:gd name="T7" fmla="*/ 106 h 227"/>
                    <a:gd name="T8" fmla="*/ 0 w 202"/>
                    <a:gd name="T9" fmla="*/ 81 h 227"/>
                    <a:gd name="T10" fmla="*/ 0 w 202"/>
                    <a:gd name="T11" fmla="*/ 57 h 227"/>
                    <a:gd name="T12" fmla="*/ 0 w 202"/>
                    <a:gd name="T13" fmla="*/ 33 h 227"/>
                    <a:gd name="T14" fmla="*/ 0 w 202"/>
                    <a:gd name="T15" fmla="*/ 8 h 227"/>
                    <a:gd name="T16" fmla="*/ 8 w 202"/>
                    <a:gd name="T17" fmla="*/ 8 h 227"/>
                    <a:gd name="T18" fmla="*/ 16 w 202"/>
                    <a:gd name="T19" fmla="*/ 25 h 227"/>
                    <a:gd name="T20" fmla="*/ 24 w 202"/>
                    <a:gd name="T21" fmla="*/ 41 h 227"/>
                    <a:gd name="T22" fmla="*/ 16 w 202"/>
                    <a:gd name="T23" fmla="*/ 41 h 227"/>
                    <a:gd name="T24" fmla="*/ 8 w 202"/>
                    <a:gd name="T25" fmla="*/ 41 h 227"/>
                    <a:gd name="T26" fmla="*/ 8 w 202"/>
                    <a:gd name="T27" fmla="*/ 65 h 227"/>
                    <a:gd name="T28" fmla="*/ 32 w 202"/>
                    <a:gd name="T29" fmla="*/ 65 h 227"/>
                    <a:gd name="T30" fmla="*/ 32 w 202"/>
                    <a:gd name="T31" fmla="*/ 89 h 227"/>
                    <a:gd name="T32" fmla="*/ 48 w 202"/>
                    <a:gd name="T33" fmla="*/ 98 h 227"/>
                    <a:gd name="T34" fmla="*/ 56 w 202"/>
                    <a:gd name="T35" fmla="*/ 114 h 227"/>
                    <a:gd name="T36" fmla="*/ 64 w 202"/>
                    <a:gd name="T37" fmla="*/ 114 h 227"/>
                    <a:gd name="T38" fmla="*/ 73 w 202"/>
                    <a:gd name="T39" fmla="*/ 130 h 227"/>
                    <a:gd name="T40" fmla="*/ 89 w 202"/>
                    <a:gd name="T41" fmla="*/ 146 h 227"/>
                    <a:gd name="T42" fmla="*/ 105 w 202"/>
                    <a:gd name="T43" fmla="*/ 154 h 227"/>
                    <a:gd name="T44" fmla="*/ 121 w 202"/>
                    <a:gd name="T45" fmla="*/ 162 h 227"/>
                    <a:gd name="T46" fmla="*/ 129 w 202"/>
                    <a:gd name="T47" fmla="*/ 179 h 227"/>
                    <a:gd name="T48" fmla="*/ 146 w 202"/>
                    <a:gd name="T49" fmla="*/ 187 h 227"/>
                    <a:gd name="T50" fmla="*/ 170 w 202"/>
                    <a:gd name="T51" fmla="*/ 187 h 227"/>
                    <a:gd name="T52" fmla="*/ 194 w 202"/>
                    <a:gd name="T53" fmla="*/ 187 h 227"/>
                    <a:gd name="T54" fmla="*/ 202 w 202"/>
                    <a:gd name="T55" fmla="*/ 187 h 227"/>
                    <a:gd name="T56" fmla="*/ 194 w 202"/>
                    <a:gd name="T57" fmla="*/ 203 h 227"/>
                    <a:gd name="T58" fmla="*/ 186 w 202"/>
                    <a:gd name="T59" fmla="*/ 219 h 227"/>
                    <a:gd name="T60" fmla="*/ 178 w 202"/>
                    <a:gd name="T61" fmla="*/ 219 h 227"/>
                    <a:gd name="T62" fmla="*/ 162 w 202"/>
                    <a:gd name="T63" fmla="*/ 211 h 227"/>
                    <a:gd name="T64" fmla="*/ 162 w 202"/>
                    <a:gd name="T65" fmla="*/ 219 h 227"/>
                    <a:gd name="T66" fmla="*/ 154 w 202"/>
                    <a:gd name="T67" fmla="*/ 219 h 227"/>
                    <a:gd name="T68" fmla="*/ 129 w 202"/>
                    <a:gd name="T69" fmla="*/ 219 h 227"/>
                    <a:gd name="T70" fmla="*/ 113 w 202"/>
                    <a:gd name="T71" fmla="*/ 227 h 227"/>
                    <a:gd name="T72" fmla="*/ 97 w 202"/>
                    <a:gd name="T73" fmla="*/ 219 h 227"/>
                    <a:gd name="T74" fmla="*/ 81 w 202"/>
                    <a:gd name="T75" fmla="*/ 211 h 227"/>
                    <a:gd name="T76" fmla="*/ 56 w 202"/>
                    <a:gd name="T77" fmla="*/ 211 h 227"/>
                    <a:gd name="T78" fmla="*/ 32 w 202"/>
                    <a:gd name="T79" fmla="*/ 211 h 227"/>
                    <a:gd name="T80" fmla="*/ 24 w 202"/>
                    <a:gd name="T81" fmla="*/ 211 h 227"/>
                    <a:gd name="T82" fmla="*/ 16 w 202"/>
                    <a:gd name="T83" fmla="*/ 211 h 227"/>
                    <a:gd name="T84" fmla="*/ 8 w 202"/>
                    <a:gd name="T85" fmla="*/ 20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227">
                      <a:moveTo>
                        <a:pt x="8" y="187"/>
                      </a:moveTo>
                      <a:lnTo>
                        <a:pt x="8" y="179"/>
                      </a:lnTo>
                      <a:lnTo>
                        <a:pt x="8" y="171"/>
                      </a:lnTo>
                      <a:lnTo>
                        <a:pt x="8" y="162"/>
                      </a:lnTo>
                      <a:lnTo>
                        <a:pt x="8" y="154"/>
                      </a:lnTo>
                      <a:lnTo>
                        <a:pt x="8" y="146"/>
                      </a:lnTo>
                      <a:lnTo>
                        <a:pt x="8" y="138"/>
                      </a:lnTo>
                      <a:lnTo>
                        <a:pt x="8" y="130"/>
                      </a:lnTo>
                      <a:lnTo>
                        <a:pt x="0" y="130"/>
                      </a:lnTo>
                      <a:lnTo>
                        <a:pt x="0" y="122"/>
                      </a:lnTo>
                      <a:lnTo>
                        <a:pt x="0" y="114"/>
                      </a:lnTo>
                      <a:lnTo>
                        <a:pt x="0" y="106"/>
                      </a:lnTo>
                      <a:lnTo>
                        <a:pt x="0" y="98"/>
                      </a:lnTo>
                      <a:lnTo>
                        <a:pt x="0" y="89"/>
                      </a:lnTo>
                      <a:lnTo>
                        <a:pt x="0" y="81"/>
                      </a:lnTo>
                      <a:lnTo>
                        <a:pt x="0" y="73"/>
                      </a:lnTo>
                      <a:lnTo>
                        <a:pt x="0" y="65"/>
                      </a:lnTo>
                      <a:lnTo>
                        <a:pt x="0" y="57"/>
                      </a:lnTo>
                      <a:lnTo>
                        <a:pt x="0" y="49"/>
                      </a:lnTo>
                      <a:lnTo>
                        <a:pt x="0" y="41"/>
                      </a:lnTo>
                      <a:lnTo>
                        <a:pt x="0" y="33"/>
                      </a:lnTo>
                      <a:lnTo>
                        <a:pt x="0" y="25"/>
                      </a:lnTo>
                      <a:lnTo>
                        <a:pt x="0" y="17"/>
                      </a:lnTo>
                      <a:lnTo>
                        <a:pt x="0" y="8"/>
                      </a:lnTo>
                      <a:lnTo>
                        <a:pt x="0" y="0"/>
                      </a:lnTo>
                      <a:lnTo>
                        <a:pt x="0" y="8"/>
                      </a:lnTo>
                      <a:lnTo>
                        <a:pt x="8" y="8"/>
                      </a:lnTo>
                      <a:lnTo>
                        <a:pt x="8" y="17"/>
                      </a:lnTo>
                      <a:lnTo>
                        <a:pt x="8" y="25"/>
                      </a:lnTo>
                      <a:lnTo>
                        <a:pt x="16" y="25"/>
                      </a:lnTo>
                      <a:lnTo>
                        <a:pt x="16" y="33"/>
                      </a:lnTo>
                      <a:lnTo>
                        <a:pt x="24" y="33"/>
                      </a:lnTo>
                      <a:lnTo>
                        <a:pt x="24" y="41"/>
                      </a:lnTo>
                      <a:lnTo>
                        <a:pt x="24" y="49"/>
                      </a:lnTo>
                      <a:lnTo>
                        <a:pt x="24" y="41"/>
                      </a:lnTo>
                      <a:lnTo>
                        <a:pt x="16" y="41"/>
                      </a:lnTo>
                      <a:lnTo>
                        <a:pt x="16" y="33"/>
                      </a:lnTo>
                      <a:lnTo>
                        <a:pt x="16" y="41"/>
                      </a:lnTo>
                      <a:lnTo>
                        <a:pt x="8" y="41"/>
                      </a:lnTo>
                      <a:lnTo>
                        <a:pt x="8" y="49"/>
                      </a:lnTo>
                      <a:lnTo>
                        <a:pt x="8" y="57"/>
                      </a:lnTo>
                      <a:lnTo>
                        <a:pt x="8" y="65"/>
                      </a:lnTo>
                      <a:lnTo>
                        <a:pt x="16" y="65"/>
                      </a:lnTo>
                      <a:lnTo>
                        <a:pt x="24" y="65"/>
                      </a:lnTo>
                      <a:lnTo>
                        <a:pt x="32" y="65"/>
                      </a:lnTo>
                      <a:lnTo>
                        <a:pt x="32" y="73"/>
                      </a:lnTo>
                      <a:lnTo>
                        <a:pt x="32" y="81"/>
                      </a:lnTo>
                      <a:lnTo>
                        <a:pt x="32" y="89"/>
                      </a:lnTo>
                      <a:lnTo>
                        <a:pt x="40" y="89"/>
                      </a:lnTo>
                      <a:lnTo>
                        <a:pt x="40" y="98"/>
                      </a:lnTo>
                      <a:lnTo>
                        <a:pt x="48" y="98"/>
                      </a:lnTo>
                      <a:lnTo>
                        <a:pt x="48" y="106"/>
                      </a:lnTo>
                      <a:lnTo>
                        <a:pt x="56" y="106"/>
                      </a:lnTo>
                      <a:lnTo>
                        <a:pt x="56" y="114"/>
                      </a:lnTo>
                      <a:lnTo>
                        <a:pt x="48" y="114"/>
                      </a:lnTo>
                      <a:lnTo>
                        <a:pt x="56" y="114"/>
                      </a:lnTo>
                      <a:lnTo>
                        <a:pt x="64" y="114"/>
                      </a:lnTo>
                      <a:lnTo>
                        <a:pt x="64" y="122"/>
                      </a:lnTo>
                      <a:lnTo>
                        <a:pt x="64" y="130"/>
                      </a:lnTo>
                      <a:lnTo>
                        <a:pt x="73" y="130"/>
                      </a:lnTo>
                      <a:lnTo>
                        <a:pt x="81" y="138"/>
                      </a:lnTo>
                      <a:lnTo>
                        <a:pt x="89" y="138"/>
                      </a:lnTo>
                      <a:lnTo>
                        <a:pt x="89" y="146"/>
                      </a:lnTo>
                      <a:lnTo>
                        <a:pt x="97" y="146"/>
                      </a:lnTo>
                      <a:lnTo>
                        <a:pt x="105" y="146"/>
                      </a:lnTo>
                      <a:lnTo>
                        <a:pt x="105" y="154"/>
                      </a:lnTo>
                      <a:lnTo>
                        <a:pt x="113" y="154"/>
                      </a:lnTo>
                      <a:lnTo>
                        <a:pt x="113" y="162"/>
                      </a:lnTo>
                      <a:lnTo>
                        <a:pt x="121" y="162"/>
                      </a:lnTo>
                      <a:lnTo>
                        <a:pt x="121" y="171"/>
                      </a:lnTo>
                      <a:lnTo>
                        <a:pt x="129" y="171"/>
                      </a:lnTo>
                      <a:lnTo>
                        <a:pt x="129" y="179"/>
                      </a:lnTo>
                      <a:lnTo>
                        <a:pt x="137" y="179"/>
                      </a:lnTo>
                      <a:lnTo>
                        <a:pt x="146" y="179"/>
                      </a:lnTo>
                      <a:lnTo>
                        <a:pt x="146" y="187"/>
                      </a:lnTo>
                      <a:lnTo>
                        <a:pt x="154" y="187"/>
                      </a:lnTo>
                      <a:lnTo>
                        <a:pt x="162" y="187"/>
                      </a:lnTo>
                      <a:lnTo>
                        <a:pt x="170" y="187"/>
                      </a:lnTo>
                      <a:lnTo>
                        <a:pt x="178" y="187"/>
                      </a:lnTo>
                      <a:lnTo>
                        <a:pt x="186" y="187"/>
                      </a:lnTo>
                      <a:lnTo>
                        <a:pt x="194" y="187"/>
                      </a:lnTo>
                      <a:lnTo>
                        <a:pt x="194" y="195"/>
                      </a:lnTo>
                      <a:lnTo>
                        <a:pt x="194" y="187"/>
                      </a:lnTo>
                      <a:lnTo>
                        <a:pt x="202" y="187"/>
                      </a:lnTo>
                      <a:lnTo>
                        <a:pt x="202" y="195"/>
                      </a:lnTo>
                      <a:lnTo>
                        <a:pt x="194" y="195"/>
                      </a:lnTo>
                      <a:lnTo>
                        <a:pt x="194" y="203"/>
                      </a:lnTo>
                      <a:lnTo>
                        <a:pt x="194" y="211"/>
                      </a:lnTo>
                      <a:lnTo>
                        <a:pt x="186" y="211"/>
                      </a:lnTo>
                      <a:lnTo>
                        <a:pt x="186" y="219"/>
                      </a:lnTo>
                      <a:lnTo>
                        <a:pt x="178" y="219"/>
                      </a:lnTo>
                      <a:lnTo>
                        <a:pt x="178" y="211"/>
                      </a:lnTo>
                      <a:lnTo>
                        <a:pt x="178" y="219"/>
                      </a:lnTo>
                      <a:lnTo>
                        <a:pt x="170" y="219"/>
                      </a:lnTo>
                      <a:lnTo>
                        <a:pt x="162" y="219"/>
                      </a:lnTo>
                      <a:lnTo>
                        <a:pt x="162" y="211"/>
                      </a:lnTo>
                      <a:lnTo>
                        <a:pt x="162" y="219"/>
                      </a:lnTo>
                      <a:lnTo>
                        <a:pt x="162" y="211"/>
                      </a:lnTo>
                      <a:lnTo>
                        <a:pt x="162" y="219"/>
                      </a:lnTo>
                      <a:lnTo>
                        <a:pt x="162" y="211"/>
                      </a:lnTo>
                      <a:lnTo>
                        <a:pt x="154" y="211"/>
                      </a:lnTo>
                      <a:lnTo>
                        <a:pt x="154" y="219"/>
                      </a:lnTo>
                      <a:lnTo>
                        <a:pt x="146" y="219"/>
                      </a:lnTo>
                      <a:lnTo>
                        <a:pt x="137" y="219"/>
                      </a:lnTo>
                      <a:lnTo>
                        <a:pt x="129" y="219"/>
                      </a:lnTo>
                      <a:lnTo>
                        <a:pt x="129" y="227"/>
                      </a:lnTo>
                      <a:lnTo>
                        <a:pt x="121" y="227"/>
                      </a:lnTo>
                      <a:lnTo>
                        <a:pt x="113" y="227"/>
                      </a:lnTo>
                      <a:lnTo>
                        <a:pt x="113" y="219"/>
                      </a:lnTo>
                      <a:lnTo>
                        <a:pt x="105" y="219"/>
                      </a:lnTo>
                      <a:lnTo>
                        <a:pt x="97" y="219"/>
                      </a:lnTo>
                      <a:lnTo>
                        <a:pt x="89" y="219"/>
                      </a:lnTo>
                      <a:lnTo>
                        <a:pt x="89" y="211"/>
                      </a:lnTo>
                      <a:lnTo>
                        <a:pt x="81" y="211"/>
                      </a:lnTo>
                      <a:lnTo>
                        <a:pt x="73" y="211"/>
                      </a:lnTo>
                      <a:lnTo>
                        <a:pt x="64" y="211"/>
                      </a:lnTo>
                      <a:lnTo>
                        <a:pt x="56" y="211"/>
                      </a:lnTo>
                      <a:lnTo>
                        <a:pt x="48" y="211"/>
                      </a:lnTo>
                      <a:lnTo>
                        <a:pt x="40" y="211"/>
                      </a:lnTo>
                      <a:lnTo>
                        <a:pt x="32" y="211"/>
                      </a:lnTo>
                      <a:lnTo>
                        <a:pt x="24" y="211"/>
                      </a:lnTo>
                      <a:lnTo>
                        <a:pt x="24" y="203"/>
                      </a:lnTo>
                      <a:lnTo>
                        <a:pt x="24" y="211"/>
                      </a:lnTo>
                      <a:lnTo>
                        <a:pt x="16" y="211"/>
                      </a:lnTo>
                      <a:lnTo>
                        <a:pt x="8" y="211"/>
                      </a:lnTo>
                      <a:lnTo>
                        <a:pt x="16" y="211"/>
                      </a:lnTo>
                      <a:lnTo>
                        <a:pt x="8" y="211"/>
                      </a:lnTo>
                      <a:lnTo>
                        <a:pt x="8" y="219"/>
                      </a:lnTo>
                      <a:lnTo>
                        <a:pt x="8" y="203"/>
                      </a:lnTo>
                      <a:lnTo>
                        <a:pt x="8" y="195"/>
                      </a:lnTo>
                      <a:lnTo>
                        <a:pt x="8" y="187"/>
                      </a:lnTo>
                      <a:close/>
                    </a:path>
                  </a:pathLst>
                </a:custGeom>
                <a:solidFill>
                  <a:srgbClr val="FE7200"/>
                </a:solidFill>
                <a:ln w="12700">
                  <a:solidFill>
                    <a:srgbClr val="000000"/>
                  </a:solidFill>
                  <a:prstDash val="solid"/>
                  <a:round/>
                  <a:headEnd/>
                  <a:tailEnd/>
                </a:ln>
              </p:spPr>
              <p:txBody>
                <a:bodyPr/>
                <a:lstStyle/>
                <a:p>
                  <a:endParaRPr lang="es-PE"/>
                </a:p>
              </p:txBody>
            </p:sp>
            <p:sp>
              <p:nvSpPr>
                <p:cNvPr id="155" name="Freeform 86">
                  <a:extLst>
                    <a:ext uri="{FF2B5EF4-FFF2-40B4-BE49-F238E27FC236}">
                      <a16:creationId xmlns:a16="http://schemas.microsoft.com/office/drawing/2014/main" id="{6AB487CA-AB8F-0B4D-9B9D-2E08B287B666}"/>
                    </a:ext>
                  </a:extLst>
                </p:cNvPr>
                <p:cNvSpPr>
                  <a:spLocks noChangeAspect="1"/>
                </p:cNvSpPr>
                <p:nvPr/>
              </p:nvSpPr>
              <p:spPr bwMode="auto">
                <a:xfrm>
                  <a:off x="596" y="473"/>
                  <a:ext cx="84" cy="107"/>
                </a:xfrm>
                <a:custGeom>
                  <a:avLst/>
                  <a:gdLst>
                    <a:gd name="T0" fmla="*/ 9 w 146"/>
                    <a:gd name="T1" fmla="*/ 24 h 186"/>
                    <a:gd name="T2" fmla="*/ 9 w 146"/>
                    <a:gd name="T3" fmla="*/ 24 h 186"/>
                    <a:gd name="T4" fmla="*/ 0 w 146"/>
                    <a:gd name="T5" fmla="*/ 32 h 186"/>
                    <a:gd name="T6" fmla="*/ 0 w 146"/>
                    <a:gd name="T7" fmla="*/ 48 h 186"/>
                    <a:gd name="T8" fmla="*/ 9 w 146"/>
                    <a:gd name="T9" fmla="*/ 56 h 186"/>
                    <a:gd name="T10" fmla="*/ 17 w 146"/>
                    <a:gd name="T11" fmla="*/ 64 h 186"/>
                    <a:gd name="T12" fmla="*/ 25 w 146"/>
                    <a:gd name="T13" fmla="*/ 73 h 186"/>
                    <a:gd name="T14" fmla="*/ 25 w 146"/>
                    <a:gd name="T15" fmla="*/ 89 h 186"/>
                    <a:gd name="T16" fmla="*/ 17 w 146"/>
                    <a:gd name="T17" fmla="*/ 97 h 186"/>
                    <a:gd name="T18" fmla="*/ 9 w 146"/>
                    <a:gd name="T19" fmla="*/ 105 h 186"/>
                    <a:gd name="T20" fmla="*/ 0 w 146"/>
                    <a:gd name="T21" fmla="*/ 113 h 186"/>
                    <a:gd name="T22" fmla="*/ 9 w 146"/>
                    <a:gd name="T23" fmla="*/ 121 h 186"/>
                    <a:gd name="T24" fmla="*/ 17 w 146"/>
                    <a:gd name="T25" fmla="*/ 129 h 186"/>
                    <a:gd name="T26" fmla="*/ 17 w 146"/>
                    <a:gd name="T27" fmla="*/ 146 h 186"/>
                    <a:gd name="T28" fmla="*/ 25 w 146"/>
                    <a:gd name="T29" fmla="*/ 154 h 186"/>
                    <a:gd name="T30" fmla="*/ 25 w 146"/>
                    <a:gd name="T31" fmla="*/ 170 h 186"/>
                    <a:gd name="T32" fmla="*/ 33 w 146"/>
                    <a:gd name="T33" fmla="*/ 162 h 186"/>
                    <a:gd name="T34" fmla="*/ 41 w 146"/>
                    <a:gd name="T35" fmla="*/ 170 h 186"/>
                    <a:gd name="T36" fmla="*/ 41 w 146"/>
                    <a:gd name="T37" fmla="*/ 186 h 186"/>
                    <a:gd name="T38" fmla="*/ 57 w 146"/>
                    <a:gd name="T39" fmla="*/ 186 h 186"/>
                    <a:gd name="T40" fmla="*/ 65 w 146"/>
                    <a:gd name="T41" fmla="*/ 170 h 186"/>
                    <a:gd name="T42" fmla="*/ 73 w 146"/>
                    <a:gd name="T43" fmla="*/ 178 h 186"/>
                    <a:gd name="T44" fmla="*/ 82 w 146"/>
                    <a:gd name="T45" fmla="*/ 170 h 186"/>
                    <a:gd name="T46" fmla="*/ 90 w 146"/>
                    <a:gd name="T47" fmla="*/ 178 h 186"/>
                    <a:gd name="T48" fmla="*/ 98 w 146"/>
                    <a:gd name="T49" fmla="*/ 170 h 186"/>
                    <a:gd name="T50" fmla="*/ 98 w 146"/>
                    <a:gd name="T51" fmla="*/ 154 h 186"/>
                    <a:gd name="T52" fmla="*/ 98 w 146"/>
                    <a:gd name="T53" fmla="*/ 137 h 186"/>
                    <a:gd name="T54" fmla="*/ 98 w 146"/>
                    <a:gd name="T55" fmla="*/ 121 h 186"/>
                    <a:gd name="T56" fmla="*/ 106 w 146"/>
                    <a:gd name="T57" fmla="*/ 113 h 186"/>
                    <a:gd name="T58" fmla="*/ 114 w 146"/>
                    <a:gd name="T59" fmla="*/ 105 h 186"/>
                    <a:gd name="T60" fmla="*/ 122 w 146"/>
                    <a:gd name="T61" fmla="*/ 89 h 186"/>
                    <a:gd name="T62" fmla="*/ 122 w 146"/>
                    <a:gd name="T63" fmla="*/ 73 h 186"/>
                    <a:gd name="T64" fmla="*/ 130 w 146"/>
                    <a:gd name="T65" fmla="*/ 64 h 186"/>
                    <a:gd name="T66" fmla="*/ 138 w 146"/>
                    <a:gd name="T67" fmla="*/ 56 h 186"/>
                    <a:gd name="T68" fmla="*/ 138 w 146"/>
                    <a:gd name="T69" fmla="*/ 56 h 186"/>
                    <a:gd name="T70" fmla="*/ 138 w 146"/>
                    <a:gd name="T71" fmla="*/ 40 h 186"/>
                    <a:gd name="T72" fmla="*/ 146 w 146"/>
                    <a:gd name="T73" fmla="*/ 32 h 186"/>
                    <a:gd name="T74" fmla="*/ 138 w 146"/>
                    <a:gd name="T75" fmla="*/ 16 h 186"/>
                    <a:gd name="T76" fmla="*/ 122 w 146"/>
                    <a:gd name="T77" fmla="*/ 16 h 186"/>
                    <a:gd name="T78" fmla="*/ 114 w 146"/>
                    <a:gd name="T79" fmla="*/ 24 h 186"/>
                    <a:gd name="T80" fmla="*/ 106 w 146"/>
                    <a:gd name="T81" fmla="*/ 16 h 186"/>
                    <a:gd name="T82" fmla="*/ 90 w 146"/>
                    <a:gd name="T83" fmla="*/ 16 h 186"/>
                    <a:gd name="T84" fmla="*/ 73 w 146"/>
                    <a:gd name="T85" fmla="*/ 16 h 186"/>
                    <a:gd name="T86" fmla="*/ 73 w 146"/>
                    <a:gd name="T87" fmla="*/ 0 h 186"/>
                    <a:gd name="T88" fmla="*/ 65 w 146"/>
                    <a:gd name="T89" fmla="*/ 8 h 186"/>
                    <a:gd name="T90" fmla="*/ 49 w 146"/>
                    <a:gd name="T91" fmla="*/ 8 h 186"/>
                    <a:gd name="T92" fmla="*/ 41 w 146"/>
                    <a:gd name="T93" fmla="*/ 16 h 186"/>
                    <a:gd name="T94" fmla="*/ 41 w 146"/>
                    <a:gd name="T95" fmla="*/ 32 h 186"/>
                    <a:gd name="T96" fmla="*/ 25 w 146"/>
                    <a:gd name="T97" fmla="*/ 24 h 186"/>
                    <a:gd name="T98" fmla="*/ 17 w 146"/>
                    <a:gd name="T99" fmla="*/ 1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6" h="186">
                      <a:moveTo>
                        <a:pt x="9" y="16"/>
                      </a:moveTo>
                      <a:lnTo>
                        <a:pt x="9" y="24"/>
                      </a:lnTo>
                      <a:lnTo>
                        <a:pt x="0" y="24"/>
                      </a:lnTo>
                      <a:lnTo>
                        <a:pt x="9" y="24"/>
                      </a:lnTo>
                      <a:lnTo>
                        <a:pt x="9" y="32"/>
                      </a:lnTo>
                      <a:lnTo>
                        <a:pt x="0" y="32"/>
                      </a:lnTo>
                      <a:lnTo>
                        <a:pt x="0" y="40"/>
                      </a:lnTo>
                      <a:lnTo>
                        <a:pt x="0" y="48"/>
                      </a:lnTo>
                      <a:lnTo>
                        <a:pt x="0" y="56"/>
                      </a:lnTo>
                      <a:lnTo>
                        <a:pt x="9" y="56"/>
                      </a:lnTo>
                      <a:lnTo>
                        <a:pt x="17" y="56"/>
                      </a:lnTo>
                      <a:lnTo>
                        <a:pt x="17" y="64"/>
                      </a:lnTo>
                      <a:lnTo>
                        <a:pt x="25" y="64"/>
                      </a:lnTo>
                      <a:lnTo>
                        <a:pt x="25" y="73"/>
                      </a:lnTo>
                      <a:lnTo>
                        <a:pt x="25" y="81"/>
                      </a:lnTo>
                      <a:lnTo>
                        <a:pt x="25" y="89"/>
                      </a:lnTo>
                      <a:lnTo>
                        <a:pt x="17" y="89"/>
                      </a:lnTo>
                      <a:lnTo>
                        <a:pt x="17" y="97"/>
                      </a:lnTo>
                      <a:lnTo>
                        <a:pt x="9" y="97"/>
                      </a:lnTo>
                      <a:lnTo>
                        <a:pt x="9" y="105"/>
                      </a:lnTo>
                      <a:lnTo>
                        <a:pt x="9" y="113"/>
                      </a:lnTo>
                      <a:lnTo>
                        <a:pt x="0" y="113"/>
                      </a:lnTo>
                      <a:lnTo>
                        <a:pt x="9" y="113"/>
                      </a:lnTo>
                      <a:lnTo>
                        <a:pt x="9" y="121"/>
                      </a:lnTo>
                      <a:lnTo>
                        <a:pt x="17" y="121"/>
                      </a:lnTo>
                      <a:lnTo>
                        <a:pt x="17" y="129"/>
                      </a:lnTo>
                      <a:lnTo>
                        <a:pt x="17" y="137"/>
                      </a:lnTo>
                      <a:lnTo>
                        <a:pt x="17" y="146"/>
                      </a:lnTo>
                      <a:lnTo>
                        <a:pt x="17" y="154"/>
                      </a:lnTo>
                      <a:lnTo>
                        <a:pt x="25" y="154"/>
                      </a:lnTo>
                      <a:lnTo>
                        <a:pt x="25" y="162"/>
                      </a:lnTo>
                      <a:lnTo>
                        <a:pt x="25" y="170"/>
                      </a:lnTo>
                      <a:lnTo>
                        <a:pt x="33" y="170"/>
                      </a:lnTo>
                      <a:lnTo>
                        <a:pt x="33" y="162"/>
                      </a:lnTo>
                      <a:lnTo>
                        <a:pt x="33" y="170"/>
                      </a:lnTo>
                      <a:lnTo>
                        <a:pt x="41" y="170"/>
                      </a:lnTo>
                      <a:lnTo>
                        <a:pt x="41" y="178"/>
                      </a:lnTo>
                      <a:lnTo>
                        <a:pt x="41" y="186"/>
                      </a:lnTo>
                      <a:lnTo>
                        <a:pt x="49" y="186"/>
                      </a:lnTo>
                      <a:lnTo>
                        <a:pt x="57" y="186"/>
                      </a:lnTo>
                      <a:lnTo>
                        <a:pt x="57" y="178"/>
                      </a:lnTo>
                      <a:lnTo>
                        <a:pt x="65" y="170"/>
                      </a:lnTo>
                      <a:lnTo>
                        <a:pt x="73" y="170"/>
                      </a:lnTo>
                      <a:lnTo>
                        <a:pt x="73" y="178"/>
                      </a:lnTo>
                      <a:lnTo>
                        <a:pt x="82" y="178"/>
                      </a:lnTo>
                      <a:lnTo>
                        <a:pt x="82" y="170"/>
                      </a:lnTo>
                      <a:lnTo>
                        <a:pt x="90" y="170"/>
                      </a:lnTo>
                      <a:lnTo>
                        <a:pt x="90" y="178"/>
                      </a:lnTo>
                      <a:lnTo>
                        <a:pt x="90" y="170"/>
                      </a:lnTo>
                      <a:lnTo>
                        <a:pt x="98" y="170"/>
                      </a:lnTo>
                      <a:lnTo>
                        <a:pt x="98" y="162"/>
                      </a:lnTo>
                      <a:lnTo>
                        <a:pt x="98" y="154"/>
                      </a:lnTo>
                      <a:lnTo>
                        <a:pt x="98" y="146"/>
                      </a:lnTo>
                      <a:lnTo>
                        <a:pt x="98" y="137"/>
                      </a:lnTo>
                      <a:lnTo>
                        <a:pt x="98" y="129"/>
                      </a:lnTo>
                      <a:lnTo>
                        <a:pt x="98" y="121"/>
                      </a:lnTo>
                      <a:lnTo>
                        <a:pt x="106" y="121"/>
                      </a:lnTo>
                      <a:lnTo>
                        <a:pt x="106" y="113"/>
                      </a:lnTo>
                      <a:lnTo>
                        <a:pt x="114" y="113"/>
                      </a:lnTo>
                      <a:lnTo>
                        <a:pt x="114" y="105"/>
                      </a:lnTo>
                      <a:lnTo>
                        <a:pt x="114" y="97"/>
                      </a:lnTo>
                      <a:lnTo>
                        <a:pt x="122" y="89"/>
                      </a:lnTo>
                      <a:lnTo>
                        <a:pt x="122" y="81"/>
                      </a:lnTo>
                      <a:lnTo>
                        <a:pt x="122" y="73"/>
                      </a:lnTo>
                      <a:lnTo>
                        <a:pt x="130" y="73"/>
                      </a:lnTo>
                      <a:lnTo>
                        <a:pt x="130" y="64"/>
                      </a:lnTo>
                      <a:lnTo>
                        <a:pt x="130" y="56"/>
                      </a:lnTo>
                      <a:lnTo>
                        <a:pt x="138" y="56"/>
                      </a:lnTo>
                      <a:lnTo>
                        <a:pt x="138" y="64"/>
                      </a:lnTo>
                      <a:lnTo>
                        <a:pt x="138" y="56"/>
                      </a:lnTo>
                      <a:lnTo>
                        <a:pt x="138" y="48"/>
                      </a:lnTo>
                      <a:lnTo>
                        <a:pt x="138" y="40"/>
                      </a:lnTo>
                      <a:lnTo>
                        <a:pt x="138" y="32"/>
                      </a:lnTo>
                      <a:lnTo>
                        <a:pt x="146" y="32"/>
                      </a:lnTo>
                      <a:lnTo>
                        <a:pt x="146" y="24"/>
                      </a:lnTo>
                      <a:lnTo>
                        <a:pt x="138" y="16"/>
                      </a:lnTo>
                      <a:lnTo>
                        <a:pt x="130" y="16"/>
                      </a:lnTo>
                      <a:lnTo>
                        <a:pt x="122" y="16"/>
                      </a:lnTo>
                      <a:lnTo>
                        <a:pt x="114" y="16"/>
                      </a:lnTo>
                      <a:lnTo>
                        <a:pt x="114" y="24"/>
                      </a:lnTo>
                      <a:lnTo>
                        <a:pt x="106" y="24"/>
                      </a:lnTo>
                      <a:lnTo>
                        <a:pt x="106" y="16"/>
                      </a:lnTo>
                      <a:lnTo>
                        <a:pt x="98" y="16"/>
                      </a:lnTo>
                      <a:lnTo>
                        <a:pt x="90" y="16"/>
                      </a:lnTo>
                      <a:lnTo>
                        <a:pt x="82" y="16"/>
                      </a:lnTo>
                      <a:lnTo>
                        <a:pt x="73" y="16"/>
                      </a:lnTo>
                      <a:lnTo>
                        <a:pt x="73" y="8"/>
                      </a:lnTo>
                      <a:lnTo>
                        <a:pt x="73" y="0"/>
                      </a:lnTo>
                      <a:lnTo>
                        <a:pt x="65" y="0"/>
                      </a:lnTo>
                      <a:lnTo>
                        <a:pt x="65" y="8"/>
                      </a:lnTo>
                      <a:lnTo>
                        <a:pt x="57" y="8"/>
                      </a:lnTo>
                      <a:lnTo>
                        <a:pt x="49" y="8"/>
                      </a:lnTo>
                      <a:lnTo>
                        <a:pt x="41" y="8"/>
                      </a:lnTo>
                      <a:lnTo>
                        <a:pt x="41" y="16"/>
                      </a:lnTo>
                      <a:lnTo>
                        <a:pt x="41" y="24"/>
                      </a:lnTo>
                      <a:lnTo>
                        <a:pt x="41" y="32"/>
                      </a:lnTo>
                      <a:lnTo>
                        <a:pt x="33" y="24"/>
                      </a:lnTo>
                      <a:lnTo>
                        <a:pt x="25" y="24"/>
                      </a:lnTo>
                      <a:lnTo>
                        <a:pt x="17" y="24"/>
                      </a:lnTo>
                      <a:lnTo>
                        <a:pt x="17" y="16"/>
                      </a:lnTo>
                      <a:lnTo>
                        <a:pt x="9" y="16"/>
                      </a:lnTo>
                      <a:close/>
                    </a:path>
                  </a:pathLst>
                </a:custGeom>
                <a:solidFill>
                  <a:srgbClr val="FE7200"/>
                </a:solidFill>
                <a:ln w="12700">
                  <a:solidFill>
                    <a:srgbClr val="000000"/>
                  </a:solidFill>
                  <a:prstDash val="solid"/>
                  <a:round/>
                  <a:headEnd/>
                  <a:tailEnd/>
                </a:ln>
              </p:spPr>
              <p:txBody>
                <a:bodyPr/>
                <a:lstStyle/>
                <a:p>
                  <a:endParaRPr lang="es-PE"/>
                </a:p>
              </p:txBody>
            </p:sp>
            <p:sp>
              <p:nvSpPr>
                <p:cNvPr id="156" name="Freeform 87">
                  <a:extLst>
                    <a:ext uri="{FF2B5EF4-FFF2-40B4-BE49-F238E27FC236}">
                      <a16:creationId xmlns:a16="http://schemas.microsoft.com/office/drawing/2014/main" id="{D7C91093-3274-8D41-82F5-EA0D86E9DCD3}"/>
                    </a:ext>
                  </a:extLst>
                </p:cNvPr>
                <p:cNvSpPr>
                  <a:spLocks noChangeAspect="1"/>
                </p:cNvSpPr>
                <p:nvPr/>
              </p:nvSpPr>
              <p:spPr bwMode="auto">
                <a:xfrm>
                  <a:off x="815" y="1859"/>
                  <a:ext cx="70" cy="60"/>
                </a:xfrm>
                <a:custGeom>
                  <a:avLst/>
                  <a:gdLst>
                    <a:gd name="T0" fmla="*/ 89 w 121"/>
                    <a:gd name="T1" fmla="*/ 32 h 105"/>
                    <a:gd name="T2" fmla="*/ 73 w 121"/>
                    <a:gd name="T3" fmla="*/ 24 h 105"/>
                    <a:gd name="T4" fmla="*/ 81 w 121"/>
                    <a:gd name="T5" fmla="*/ 24 h 105"/>
                    <a:gd name="T6" fmla="*/ 89 w 121"/>
                    <a:gd name="T7" fmla="*/ 8 h 105"/>
                    <a:gd name="T8" fmla="*/ 73 w 121"/>
                    <a:gd name="T9" fmla="*/ 16 h 105"/>
                    <a:gd name="T10" fmla="*/ 56 w 121"/>
                    <a:gd name="T11" fmla="*/ 0 h 105"/>
                    <a:gd name="T12" fmla="*/ 48 w 121"/>
                    <a:gd name="T13" fmla="*/ 16 h 105"/>
                    <a:gd name="T14" fmla="*/ 48 w 121"/>
                    <a:gd name="T15" fmla="*/ 24 h 105"/>
                    <a:gd name="T16" fmla="*/ 40 w 121"/>
                    <a:gd name="T17" fmla="*/ 24 h 105"/>
                    <a:gd name="T18" fmla="*/ 40 w 121"/>
                    <a:gd name="T19" fmla="*/ 32 h 105"/>
                    <a:gd name="T20" fmla="*/ 40 w 121"/>
                    <a:gd name="T21" fmla="*/ 40 h 105"/>
                    <a:gd name="T22" fmla="*/ 48 w 121"/>
                    <a:gd name="T23" fmla="*/ 40 h 105"/>
                    <a:gd name="T24" fmla="*/ 40 w 121"/>
                    <a:gd name="T25" fmla="*/ 40 h 105"/>
                    <a:gd name="T26" fmla="*/ 32 w 121"/>
                    <a:gd name="T27" fmla="*/ 40 h 105"/>
                    <a:gd name="T28" fmla="*/ 32 w 121"/>
                    <a:gd name="T29" fmla="*/ 48 h 105"/>
                    <a:gd name="T30" fmla="*/ 16 w 121"/>
                    <a:gd name="T31" fmla="*/ 48 h 105"/>
                    <a:gd name="T32" fmla="*/ 16 w 121"/>
                    <a:gd name="T33" fmla="*/ 57 h 105"/>
                    <a:gd name="T34" fmla="*/ 8 w 121"/>
                    <a:gd name="T35" fmla="*/ 57 h 105"/>
                    <a:gd name="T36" fmla="*/ 16 w 121"/>
                    <a:gd name="T37" fmla="*/ 73 h 105"/>
                    <a:gd name="T38" fmla="*/ 8 w 121"/>
                    <a:gd name="T39" fmla="*/ 73 h 105"/>
                    <a:gd name="T40" fmla="*/ 8 w 121"/>
                    <a:gd name="T41" fmla="*/ 81 h 105"/>
                    <a:gd name="T42" fmla="*/ 16 w 121"/>
                    <a:gd name="T43" fmla="*/ 97 h 105"/>
                    <a:gd name="T44" fmla="*/ 16 w 121"/>
                    <a:gd name="T45" fmla="*/ 105 h 105"/>
                    <a:gd name="T46" fmla="*/ 16 w 121"/>
                    <a:gd name="T47" fmla="*/ 97 h 105"/>
                    <a:gd name="T48" fmla="*/ 16 w 121"/>
                    <a:gd name="T49" fmla="*/ 89 h 105"/>
                    <a:gd name="T50" fmla="*/ 32 w 121"/>
                    <a:gd name="T51" fmla="*/ 81 h 105"/>
                    <a:gd name="T52" fmla="*/ 40 w 121"/>
                    <a:gd name="T53" fmla="*/ 97 h 105"/>
                    <a:gd name="T54" fmla="*/ 32 w 121"/>
                    <a:gd name="T55" fmla="*/ 81 h 105"/>
                    <a:gd name="T56" fmla="*/ 40 w 121"/>
                    <a:gd name="T57" fmla="*/ 81 h 105"/>
                    <a:gd name="T58" fmla="*/ 24 w 121"/>
                    <a:gd name="T59" fmla="*/ 73 h 105"/>
                    <a:gd name="T60" fmla="*/ 32 w 121"/>
                    <a:gd name="T61" fmla="*/ 73 h 105"/>
                    <a:gd name="T62" fmla="*/ 48 w 121"/>
                    <a:gd name="T63" fmla="*/ 73 h 105"/>
                    <a:gd name="T64" fmla="*/ 56 w 121"/>
                    <a:gd name="T65" fmla="*/ 73 h 105"/>
                    <a:gd name="T66" fmla="*/ 64 w 121"/>
                    <a:gd name="T67" fmla="*/ 73 h 105"/>
                    <a:gd name="T68" fmla="*/ 56 w 121"/>
                    <a:gd name="T69" fmla="*/ 73 h 105"/>
                    <a:gd name="T70" fmla="*/ 56 w 121"/>
                    <a:gd name="T71" fmla="*/ 65 h 105"/>
                    <a:gd name="T72" fmla="*/ 40 w 121"/>
                    <a:gd name="T73" fmla="*/ 57 h 105"/>
                    <a:gd name="T74" fmla="*/ 56 w 121"/>
                    <a:gd name="T75" fmla="*/ 65 h 105"/>
                    <a:gd name="T76" fmla="*/ 73 w 121"/>
                    <a:gd name="T77" fmla="*/ 57 h 105"/>
                    <a:gd name="T78" fmla="*/ 89 w 121"/>
                    <a:gd name="T79" fmla="*/ 65 h 105"/>
                    <a:gd name="T80" fmla="*/ 89 w 121"/>
                    <a:gd name="T81" fmla="*/ 57 h 105"/>
                    <a:gd name="T82" fmla="*/ 97 w 121"/>
                    <a:gd name="T83" fmla="*/ 57 h 105"/>
                    <a:gd name="T84" fmla="*/ 105 w 121"/>
                    <a:gd name="T85" fmla="*/ 48 h 105"/>
                    <a:gd name="T86" fmla="*/ 113 w 121"/>
                    <a:gd name="T87" fmla="*/ 48 h 105"/>
                    <a:gd name="T88" fmla="*/ 121 w 121"/>
                    <a:gd name="T89" fmla="*/ 48 h 105"/>
                    <a:gd name="T90" fmla="*/ 113 w 121"/>
                    <a:gd name="T91" fmla="*/ 48 h 105"/>
                    <a:gd name="T92" fmla="*/ 113 w 121"/>
                    <a:gd name="T93" fmla="*/ 40 h 105"/>
                    <a:gd name="T94" fmla="*/ 97 w 121"/>
                    <a:gd name="T95" fmla="*/ 32 h 105"/>
                    <a:gd name="T96" fmla="*/ 121 w 121"/>
                    <a:gd name="T97" fmla="*/ 32 h 105"/>
                    <a:gd name="T98" fmla="*/ 121 w 121"/>
                    <a:gd name="T99" fmla="*/ 24 h 105"/>
                    <a:gd name="T100" fmla="*/ 105 w 121"/>
                    <a:gd name="T101" fmla="*/ 16 h 105"/>
                    <a:gd name="T102" fmla="*/ 89 w 121"/>
                    <a:gd name="T103" fmla="*/ 24 h 105"/>
                    <a:gd name="T104" fmla="*/ 89 w 121"/>
                    <a:gd name="T105" fmla="*/ 3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1" h="105">
                      <a:moveTo>
                        <a:pt x="97" y="40"/>
                      </a:moveTo>
                      <a:lnTo>
                        <a:pt x="89" y="40"/>
                      </a:lnTo>
                      <a:lnTo>
                        <a:pt x="89" y="32"/>
                      </a:lnTo>
                      <a:lnTo>
                        <a:pt x="81" y="32"/>
                      </a:lnTo>
                      <a:lnTo>
                        <a:pt x="81" y="24"/>
                      </a:lnTo>
                      <a:lnTo>
                        <a:pt x="73" y="24"/>
                      </a:lnTo>
                      <a:lnTo>
                        <a:pt x="73" y="16"/>
                      </a:lnTo>
                      <a:lnTo>
                        <a:pt x="81" y="16"/>
                      </a:lnTo>
                      <a:lnTo>
                        <a:pt x="81" y="24"/>
                      </a:lnTo>
                      <a:lnTo>
                        <a:pt x="89" y="24"/>
                      </a:lnTo>
                      <a:lnTo>
                        <a:pt x="89" y="16"/>
                      </a:lnTo>
                      <a:lnTo>
                        <a:pt x="89" y="8"/>
                      </a:lnTo>
                      <a:lnTo>
                        <a:pt x="81" y="8"/>
                      </a:lnTo>
                      <a:lnTo>
                        <a:pt x="73" y="8"/>
                      </a:lnTo>
                      <a:lnTo>
                        <a:pt x="73" y="16"/>
                      </a:lnTo>
                      <a:lnTo>
                        <a:pt x="64" y="8"/>
                      </a:lnTo>
                      <a:lnTo>
                        <a:pt x="56" y="8"/>
                      </a:lnTo>
                      <a:lnTo>
                        <a:pt x="56" y="0"/>
                      </a:lnTo>
                      <a:lnTo>
                        <a:pt x="56" y="8"/>
                      </a:lnTo>
                      <a:lnTo>
                        <a:pt x="56" y="16"/>
                      </a:lnTo>
                      <a:lnTo>
                        <a:pt x="48" y="16"/>
                      </a:lnTo>
                      <a:lnTo>
                        <a:pt x="40" y="16"/>
                      </a:lnTo>
                      <a:lnTo>
                        <a:pt x="40" y="24"/>
                      </a:lnTo>
                      <a:lnTo>
                        <a:pt x="48" y="24"/>
                      </a:lnTo>
                      <a:lnTo>
                        <a:pt x="56" y="24"/>
                      </a:lnTo>
                      <a:lnTo>
                        <a:pt x="48" y="24"/>
                      </a:lnTo>
                      <a:lnTo>
                        <a:pt x="40" y="24"/>
                      </a:lnTo>
                      <a:lnTo>
                        <a:pt x="40" y="32"/>
                      </a:lnTo>
                      <a:lnTo>
                        <a:pt x="48" y="32"/>
                      </a:lnTo>
                      <a:lnTo>
                        <a:pt x="40" y="32"/>
                      </a:lnTo>
                      <a:lnTo>
                        <a:pt x="40" y="24"/>
                      </a:lnTo>
                      <a:lnTo>
                        <a:pt x="40" y="32"/>
                      </a:lnTo>
                      <a:lnTo>
                        <a:pt x="40" y="40"/>
                      </a:lnTo>
                      <a:lnTo>
                        <a:pt x="48" y="40"/>
                      </a:lnTo>
                      <a:lnTo>
                        <a:pt x="40" y="40"/>
                      </a:lnTo>
                      <a:lnTo>
                        <a:pt x="48" y="40"/>
                      </a:lnTo>
                      <a:lnTo>
                        <a:pt x="48" y="48"/>
                      </a:lnTo>
                      <a:lnTo>
                        <a:pt x="40" y="48"/>
                      </a:lnTo>
                      <a:lnTo>
                        <a:pt x="40" y="40"/>
                      </a:lnTo>
                      <a:lnTo>
                        <a:pt x="32" y="40"/>
                      </a:lnTo>
                      <a:lnTo>
                        <a:pt x="32" y="48"/>
                      </a:lnTo>
                      <a:lnTo>
                        <a:pt x="32" y="40"/>
                      </a:lnTo>
                      <a:lnTo>
                        <a:pt x="32" y="48"/>
                      </a:lnTo>
                      <a:lnTo>
                        <a:pt x="24" y="48"/>
                      </a:lnTo>
                      <a:lnTo>
                        <a:pt x="32" y="48"/>
                      </a:lnTo>
                      <a:lnTo>
                        <a:pt x="24" y="48"/>
                      </a:lnTo>
                      <a:lnTo>
                        <a:pt x="24" y="57"/>
                      </a:lnTo>
                      <a:lnTo>
                        <a:pt x="16" y="48"/>
                      </a:lnTo>
                      <a:lnTo>
                        <a:pt x="16" y="57"/>
                      </a:lnTo>
                      <a:lnTo>
                        <a:pt x="16" y="48"/>
                      </a:lnTo>
                      <a:lnTo>
                        <a:pt x="16" y="57"/>
                      </a:lnTo>
                      <a:lnTo>
                        <a:pt x="16" y="65"/>
                      </a:lnTo>
                      <a:lnTo>
                        <a:pt x="16" y="57"/>
                      </a:lnTo>
                      <a:lnTo>
                        <a:pt x="8" y="57"/>
                      </a:lnTo>
                      <a:lnTo>
                        <a:pt x="8" y="65"/>
                      </a:lnTo>
                      <a:lnTo>
                        <a:pt x="8" y="73"/>
                      </a:lnTo>
                      <a:lnTo>
                        <a:pt x="16" y="73"/>
                      </a:lnTo>
                      <a:lnTo>
                        <a:pt x="8" y="73"/>
                      </a:lnTo>
                      <a:lnTo>
                        <a:pt x="0" y="73"/>
                      </a:lnTo>
                      <a:lnTo>
                        <a:pt x="8" y="73"/>
                      </a:lnTo>
                      <a:lnTo>
                        <a:pt x="8" y="81"/>
                      </a:lnTo>
                      <a:lnTo>
                        <a:pt x="8" y="89"/>
                      </a:lnTo>
                      <a:lnTo>
                        <a:pt x="8" y="81"/>
                      </a:lnTo>
                      <a:lnTo>
                        <a:pt x="8" y="89"/>
                      </a:lnTo>
                      <a:lnTo>
                        <a:pt x="16" y="89"/>
                      </a:lnTo>
                      <a:lnTo>
                        <a:pt x="16" y="97"/>
                      </a:lnTo>
                      <a:lnTo>
                        <a:pt x="8" y="97"/>
                      </a:lnTo>
                      <a:lnTo>
                        <a:pt x="16" y="97"/>
                      </a:lnTo>
                      <a:lnTo>
                        <a:pt x="16" y="105"/>
                      </a:lnTo>
                      <a:lnTo>
                        <a:pt x="24" y="105"/>
                      </a:lnTo>
                      <a:lnTo>
                        <a:pt x="24" y="97"/>
                      </a:lnTo>
                      <a:lnTo>
                        <a:pt x="16" y="97"/>
                      </a:lnTo>
                      <a:lnTo>
                        <a:pt x="16" y="89"/>
                      </a:lnTo>
                      <a:lnTo>
                        <a:pt x="24" y="89"/>
                      </a:lnTo>
                      <a:lnTo>
                        <a:pt x="16" y="89"/>
                      </a:lnTo>
                      <a:lnTo>
                        <a:pt x="16" y="81"/>
                      </a:lnTo>
                      <a:lnTo>
                        <a:pt x="24" y="81"/>
                      </a:lnTo>
                      <a:lnTo>
                        <a:pt x="32" y="81"/>
                      </a:lnTo>
                      <a:lnTo>
                        <a:pt x="32" y="89"/>
                      </a:lnTo>
                      <a:lnTo>
                        <a:pt x="40" y="89"/>
                      </a:lnTo>
                      <a:lnTo>
                        <a:pt x="40" y="97"/>
                      </a:lnTo>
                      <a:lnTo>
                        <a:pt x="40" y="89"/>
                      </a:lnTo>
                      <a:lnTo>
                        <a:pt x="40" y="81"/>
                      </a:lnTo>
                      <a:lnTo>
                        <a:pt x="32" y="81"/>
                      </a:lnTo>
                      <a:lnTo>
                        <a:pt x="40" y="81"/>
                      </a:lnTo>
                      <a:lnTo>
                        <a:pt x="32" y="81"/>
                      </a:lnTo>
                      <a:lnTo>
                        <a:pt x="40" y="81"/>
                      </a:lnTo>
                      <a:lnTo>
                        <a:pt x="40" y="73"/>
                      </a:lnTo>
                      <a:lnTo>
                        <a:pt x="32" y="73"/>
                      </a:lnTo>
                      <a:lnTo>
                        <a:pt x="24" y="73"/>
                      </a:lnTo>
                      <a:lnTo>
                        <a:pt x="32" y="73"/>
                      </a:lnTo>
                      <a:lnTo>
                        <a:pt x="32" y="65"/>
                      </a:lnTo>
                      <a:lnTo>
                        <a:pt x="32" y="73"/>
                      </a:lnTo>
                      <a:lnTo>
                        <a:pt x="40" y="73"/>
                      </a:lnTo>
                      <a:lnTo>
                        <a:pt x="40" y="81"/>
                      </a:lnTo>
                      <a:lnTo>
                        <a:pt x="48" y="73"/>
                      </a:lnTo>
                      <a:lnTo>
                        <a:pt x="48" y="81"/>
                      </a:lnTo>
                      <a:lnTo>
                        <a:pt x="48" y="73"/>
                      </a:lnTo>
                      <a:lnTo>
                        <a:pt x="56" y="73"/>
                      </a:lnTo>
                      <a:lnTo>
                        <a:pt x="56" y="81"/>
                      </a:lnTo>
                      <a:lnTo>
                        <a:pt x="64" y="81"/>
                      </a:lnTo>
                      <a:lnTo>
                        <a:pt x="64" y="73"/>
                      </a:lnTo>
                      <a:lnTo>
                        <a:pt x="64" y="65"/>
                      </a:lnTo>
                      <a:lnTo>
                        <a:pt x="56" y="65"/>
                      </a:lnTo>
                      <a:lnTo>
                        <a:pt x="56" y="73"/>
                      </a:lnTo>
                      <a:lnTo>
                        <a:pt x="56" y="65"/>
                      </a:lnTo>
                      <a:lnTo>
                        <a:pt x="48" y="65"/>
                      </a:lnTo>
                      <a:lnTo>
                        <a:pt x="56" y="65"/>
                      </a:lnTo>
                      <a:lnTo>
                        <a:pt x="48" y="65"/>
                      </a:lnTo>
                      <a:lnTo>
                        <a:pt x="48" y="57"/>
                      </a:lnTo>
                      <a:lnTo>
                        <a:pt x="40" y="57"/>
                      </a:lnTo>
                      <a:lnTo>
                        <a:pt x="48" y="57"/>
                      </a:lnTo>
                      <a:lnTo>
                        <a:pt x="56" y="57"/>
                      </a:lnTo>
                      <a:lnTo>
                        <a:pt x="56" y="65"/>
                      </a:lnTo>
                      <a:lnTo>
                        <a:pt x="64" y="65"/>
                      </a:lnTo>
                      <a:lnTo>
                        <a:pt x="73" y="65"/>
                      </a:lnTo>
                      <a:lnTo>
                        <a:pt x="73" y="57"/>
                      </a:lnTo>
                      <a:lnTo>
                        <a:pt x="73" y="65"/>
                      </a:lnTo>
                      <a:lnTo>
                        <a:pt x="81" y="65"/>
                      </a:lnTo>
                      <a:lnTo>
                        <a:pt x="89" y="65"/>
                      </a:lnTo>
                      <a:lnTo>
                        <a:pt x="89" y="57"/>
                      </a:lnTo>
                      <a:lnTo>
                        <a:pt x="81" y="57"/>
                      </a:lnTo>
                      <a:lnTo>
                        <a:pt x="89" y="57"/>
                      </a:lnTo>
                      <a:lnTo>
                        <a:pt x="97" y="57"/>
                      </a:lnTo>
                      <a:lnTo>
                        <a:pt x="89" y="57"/>
                      </a:lnTo>
                      <a:lnTo>
                        <a:pt x="97" y="57"/>
                      </a:lnTo>
                      <a:lnTo>
                        <a:pt x="97" y="48"/>
                      </a:lnTo>
                      <a:lnTo>
                        <a:pt x="97" y="57"/>
                      </a:lnTo>
                      <a:lnTo>
                        <a:pt x="105" y="48"/>
                      </a:lnTo>
                      <a:lnTo>
                        <a:pt x="105" y="57"/>
                      </a:lnTo>
                      <a:lnTo>
                        <a:pt x="113" y="57"/>
                      </a:lnTo>
                      <a:lnTo>
                        <a:pt x="113" y="48"/>
                      </a:lnTo>
                      <a:lnTo>
                        <a:pt x="105" y="48"/>
                      </a:lnTo>
                      <a:lnTo>
                        <a:pt x="113" y="48"/>
                      </a:lnTo>
                      <a:lnTo>
                        <a:pt x="121" y="48"/>
                      </a:lnTo>
                      <a:lnTo>
                        <a:pt x="113" y="48"/>
                      </a:lnTo>
                      <a:lnTo>
                        <a:pt x="105" y="48"/>
                      </a:lnTo>
                      <a:lnTo>
                        <a:pt x="113" y="48"/>
                      </a:lnTo>
                      <a:lnTo>
                        <a:pt x="121" y="48"/>
                      </a:lnTo>
                      <a:lnTo>
                        <a:pt x="121" y="40"/>
                      </a:lnTo>
                      <a:lnTo>
                        <a:pt x="113" y="40"/>
                      </a:lnTo>
                      <a:lnTo>
                        <a:pt x="105" y="40"/>
                      </a:lnTo>
                      <a:lnTo>
                        <a:pt x="105" y="32"/>
                      </a:lnTo>
                      <a:lnTo>
                        <a:pt x="97" y="32"/>
                      </a:lnTo>
                      <a:lnTo>
                        <a:pt x="105" y="32"/>
                      </a:lnTo>
                      <a:lnTo>
                        <a:pt x="113" y="32"/>
                      </a:lnTo>
                      <a:lnTo>
                        <a:pt x="121" y="32"/>
                      </a:lnTo>
                      <a:lnTo>
                        <a:pt x="113" y="32"/>
                      </a:lnTo>
                      <a:lnTo>
                        <a:pt x="121" y="32"/>
                      </a:lnTo>
                      <a:lnTo>
                        <a:pt x="121" y="24"/>
                      </a:lnTo>
                      <a:lnTo>
                        <a:pt x="113" y="24"/>
                      </a:lnTo>
                      <a:lnTo>
                        <a:pt x="113" y="16"/>
                      </a:lnTo>
                      <a:lnTo>
                        <a:pt x="105" y="16"/>
                      </a:lnTo>
                      <a:lnTo>
                        <a:pt x="97" y="16"/>
                      </a:lnTo>
                      <a:lnTo>
                        <a:pt x="97" y="24"/>
                      </a:lnTo>
                      <a:lnTo>
                        <a:pt x="89" y="24"/>
                      </a:lnTo>
                      <a:lnTo>
                        <a:pt x="89" y="32"/>
                      </a:lnTo>
                      <a:lnTo>
                        <a:pt x="97" y="32"/>
                      </a:lnTo>
                      <a:lnTo>
                        <a:pt x="89" y="32"/>
                      </a:lnTo>
                      <a:lnTo>
                        <a:pt x="97" y="32"/>
                      </a:lnTo>
                      <a:lnTo>
                        <a:pt x="97" y="40"/>
                      </a:lnTo>
                      <a:close/>
                    </a:path>
                  </a:pathLst>
                </a:custGeom>
                <a:solidFill>
                  <a:srgbClr val="FE7200"/>
                </a:solidFill>
                <a:ln w="12700">
                  <a:solidFill>
                    <a:srgbClr val="000000"/>
                  </a:solidFill>
                  <a:prstDash val="solid"/>
                  <a:round/>
                  <a:headEnd/>
                  <a:tailEnd/>
                </a:ln>
              </p:spPr>
              <p:txBody>
                <a:bodyPr/>
                <a:lstStyle/>
                <a:p>
                  <a:endParaRPr lang="es-PE"/>
                </a:p>
              </p:txBody>
            </p:sp>
            <p:sp>
              <p:nvSpPr>
                <p:cNvPr id="157" name="Freeform 88">
                  <a:extLst>
                    <a:ext uri="{FF2B5EF4-FFF2-40B4-BE49-F238E27FC236}">
                      <a16:creationId xmlns:a16="http://schemas.microsoft.com/office/drawing/2014/main" id="{181A9ED9-F733-3D4E-94FD-60DE6C6FCB6E}"/>
                    </a:ext>
                  </a:extLst>
                </p:cNvPr>
                <p:cNvSpPr>
                  <a:spLocks noChangeAspect="1"/>
                </p:cNvSpPr>
                <p:nvPr/>
              </p:nvSpPr>
              <p:spPr bwMode="auto">
                <a:xfrm>
                  <a:off x="773" y="1859"/>
                  <a:ext cx="65" cy="46"/>
                </a:xfrm>
                <a:custGeom>
                  <a:avLst/>
                  <a:gdLst>
                    <a:gd name="T0" fmla="*/ 81 w 113"/>
                    <a:gd name="T1" fmla="*/ 16 h 81"/>
                    <a:gd name="T2" fmla="*/ 73 w 113"/>
                    <a:gd name="T3" fmla="*/ 8 h 81"/>
                    <a:gd name="T4" fmla="*/ 56 w 113"/>
                    <a:gd name="T5" fmla="*/ 8 h 81"/>
                    <a:gd name="T6" fmla="*/ 64 w 113"/>
                    <a:gd name="T7" fmla="*/ 16 h 81"/>
                    <a:gd name="T8" fmla="*/ 56 w 113"/>
                    <a:gd name="T9" fmla="*/ 24 h 81"/>
                    <a:gd name="T10" fmla="*/ 48 w 113"/>
                    <a:gd name="T11" fmla="*/ 16 h 81"/>
                    <a:gd name="T12" fmla="*/ 40 w 113"/>
                    <a:gd name="T13" fmla="*/ 8 h 81"/>
                    <a:gd name="T14" fmla="*/ 32 w 113"/>
                    <a:gd name="T15" fmla="*/ 0 h 81"/>
                    <a:gd name="T16" fmla="*/ 24 w 113"/>
                    <a:gd name="T17" fmla="*/ 8 h 81"/>
                    <a:gd name="T18" fmla="*/ 40 w 113"/>
                    <a:gd name="T19" fmla="*/ 16 h 81"/>
                    <a:gd name="T20" fmla="*/ 40 w 113"/>
                    <a:gd name="T21" fmla="*/ 16 h 81"/>
                    <a:gd name="T22" fmla="*/ 48 w 113"/>
                    <a:gd name="T23" fmla="*/ 24 h 81"/>
                    <a:gd name="T24" fmla="*/ 56 w 113"/>
                    <a:gd name="T25" fmla="*/ 32 h 81"/>
                    <a:gd name="T26" fmla="*/ 64 w 113"/>
                    <a:gd name="T27" fmla="*/ 40 h 81"/>
                    <a:gd name="T28" fmla="*/ 48 w 113"/>
                    <a:gd name="T29" fmla="*/ 32 h 81"/>
                    <a:gd name="T30" fmla="*/ 32 w 113"/>
                    <a:gd name="T31" fmla="*/ 32 h 81"/>
                    <a:gd name="T32" fmla="*/ 24 w 113"/>
                    <a:gd name="T33" fmla="*/ 40 h 81"/>
                    <a:gd name="T34" fmla="*/ 40 w 113"/>
                    <a:gd name="T35" fmla="*/ 40 h 81"/>
                    <a:gd name="T36" fmla="*/ 48 w 113"/>
                    <a:gd name="T37" fmla="*/ 40 h 81"/>
                    <a:gd name="T38" fmla="*/ 48 w 113"/>
                    <a:gd name="T39" fmla="*/ 40 h 81"/>
                    <a:gd name="T40" fmla="*/ 40 w 113"/>
                    <a:gd name="T41" fmla="*/ 48 h 81"/>
                    <a:gd name="T42" fmla="*/ 40 w 113"/>
                    <a:gd name="T43" fmla="*/ 48 h 81"/>
                    <a:gd name="T44" fmla="*/ 40 w 113"/>
                    <a:gd name="T45" fmla="*/ 48 h 81"/>
                    <a:gd name="T46" fmla="*/ 32 w 113"/>
                    <a:gd name="T47" fmla="*/ 40 h 81"/>
                    <a:gd name="T48" fmla="*/ 32 w 113"/>
                    <a:gd name="T49" fmla="*/ 40 h 81"/>
                    <a:gd name="T50" fmla="*/ 32 w 113"/>
                    <a:gd name="T51" fmla="*/ 57 h 81"/>
                    <a:gd name="T52" fmla="*/ 32 w 113"/>
                    <a:gd name="T53" fmla="*/ 57 h 81"/>
                    <a:gd name="T54" fmla="*/ 24 w 113"/>
                    <a:gd name="T55" fmla="*/ 57 h 81"/>
                    <a:gd name="T56" fmla="*/ 8 w 113"/>
                    <a:gd name="T57" fmla="*/ 65 h 81"/>
                    <a:gd name="T58" fmla="*/ 0 w 113"/>
                    <a:gd name="T59" fmla="*/ 57 h 81"/>
                    <a:gd name="T60" fmla="*/ 8 w 113"/>
                    <a:gd name="T61" fmla="*/ 73 h 81"/>
                    <a:gd name="T62" fmla="*/ 16 w 113"/>
                    <a:gd name="T63" fmla="*/ 73 h 81"/>
                    <a:gd name="T64" fmla="*/ 16 w 113"/>
                    <a:gd name="T65" fmla="*/ 73 h 81"/>
                    <a:gd name="T66" fmla="*/ 16 w 113"/>
                    <a:gd name="T67" fmla="*/ 73 h 81"/>
                    <a:gd name="T68" fmla="*/ 24 w 113"/>
                    <a:gd name="T69" fmla="*/ 81 h 81"/>
                    <a:gd name="T70" fmla="*/ 32 w 113"/>
                    <a:gd name="T71" fmla="*/ 81 h 81"/>
                    <a:gd name="T72" fmla="*/ 40 w 113"/>
                    <a:gd name="T73" fmla="*/ 73 h 81"/>
                    <a:gd name="T74" fmla="*/ 40 w 113"/>
                    <a:gd name="T75" fmla="*/ 73 h 81"/>
                    <a:gd name="T76" fmla="*/ 40 w 113"/>
                    <a:gd name="T77" fmla="*/ 57 h 81"/>
                    <a:gd name="T78" fmla="*/ 48 w 113"/>
                    <a:gd name="T79" fmla="*/ 57 h 81"/>
                    <a:gd name="T80" fmla="*/ 56 w 113"/>
                    <a:gd name="T81" fmla="*/ 65 h 81"/>
                    <a:gd name="T82" fmla="*/ 56 w 113"/>
                    <a:gd name="T83" fmla="*/ 57 h 81"/>
                    <a:gd name="T84" fmla="*/ 64 w 113"/>
                    <a:gd name="T85" fmla="*/ 65 h 81"/>
                    <a:gd name="T86" fmla="*/ 73 w 113"/>
                    <a:gd name="T87" fmla="*/ 57 h 81"/>
                    <a:gd name="T88" fmla="*/ 81 w 113"/>
                    <a:gd name="T89" fmla="*/ 48 h 81"/>
                    <a:gd name="T90" fmla="*/ 89 w 113"/>
                    <a:gd name="T91" fmla="*/ 32 h 81"/>
                    <a:gd name="T92" fmla="*/ 89 w 113"/>
                    <a:gd name="T93" fmla="*/ 32 h 81"/>
                    <a:gd name="T94" fmla="*/ 97 w 113"/>
                    <a:gd name="T95" fmla="*/ 24 h 81"/>
                    <a:gd name="T96" fmla="*/ 105 w 113"/>
                    <a:gd name="T97" fmla="*/ 16 h 81"/>
                    <a:gd name="T98" fmla="*/ 105 w 113"/>
                    <a:gd name="T99" fmla="*/ 8 h 81"/>
                    <a:gd name="T100" fmla="*/ 97 w 113"/>
                    <a:gd name="T101" fmla="*/ 1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 h="81">
                      <a:moveTo>
                        <a:pt x="89" y="16"/>
                      </a:moveTo>
                      <a:lnTo>
                        <a:pt x="81" y="16"/>
                      </a:lnTo>
                      <a:lnTo>
                        <a:pt x="73" y="16"/>
                      </a:lnTo>
                      <a:lnTo>
                        <a:pt x="73" y="8"/>
                      </a:lnTo>
                      <a:lnTo>
                        <a:pt x="64" y="8"/>
                      </a:lnTo>
                      <a:lnTo>
                        <a:pt x="56" y="8"/>
                      </a:lnTo>
                      <a:lnTo>
                        <a:pt x="56" y="16"/>
                      </a:lnTo>
                      <a:lnTo>
                        <a:pt x="64" y="16"/>
                      </a:lnTo>
                      <a:lnTo>
                        <a:pt x="56" y="16"/>
                      </a:lnTo>
                      <a:lnTo>
                        <a:pt x="56" y="24"/>
                      </a:lnTo>
                      <a:lnTo>
                        <a:pt x="56" y="16"/>
                      </a:lnTo>
                      <a:lnTo>
                        <a:pt x="48" y="16"/>
                      </a:lnTo>
                      <a:lnTo>
                        <a:pt x="40" y="16"/>
                      </a:lnTo>
                      <a:lnTo>
                        <a:pt x="40" y="8"/>
                      </a:lnTo>
                      <a:lnTo>
                        <a:pt x="32" y="8"/>
                      </a:lnTo>
                      <a:lnTo>
                        <a:pt x="32" y="0"/>
                      </a:lnTo>
                      <a:lnTo>
                        <a:pt x="24" y="0"/>
                      </a:lnTo>
                      <a:lnTo>
                        <a:pt x="24" y="8"/>
                      </a:lnTo>
                      <a:lnTo>
                        <a:pt x="32" y="8"/>
                      </a:lnTo>
                      <a:lnTo>
                        <a:pt x="40" y="16"/>
                      </a:lnTo>
                      <a:lnTo>
                        <a:pt x="32" y="16"/>
                      </a:lnTo>
                      <a:lnTo>
                        <a:pt x="40" y="16"/>
                      </a:lnTo>
                      <a:lnTo>
                        <a:pt x="40" y="24"/>
                      </a:lnTo>
                      <a:lnTo>
                        <a:pt x="48" y="24"/>
                      </a:lnTo>
                      <a:lnTo>
                        <a:pt x="48" y="32"/>
                      </a:lnTo>
                      <a:lnTo>
                        <a:pt x="56" y="32"/>
                      </a:lnTo>
                      <a:lnTo>
                        <a:pt x="56" y="40"/>
                      </a:lnTo>
                      <a:lnTo>
                        <a:pt x="64" y="40"/>
                      </a:lnTo>
                      <a:lnTo>
                        <a:pt x="56" y="40"/>
                      </a:lnTo>
                      <a:lnTo>
                        <a:pt x="48" y="32"/>
                      </a:lnTo>
                      <a:lnTo>
                        <a:pt x="40" y="32"/>
                      </a:lnTo>
                      <a:lnTo>
                        <a:pt x="32" y="32"/>
                      </a:lnTo>
                      <a:lnTo>
                        <a:pt x="24" y="32"/>
                      </a:lnTo>
                      <a:lnTo>
                        <a:pt x="24" y="40"/>
                      </a:lnTo>
                      <a:lnTo>
                        <a:pt x="32" y="40"/>
                      </a:lnTo>
                      <a:lnTo>
                        <a:pt x="40" y="40"/>
                      </a:lnTo>
                      <a:lnTo>
                        <a:pt x="40" y="32"/>
                      </a:lnTo>
                      <a:lnTo>
                        <a:pt x="48" y="40"/>
                      </a:lnTo>
                      <a:lnTo>
                        <a:pt x="48" y="32"/>
                      </a:lnTo>
                      <a:lnTo>
                        <a:pt x="48" y="40"/>
                      </a:lnTo>
                      <a:lnTo>
                        <a:pt x="40" y="40"/>
                      </a:lnTo>
                      <a:lnTo>
                        <a:pt x="40" y="48"/>
                      </a:lnTo>
                      <a:lnTo>
                        <a:pt x="40" y="57"/>
                      </a:lnTo>
                      <a:lnTo>
                        <a:pt x="40" y="48"/>
                      </a:lnTo>
                      <a:lnTo>
                        <a:pt x="32" y="48"/>
                      </a:lnTo>
                      <a:lnTo>
                        <a:pt x="40" y="48"/>
                      </a:lnTo>
                      <a:lnTo>
                        <a:pt x="32" y="48"/>
                      </a:lnTo>
                      <a:lnTo>
                        <a:pt x="32" y="40"/>
                      </a:lnTo>
                      <a:lnTo>
                        <a:pt x="40" y="40"/>
                      </a:lnTo>
                      <a:lnTo>
                        <a:pt x="32" y="40"/>
                      </a:lnTo>
                      <a:lnTo>
                        <a:pt x="32" y="48"/>
                      </a:lnTo>
                      <a:lnTo>
                        <a:pt x="32" y="57"/>
                      </a:lnTo>
                      <a:lnTo>
                        <a:pt x="24" y="57"/>
                      </a:lnTo>
                      <a:lnTo>
                        <a:pt x="32" y="57"/>
                      </a:lnTo>
                      <a:lnTo>
                        <a:pt x="24" y="65"/>
                      </a:lnTo>
                      <a:lnTo>
                        <a:pt x="24" y="57"/>
                      </a:lnTo>
                      <a:lnTo>
                        <a:pt x="16" y="65"/>
                      </a:lnTo>
                      <a:lnTo>
                        <a:pt x="8" y="65"/>
                      </a:lnTo>
                      <a:lnTo>
                        <a:pt x="0" y="65"/>
                      </a:lnTo>
                      <a:lnTo>
                        <a:pt x="0" y="57"/>
                      </a:lnTo>
                      <a:lnTo>
                        <a:pt x="0" y="65"/>
                      </a:lnTo>
                      <a:lnTo>
                        <a:pt x="8" y="73"/>
                      </a:lnTo>
                      <a:lnTo>
                        <a:pt x="16" y="81"/>
                      </a:lnTo>
                      <a:lnTo>
                        <a:pt x="16" y="73"/>
                      </a:lnTo>
                      <a:lnTo>
                        <a:pt x="8" y="73"/>
                      </a:lnTo>
                      <a:lnTo>
                        <a:pt x="16" y="73"/>
                      </a:lnTo>
                      <a:lnTo>
                        <a:pt x="16" y="65"/>
                      </a:lnTo>
                      <a:lnTo>
                        <a:pt x="16" y="73"/>
                      </a:lnTo>
                      <a:lnTo>
                        <a:pt x="16" y="81"/>
                      </a:lnTo>
                      <a:lnTo>
                        <a:pt x="24" y="81"/>
                      </a:lnTo>
                      <a:lnTo>
                        <a:pt x="24" y="73"/>
                      </a:lnTo>
                      <a:lnTo>
                        <a:pt x="32" y="81"/>
                      </a:lnTo>
                      <a:lnTo>
                        <a:pt x="32" y="73"/>
                      </a:lnTo>
                      <a:lnTo>
                        <a:pt x="40" y="73"/>
                      </a:lnTo>
                      <a:lnTo>
                        <a:pt x="32" y="73"/>
                      </a:lnTo>
                      <a:lnTo>
                        <a:pt x="40" y="73"/>
                      </a:lnTo>
                      <a:lnTo>
                        <a:pt x="40" y="65"/>
                      </a:lnTo>
                      <a:lnTo>
                        <a:pt x="40" y="57"/>
                      </a:lnTo>
                      <a:lnTo>
                        <a:pt x="40" y="65"/>
                      </a:lnTo>
                      <a:lnTo>
                        <a:pt x="48" y="57"/>
                      </a:lnTo>
                      <a:lnTo>
                        <a:pt x="48" y="65"/>
                      </a:lnTo>
                      <a:lnTo>
                        <a:pt x="56" y="65"/>
                      </a:lnTo>
                      <a:lnTo>
                        <a:pt x="48" y="65"/>
                      </a:lnTo>
                      <a:lnTo>
                        <a:pt x="56" y="57"/>
                      </a:lnTo>
                      <a:lnTo>
                        <a:pt x="56" y="65"/>
                      </a:lnTo>
                      <a:lnTo>
                        <a:pt x="64" y="65"/>
                      </a:lnTo>
                      <a:lnTo>
                        <a:pt x="64" y="57"/>
                      </a:lnTo>
                      <a:lnTo>
                        <a:pt x="73" y="57"/>
                      </a:lnTo>
                      <a:lnTo>
                        <a:pt x="73" y="48"/>
                      </a:lnTo>
                      <a:lnTo>
                        <a:pt x="81" y="48"/>
                      </a:lnTo>
                      <a:lnTo>
                        <a:pt x="81" y="40"/>
                      </a:lnTo>
                      <a:lnTo>
                        <a:pt x="89" y="32"/>
                      </a:lnTo>
                      <a:lnTo>
                        <a:pt x="81" y="40"/>
                      </a:lnTo>
                      <a:lnTo>
                        <a:pt x="89" y="32"/>
                      </a:lnTo>
                      <a:lnTo>
                        <a:pt x="97" y="32"/>
                      </a:lnTo>
                      <a:lnTo>
                        <a:pt x="97" y="24"/>
                      </a:lnTo>
                      <a:lnTo>
                        <a:pt x="105" y="24"/>
                      </a:lnTo>
                      <a:lnTo>
                        <a:pt x="105" y="16"/>
                      </a:lnTo>
                      <a:lnTo>
                        <a:pt x="113" y="8"/>
                      </a:lnTo>
                      <a:lnTo>
                        <a:pt x="105" y="8"/>
                      </a:lnTo>
                      <a:lnTo>
                        <a:pt x="97" y="8"/>
                      </a:lnTo>
                      <a:lnTo>
                        <a:pt x="97" y="16"/>
                      </a:lnTo>
                      <a:lnTo>
                        <a:pt x="89" y="16"/>
                      </a:lnTo>
                      <a:close/>
                    </a:path>
                  </a:pathLst>
                </a:custGeom>
                <a:solidFill>
                  <a:srgbClr val="FE7200"/>
                </a:solidFill>
                <a:ln w="12700">
                  <a:solidFill>
                    <a:srgbClr val="000000"/>
                  </a:solidFill>
                  <a:prstDash val="solid"/>
                  <a:round/>
                  <a:headEnd/>
                  <a:tailEnd/>
                </a:ln>
              </p:spPr>
              <p:txBody>
                <a:bodyPr/>
                <a:lstStyle/>
                <a:p>
                  <a:endParaRPr lang="es-PE"/>
                </a:p>
              </p:txBody>
            </p:sp>
            <p:sp>
              <p:nvSpPr>
                <p:cNvPr id="158" name="Freeform 89">
                  <a:extLst>
                    <a:ext uri="{FF2B5EF4-FFF2-40B4-BE49-F238E27FC236}">
                      <a16:creationId xmlns:a16="http://schemas.microsoft.com/office/drawing/2014/main" id="{A75F40BC-D187-3C4C-BDAC-97043E7D8910}"/>
                    </a:ext>
                  </a:extLst>
                </p:cNvPr>
                <p:cNvSpPr>
                  <a:spLocks noChangeAspect="1"/>
                </p:cNvSpPr>
                <p:nvPr/>
              </p:nvSpPr>
              <p:spPr bwMode="auto">
                <a:xfrm>
                  <a:off x="768" y="1882"/>
                  <a:ext cx="10" cy="10"/>
                </a:xfrm>
                <a:custGeom>
                  <a:avLst/>
                  <a:gdLst>
                    <a:gd name="T0" fmla="*/ 9 w 17"/>
                    <a:gd name="T1" fmla="*/ 0 h 17"/>
                    <a:gd name="T2" fmla="*/ 0 w 17"/>
                    <a:gd name="T3" fmla="*/ 0 h 17"/>
                    <a:gd name="T4" fmla="*/ 0 w 17"/>
                    <a:gd name="T5" fmla="*/ 8 h 17"/>
                    <a:gd name="T6" fmla="*/ 0 w 17"/>
                    <a:gd name="T7" fmla="*/ 17 h 17"/>
                    <a:gd name="T8" fmla="*/ 9 w 17"/>
                    <a:gd name="T9" fmla="*/ 17 h 17"/>
                    <a:gd name="T10" fmla="*/ 17 w 17"/>
                    <a:gd name="T11" fmla="*/ 17 h 17"/>
                    <a:gd name="T12" fmla="*/ 17 w 17"/>
                    <a:gd name="T13" fmla="*/ 8 h 17"/>
                    <a:gd name="T14" fmla="*/ 17 w 17"/>
                    <a:gd name="T15" fmla="*/ 0 h 17"/>
                    <a:gd name="T16" fmla="*/ 17 w 17"/>
                    <a:gd name="T17" fmla="*/ 8 h 17"/>
                    <a:gd name="T18" fmla="*/ 9 w 17"/>
                    <a:gd name="T19" fmla="*/ 8 h 17"/>
                    <a:gd name="T20" fmla="*/ 9 w 17"/>
                    <a:gd name="T21" fmla="*/ 0 h 17"/>
                    <a:gd name="T22" fmla="*/ 17 w 17"/>
                    <a:gd name="T23" fmla="*/ 0 h 17"/>
                    <a:gd name="T24" fmla="*/ 9 w 17"/>
                    <a:gd name="T2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7">
                      <a:moveTo>
                        <a:pt x="9" y="0"/>
                      </a:moveTo>
                      <a:lnTo>
                        <a:pt x="0" y="0"/>
                      </a:lnTo>
                      <a:lnTo>
                        <a:pt x="0" y="8"/>
                      </a:lnTo>
                      <a:lnTo>
                        <a:pt x="0" y="17"/>
                      </a:lnTo>
                      <a:lnTo>
                        <a:pt x="9" y="17"/>
                      </a:lnTo>
                      <a:lnTo>
                        <a:pt x="17" y="17"/>
                      </a:lnTo>
                      <a:lnTo>
                        <a:pt x="17" y="8"/>
                      </a:lnTo>
                      <a:lnTo>
                        <a:pt x="17" y="0"/>
                      </a:lnTo>
                      <a:lnTo>
                        <a:pt x="17" y="8"/>
                      </a:lnTo>
                      <a:lnTo>
                        <a:pt x="9" y="8"/>
                      </a:lnTo>
                      <a:lnTo>
                        <a:pt x="9" y="0"/>
                      </a:lnTo>
                      <a:lnTo>
                        <a:pt x="17" y="0"/>
                      </a:lnTo>
                      <a:lnTo>
                        <a:pt x="9" y="0"/>
                      </a:lnTo>
                      <a:close/>
                    </a:path>
                  </a:pathLst>
                </a:custGeom>
                <a:solidFill>
                  <a:srgbClr val="FE7200"/>
                </a:solidFill>
                <a:ln w="12700">
                  <a:solidFill>
                    <a:srgbClr val="000000"/>
                  </a:solidFill>
                  <a:prstDash val="solid"/>
                  <a:round/>
                  <a:headEnd/>
                  <a:tailEnd/>
                </a:ln>
              </p:spPr>
              <p:txBody>
                <a:bodyPr/>
                <a:lstStyle/>
                <a:p>
                  <a:endParaRPr lang="es-PE"/>
                </a:p>
              </p:txBody>
            </p:sp>
          </p:grpSp>
          <p:sp>
            <p:nvSpPr>
              <p:cNvPr id="145" name="Freeform 90">
                <a:extLst>
                  <a:ext uri="{FF2B5EF4-FFF2-40B4-BE49-F238E27FC236}">
                    <a16:creationId xmlns:a16="http://schemas.microsoft.com/office/drawing/2014/main" id="{2373D0D2-55B2-F647-9F2C-3EEE9CE9DEEF}"/>
                  </a:ext>
                </a:extLst>
              </p:cNvPr>
              <p:cNvSpPr>
                <a:spLocks noChangeAspect="1"/>
              </p:cNvSpPr>
              <p:nvPr/>
            </p:nvSpPr>
            <p:spPr bwMode="auto">
              <a:xfrm>
                <a:off x="801" y="1854"/>
                <a:ext cx="5" cy="10"/>
              </a:xfrm>
              <a:custGeom>
                <a:avLst/>
                <a:gdLst>
                  <a:gd name="T0" fmla="*/ 0 w 8"/>
                  <a:gd name="T1" fmla="*/ 0 h 16"/>
                  <a:gd name="T2" fmla="*/ 0 w 8"/>
                  <a:gd name="T3" fmla="*/ 8 h 16"/>
                  <a:gd name="T4" fmla="*/ 8 w 8"/>
                  <a:gd name="T5" fmla="*/ 8 h 16"/>
                  <a:gd name="T6" fmla="*/ 8 w 8"/>
                  <a:gd name="T7" fmla="*/ 16 h 16"/>
                  <a:gd name="T8" fmla="*/ 0 w 8"/>
                  <a:gd name="T9" fmla="*/ 16 h 16"/>
                  <a:gd name="T10" fmla="*/ 0 w 8"/>
                  <a:gd name="T11" fmla="*/ 8 h 16"/>
                  <a:gd name="T12" fmla="*/ 0 w 8"/>
                  <a:gd name="T13" fmla="*/ 16 h 16"/>
                  <a:gd name="T14" fmla="*/ 8 w 8"/>
                  <a:gd name="T15" fmla="*/ 16 h 16"/>
                  <a:gd name="T16" fmla="*/ 8 w 8"/>
                  <a:gd name="T17" fmla="*/ 8 h 16"/>
                  <a:gd name="T18" fmla="*/ 0 w 8"/>
                  <a:gd name="T19" fmla="*/ 8 h 16"/>
                  <a:gd name="T20" fmla="*/ 0 w 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6">
                    <a:moveTo>
                      <a:pt x="0" y="0"/>
                    </a:moveTo>
                    <a:lnTo>
                      <a:pt x="0" y="8"/>
                    </a:lnTo>
                    <a:lnTo>
                      <a:pt x="8" y="8"/>
                    </a:lnTo>
                    <a:lnTo>
                      <a:pt x="8" y="16"/>
                    </a:lnTo>
                    <a:lnTo>
                      <a:pt x="0" y="16"/>
                    </a:lnTo>
                    <a:lnTo>
                      <a:pt x="0" y="8"/>
                    </a:lnTo>
                    <a:lnTo>
                      <a:pt x="0" y="16"/>
                    </a:lnTo>
                    <a:lnTo>
                      <a:pt x="8" y="16"/>
                    </a:lnTo>
                    <a:lnTo>
                      <a:pt x="8" y="8"/>
                    </a:lnTo>
                    <a:lnTo>
                      <a:pt x="0" y="8"/>
                    </a:lnTo>
                    <a:lnTo>
                      <a:pt x="0" y="0"/>
                    </a:lnTo>
                    <a:close/>
                  </a:path>
                </a:pathLst>
              </a:custGeom>
              <a:solidFill>
                <a:srgbClr val="FE7200"/>
              </a:solidFill>
              <a:ln w="12700">
                <a:solidFill>
                  <a:srgbClr val="000000"/>
                </a:solidFill>
                <a:prstDash val="solid"/>
                <a:round/>
                <a:headEnd/>
                <a:tailEnd/>
              </a:ln>
            </p:spPr>
            <p:txBody>
              <a:bodyPr/>
              <a:lstStyle/>
              <a:p>
                <a:endParaRPr lang="es-PE"/>
              </a:p>
            </p:txBody>
          </p:sp>
          <p:sp>
            <p:nvSpPr>
              <p:cNvPr id="146" name="Freeform 91">
                <a:extLst>
                  <a:ext uri="{FF2B5EF4-FFF2-40B4-BE49-F238E27FC236}">
                    <a16:creationId xmlns:a16="http://schemas.microsoft.com/office/drawing/2014/main" id="{37F0B95B-A4C8-6844-9448-1A4135A25782}"/>
                  </a:ext>
                </a:extLst>
              </p:cNvPr>
              <p:cNvSpPr>
                <a:spLocks noChangeAspect="1"/>
              </p:cNvSpPr>
              <p:nvPr/>
            </p:nvSpPr>
            <p:spPr bwMode="auto">
              <a:xfrm>
                <a:off x="815" y="1905"/>
                <a:ext cx="5" cy="5"/>
              </a:xfrm>
              <a:custGeom>
                <a:avLst/>
                <a:gdLst>
                  <a:gd name="T0" fmla="*/ 0 w 8"/>
                  <a:gd name="T1" fmla="*/ 0 h 8"/>
                  <a:gd name="T2" fmla="*/ 0 w 8"/>
                  <a:gd name="T3" fmla="*/ 8 h 8"/>
                  <a:gd name="T4" fmla="*/ 8 w 8"/>
                  <a:gd name="T5" fmla="*/ 8 h 8"/>
                  <a:gd name="T6" fmla="*/ 0 w 8"/>
                  <a:gd name="T7" fmla="*/ 8 h 8"/>
                  <a:gd name="T8" fmla="*/ 8 w 8"/>
                  <a:gd name="T9" fmla="*/ 0 h 8"/>
                  <a:gd name="T10" fmla="*/ 0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0" y="0"/>
                    </a:moveTo>
                    <a:lnTo>
                      <a:pt x="0" y="8"/>
                    </a:lnTo>
                    <a:lnTo>
                      <a:pt x="8" y="8"/>
                    </a:lnTo>
                    <a:lnTo>
                      <a:pt x="0" y="8"/>
                    </a:lnTo>
                    <a:lnTo>
                      <a:pt x="8" y="0"/>
                    </a:lnTo>
                    <a:lnTo>
                      <a:pt x="0" y="0"/>
                    </a:lnTo>
                    <a:close/>
                  </a:path>
                </a:pathLst>
              </a:custGeom>
              <a:solidFill>
                <a:srgbClr val="FE7200"/>
              </a:solidFill>
              <a:ln w="12700">
                <a:solidFill>
                  <a:srgbClr val="000000"/>
                </a:solidFill>
                <a:prstDash val="solid"/>
                <a:round/>
                <a:headEnd/>
                <a:tailEnd/>
              </a:ln>
            </p:spPr>
            <p:txBody>
              <a:bodyPr/>
              <a:lstStyle/>
              <a:p>
                <a:endParaRPr lang="es-PE"/>
              </a:p>
            </p:txBody>
          </p:sp>
          <p:sp>
            <p:nvSpPr>
              <p:cNvPr id="147" name="Freeform 92">
                <a:extLst>
                  <a:ext uri="{FF2B5EF4-FFF2-40B4-BE49-F238E27FC236}">
                    <a16:creationId xmlns:a16="http://schemas.microsoft.com/office/drawing/2014/main" id="{04FEAEE3-0892-4842-AAEA-6821FB714B37}"/>
                  </a:ext>
                </a:extLst>
              </p:cNvPr>
              <p:cNvSpPr>
                <a:spLocks noChangeAspect="1"/>
              </p:cNvSpPr>
              <p:nvPr/>
            </p:nvSpPr>
            <p:spPr bwMode="auto">
              <a:xfrm>
                <a:off x="815" y="1915"/>
                <a:ext cx="5" cy="4"/>
              </a:xfrm>
              <a:custGeom>
                <a:avLst/>
                <a:gdLst>
                  <a:gd name="T0" fmla="*/ 0 w 8"/>
                  <a:gd name="T1" fmla="*/ 0 h 8"/>
                  <a:gd name="T2" fmla="*/ 0 w 8"/>
                  <a:gd name="T3" fmla="*/ 8 h 8"/>
                  <a:gd name="T4" fmla="*/ 0 w 8"/>
                  <a:gd name="T5" fmla="*/ 0 h 8"/>
                  <a:gd name="T6" fmla="*/ 8 w 8"/>
                  <a:gd name="T7" fmla="*/ 0 h 8"/>
                  <a:gd name="T8" fmla="*/ 0 w 8"/>
                  <a:gd name="T9" fmla="*/ 0 h 8"/>
                </a:gdLst>
                <a:ahLst/>
                <a:cxnLst>
                  <a:cxn ang="0">
                    <a:pos x="T0" y="T1"/>
                  </a:cxn>
                  <a:cxn ang="0">
                    <a:pos x="T2" y="T3"/>
                  </a:cxn>
                  <a:cxn ang="0">
                    <a:pos x="T4" y="T5"/>
                  </a:cxn>
                  <a:cxn ang="0">
                    <a:pos x="T6" y="T7"/>
                  </a:cxn>
                  <a:cxn ang="0">
                    <a:pos x="T8" y="T9"/>
                  </a:cxn>
                </a:cxnLst>
                <a:rect l="0" t="0" r="r" b="b"/>
                <a:pathLst>
                  <a:path w="8" h="8">
                    <a:moveTo>
                      <a:pt x="0" y="0"/>
                    </a:moveTo>
                    <a:lnTo>
                      <a:pt x="0" y="8"/>
                    </a:lnTo>
                    <a:lnTo>
                      <a:pt x="0" y="0"/>
                    </a:lnTo>
                    <a:lnTo>
                      <a:pt x="8" y="0"/>
                    </a:lnTo>
                    <a:lnTo>
                      <a:pt x="0" y="0"/>
                    </a:lnTo>
                    <a:close/>
                  </a:path>
                </a:pathLst>
              </a:custGeom>
              <a:solidFill>
                <a:srgbClr val="FE7200"/>
              </a:solidFill>
              <a:ln w="12700">
                <a:solidFill>
                  <a:srgbClr val="000000"/>
                </a:solidFill>
                <a:prstDash val="solid"/>
                <a:round/>
                <a:headEnd/>
                <a:tailEnd/>
              </a:ln>
            </p:spPr>
            <p:txBody>
              <a:bodyPr/>
              <a:lstStyle/>
              <a:p>
                <a:endParaRPr lang="es-PE"/>
              </a:p>
            </p:txBody>
          </p:sp>
        </p:grpSp>
        <p:sp>
          <p:nvSpPr>
            <p:cNvPr id="133" name="Freeform 93">
              <a:extLst>
                <a:ext uri="{FF2B5EF4-FFF2-40B4-BE49-F238E27FC236}">
                  <a16:creationId xmlns:a16="http://schemas.microsoft.com/office/drawing/2014/main" id="{0F73D404-0DE5-1A4C-8490-D29C7F30314F}"/>
                </a:ext>
              </a:extLst>
            </p:cNvPr>
            <p:cNvSpPr>
              <a:spLocks noChangeAspect="1"/>
            </p:cNvSpPr>
            <p:nvPr/>
          </p:nvSpPr>
          <p:spPr bwMode="auto">
            <a:xfrm>
              <a:off x="3616" y="2191"/>
              <a:ext cx="116" cy="228"/>
            </a:xfrm>
            <a:custGeom>
              <a:avLst/>
              <a:gdLst>
                <a:gd name="T0" fmla="*/ 81 w 203"/>
                <a:gd name="T1" fmla="*/ 397 h 397"/>
                <a:gd name="T2" fmla="*/ 106 w 203"/>
                <a:gd name="T3" fmla="*/ 397 h 397"/>
                <a:gd name="T4" fmla="*/ 130 w 203"/>
                <a:gd name="T5" fmla="*/ 397 h 397"/>
                <a:gd name="T6" fmla="*/ 154 w 203"/>
                <a:gd name="T7" fmla="*/ 397 h 397"/>
                <a:gd name="T8" fmla="*/ 179 w 203"/>
                <a:gd name="T9" fmla="*/ 397 h 397"/>
                <a:gd name="T10" fmla="*/ 179 w 203"/>
                <a:gd name="T11" fmla="*/ 373 h 397"/>
                <a:gd name="T12" fmla="*/ 179 w 203"/>
                <a:gd name="T13" fmla="*/ 349 h 397"/>
                <a:gd name="T14" fmla="*/ 179 w 203"/>
                <a:gd name="T15" fmla="*/ 324 h 397"/>
                <a:gd name="T16" fmla="*/ 179 w 203"/>
                <a:gd name="T17" fmla="*/ 300 h 397"/>
                <a:gd name="T18" fmla="*/ 179 w 203"/>
                <a:gd name="T19" fmla="*/ 276 h 397"/>
                <a:gd name="T20" fmla="*/ 179 w 203"/>
                <a:gd name="T21" fmla="*/ 251 h 397"/>
                <a:gd name="T22" fmla="*/ 179 w 203"/>
                <a:gd name="T23" fmla="*/ 227 h 397"/>
                <a:gd name="T24" fmla="*/ 179 w 203"/>
                <a:gd name="T25" fmla="*/ 203 h 397"/>
                <a:gd name="T26" fmla="*/ 179 w 203"/>
                <a:gd name="T27" fmla="*/ 178 h 397"/>
                <a:gd name="T28" fmla="*/ 179 w 203"/>
                <a:gd name="T29" fmla="*/ 154 h 397"/>
                <a:gd name="T30" fmla="*/ 179 w 203"/>
                <a:gd name="T31" fmla="*/ 130 h 397"/>
                <a:gd name="T32" fmla="*/ 187 w 203"/>
                <a:gd name="T33" fmla="*/ 113 h 397"/>
                <a:gd name="T34" fmla="*/ 195 w 203"/>
                <a:gd name="T35" fmla="*/ 97 h 397"/>
                <a:gd name="T36" fmla="*/ 195 w 203"/>
                <a:gd name="T37" fmla="*/ 73 h 397"/>
                <a:gd name="T38" fmla="*/ 195 w 203"/>
                <a:gd name="T39" fmla="*/ 65 h 397"/>
                <a:gd name="T40" fmla="*/ 203 w 203"/>
                <a:gd name="T41" fmla="*/ 65 h 397"/>
                <a:gd name="T42" fmla="*/ 195 w 203"/>
                <a:gd name="T43" fmla="*/ 49 h 397"/>
                <a:gd name="T44" fmla="*/ 187 w 203"/>
                <a:gd name="T45" fmla="*/ 49 h 397"/>
                <a:gd name="T46" fmla="*/ 170 w 203"/>
                <a:gd name="T47" fmla="*/ 40 h 397"/>
                <a:gd name="T48" fmla="*/ 170 w 203"/>
                <a:gd name="T49" fmla="*/ 16 h 397"/>
                <a:gd name="T50" fmla="*/ 154 w 203"/>
                <a:gd name="T51" fmla="*/ 8 h 397"/>
                <a:gd name="T52" fmla="*/ 138 w 203"/>
                <a:gd name="T53" fmla="*/ 0 h 397"/>
                <a:gd name="T54" fmla="*/ 122 w 203"/>
                <a:gd name="T55" fmla="*/ 8 h 397"/>
                <a:gd name="T56" fmla="*/ 114 w 203"/>
                <a:gd name="T57" fmla="*/ 8 h 397"/>
                <a:gd name="T58" fmla="*/ 89 w 203"/>
                <a:gd name="T59" fmla="*/ 8 h 397"/>
                <a:gd name="T60" fmla="*/ 73 w 203"/>
                <a:gd name="T61" fmla="*/ 16 h 397"/>
                <a:gd name="T62" fmla="*/ 57 w 203"/>
                <a:gd name="T63" fmla="*/ 8 h 397"/>
                <a:gd name="T64" fmla="*/ 41 w 203"/>
                <a:gd name="T65" fmla="*/ 8 h 397"/>
                <a:gd name="T66" fmla="*/ 16 w 203"/>
                <a:gd name="T67" fmla="*/ 0 h 397"/>
                <a:gd name="T68" fmla="*/ 8 w 203"/>
                <a:gd name="T69" fmla="*/ 0 h 397"/>
                <a:gd name="T70" fmla="*/ 0 w 203"/>
                <a:gd name="T71" fmla="*/ 16 h 397"/>
                <a:gd name="T72" fmla="*/ 0 w 203"/>
                <a:gd name="T73" fmla="*/ 40 h 397"/>
                <a:gd name="T74" fmla="*/ 0 w 203"/>
                <a:gd name="T75" fmla="*/ 57 h 397"/>
                <a:gd name="T76" fmla="*/ 8 w 203"/>
                <a:gd name="T77" fmla="*/ 57 h 397"/>
                <a:gd name="T78" fmla="*/ 8 w 203"/>
                <a:gd name="T79" fmla="*/ 81 h 397"/>
                <a:gd name="T80" fmla="*/ 16 w 203"/>
                <a:gd name="T81" fmla="*/ 97 h 397"/>
                <a:gd name="T82" fmla="*/ 16 w 203"/>
                <a:gd name="T83" fmla="*/ 122 h 397"/>
                <a:gd name="T84" fmla="*/ 16 w 203"/>
                <a:gd name="T85" fmla="*/ 146 h 397"/>
                <a:gd name="T86" fmla="*/ 24 w 203"/>
                <a:gd name="T87" fmla="*/ 162 h 397"/>
                <a:gd name="T88" fmla="*/ 33 w 203"/>
                <a:gd name="T89" fmla="*/ 178 h 397"/>
                <a:gd name="T90" fmla="*/ 41 w 203"/>
                <a:gd name="T91" fmla="*/ 195 h 397"/>
                <a:gd name="T92" fmla="*/ 49 w 203"/>
                <a:gd name="T93" fmla="*/ 211 h 397"/>
                <a:gd name="T94" fmla="*/ 49 w 203"/>
                <a:gd name="T95" fmla="*/ 235 h 397"/>
                <a:gd name="T96" fmla="*/ 49 w 203"/>
                <a:gd name="T97" fmla="*/ 259 h 397"/>
                <a:gd name="T98" fmla="*/ 65 w 203"/>
                <a:gd name="T99" fmla="*/ 276 h 397"/>
                <a:gd name="T100" fmla="*/ 65 w 203"/>
                <a:gd name="T101" fmla="*/ 300 h 397"/>
                <a:gd name="T102" fmla="*/ 73 w 203"/>
                <a:gd name="T103" fmla="*/ 316 h 397"/>
                <a:gd name="T104" fmla="*/ 73 w 203"/>
                <a:gd name="T105" fmla="*/ 340 h 397"/>
                <a:gd name="T106" fmla="*/ 73 w 203"/>
                <a:gd name="T107" fmla="*/ 349 h 397"/>
                <a:gd name="T108" fmla="*/ 65 w 203"/>
                <a:gd name="T109" fmla="*/ 365 h 397"/>
                <a:gd name="T110" fmla="*/ 65 w 203"/>
                <a:gd name="T111" fmla="*/ 38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3" h="397">
                  <a:moveTo>
                    <a:pt x="65" y="397"/>
                  </a:moveTo>
                  <a:lnTo>
                    <a:pt x="73" y="397"/>
                  </a:lnTo>
                  <a:lnTo>
                    <a:pt x="81" y="397"/>
                  </a:lnTo>
                  <a:lnTo>
                    <a:pt x="89" y="397"/>
                  </a:lnTo>
                  <a:lnTo>
                    <a:pt x="97" y="397"/>
                  </a:lnTo>
                  <a:lnTo>
                    <a:pt x="106" y="397"/>
                  </a:lnTo>
                  <a:lnTo>
                    <a:pt x="114" y="397"/>
                  </a:lnTo>
                  <a:lnTo>
                    <a:pt x="122" y="397"/>
                  </a:lnTo>
                  <a:lnTo>
                    <a:pt x="130" y="397"/>
                  </a:lnTo>
                  <a:lnTo>
                    <a:pt x="138" y="397"/>
                  </a:lnTo>
                  <a:lnTo>
                    <a:pt x="146" y="397"/>
                  </a:lnTo>
                  <a:lnTo>
                    <a:pt x="154" y="397"/>
                  </a:lnTo>
                  <a:lnTo>
                    <a:pt x="162" y="397"/>
                  </a:lnTo>
                  <a:lnTo>
                    <a:pt x="170" y="397"/>
                  </a:lnTo>
                  <a:lnTo>
                    <a:pt x="179" y="397"/>
                  </a:lnTo>
                  <a:lnTo>
                    <a:pt x="179" y="389"/>
                  </a:lnTo>
                  <a:lnTo>
                    <a:pt x="179" y="381"/>
                  </a:lnTo>
                  <a:lnTo>
                    <a:pt x="179" y="373"/>
                  </a:lnTo>
                  <a:lnTo>
                    <a:pt x="179" y="365"/>
                  </a:lnTo>
                  <a:lnTo>
                    <a:pt x="179" y="357"/>
                  </a:lnTo>
                  <a:lnTo>
                    <a:pt x="179" y="349"/>
                  </a:lnTo>
                  <a:lnTo>
                    <a:pt x="179" y="340"/>
                  </a:lnTo>
                  <a:lnTo>
                    <a:pt x="179" y="332"/>
                  </a:lnTo>
                  <a:lnTo>
                    <a:pt x="179" y="324"/>
                  </a:lnTo>
                  <a:lnTo>
                    <a:pt x="179" y="316"/>
                  </a:lnTo>
                  <a:lnTo>
                    <a:pt x="179" y="308"/>
                  </a:lnTo>
                  <a:lnTo>
                    <a:pt x="179" y="300"/>
                  </a:lnTo>
                  <a:lnTo>
                    <a:pt x="179" y="292"/>
                  </a:lnTo>
                  <a:lnTo>
                    <a:pt x="179" y="284"/>
                  </a:lnTo>
                  <a:lnTo>
                    <a:pt x="179" y="276"/>
                  </a:lnTo>
                  <a:lnTo>
                    <a:pt x="179" y="267"/>
                  </a:lnTo>
                  <a:lnTo>
                    <a:pt x="179" y="259"/>
                  </a:lnTo>
                  <a:lnTo>
                    <a:pt x="179" y="251"/>
                  </a:lnTo>
                  <a:lnTo>
                    <a:pt x="179" y="243"/>
                  </a:lnTo>
                  <a:lnTo>
                    <a:pt x="179" y="235"/>
                  </a:lnTo>
                  <a:lnTo>
                    <a:pt x="179" y="227"/>
                  </a:lnTo>
                  <a:lnTo>
                    <a:pt x="179" y="219"/>
                  </a:lnTo>
                  <a:lnTo>
                    <a:pt x="179" y="211"/>
                  </a:lnTo>
                  <a:lnTo>
                    <a:pt x="179" y="203"/>
                  </a:lnTo>
                  <a:lnTo>
                    <a:pt x="179" y="195"/>
                  </a:lnTo>
                  <a:lnTo>
                    <a:pt x="179" y="186"/>
                  </a:lnTo>
                  <a:lnTo>
                    <a:pt x="179" y="178"/>
                  </a:lnTo>
                  <a:lnTo>
                    <a:pt x="179" y="170"/>
                  </a:lnTo>
                  <a:lnTo>
                    <a:pt x="179" y="162"/>
                  </a:lnTo>
                  <a:lnTo>
                    <a:pt x="179" y="154"/>
                  </a:lnTo>
                  <a:lnTo>
                    <a:pt x="179" y="146"/>
                  </a:lnTo>
                  <a:lnTo>
                    <a:pt x="179" y="138"/>
                  </a:lnTo>
                  <a:lnTo>
                    <a:pt x="179" y="130"/>
                  </a:lnTo>
                  <a:lnTo>
                    <a:pt x="179" y="122"/>
                  </a:lnTo>
                  <a:lnTo>
                    <a:pt x="187" y="122"/>
                  </a:lnTo>
                  <a:lnTo>
                    <a:pt x="187" y="113"/>
                  </a:lnTo>
                  <a:lnTo>
                    <a:pt x="187" y="105"/>
                  </a:lnTo>
                  <a:lnTo>
                    <a:pt x="187" y="97"/>
                  </a:lnTo>
                  <a:lnTo>
                    <a:pt x="195" y="97"/>
                  </a:lnTo>
                  <a:lnTo>
                    <a:pt x="195" y="89"/>
                  </a:lnTo>
                  <a:lnTo>
                    <a:pt x="195" y="81"/>
                  </a:lnTo>
                  <a:lnTo>
                    <a:pt x="195" y="73"/>
                  </a:lnTo>
                  <a:lnTo>
                    <a:pt x="203" y="73"/>
                  </a:lnTo>
                  <a:lnTo>
                    <a:pt x="203" y="65"/>
                  </a:lnTo>
                  <a:lnTo>
                    <a:pt x="195" y="65"/>
                  </a:lnTo>
                  <a:lnTo>
                    <a:pt x="203" y="65"/>
                  </a:lnTo>
                  <a:lnTo>
                    <a:pt x="195" y="65"/>
                  </a:lnTo>
                  <a:lnTo>
                    <a:pt x="203" y="65"/>
                  </a:lnTo>
                  <a:lnTo>
                    <a:pt x="195" y="65"/>
                  </a:lnTo>
                  <a:lnTo>
                    <a:pt x="195" y="57"/>
                  </a:lnTo>
                  <a:lnTo>
                    <a:pt x="195" y="49"/>
                  </a:lnTo>
                  <a:lnTo>
                    <a:pt x="195" y="40"/>
                  </a:lnTo>
                  <a:lnTo>
                    <a:pt x="195" y="49"/>
                  </a:lnTo>
                  <a:lnTo>
                    <a:pt x="187" y="49"/>
                  </a:lnTo>
                  <a:lnTo>
                    <a:pt x="179" y="49"/>
                  </a:lnTo>
                  <a:lnTo>
                    <a:pt x="170" y="49"/>
                  </a:lnTo>
                  <a:lnTo>
                    <a:pt x="170" y="40"/>
                  </a:lnTo>
                  <a:lnTo>
                    <a:pt x="170" y="32"/>
                  </a:lnTo>
                  <a:lnTo>
                    <a:pt x="170" y="24"/>
                  </a:lnTo>
                  <a:lnTo>
                    <a:pt x="170" y="16"/>
                  </a:lnTo>
                  <a:lnTo>
                    <a:pt x="162" y="16"/>
                  </a:lnTo>
                  <a:lnTo>
                    <a:pt x="154" y="16"/>
                  </a:lnTo>
                  <a:lnTo>
                    <a:pt x="154" y="8"/>
                  </a:lnTo>
                  <a:lnTo>
                    <a:pt x="146" y="8"/>
                  </a:lnTo>
                  <a:lnTo>
                    <a:pt x="138" y="8"/>
                  </a:lnTo>
                  <a:lnTo>
                    <a:pt x="138" y="0"/>
                  </a:lnTo>
                  <a:lnTo>
                    <a:pt x="130" y="0"/>
                  </a:lnTo>
                  <a:lnTo>
                    <a:pt x="122" y="0"/>
                  </a:lnTo>
                  <a:lnTo>
                    <a:pt x="122" y="8"/>
                  </a:lnTo>
                  <a:lnTo>
                    <a:pt x="114" y="8"/>
                  </a:lnTo>
                  <a:lnTo>
                    <a:pt x="114" y="0"/>
                  </a:lnTo>
                  <a:lnTo>
                    <a:pt x="114" y="8"/>
                  </a:lnTo>
                  <a:lnTo>
                    <a:pt x="106" y="8"/>
                  </a:lnTo>
                  <a:lnTo>
                    <a:pt x="97" y="8"/>
                  </a:lnTo>
                  <a:lnTo>
                    <a:pt x="89" y="8"/>
                  </a:lnTo>
                  <a:lnTo>
                    <a:pt x="81" y="8"/>
                  </a:lnTo>
                  <a:lnTo>
                    <a:pt x="81" y="16"/>
                  </a:lnTo>
                  <a:lnTo>
                    <a:pt x="73" y="16"/>
                  </a:lnTo>
                  <a:lnTo>
                    <a:pt x="65" y="16"/>
                  </a:lnTo>
                  <a:lnTo>
                    <a:pt x="65" y="8"/>
                  </a:lnTo>
                  <a:lnTo>
                    <a:pt x="57" y="8"/>
                  </a:lnTo>
                  <a:lnTo>
                    <a:pt x="49" y="0"/>
                  </a:lnTo>
                  <a:lnTo>
                    <a:pt x="49" y="8"/>
                  </a:lnTo>
                  <a:lnTo>
                    <a:pt x="41" y="8"/>
                  </a:lnTo>
                  <a:lnTo>
                    <a:pt x="33" y="8"/>
                  </a:lnTo>
                  <a:lnTo>
                    <a:pt x="24" y="8"/>
                  </a:lnTo>
                  <a:lnTo>
                    <a:pt x="16" y="0"/>
                  </a:lnTo>
                  <a:lnTo>
                    <a:pt x="8" y="0"/>
                  </a:lnTo>
                  <a:lnTo>
                    <a:pt x="8" y="8"/>
                  </a:lnTo>
                  <a:lnTo>
                    <a:pt x="8" y="0"/>
                  </a:lnTo>
                  <a:lnTo>
                    <a:pt x="0" y="0"/>
                  </a:lnTo>
                  <a:lnTo>
                    <a:pt x="0" y="8"/>
                  </a:lnTo>
                  <a:lnTo>
                    <a:pt x="0" y="16"/>
                  </a:lnTo>
                  <a:lnTo>
                    <a:pt x="0" y="24"/>
                  </a:lnTo>
                  <a:lnTo>
                    <a:pt x="0" y="32"/>
                  </a:lnTo>
                  <a:lnTo>
                    <a:pt x="0" y="40"/>
                  </a:lnTo>
                  <a:lnTo>
                    <a:pt x="8" y="49"/>
                  </a:lnTo>
                  <a:lnTo>
                    <a:pt x="0" y="49"/>
                  </a:lnTo>
                  <a:lnTo>
                    <a:pt x="0" y="57"/>
                  </a:lnTo>
                  <a:lnTo>
                    <a:pt x="0" y="49"/>
                  </a:lnTo>
                  <a:lnTo>
                    <a:pt x="0" y="57"/>
                  </a:lnTo>
                  <a:lnTo>
                    <a:pt x="8" y="57"/>
                  </a:lnTo>
                  <a:lnTo>
                    <a:pt x="8" y="65"/>
                  </a:lnTo>
                  <a:lnTo>
                    <a:pt x="8" y="73"/>
                  </a:lnTo>
                  <a:lnTo>
                    <a:pt x="8" y="81"/>
                  </a:lnTo>
                  <a:lnTo>
                    <a:pt x="16" y="81"/>
                  </a:lnTo>
                  <a:lnTo>
                    <a:pt x="16" y="89"/>
                  </a:lnTo>
                  <a:lnTo>
                    <a:pt x="16" y="97"/>
                  </a:lnTo>
                  <a:lnTo>
                    <a:pt x="16" y="105"/>
                  </a:lnTo>
                  <a:lnTo>
                    <a:pt x="16" y="113"/>
                  </a:lnTo>
                  <a:lnTo>
                    <a:pt x="16" y="122"/>
                  </a:lnTo>
                  <a:lnTo>
                    <a:pt x="16" y="130"/>
                  </a:lnTo>
                  <a:lnTo>
                    <a:pt x="16" y="138"/>
                  </a:lnTo>
                  <a:lnTo>
                    <a:pt x="16" y="146"/>
                  </a:lnTo>
                  <a:lnTo>
                    <a:pt x="16" y="154"/>
                  </a:lnTo>
                  <a:lnTo>
                    <a:pt x="24" y="154"/>
                  </a:lnTo>
                  <a:lnTo>
                    <a:pt x="24" y="162"/>
                  </a:lnTo>
                  <a:lnTo>
                    <a:pt x="33" y="162"/>
                  </a:lnTo>
                  <a:lnTo>
                    <a:pt x="33" y="170"/>
                  </a:lnTo>
                  <a:lnTo>
                    <a:pt x="33" y="178"/>
                  </a:lnTo>
                  <a:lnTo>
                    <a:pt x="41" y="178"/>
                  </a:lnTo>
                  <a:lnTo>
                    <a:pt x="41" y="186"/>
                  </a:lnTo>
                  <a:lnTo>
                    <a:pt x="41" y="195"/>
                  </a:lnTo>
                  <a:lnTo>
                    <a:pt x="49" y="195"/>
                  </a:lnTo>
                  <a:lnTo>
                    <a:pt x="49" y="203"/>
                  </a:lnTo>
                  <a:lnTo>
                    <a:pt x="49" y="211"/>
                  </a:lnTo>
                  <a:lnTo>
                    <a:pt x="49" y="219"/>
                  </a:lnTo>
                  <a:lnTo>
                    <a:pt x="49" y="227"/>
                  </a:lnTo>
                  <a:lnTo>
                    <a:pt x="49" y="235"/>
                  </a:lnTo>
                  <a:lnTo>
                    <a:pt x="49" y="243"/>
                  </a:lnTo>
                  <a:lnTo>
                    <a:pt x="49" y="251"/>
                  </a:lnTo>
                  <a:lnTo>
                    <a:pt x="49" y="259"/>
                  </a:lnTo>
                  <a:lnTo>
                    <a:pt x="57" y="267"/>
                  </a:lnTo>
                  <a:lnTo>
                    <a:pt x="57" y="276"/>
                  </a:lnTo>
                  <a:lnTo>
                    <a:pt x="65" y="276"/>
                  </a:lnTo>
                  <a:lnTo>
                    <a:pt x="65" y="284"/>
                  </a:lnTo>
                  <a:lnTo>
                    <a:pt x="65" y="292"/>
                  </a:lnTo>
                  <a:lnTo>
                    <a:pt x="65" y="300"/>
                  </a:lnTo>
                  <a:lnTo>
                    <a:pt x="65" y="308"/>
                  </a:lnTo>
                  <a:lnTo>
                    <a:pt x="73" y="308"/>
                  </a:lnTo>
                  <a:lnTo>
                    <a:pt x="73" y="316"/>
                  </a:lnTo>
                  <a:lnTo>
                    <a:pt x="73" y="324"/>
                  </a:lnTo>
                  <a:lnTo>
                    <a:pt x="73" y="332"/>
                  </a:lnTo>
                  <a:lnTo>
                    <a:pt x="73" y="340"/>
                  </a:lnTo>
                  <a:lnTo>
                    <a:pt x="65" y="340"/>
                  </a:lnTo>
                  <a:lnTo>
                    <a:pt x="73" y="340"/>
                  </a:lnTo>
                  <a:lnTo>
                    <a:pt x="73" y="349"/>
                  </a:lnTo>
                  <a:lnTo>
                    <a:pt x="65" y="349"/>
                  </a:lnTo>
                  <a:lnTo>
                    <a:pt x="65" y="357"/>
                  </a:lnTo>
                  <a:lnTo>
                    <a:pt x="65" y="365"/>
                  </a:lnTo>
                  <a:lnTo>
                    <a:pt x="65" y="373"/>
                  </a:lnTo>
                  <a:lnTo>
                    <a:pt x="65" y="381"/>
                  </a:lnTo>
                  <a:lnTo>
                    <a:pt x="65" y="389"/>
                  </a:lnTo>
                  <a:lnTo>
                    <a:pt x="65" y="397"/>
                  </a:lnTo>
                  <a:close/>
                </a:path>
              </a:pathLst>
            </a:custGeom>
            <a:solidFill>
              <a:srgbClr val="FE9B4B"/>
            </a:solidFill>
            <a:ln w="12700">
              <a:solidFill>
                <a:srgbClr val="000000"/>
              </a:solidFill>
              <a:prstDash val="solid"/>
              <a:round/>
              <a:headEnd/>
              <a:tailEnd/>
            </a:ln>
          </p:spPr>
          <p:txBody>
            <a:bodyPr/>
            <a:lstStyle/>
            <a:p>
              <a:endParaRPr lang="es-PE"/>
            </a:p>
          </p:txBody>
        </p:sp>
        <p:sp>
          <p:nvSpPr>
            <p:cNvPr id="134" name="Freeform 94">
              <a:extLst>
                <a:ext uri="{FF2B5EF4-FFF2-40B4-BE49-F238E27FC236}">
                  <a16:creationId xmlns:a16="http://schemas.microsoft.com/office/drawing/2014/main" id="{F2059AC2-D369-8244-89F9-EE2F04FE69E3}"/>
                </a:ext>
              </a:extLst>
            </p:cNvPr>
            <p:cNvSpPr>
              <a:spLocks noChangeAspect="1"/>
            </p:cNvSpPr>
            <p:nvPr/>
          </p:nvSpPr>
          <p:spPr bwMode="auto">
            <a:xfrm>
              <a:off x="3435" y="2503"/>
              <a:ext cx="376" cy="251"/>
            </a:xfrm>
            <a:custGeom>
              <a:avLst/>
              <a:gdLst>
                <a:gd name="T0" fmla="*/ 640 w 657"/>
                <a:gd name="T1" fmla="*/ 308 h 438"/>
                <a:gd name="T2" fmla="*/ 616 w 657"/>
                <a:gd name="T3" fmla="*/ 284 h 438"/>
                <a:gd name="T4" fmla="*/ 616 w 657"/>
                <a:gd name="T5" fmla="*/ 227 h 438"/>
                <a:gd name="T6" fmla="*/ 616 w 657"/>
                <a:gd name="T7" fmla="*/ 179 h 438"/>
                <a:gd name="T8" fmla="*/ 592 w 657"/>
                <a:gd name="T9" fmla="*/ 154 h 438"/>
                <a:gd name="T10" fmla="*/ 568 w 657"/>
                <a:gd name="T11" fmla="*/ 130 h 438"/>
                <a:gd name="T12" fmla="*/ 527 w 657"/>
                <a:gd name="T13" fmla="*/ 122 h 438"/>
                <a:gd name="T14" fmla="*/ 495 w 657"/>
                <a:gd name="T15" fmla="*/ 122 h 438"/>
                <a:gd name="T16" fmla="*/ 470 w 657"/>
                <a:gd name="T17" fmla="*/ 114 h 438"/>
                <a:gd name="T18" fmla="*/ 446 w 657"/>
                <a:gd name="T19" fmla="*/ 122 h 438"/>
                <a:gd name="T20" fmla="*/ 405 w 657"/>
                <a:gd name="T21" fmla="*/ 114 h 438"/>
                <a:gd name="T22" fmla="*/ 381 w 657"/>
                <a:gd name="T23" fmla="*/ 89 h 438"/>
                <a:gd name="T24" fmla="*/ 340 w 657"/>
                <a:gd name="T25" fmla="*/ 81 h 438"/>
                <a:gd name="T26" fmla="*/ 308 w 657"/>
                <a:gd name="T27" fmla="*/ 65 h 438"/>
                <a:gd name="T28" fmla="*/ 284 w 657"/>
                <a:gd name="T29" fmla="*/ 41 h 438"/>
                <a:gd name="T30" fmla="*/ 292 w 657"/>
                <a:gd name="T31" fmla="*/ 16 h 438"/>
                <a:gd name="T32" fmla="*/ 259 w 657"/>
                <a:gd name="T33" fmla="*/ 0 h 438"/>
                <a:gd name="T34" fmla="*/ 259 w 657"/>
                <a:gd name="T35" fmla="*/ 49 h 438"/>
                <a:gd name="T36" fmla="*/ 259 w 657"/>
                <a:gd name="T37" fmla="*/ 97 h 438"/>
                <a:gd name="T38" fmla="*/ 276 w 657"/>
                <a:gd name="T39" fmla="*/ 130 h 438"/>
                <a:gd name="T40" fmla="*/ 243 w 657"/>
                <a:gd name="T41" fmla="*/ 146 h 438"/>
                <a:gd name="T42" fmla="*/ 219 w 657"/>
                <a:gd name="T43" fmla="*/ 170 h 438"/>
                <a:gd name="T44" fmla="*/ 195 w 657"/>
                <a:gd name="T45" fmla="*/ 195 h 438"/>
                <a:gd name="T46" fmla="*/ 170 w 657"/>
                <a:gd name="T47" fmla="*/ 219 h 438"/>
                <a:gd name="T48" fmla="*/ 138 w 657"/>
                <a:gd name="T49" fmla="*/ 235 h 438"/>
                <a:gd name="T50" fmla="*/ 130 w 657"/>
                <a:gd name="T51" fmla="*/ 260 h 438"/>
                <a:gd name="T52" fmla="*/ 113 w 657"/>
                <a:gd name="T53" fmla="*/ 292 h 438"/>
                <a:gd name="T54" fmla="*/ 97 w 657"/>
                <a:gd name="T55" fmla="*/ 292 h 438"/>
                <a:gd name="T56" fmla="*/ 73 w 657"/>
                <a:gd name="T57" fmla="*/ 300 h 438"/>
                <a:gd name="T58" fmla="*/ 65 w 657"/>
                <a:gd name="T59" fmla="*/ 324 h 438"/>
                <a:gd name="T60" fmla="*/ 40 w 657"/>
                <a:gd name="T61" fmla="*/ 349 h 438"/>
                <a:gd name="T62" fmla="*/ 0 w 657"/>
                <a:gd name="T63" fmla="*/ 341 h 438"/>
                <a:gd name="T64" fmla="*/ 8 w 657"/>
                <a:gd name="T65" fmla="*/ 365 h 438"/>
                <a:gd name="T66" fmla="*/ 8 w 657"/>
                <a:gd name="T67" fmla="*/ 406 h 438"/>
                <a:gd name="T68" fmla="*/ 24 w 657"/>
                <a:gd name="T69" fmla="*/ 438 h 438"/>
                <a:gd name="T70" fmla="*/ 65 w 657"/>
                <a:gd name="T71" fmla="*/ 430 h 438"/>
                <a:gd name="T72" fmla="*/ 113 w 657"/>
                <a:gd name="T73" fmla="*/ 430 h 438"/>
                <a:gd name="T74" fmla="*/ 162 w 657"/>
                <a:gd name="T75" fmla="*/ 430 h 438"/>
                <a:gd name="T76" fmla="*/ 211 w 657"/>
                <a:gd name="T77" fmla="*/ 430 h 438"/>
                <a:gd name="T78" fmla="*/ 259 w 657"/>
                <a:gd name="T79" fmla="*/ 422 h 438"/>
                <a:gd name="T80" fmla="*/ 308 w 657"/>
                <a:gd name="T81" fmla="*/ 422 h 438"/>
                <a:gd name="T82" fmla="*/ 357 w 657"/>
                <a:gd name="T83" fmla="*/ 422 h 438"/>
                <a:gd name="T84" fmla="*/ 405 w 657"/>
                <a:gd name="T85" fmla="*/ 422 h 438"/>
                <a:gd name="T86" fmla="*/ 454 w 657"/>
                <a:gd name="T87" fmla="*/ 422 h 438"/>
                <a:gd name="T88" fmla="*/ 495 w 657"/>
                <a:gd name="T89" fmla="*/ 414 h 438"/>
                <a:gd name="T90" fmla="*/ 495 w 657"/>
                <a:gd name="T91" fmla="*/ 365 h 438"/>
                <a:gd name="T92" fmla="*/ 486 w 657"/>
                <a:gd name="T93" fmla="*/ 324 h 438"/>
                <a:gd name="T94" fmla="*/ 503 w 657"/>
                <a:gd name="T95" fmla="*/ 308 h 438"/>
                <a:gd name="T96" fmla="*/ 511 w 657"/>
                <a:gd name="T97" fmla="*/ 300 h 438"/>
                <a:gd name="T98" fmla="*/ 519 w 657"/>
                <a:gd name="T99" fmla="*/ 308 h 438"/>
                <a:gd name="T100" fmla="*/ 551 w 657"/>
                <a:gd name="T101" fmla="*/ 324 h 438"/>
                <a:gd name="T102" fmla="*/ 568 w 657"/>
                <a:gd name="T103" fmla="*/ 324 h 438"/>
                <a:gd name="T104" fmla="*/ 600 w 657"/>
                <a:gd name="T105" fmla="*/ 341 h 438"/>
                <a:gd name="T106" fmla="*/ 649 w 657"/>
                <a:gd name="T107" fmla="*/ 34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438">
                  <a:moveTo>
                    <a:pt x="657" y="333"/>
                  </a:moveTo>
                  <a:lnTo>
                    <a:pt x="657" y="324"/>
                  </a:lnTo>
                  <a:lnTo>
                    <a:pt x="649" y="324"/>
                  </a:lnTo>
                  <a:lnTo>
                    <a:pt x="649" y="316"/>
                  </a:lnTo>
                  <a:lnTo>
                    <a:pt x="649" y="308"/>
                  </a:lnTo>
                  <a:lnTo>
                    <a:pt x="640" y="308"/>
                  </a:lnTo>
                  <a:lnTo>
                    <a:pt x="632" y="308"/>
                  </a:lnTo>
                  <a:lnTo>
                    <a:pt x="632" y="300"/>
                  </a:lnTo>
                  <a:lnTo>
                    <a:pt x="624" y="300"/>
                  </a:lnTo>
                  <a:lnTo>
                    <a:pt x="616" y="300"/>
                  </a:lnTo>
                  <a:lnTo>
                    <a:pt x="616" y="292"/>
                  </a:lnTo>
                  <a:lnTo>
                    <a:pt x="616" y="284"/>
                  </a:lnTo>
                  <a:lnTo>
                    <a:pt x="616" y="276"/>
                  </a:lnTo>
                  <a:lnTo>
                    <a:pt x="616" y="268"/>
                  </a:lnTo>
                  <a:lnTo>
                    <a:pt x="616" y="260"/>
                  </a:lnTo>
                  <a:lnTo>
                    <a:pt x="616" y="252"/>
                  </a:lnTo>
                  <a:lnTo>
                    <a:pt x="616" y="235"/>
                  </a:lnTo>
                  <a:lnTo>
                    <a:pt x="616" y="227"/>
                  </a:lnTo>
                  <a:lnTo>
                    <a:pt x="616" y="219"/>
                  </a:lnTo>
                  <a:lnTo>
                    <a:pt x="616" y="211"/>
                  </a:lnTo>
                  <a:lnTo>
                    <a:pt x="616" y="203"/>
                  </a:lnTo>
                  <a:lnTo>
                    <a:pt x="616" y="195"/>
                  </a:lnTo>
                  <a:lnTo>
                    <a:pt x="616" y="187"/>
                  </a:lnTo>
                  <a:lnTo>
                    <a:pt x="616" y="179"/>
                  </a:lnTo>
                  <a:lnTo>
                    <a:pt x="616" y="170"/>
                  </a:lnTo>
                  <a:lnTo>
                    <a:pt x="608" y="170"/>
                  </a:lnTo>
                  <a:lnTo>
                    <a:pt x="608" y="162"/>
                  </a:lnTo>
                  <a:lnTo>
                    <a:pt x="600" y="162"/>
                  </a:lnTo>
                  <a:lnTo>
                    <a:pt x="600" y="154"/>
                  </a:lnTo>
                  <a:lnTo>
                    <a:pt x="592" y="154"/>
                  </a:lnTo>
                  <a:lnTo>
                    <a:pt x="592" y="146"/>
                  </a:lnTo>
                  <a:lnTo>
                    <a:pt x="584" y="146"/>
                  </a:lnTo>
                  <a:lnTo>
                    <a:pt x="576" y="146"/>
                  </a:lnTo>
                  <a:lnTo>
                    <a:pt x="576" y="138"/>
                  </a:lnTo>
                  <a:lnTo>
                    <a:pt x="568" y="138"/>
                  </a:lnTo>
                  <a:lnTo>
                    <a:pt x="568" y="130"/>
                  </a:lnTo>
                  <a:lnTo>
                    <a:pt x="559" y="130"/>
                  </a:lnTo>
                  <a:lnTo>
                    <a:pt x="551" y="130"/>
                  </a:lnTo>
                  <a:lnTo>
                    <a:pt x="551" y="122"/>
                  </a:lnTo>
                  <a:lnTo>
                    <a:pt x="543" y="122"/>
                  </a:lnTo>
                  <a:lnTo>
                    <a:pt x="535" y="122"/>
                  </a:lnTo>
                  <a:lnTo>
                    <a:pt x="527" y="122"/>
                  </a:lnTo>
                  <a:lnTo>
                    <a:pt x="519" y="122"/>
                  </a:lnTo>
                  <a:lnTo>
                    <a:pt x="511" y="122"/>
                  </a:lnTo>
                  <a:lnTo>
                    <a:pt x="503" y="122"/>
                  </a:lnTo>
                  <a:lnTo>
                    <a:pt x="495" y="122"/>
                  </a:lnTo>
                  <a:lnTo>
                    <a:pt x="495" y="114"/>
                  </a:lnTo>
                  <a:lnTo>
                    <a:pt x="495" y="122"/>
                  </a:lnTo>
                  <a:lnTo>
                    <a:pt x="486" y="122"/>
                  </a:lnTo>
                  <a:lnTo>
                    <a:pt x="486" y="114"/>
                  </a:lnTo>
                  <a:lnTo>
                    <a:pt x="486" y="122"/>
                  </a:lnTo>
                  <a:lnTo>
                    <a:pt x="478" y="122"/>
                  </a:lnTo>
                  <a:lnTo>
                    <a:pt x="470" y="122"/>
                  </a:lnTo>
                  <a:lnTo>
                    <a:pt x="470" y="114"/>
                  </a:lnTo>
                  <a:lnTo>
                    <a:pt x="462" y="114"/>
                  </a:lnTo>
                  <a:lnTo>
                    <a:pt x="454" y="114"/>
                  </a:lnTo>
                  <a:lnTo>
                    <a:pt x="454" y="122"/>
                  </a:lnTo>
                  <a:lnTo>
                    <a:pt x="446" y="122"/>
                  </a:lnTo>
                  <a:lnTo>
                    <a:pt x="446" y="114"/>
                  </a:lnTo>
                  <a:lnTo>
                    <a:pt x="446" y="122"/>
                  </a:lnTo>
                  <a:lnTo>
                    <a:pt x="438" y="122"/>
                  </a:lnTo>
                  <a:lnTo>
                    <a:pt x="438" y="114"/>
                  </a:lnTo>
                  <a:lnTo>
                    <a:pt x="430" y="114"/>
                  </a:lnTo>
                  <a:lnTo>
                    <a:pt x="422" y="114"/>
                  </a:lnTo>
                  <a:lnTo>
                    <a:pt x="413" y="114"/>
                  </a:lnTo>
                  <a:lnTo>
                    <a:pt x="405" y="114"/>
                  </a:lnTo>
                  <a:lnTo>
                    <a:pt x="397" y="114"/>
                  </a:lnTo>
                  <a:lnTo>
                    <a:pt x="389" y="114"/>
                  </a:lnTo>
                  <a:lnTo>
                    <a:pt x="389" y="106"/>
                  </a:lnTo>
                  <a:lnTo>
                    <a:pt x="381" y="106"/>
                  </a:lnTo>
                  <a:lnTo>
                    <a:pt x="381" y="97"/>
                  </a:lnTo>
                  <a:lnTo>
                    <a:pt x="381" y="89"/>
                  </a:lnTo>
                  <a:lnTo>
                    <a:pt x="373" y="89"/>
                  </a:lnTo>
                  <a:lnTo>
                    <a:pt x="365" y="89"/>
                  </a:lnTo>
                  <a:lnTo>
                    <a:pt x="357" y="89"/>
                  </a:lnTo>
                  <a:lnTo>
                    <a:pt x="357" y="81"/>
                  </a:lnTo>
                  <a:lnTo>
                    <a:pt x="349" y="81"/>
                  </a:lnTo>
                  <a:lnTo>
                    <a:pt x="340" y="81"/>
                  </a:lnTo>
                  <a:lnTo>
                    <a:pt x="340" y="73"/>
                  </a:lnTo>
                  <a:lnTo>
                    <a:pt x="340" y="65"/>
                  </a:lnTo>
                  <a:lnTo>
                    <a:pt x="332" y="65"/>
                  </a:lnTo>
                  <a:lnTo>
                    <a:pt x="324" y="65"/>
                  </a:lnTo>
                  <a:lnTo>
                    <a:pt x="316" y="65"/>
                  </a:lnTo>
                  <a:lnTo>
                    <a:pt x="308" y="65"/>
                  </a:lnTo>
                  <a:lnTo>
                    <a:pt x="300" y="65"/>
                  </a:lnTo>
                  <a:lnTo>
                    <a:pt x="300" y="57"/>
                  </a:lnTo>
                  <a:lnTo>
                    <a:pt x="300" y="49"/>
                  </a:lnTo>
                  <a:lnTo>
                    <a:pt x="292" y="49"/>
                  </a:lnTo>
                  <a:lnTo>
                    <a:pt x="284" y="49"/>
                  </a:lnTo>
                  <a:lnTo>
                    <a:pt x="284" y="41"/>
                  </a:lnTo>
                  <a:lnTo>
                    <a:pt x="284" y="33"/>
                  </a:lnTo>
                  <a:lnTo>
                    <a:pt x="292" y="33"/>
                  </a:lnTo>
                  <a:lnTo>
                    <a:pt x="292" y="24"/>
                  </a:lnTo>
                  <a:lnTo>
                    <a:pt x="300" y="24"/>
                  </a:lnTo>
                  <a:lnTo>
                    <a:pt x="292" y="24"/>
                  </a:lnTo>
                  <a:lnTo>
                    <a:pt x="292" y="16"/>
                  </a:lnTo>
                  <a:lnTo>
                    <a:pt x="292" y="8"/>
                  </a:lnTo>
                  <a:lnTo>
                    <a:pt x="284" y="8"/>
                  </a:lnTo>
                  <a:lnTo>
                    <a:pt x="276" y="8"/>
                  </a:lnTo>
                  <a:lnTo>
                    <a:pt x="268" y="8"/>
                  </a:lnTo>
                  <a:lnTo>
                    <a:pt x="268" y="0"/>
                  </a:lnTo>
                  <a:lnTo>
                    <a:pt x="259" y="0"/>
                  </a:lnTo>
                  <a:lnTo>
                    <a:pt x="259" y="8"/>
                  </a:lnTo>
                  <a:lnTo>
                    <a:pt x="259" y="16"/>
                  </a:lnTo>
                  <a:lnTo>
                    <a:pt x="259" y="24"/>
                  </a:lnTo>
                  <a:lnTo>
                    <a:pt x="259" y="33"/>
                  </a:lnTo>
                  <a:lnTo>
                    <a:pt x="259" y="41"/>
                  </a:lnTo>
                  <a:lnTo>
                    <a:pt x="259" y="49"/>
                  </a:lnTo>
                  <a:lnTo>
                    <a:pt x="259" y="57"/>
                  </a:lnTo>
                  <a:lnTo>
                    <a:pt x="259" y="65"/>
                  </a:lnTo>
                  <a:lnTo>
                    <a:pt x="259" y="73"/>
                  </a:lnTo>
                  <a:lnTo>
                    <a:pt x="259" y="81"/>
                  </a:lnTo>
                  <a:lnTo>
                    <a:pt x="259" y="89"/>
                  </a:lnTo>
                  <a:lnTo>
                    <a:pt x="259" y="97"/>
                  </a:lnTo>
                  <a:lnTo>
                    <a:pt x="259" y="106"/>
                  </a:lnTo>
                  <a:lnTo>
                    <a:pt x="259" y="114"/>
                  </a:lnTo>
                  <a:lnTo>
                    <a:pt x="268" y="114"/>
                  </a:lnTo>
                  <a:lnTo>
                    <a:pt x="268" y="122"/>
                  </a:lnTo>
                  <a:lnTo>
                    <a:pt x="276" y="122"/>
                  </a:lnTo>
                  <a:lnTo>
                    <a:pt x="276" y="130"/>
                  </a:lnTo>
                  <a:lnTo>
                    <a:pt x="276" y="138"/>
                  </a:lnTo>
                  <a:lnTo>
                    <a:pt x="268" y="138"/>
                  </a:lnTo>
                  <a:lnTo>
                    <a:pt x="259" y="138"/>
                  </a:lnTo>
                  <a:lnTo>
                    <a:pt x="251" y="138"/>
                  </a:lnTo>
                  <a:lnTo>
                    <a:pt x="243" y="138"/>
                  </a:lnTo>
                  <a:lnTo>
                    <a:pt x="243" y="146"/>
                  </a:lnTo>
                  <a:lnTo>
                    <a:pt x="235" y="146"/>
                  </a:lnTo>
                  <a:lnTo>
                    <a:pt x="235" y="154"/>
                  </a:lnTo>
                  <a:lnTo>
                    <a:pt x="227" y="154"/>
                  </a:lnTo>
                  <a:lnTo>
                    <a:pt x="227" y="162"/>
                  </a:lnTo>
                  <a:lnTo>
                    <a:pt x="219" y="162"/>
                  </a:lnTo>
                  <a:lnTo>
                    <a:pt x="219" y="170"/>
                  </a:lnTo>
                  <a:lnTo>
                    <a:pt x="219" y="179"/>
                  </a:lnTo>
                  <a:lnTo>
                    <a:pt x="211" y="179"/>
                  </a:lnTo>
                  <a:lnTo>
                    <a:pt x="211" y="187"/>
                  </a:lnTo>
                  <a:lnTo>
                    <a:pt x="203" y="187"/>
                  </a:lnTo>
                  <a:lnTo>
                    <a:pt x="195" y="187"/>
                  </a:lnTo>
                  <a:lnTo>
                    <a:pt x="195" y="195"/>
                  </a:lnTo>
                  <a:lnTo>
                    <a:pt x="186" y="195"/>
                  </a:lnTo>
                  <a:lnTo>
                    <a:pt x="186" y="203"/>
                  </a:lnTo>
                  <a:lnTo>
                    <a:pt x="178" y="203"/>
                  </a:lnTo>
                  <a:lnTo>
                    <a:pt x="178" y="211"/>
                  </a:lnTo>
                  <a:lnTo>
                    <a:pt x="170" y="211"/>
                  </a:lnTo>
                  <a:lnTo>
                    <a:pt x="170" y="219"/>
                  </a:lnTo>
                  <a:lnTo>
                    <a:pt x="162" y="219"/>
                  </a:lnTo>
                  <a:lnTo>
                    <a:pt x="154" y="219"/>
                  </a:lnTo>
                  <a:lnTo>
                    <a:pt x="154" y="227"/>
                  </a:lnTo>
                  <a:lnTo>
                    <a:pt x="146" y="227"/>
                  </a:lnTo>
                  <a:lnTo>
                    <a:pt x="138" y="227"/>
                  </a:lnTo>
                  <a:lnTo>
                    <a:pt x="138" y="235"/>
                  </a:lnTo>
                  <a:lnTo>
                    <a:pt x="138" y="243"/>
                  </a:lnTo>
                  <a:lnTo>
                    <a:pt x="130" y="243"/>
                  </a:lnTo>
                  <a:lnTo>
                    <a:pt x="138" y="243"/>
                  </a:lnTo>
                  <a:lnTo>
                    <a:pt x="138" y="252"/>
                  </a:lnTo>
                  <a:lnTo>
                    <a:pt x="138" y="260"/>
                  </a:lnTo>
                  <a:lnTo>
                    <a:pt x="130" y="260"/>
                  </a:lnTo>
                  <a:lnTo>
                    <a:pt x="130" y="268"/>
                  </a:lnTo>
                  <a:lnTo>
                    <a:pt x="130" y="276"/>
                  </a:lnTo>
                  <a:lnTo>
                    <a:pt x="122" y="276"/>
                  </a:lnTo>
                  <a:lnTo>
                    <a:pt x="122" y="284"/>
                  </a:lnTo>
                  <a:lnTo>
                    <a:pt x="113" y="284"/>
                  </a:lnTo>
                  <a:lnTo>
                    <a:pt x="113" y="292"/>
                  </a:lnTo>
                  <a:lnTo>
                    <a:pt x="105" y="292"/>
                  </a:lnTo>
                  <a:lnTo>
                    <a:pt x="105" y="284"/>
                  </a:lnTo>
                  <a:lnTo>
                    <a:pt x="97" y="284"/>
                  </a:lnTo>
                  <a:lnTo>
                    <a:pt x="97" y="292"/>
                  </a:lnTo>
                  <a:lnTo>
                    <a:pt x="97" y="284"/>
                  </a:lnTo>
                  <a:lnTo>
                    <a:pt x="97" y="292"/>
                  </a:lnTo>
                  <a:lnTo>
                    <a:pt x="89" y="292"/>
                  </a:lnTo>
                  <a:lnTo>
                    <a:pt x="89" y="300"/>
                  </a:lnTo>
                  <a:lnTo>
                    <a:pt x="81" y="300"/>
                  </a:lnTo>
                  <a:lnTo>
                    <a:pt x="81" y="292"/>
                  </a:lnTo>
                  <a:lnTo>
                    <a:pt x="81" y="300"/>
                  </a:lnTo>
                  <a:lnTo>
                    <a:pt x="73" y="300"/>
                  </a:lnTo>
                  <a:lnTo>
                    <a:pt x="65" y="300"/>
                  </a:lnTo>
                  <a:lnTo>
                    <a:pt x="65" y="308"/>
                  </a:lnTo>
                  <a:lnTo>
                    <a:pt x="57" y="308"/>
                  </a:lnTo>
                  <a:lnTo>
                    <a:pt x="57" y="316"/>
                  </a:lnTo>
                  <a:lnTo>
                    <a:pt x="57" y="324"/>
                  </a:lnTo>
                  <a:lnTo>
                    <a:pt x="65" y="324"/>
                  </a:lnTo>
                  <a:lnTo>
                    <a:pt x="65" y="333"/>
                  </a:lnTo>
                  <a:lnTo>
                    <a:pt x="57" y="333"/>
                  </a:lnTo>
                  <a:lnTo>
                    <a:pt x="57" y="341"/>
                  </a:lnTo>
                  <a:lnTo>
                    <a:pt x="49" y="341"/>
                  </a:lnTo>
                  <a:lnTo>
                    <a:pt x="49" y="349"/>
                  </a:lnTo>
                  <a:lnTo>
                    <a:pt x="40" y="349"/>
                  </a:lnTo>
                  <a:lnTo>
                    <a:pt x="40" y="341"/>
                  </a:lnTo>
                  <a:lnTo>
                    <a:pt x="32" y="341"/>
                  </a:lnTo>
                  <a:lnTo>
                    <a:pt x="24" y="341"/>
                  </a:lnTo>
                  <a:lnTo>
                    <a:pt x="16" y="341"/>
                  </a:lnTo>
                  <a:lnTo>
                    <a:pt x="8" y="341"/>
                  </a:lnTo>
                  <a:lnTo>
                    <a:pt x="0" y="341"/>
                  </a:lnTo>
                  <a:lnTo>
                    <a:pt x="8" y="341"/>
                  </a:lnTo>
                  <a:lnTo>
                    <a:pt x="8" y="349"/>
                  </a:lnTo>
                  <a:lnTo>
                    <a:pt x="8" y="357"/>
                  </a:lnTo>
                  <a:lnTo>
                    <a:pt x="0" y="357"/>
                  </a:lnTo>
                  <a:lnTo>
                    <a:pt x="8" y="357"/>
                  </a:lnTo>
                  <a:lnTo>
                    <a:pt x="8" y="365"/>
                  </a:lnTo>
                  <a:lnTo>
                    <a:pt x="8" y="373"/>
                  </a:lnTo>
                  <a:lnTo>
                    <a:pt x="0" y="373"/>
                  </a:lnTo>
                  <a:lnTo>
                    <a:pt x="8" y="381"/>
                  </a:lnTo>
                  <a:lnTo>
                    <a:pt x="8" y="389"/>
                  </a:lnTo>
                  <a:lnTo>
                    <a:pt x="8" y="397"/>
                  </a:lnTo>
                  <a:lnTo>
                    <a:pt x="8" y="406"/>
                  </a:lnTo>
                  <a:lnTo>
                    <a:pt x="16" y="406"/>
                  </a:lnTo>
                  <a:lnTo>
                    <a:pt x="16" y="414"/>
                  </a:lnTo>
                  <a:lnTo>
                    <a:pt x="16" y="422"/>
                  </a:lnTo>
                  <a:lnTo>
                    <a:pt x="16" y="430"/>
                  </a:lnTo>
                  <a:lnTo>
                    <a:pt x="16" y="438"/>
                  </a:lnTo>
                  <a:lnTo>
                    <a:pt x="24" y="438"/>
                  </a:lnTo>
                  <a:lnTo>
                    <a:pt x="32" y="438"/>
                  </a:lnTo>
                  <a:lnTo>
                    <a:pt x="32" y="430"/>
                  </a:lnTo>
                  <a:lnTo>
                    <a:pt x="40" y="430"/>
                  </a:lnTo>
                  <a:lnTo>
                    <a:pt x="49" y="430"/>
                  </a:lnTo>
                  <a:lnTo>
                    <a:pt x="57" y="430"/>
                  </a:lnTo>
                  <a:lnTo>
                    <a:pt x="65" y="430"/>
                  </a:lnTo>
                  <a:lnTo>
                    <a:pt x="73" y="430"/>
                  </a:lnTo>
                  <a:lnTo>
                    <a:pt x="81" y="430"/>
                  </a:lnTo>
                  <a:lnTo>
                    <a:pt x="89" y="430"/>
                  </a:lnTo>
                  <a:lnTo>
                    <a:pt x="97" y="430"/>
                  </a:lnTo>
                  <a:lnTo>
                    <a:pt x="105" y="430"/>
                  </a:lnTo>
                  <a:lnTo>
                    <a:pt x="113" y="430"/>
                  </a:lnTo>
                  <a:lnTo>
                    <a:pt x="122" y="430"/>
                  </a:lnTo>
                  <a:lnTo>
                    <a:pt x="130" y="430"/>
                  </a:lnTo>
                  <a:lnTo>
                    <a:pt x="138" y="430"/>
                  </a:lnTo>
                  <a:lnTo>
                    <a:pt x="146" y="430"/>
                  </a:lnTo>
                  <a:lnTo>
                    <a:pt x="154" y="430"/>
                  </a:lnTo>
                  <a:lnTo>
                    <a:pt x="162" y="430"/>
                  </a:lnTo>
                  <a:lnTo>
                    <a:pt x="170" y="430"/>
                  </a:lnTo>
                  <a:lnTo>
                    <a:pt x="178" y="430"/>
                  </a:lnTo>
                  <a:lnTo>
                    <a:pt x="186" y="430"/>
                  </a:lnTo>
                  <a:lnTo>
                    <a:pt x="195" y="430"/>
                  </a:lnTo>
                  <a:lnTo>
                    <a:pt x="203" y="430"/>
                  </a:lnTo>
                  <a:lnTo>
                    <a:pt x="211" y="430"/>
                  </a:lnTo>
                  <a:lnTo>
                    <a:pt x="219" y="422"/>
                  </a:lnTo>
                  <a:lnTo>
                    <a:pt x="227" y="422"/>
                  </a:lnTo>
                  <a:lnTo>
                    <a:pt x="235" y="422"/>
                  </a:lnTo>
                  <a:lnTo>
                    <a:pt x="243" y="422"/>
                  </a:lnTo>
                  <a:lnTo>
                    <a:pt x="251" y="422"/>
                  </a:lnTo>
                  <a:lnTo>
                    <a:pt x="259" y="422"/>
                  </a:lnTo>
                  <a:lnTo>
                    <a:pt x="268" y="422"/>
                  </a:lnTo>
                  <a:lnTo>
                    <a:pt x="276" y="422"/>
                  </a:lnTo>
                  <a:lnTo>
                    <a:pt x="284" y="422"/>
                  </a:lnTo>
                  <a:lnTo>
                    <a:pt x="292" y="422"/>
                  </a:lnTo>
                  <a:lnTo>
                    <a:pt x="300" y="422"/>
                  </a:lnTo>
                  <a:lnTo>
                    <a:pt x="308" y="422"/>
                  </a:lnTo>
                  <a:lnTo>
                    <a:pt x="316" y="422"/>
                  </a:lnTo>
                  <a:lnTo>
                    <a:pt x="324" y="422"/>
                  </a:lnTo>
                  <a:lnTo>
                    <a:pt x="332" y="422"/>
                  </a:lnTo>
                  <a:lnTo>
                    <a:pt x="340" y="422"/>
                  </a:lnTo>
                  <a:lnTo>
                    <a:pt x="349" y="422"/>
                  </a:lnTo>
                  <a:lnTo>
                    <a:pt x="357" y="422"/>
                  </a:lnTo>
                  <a:lnTo>
                    <a:pt x="365" y="422"/>
                  </a:lnTo>
                  <a:lnTo>
                    <a:pt x="373" y="422"/>
                  </a:lnTo>
                  <a:lnTo>
                    <a:pt x="381" y="422"/>
                  </a:lnTo>
                  <a:lnTo>
                    <a:pt x="389" y="422"/>
                  </a:lnTo>
                  <a:lnTo>
                    <a:pt x="397" y="422"/>
                  </a:lnTo>
                  <a:lnTo>
                    <a:pt x="405" y="422"/>
                  </a:lnTo>
                  <a:lnTo>
                    <a:pt x="413" y="422"/>
                  </a:lnTo>
                  <a:lnTo>
                    <a:pt x="422" y="422"/>
                  </a:lnTo>
                  <a:lnTo>
                    <a:pt x="430" y="422"/>
                  </a:lnTo>
                  <a:lnTo>
                    <a:pt x="438" y="422"/>
                  </a:lnTo>
                  <a:lnTo>
                    <a:pt x="446" y="422"/>
                  </a:lnTo>
                  <a:lnTo>
                    <a:pt x="454" y="422"/>
                  </a:lnTo>
                  <a:lnTo>
                    <a:pt x="462" y="422"/>
                  </a:lnTo>
                  <a:lnTo>
                    <a:pt x="470" y="422"/>
                  </a:lnTo>
                  <a:lnTo>
                    <a:pt x="478" y="422"/>
                  </a:lnTo>
                  <a:lnTo>
                    <a:pt x="486" y="422"/>
                  </a:lnTo>
                  <a:lnTo>
                    <a:pt x="495" y="422"/>
                  </a:lnTo>
                  <a:lnTo>
                    <a:pt x="495" y="414"/>
                  </a:lnTo>
                  <a:lnTo>
                    <a:pt x="495" y="406"/>
                  </a:lnTo>
                  <a:lnTo>
                    <a:pt x="495" y="397"/>
                  </a:lnTo>
                  <a:lnTo>
                    <a:pt x="495" y="389"/>
                  </a:lnTo>
                  <a:lnTo>
                    <a:pt x="495" y="381"/>
                  </a:lnTo>
                  <a:lnTo>
                    <a:pt x="495" y="373"/>
                  </a:lnTo>
                  <a:lnTo>
                    <a:pt x="495" y="365"/>
                  </a:lnTo>
                  <a:lnTo>
                    <a:pt x="486" y="365"/>
                  </a:lnTo>
                  <a:lnTo>
                    <a:pt x="486" y="357"/>
                  </a:lnTo>
                  <a:lnTo>
                    <a:pt x="486" y="349"/>
                  </a:lnTo>
                  <a:lnTo>
                    <a:pt x="486" y="341"/>
                  </a:lnTo>
                  <a:lnTo>
                    <a:pt x="486" y="333"/>
                  </a:lnTo>
                  <a:lnTo>
                    <a:pt x="486" y="324"/>
                  </a:lnTo>
                  <a:lnTo>
                    <a:pt x="486" y="316"/>
                  </a:lnTo>
                  <a:lnTo>
                    <a:pt x="486" y="308"/>
                  </a:lnTo>
                  <a:lnTo>
                    <a:pt x="495" y="308"/>
                  </a:lnTo>
                  <a:lnTo>
                    <a:pt x="495" y="300"/>
                  </a:lnTo>
                  <a:lnTo>
                    <a:pt x="503" y="300"/>
                  </a:lnTo>
                  <a:lnTo>
                    <a:pt x="503" y="308"/>
                  </a:lnTo>
                  <a:lnTo>
                    <a:pt x="503" y="300"/>
                  </a:lnTo>
                  <a:lnTo>
                    <a:pt x="495" y="300"/>
                  </a:lnTo>
                  <a:lnTo>
                    <a:pt x="503" y="300"/>
                  </a:lnTo>
                  <a:lnTo>
                    <a:pt x="511" y="300"/>
                  </a:lnTo>
                  <a:lnTo>
                    <a:pt x="519" y="300"/>
                  </a:lnTo>
                  <a:lnTo>
                    <a:pt x="511" y="300"/>
                  </a:lnTo>
                  <a:lnTo>
                    <a:pt x="511" y="308"/>
                  </a:lnTo>
                  <a:lnTo>
                    <a:pt x="519" y="308"/>
                  </a:lnTo>
                  <a:lnTo>
                    <a:pt x="511" y="308"/>
                  </a:lnTo>
                  <a:lnTo>
                    <a:pt x="503" y="308"/>
                  </a:lnTo>
                  <a:lnTo>
                    <a:pt x="511" y="308"/>
                  </a:lnTo>
                  <a:lnTo>
                    <a:pt x="519" y="308"/>
                  </a:lnTo>
                  <a:lnTo>
                    <a:pt x="519" y="316"/>
                  </a:lnTo>
                  <a:lnTo>
                    <a:pt x="527" y="316"/>
                  </a:lnTo>
                  <a:lnTo>
                    <a:pt x="535" y="316"/>
                  </a:lnTo>
                  <a:lnTo>
                    <a:pt x="543" y="316"/>
                  </a:lnTo>
                  <a:lnTo>
                    <a:pt x="543" y="324"/>
                  </a:lnTo>
                  <a:lnTo>
                    <a:pt x="551" y="324"/>
                  </a:lnTo>
                  <a:lnTo>
                    <a:pt x="559" y="324"/>
                  </a:lnTo>
                  <a:lnTo>
                    <a:pt x="559" y="333"/>
                  </a:lnTo>
                  <a:lnTo>
                    <a:pt x="559" y="324"/>
                  </a:lnTo>
                  <a:lnTo>
                    <a:pt x="568" y="324"/>
                  </a:lnTo>
                  <a:lnTo>
                    <a:pt x="568" y="333"/>
                  </a:lnTo>
                  <a:lnTo>
                    <a:pt x="568" y="324"/>
                  </a:lnTo>
                  <a:lnTo>
                    <a:pt x="568" y="333"/>
                  </a:lnTo>
                  <a:lnTo>
                    <a:pt x="576" y="333"/>
                  </a:lnTo>
                  <a:lnTo>
                    <a:pt x="576" y="341"/>
                  </a:lnTo>
                  <a:lnTo>
                    <a:pt x="584" y="341"/>
                  </a:lnTo>
                  <a:lnTo>
                    <a:pt x="592" y="341"/>
                  </a:lnTo>
                  <a:lnTo>
                    <a:pt x="600" y="341"/>
                  </a:lnTo>
                  <a:lnTo>
                    <a:pt x="608" y="341"/>
                  </a:lnTo>
                  <a:lnTo>
                    <a:pt x="616" y="341"/>
                  </a:lnTo>
                  <a:lnTo>
                    <a:pt x="624" y="341"/>
                  </a:lnTo>
                  <a:lnTo>
                    <a:pt x="632" y="341"/>
                  </a:lnTo>
                  <a:lnTo>
                    <a:pt x="640" y="341"/>
                  </a:lnTo>
                  <a:lnTo>
                    <a:pt x="649" y="341"/>
                  </a:lnTo>
                  <a:lnTo>
                    <a:pt x="649" y="333"/>
                  </a:lnTo>
                  <a:lnTo>
                    <a:pt x="657" y="333"/>
                  </a:lnTo>
                  <a:close/>
                </a:path>
              </a:pathLst>
            </a:custGeom>
            <a:solidFill>
              <a:srgbClr val="FE9B4B"/>
            </a:solidFill>
            <a:ln w="12700">
              <a:solidFill>
                <a:srgbClr val="000000"/>
              </a:solidFill>
              <a:prstDash val="solid"/>
              <a:round/>
              <a:headEnd/>
              <a:tailEnd/>
            </a:ln>
          </p:spPr>
          <p:txBody>
            <a:bodyPr/>
            <a:lstStyle/>
            <a:p>
              <a:endParaRPr lang="es-PE"/>
            </a:p>
          </p:txBody>
        </p:sp>
        <p:sp>
          <p:nvSpPr>
            <p:cNvPr id="135" name="Freeform 95">
              <a:extLst>
                <a:ext uri="{FF2B5EF4-FFF2-40B4-BE49-F238E27FC236}">
                  <a16:creationId xmlns:a16="http://schemas.microsoft.com/office/drawing/2014/main" id="{C3B905F8-0665-D24F-B694-B1B9A3BA7400}"/>
                </a:ext>
              </a:extLst>
            </p:cNvPr>
            <p:cNvSpPr>
              <a:spLocks noChangeAspect="1"/>
            </p:cNvSpPr>
            <p:nvPr/>
          </p:nvSpPr>
          <p:spPr bwMode="auto">
            <a:xfrm>
              <a:off x="3578" y="2363"/>
              <a:ext cx="219" cy="237"/>
            </a:xfrm>
            <a:custGeom>
              <a:avLst/>
              <a:gdLst>
                <a:gd name="T0" fmla="*/ 365 w 381"/>
                <a:gd name="T1" fmla="*/ 389 h 413"/>
                <a:gd name="T2" fmla="*/ 373 w 381"/>
                <a:gd name="T3" fmla="*/ 357 h 413"/>
                <a:gd name="T4" fmla="*/ 373 w 381"/>
                <a:gd name="T5" fmla="*/ 324 h 413"/>
                <a:gd name="T6" fmla="*/ 373 w 381"/>
                <a:gd name="T7" fmla="*/ 292 h 413"/>
                <a:gd name="T8" fmla="*/ 373 w 381"/>
                <a:gd name="T9" fmla="*/ 259 h 413"/>
                <a:gd name="T10" fmla="*/ 373 w 381"/>
                <a:gd name="T11" fmla="*/ 227 h 413"/>
                <a:gd name="T12" fmla="*/ 373 w 381"/>
                <a:gd name="T13" fmla="*/ 195 h 413"/>
                <a:gd name="T14" fmla="*/ 373 w 381"/>
                <a:gd name="T15" fmla="*/ 162 h 413"/>
                <a:gd name="T16" fmla="*/ 373 w 381"/>
                <a:gd name="T17" fmla="*/ 130 h 413"/>
                <a:gd name="T18" fmla="*/ 373 w 381"/>
                <a:gd name="T19" fmla="*/ 97 h 413"/>
                <a:gd name="T20" fmla="*/ 381 w 381"/>
                <a:gd name="T21" fmla="*/ 65 h 413"/>
                <a:gd name="T22" fmla="*/ 381 w 381"/>
                <a:gd name="T23" fmla="*/ 32 h 413"/>
                <a:gd name="T24" fmla="*/ 381 w 381"/>
                <a:gd name="T25" fmla="*/ 0 h 413"/>
                <a:gd name="T26" fmla="*/ 349 w 381"/>
                <a:gd name="T27" fmla="*/ 0 h 413"/>
                <a:gd name="T28" fmla="*/ 317 w 381"/>
                <a:gd name="T29" fmla="*/ 0 h 413"/>
                <a:gd name="T30" fmla="*/ 284 w 381"/>
                <a:gd name="T31" fmla="*/ 0 h 413"/>
                <a:gd name="T32" fmla="*/ 252 w 381"/>
                <a:gd name="T33" fmla="*/ 0 h 413"/>
                <a:gd name="T34" fmla="*/ 244 w 381"/>
                <a:gd name="T35" fmla="*/ 24 h 413"/>
                <a:gd name="T36" fmla="*/ 244 w 381"/>
                <a:gd name="T37" fmla="*/ 57 h 413"/>
                <a:gd name="T38" fmla="*/ 244 w 381"/>
                <a:gd name="T39" fmla="*/ 89 h 413"/>
                <a:gd name="T40" fmla="*/ 219 w 381"/>
                <a:gd name="T41" fmla="*/ 97 h 413"/>
                <a:gd name="T42" fmla="*/ 187 w 381"/>
                <a:gd name="T43" fmla="*/ 97 h 413"/>
                <a:gd name="T44" fmla="*/ 154 w 381"/>
                <a:gd name="T45" fmla="*/ 97 h 413"/>
                <a:gd name="T46" fmla="*/ 122 w 381"/>
                <a:gd name="T47" fmla="*/ 97 h 413"/>
                <a:gd name="T48" fmla="*/ 89 w 381"/>
                <a:gd name="T49" fmla="*/ 97 h 413"/>
                <a:gd name="T50" fmla="*/ 57 w 381"/>
                <a:gd name="T51" fmla="*/ 97 h 413"/>
                <a:gd name="T52" fmla="*/ 25 w 381"/>
                <a:gd name="T53" fmla="*/ 97 h 413"/>
                <a:gd name="T54" fmla="*/ 0 w 381"/>
                <a:gd name="T55" fmla="*/ 105 h 413"/>
                <a:gd name="T56" fmla="*/ 0 w 381"/>
                <a:gd name="T57" fmla="*/ 138 h 413"/>
                <a:gd name="T58" fmla="*/ 0 w 381"/>
                <a:gd name="T59" fmla="*/ 170 h 413"/>
                <a:gd name="T60" fmla="*/ 8 w 381"/>
                <a:gd name="T61" fmla="*/ 195 h 413"/>
                <a:gd name="T62" fmla="*/ 8 w 381"/>
                <a:gd name="T63" fmla="*/ 227 h 413"/>
                <a:gd name="T64" fmla="*/ 17 w 381"/>
                <a:gd name="T65" fmla="*/ 251 h 413"/>
                <a:gd name="T66" fmla="*/ 41 w 381"/>
                <a:gd name="T67" fmla="*/ 259 h 413"/>
                <a:gd name="T68" fmla="*/ 41 w 381"/>
                <a:gd name="T69" fmla="*/ 276 h 413"/>
                <a:gd name="T70" fmla="*/ 41 w 381"/>
                <a:gd name="T71" fmla="*/ 292 h 413"/>
                <a:gd name="T72" fmla="*/ 57 w 381"/>
                <a:gd name="T73" fmla="*/ 308 h 413"/>
                <a:gd name="T74" fmla="*/ 89 w 381"/>
                <a:gd name="T75" fmla="*/ 308 h 413"/>
                <a:gd name="T76" fmla="*/ 106 w 381"/>
                <a:gd name="T77" fmla="*/ 324 h 413"/>
                <a:gd name="T78" fmla="*/ 130 w 381"/>
                <a:gd name="T79" fmla="*/ 332 h 413"/>
                <a:gd name="T80" fmla="*/ 138 w 381"/>
                <a:gd name="T81" fmla="*/ 357 h 413"/>
                <a:gd name="T82" fmla="*/ 171 w 381"/>
                <a:gd name="T83" fmla="*/ 357 h 413"/>
                <a:gd name="T84" fmla="*/ 195 w 381"/>
                <a:gd name="T85" fmla="*/ 365 h 413"/>
                <a:gd name="T86" fmla="*/ 203 w 381"/>
                <a:gd name="T87" fmla="*/ 357 h 413"/>
                <a:gd name="T88" fmla="*/ 227 w 381"/>
                <a:gd name="T89" fmla="*/ 365 h 413"/>
                <a:gd name="T90" fmla="*/ 244 w 381"/>
                <a:gd name="T91" fmla="*/ 365 h 413"/>
                <a:gd name="T92" fmla="*/ 260 w 381"/>
                <a:gd name="T93" fmla="*/ 365 h 413"/>
                <a:gd name="T94" fmla="*/ 292 w 381"/>
                <a:gd name="T95" fmla="*/ 365 h 413"/>
                <a:gd name="T96" fmla="*/ 317 w 381"/>
                <a:gd name="T97" fmla="*/ 373 h 413"/>
                <a:gd name="T98" fmla="*/ 333 w 381"/>
                <a:gd name="T99" fmla="*/ 389 h 413"/>
                <a:gd name="T100" fmla="*/ 349 w 381"/>
                <a:gd name="T101" fmla="*/ 40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1" h="413">
                  <a:moveTo>
                    <a:pt x="365" y="413"/>
                  </a:moveTo>
                  <a:lnTo>
                    <a:pt x="365" y="405"/>
                  </a:lnTo>
                  <a:lnTo>
                    <a:pt x="365" y="397"/>
                  </a:lnTo>
                  <a:lnTo>
                    <a:pt x="365" y="389"/>
                  </a:lnTo>
                  <a:lnTo>
                    <a:pt x="365" y="381"/>
                  </a:lnTo>
                  <a:lnTo>
                    <a:pt x="365" y="373"/>
                  </a:lnTo>
                  <a:lnTo>
                    <a:pt x="373" y="365"/>
                  </a:lnTo>
                  <a:lnTo>
                    <a:pt x="373" y="357"/>
                  </a:lnTo>
                  <a:lnTo>
                    <a:pt x="373" y="349"/>
                  </a:lnTo>
                  <a:lnTo>
                    <a:pt x="373" y="340"/>
                  </a:lnTo>
                  <a:lnTo>
                    <a:pt x="373" y="332"/>
                  </a:lnTo>
                  <a:lnTo>
                    <a:pt x="373" y="324"/>
                  </a:lnTo>
                  <a:lnTo>
                    <a:pt x="373" y="316"/>
                  </a:lnTo>
                  <a:lnTo>
                    <a:pt x="373" y="308"/>
                  </a:lnTo>
                  <a:lnTo>
                    <a:pt x="373" y="300"/>
                  </a:lnTo>
                  <a:lnTo>
                    <a:pt x="373" y="292"/>
                  </a:lnTo>
                  <a:lnTo>
                    <a:pt x="373" y="284"/>
                  </a:lnTo>
                  <a:lnTo>
                    <a:pt x="373" y="276"/>
                  </a:lnTo>
                  <a:lnTo>
                    <a:pt x="373" y="267"/>
                  </a:lnTo>
                  <a:lnTo>
                    <a:pt x="373" y="259"/>
                  </a:lnTo>
                  <a:lnTo>
                    <a:pt x="373" y="251"/>
                  </a:lnTo>
                  <a:lnTo>
                    <a:pt x="373" y="243"/>
                  </a:lnTo>
                  <a:lnTo>
                    <a:pt x="373" y="235"/>
                  </a:lnTo>
                  <a:lnTo>
                    <a:pt x="373" y="227"/>
                  </a:lnTo>
                  <a:lnTo>
                    <a:pt x="373" y="219"/>
                  </a:lnTo>
                  <a:lnTo>
                    <a:pt x="373" y="211"/>
                  </a:lnTo>
                  <a:lnTo>
                    <a:pt x="373" y="203"/>
                  </a:lnTo>
                  <a:lnTo>
                    <a:pt x="373" y="195"/>
                  </a:lnTo>
                  <a:lnTo>
                    <a:pt x="373" y="186"/>
                  </a:lnTo>
                  <a:lnTo>
                    <a:pt x="373" y="178"/>
                  </a:lnTo>
                  <a:lnTo>
                    <a:pt x="373" y="170"/>
                  </a:lnTo>
                  <a:lnTo>
                    <a:pt x="373" y="162"/>
                  </a:lnTo>
                  <a:lnTo>
                    <a:pt x="373" y="154"/>
                  </a:lnTo>
                  <a:lnTo>
                    <a:pt x="373" y="146"/>
                  </a:lnTo>
                  <a:lnTo>
                    <a:pt x="373" y="138"/>
                  </a:lnTo>
                  <a:lnTo>
                    <a:pt x="373" y="130"/>
                  </a:lnTo>
                  <a:lnTo>
                    <a:pt x="373" y="122"/>
                  </a:lnTo>
                  <a:lnTo>
                    <a:pt x="373" y="113"/>
                  </a:lnTo>
                  <a:lnTo>
                    <a:pt x="373" y="105"/>
                  </a:lnTo>
                  <a:lnTo>
                    <a:pt x="373" y="97"/>
                  </a:lnTo>
                  <a:lnTo>
                    <a:pt x="373" y="89"/>
                  </a:lnTo>
                  <a:lnTo>
                    <a:pt x="373" y="81"/>
                  </a:lnTo>
                  <a:lnTo>
                    <a:pt x="381" y="73"/>
                  </a:lnTo>
                  <a:lnTo>
                    <a:pt x="381" y="65"/>
                  </a:lnTo>
                  <a:lnTo>
                    <a:pt x="381" y="57"/>
                  </a:lnTo>
                  <a:lnTo>
                    <a:pt x="381" y="49"/>
                  </a:lnTo>
                  <a:lnTo>
                    <a:pt x="381" y="40"/>
                  </a:lnTo>
                  <a:lnTo>
                    <a:pt x="381" y="32"/>
                  </a:lnTo>
                  <a:lnTo>
                    <a:pt x="381" y="24"/>
                  </a:lnTo>
                  <a:lnTo>
                    <a:pt x="381" y="16"/>
                  </a:lnTo>
                  <a:lnTo>
                    <a:pt x="381" y="8"/>
                  </a:lnTo>
                  <a:lnTo>
                    <a:pt x="381" y="0"/>
                  </a:lnTo>
                  <a:lnTo>
                    <a:pt x="373" y="0"/>
                  </a:lnTo>
                  <a:lnTo>
                    <a:pt x="365" y="0"/>
                  </a:lnTo>
                  <a:lnTo>
                    <a:pt x="357" y="0"/>
                  </a:lnTo>
                  <a:lnTo>
                    <a:pt x="349" y="0"/>
                  </a:lnTo>
                  <a:lnTo>
                    <a:pt x="341" y="0"/>
                  </a:lnTo>
                  <a:lnTo>
                    <a:pt x="333" y="0"/>
                  </a:lnTo>
                  <a:lnTo>
                    <a:pt x="325" y="0"/>
                  </a:lnTo>
                  <a:lnTo>
                    <a:pt x="317" y="0"/>
                  </a:lnTo>
                  <a:lnTo>
                    <a:pt x="308" y="0"/>
                  </a:lnTo>
                  <a:lnTo>
                    <a:pt x="300" y="0"/>
                  </a:lnTo>
                  <a:lnTo>
                    <a:pt x="292" y="0"/>
                  </a:lnTo>
                  <a:lnTo>
                    <a:pt x="284" y="0"/>
                  </a:lnTo>
                  <a:lnTo>
                    <a:pt x="276" y="0"/>
                  </a:lnTo>
                  <a:lnTo>
                    <a:pt x="268" y="0"/>
                  </a:lnTo>
                  <a:lnTo>
                    <a:pt x="260" y="0"/>
                  </a:lnTo>
                  <a:lnTo>
                    <a:pt x="252" y="0"/>
                  </a:lnTo>
                  <a:lnTo>
                    <a:pt x="244" y="0"/>
                  </a:lnTo>
                  <a:lnTo>
                    <a:pt x="244" y="8"/>
                  </a:lnTo>
                  <a:lnTo>
                    <a:pt x="244" y="16"/>
                  </a:lnTo>
                  <a:lnTo>
                    <a:pt x="244" y="24"/>
                  </a:lnTo>
                  <a:lnTo>
                    <a:pt x="244" y="32"/>
                  </a:lnTo>
                  <a:lnTo>
                    <a:pt x="244" y="40"/>
                  </a:lnTo>
                  <a:lnTo>
                    <a:pt x="244" y="49"/>
                  </a:lnTo>
                  <a:lnTo>
                    <a:pt x="244" y="57"/>
                  </a:lnTo>
                  <a:lnTo>
                    <a:pt x="244" y="65"/>
                  </a:lnTo>
                  <a:lnTo>
                    <a:pt x="244" y="73"/>
                  </a:lnTo>
                  <a:lnTo>
                    <a:pt x="244" y="81"/>
                  </a:lnTo>
                  <a:lnTo>
                    <a:pt x="244" y="89"/>
                  </a:lnTo>
                  <a:lnTo>
                    <a:pt x="244" y="97"/>
                  </a:lnTo>
                  <a:lnTo>
                    <a:pt x="235" y="97"/>
                  </a:lnTo>
                  <a:lnTo>
                    <a:pt x="227" y="97"/>
                  </a:lnTo>
                  <a:lnTo>
                    <a:pt x="219" y="97"/>
                  </a:lnTo>
                  <a:lnTo>
                    <a:pt x="211" y="97"/>
                  </a:lnTo>
                  <a:lnTo>
                    <a:pt x="203" y="97"/>
                  </a:lnTo>
                  <a:lnTo>
                    <a:pt x="195" y="97"/>
                  </a:lnTo>
                  <a:lnTo>
                    <a:pt x="187" y="97"/>
                  </a:lnTo>
                  <a:lnTo>
                    <a:pt x="179" y="97"/>
                  </a:lnTo>
                  <a:lnTo>
                    <a:pt x="171" y="97"/>
                  </a:lnTo>
                  <a:lnTo>
                    <a:pt x="162" y="97"/>
                  </a:lnTo>
                  <a:lnTo>
                    <a:pt x="154" y="97"/>
                  </a:lnTo>
                  <a:lnTo>
                    <a:pt x="146" y="97"/>
                  </a:lnTo>
                  <a:lnTo>
                    <a:pt x="138" y="97"/>
                  </a:lnTo>
                  <a:lnTo>
                    <a:pt x="130" y="97"/>
                  </a:lnTo>
                  <a:lnTo>
                    <a:pt x="122" y="97"/>
                  </a:lnTo>
                  <a:lnTo>
                    <a:pt x="114" y="97"/>
                  </a:lnTo>
                  <a:lnTo>
                    <a:pt x="106" y="97"/>
                  </a:lnTo>
                  <a:lnTo>
                    <a:pt x="98" y="97"/>
                  </a:lnTo>
                  <a:lnTo>
                    <a:pt x="89" y="97"/>
                  </a:lnTo>
                  <a:lnTo>
                    <a:pt x="81" y="97"/>
                  </a:lnTo>
                  <a:lnTo>
                    <a:pt x="73" y="97"/>
                  </a:lnTo>
                  <a:lnTo>
                    <a:pt x="65" y="97"/>
                  </a:lnTo>
                  <a:lnTo>
                    <a:pt x="57" y="97"/>
                  </a:lnTo>
                  <a:lnTo>
                    <a:pt x="49" y="97"/>
                  </a:lnTo>
                  <a:lnTo>
                    <a:pt x="41" y="97"/>
                  </a:lnTo>
                  <a:lnTo>
                    <a:pt x="33" y="97"/>
                  </a:lnTo>
                  <a:lnTo>
                    <a:pt x="25" y="97"/>
                  </a:lnTo>
                  <a:lnTo>
                    <a:pt x="17" y="97"/>
                  </a:lnTo>
                  <a:lnTo>
                    <a:pt x="8" y="97"/>
                  </a:lnTo>
                  <a:lnTo>
                    <a:pt x="0" y="97"/>
                  </a:lnTo>
                  <a:lnTo>
                    <a:pt x="0" y="105"/>
                  </a:lnTo>
                  <a:lnTo>
                    <a:pt x="0" y="113"/>
                  </a:lnTo>
                  <a:lnTo>
                    <a:pt x="0" y="122"/>
                  </a:lnTo>
                  <a:lnTo>
                    <a:pt x="0" y="130"/>
                  </a:lnTo>
                  <a:lnTo>
                    <a:pt x="0" y="138"/>
                  </a:lnTo>
                  <a:lnTo>
                    <a:pt x="0" y="146"/>
                  </a:lnTo>
                  <a:lnTo>
                    <a:pt x="0" y="154"/>
                  </a:lnTo>
                  <a:lnTo>
                    <a:pt x="0" y="162"/>
                  </a:lnTo>
                  <a:lnTo>
                    <a:pt x="0" y="170"/>
                  </a:lnTo>
                  <a:lnTo>
                    <a:pt x="0" y="178"/>
                  </a:lnTo>
                  <a:lnTo>
                    <a:pt x="0" y="186"/>
                  </a:lnTo>
                  <a:lnTo>
                    <a:pt x="0" y="195"/>
                  </a:lnTo>
                  <a:lnTo>
                    <a:pt x="8" y="195"/>
                  </a:lnTo>
                  <a:lnTo>
                    <a:pt x="8" y="203"/>
                  </a:lnTo>
                  <a:lnTo>
                    <a:pt x="8" y="211"/>
                  </a:lnTo>
                  <a:lnTo>
                    <a:pt x="8" y="219"/>
                  </a:lnTo>
                  <a:lnTo>
                    <a:pt x="8" y="227"/>
                  </a:lnTo>
                  <a:lnTo>
                    <a:pt x="8" y="235"/>
                  </a:lnTo>
                  <a:lnTo>
                    <a:pt x="8" y="243"/>
                  </a:lnTo>
                  <a:lnTo>
                    <a:pt x="17" y="243"/>
                  </a:lnTo>
                  <a:lnTo>
                    <a:pt x="17" y="251"/>
                  </a:lnTo>
                  <a:lnTo>
                    <a:pt x="25" y="251"/>
                  </a:lnTo>
                  <a:lnTo>
                    <a:pt x="33" y="251"/>
                  </a:lnTo>
                  <a:lnTo>
                    <a:pt x="41" y="251"/>
                  </a:lnTo>
                  <a:lnTo>
                    <a:pt x="41" y="259"/>
                  </a:lnTo>
                  <a:lnTo>
                    <a:pt x="41" y="267"/>
                  </a:lnTo>
                  <a:lnTo>
                    <a:pt x="49" y="267"/>
                  </a:lnTo>
                  <a:lnTo>
                    <a:pt x="41" y="267"/>
                  </a:lnTo>
                  <a:lnTo>
                    <a:pt x="41" y="276"/>
                  </a:lnTo>
                  <a:lnTo>
                    <a:pt x="33" y="276"/>
                  </a:lnTo>
                  <a:lnTo>
                    <a:pt x="33" y="284"/>
                  </a:lnTo>
                  <a:lnTo>
                    <a:pt x="33" y="292"/>
                  </a:lnTo>
                  <a:lnTo>
                    <a:pt x="41" y="292"/>
                  </a:lnTo>
                  <a:lnTo>
                    <a:pt x="49" y="292"/>
                  </a:lnTo>
                  <a:lnTo>
                    <a:pt x="49" y="300"/>
                  </a:lnTo>
                  <a:lnTo>
                    <a:pt x="49" y="308"/>
                  </a:lnTo>
                  <a:lnTo>
                    <a:pt x="57" y="308"/>
                  </a:lnTo>
                  <a:lnTo>
                    <a:pt x="65" y="308"/>
                  </a:lnTo>
                  <a:lnTo>
                    <a:pt x="73" y="308"/>
                  </a:lnTo>
                  <a:lnTo>
                    <a:pt x="81" y="308"/>
                  </a:lnTo>
                  <a:lnTo>
                    <a:pt x="89" y="308"/>
                  </a:lnTo>
                  <a:lnTo>
                    <a:pt x="89" y="316"/>
                  </a:lnTo>
                  <a:lnTo>
                    <a:pt x="89" y="324"/>
                  </a:lnTo>
                  <a:lnTo>
                    <a:pt x="98" y="324"/>
                  </a:lnTo>
                  <a:lnTo>
                    <a:pt x="106" y="324"/>
                  </a:lnTo>
                  <a:lnTo>
                    <a:pt x="106" y="332"/>
                  </a:lnTo>
                  <a:lnTo>
                    <a:pt x="114" y="332"/>
                  </a:lnTo>
                  <a:lnTo>
                    <a:pt x="122" y="332"/>
                  </a:lnTo>
                  <a:lnTo>
                    <a:pt x="130" y="332"/>
                  </a:lnTo>
                  <a:lnTo>
                    <a:pt x="130" y="340"/>
                  </a:lnTo>
                  <a:lnTo>
                    <a:pt x="130" y="349"/>
                  </a:lnTo>
                  <a:lnTo>
                    <a:pt x="138" y="349"/>
                  </a:lnTo>
                  <a:lnTo>
                    <a:pt x="138" y="357"/>
                  </a:lnTo>
                  <a:lnTo>
                    <a:pt x="146" y="357"/>
                  </a:lnTo>
                  <a:lnTo>
                    <a:pt x="154" y="357"/>
                  </a:lnTo>
                  <a:lnTo>
                    <a:pt x="162" y="357"/>
                  </a:lnTo>
                  <a:lnTo>
                    <a:pt x="171" y="357"/>
                  </a:lnTo>
                  <a:lnTo>
                    <a:pt x="179" y="357"/>
                  </a:lnTo>
                  <a:lnTo>
                    <a:pt x="187" y="357"/>
                  </a:lnTo>
                  <a:lnTo>
                    <a:pt x="187" y="365"/>
                  </a:lnTo>
                  <a:lnTo>
                    <a:pt x="195" y="365"/>
                  </a:lnTo>
                  <a:lnTo>
                    <a:pt x="195" y="357"/>
                  </a:lnTo>
                  <a:lnTo>
                    <a:pt x="195" y="365"/>
                  </a:lnTo>
                  <a:lnTo>
                    <a:pt x="203" y="365"/>
                  </a:lnTo>
                  <a:lnTo>
                    <a:pt x="203" y="357"/>
                  </a:lnTo>
                  <a:lnTo>
                    <a:pt x="211" y="357"/>
                  </a:lnTo>
                  <a:lnTo>
                    <a:pt x="219" y="357"/>
                  </a:lnTo>
                  <a:lnTo>
                    <a:pt x="219" y="365"/>
                  </a:lnTo>
                  <a:lnTo>
                    <a:pt x="227" y="365"/>
                  </a:lnTo>
                  <a:lnTo>
                    <a:pt x="235" y="365"/>
                  </a:lnTo>
                  <a:lnTo>
                    <a:pt x="235" y="357"/>
                  </a:lnTo>
                  <a:lnTo>
                    <a:pt x="235" y="365"/>
                  </a:lnTo>
                  <a:lnTo>
                    <a:pt x="244" y="365"/>
                  </a:lnTo>
                  <a:lnTo>
                    <a:pt x="244" y="357"/>
                  </a:lnTo>
                  <a:lnTo>
                    <a:pt x="244" y="365"/>
                  </a:lnTo>
                  <a:lnTo>
                    <a:pt x="252" y="365"/>
                  </a:lnTo>
                  <a:lnTo>
                    <a:pt x="260" y="365"/>
                  </a:lnTo>
                  <a:lnTo>
                    <a:pt x="268" y="365"/>
                  </a:lnTo>
                  <a:lnTo>
                    <a:pt x="276" y="365"/>
                  </a:lnTo>
                  <a:lnTo>
                    <a:pt x="284" y="365"/>
                  </a:lnTo>
                  <a:lnTo>
                    <a:pt x="292" y="365"/>
                  </a:lnTo>
                  <a:lnTo>
                    <a:pt x="300" y="365"/>
                  </a:lnTo>
                  <a:lnTo>
                    <a:pt x="300" y="373"/>
                  </a:lnTo>
                  <a:lnTo>
                    <a:pt x="308" y="373"/>
                  </a:lnTo>
                  <a:lnTo>
                    <a:pt x="317" y="373"/>
                  </a:lnTo>
                  <a:lnTo>
                    <a:pt x="317" y="381"/>
                  </a:lnTo>
                  <a:lnTo>
                    <a:pt x="325" y="381"/>
                  </a:lnTo>
                  <a:lnTo>
                    <a:pt x="325" y="389"/>
                  </a:lnTo>
                  <a:lnTo>
                    <a:pt x="333" y="389"/>
                  </a:lnTo>
                  <a:lnTo>
                    <a:pt x="341" y="389"/>
                  </a:lnTo>
                  <a:lnTo>
                    <a:pt x="341" y="397"/>
                  </a:lnTo>
                  <a:lnTo>
                    <a:pt x="349" y="397"/>
                  </a:lnTo>
                  <a:lnTo>
                    <a:pt x="349" y="405"/>
                  </a:lnTo>
                  <a:lnTo>
                    <a:pt x="357" y="405"/>
                  </a:lnTo>
                  <a:lnTo>
                    <a:pt x="357" y="413"/>
                  </a:lnTo>
                  <a:lnTo>
                    <a:pt x="365" y="413"/>
                  </a:lnTo>
                  <a:close/>
                </a:path>
              </a:pathLst>
            </a:custGeom>
            <a:solidFill>
              <a:srgbClr val="FE9B4B"/>
            </a:solidFill>
            <a:ln w="12700">
              <a:solidFill>
                <a:srgbClr val="000000"/>
              </a:solidFill>
              <a:prstDash val="solid"/>
              <a:round/>
              <a:headEnd/>
              <a:tailEnd/>
            </a:ln>
          </p:spPr>
          <p:txBody>
            <a:bodyPr/>
            <a:lstStyle/>
            <a:p>
              <a:endParaRPr lang="es-PE"/>
            </a:p>
          </p:txBody>
        </p:sp>
        <p:sp>
          <p:nvSpPr>
            <p:cNvPr id="136" name="Freeform 96">
              <a:extLst>
                <a:ext uri="{FF2B5EF4-FFF2-40B4-BE49-F238E27FC236}">
                  <a16:creationId xmlns:a16="http://schemas.microsoft.com/office/drawing/2014/main" id="{6F418764-7429-9F4C-BEF0-EB9E4E949795}"/>
                </a:ext>
              </a:extLst>
            </p:cNvPr>
            <p:cNvSpPr>
              <a:spLocks noChangeAspect="1"/>
            </p:cNvSpPr>
            <p:nvPr/>
          </p:nvSpPr>
          <p:spPr bwMode="auto">
            <a:xfrm>
              <a:off x="3527" y="1828"/>
              <a:ext cx="210" cy="270"/>
            </a:xfrm>
            <a:custGeom>
              <a:avLst/>
              <a:gdLst>
                <a:gd name="T0" fmla="*/ 341 w 365"/>
                <a:gd name="T1" fmla="*/ 463 h 471"/>
                <a:gd name="T2" fmla="*/ 349 w 365"/>
                <a:gd name="T3" fmla="*/ 438 h 471"/>
                <a:gd name="T4" fmla="*/ 357 w 365"/>
                <a:gd name="T5" fmla="*/ 414 h 471"/>
                <a:gd name="T6" fmla="*/ 357 w 365"/>
                <a:gd name="T7" fmla="*/ 390 h 471"/>
                <a:gd name="T8" fmla="*/ 357 w 365"/>
                <a:gd name="T9" fmla="*/ 365 h 471"/>
                <a:gd name="T10" fmla="*/ 341 w 365"/>
                <a:gd name="T11" fmla="*/ 341 h 471"/>
                <a:gd name="T12" fmla="*/ 341 w 365"/>
                <a:gd name="T13" fmla="*/ 317 h 471"/>
                <a:gd name="T14" fmla="*/ 333 w 365"/>
                <a:gd name="T15" fmla="*/ 276 h 471"/>
                <a:gd name="T16" fmla="*/ 316 w 365"/>
                <a:gd name="T17" fmla="*/ 252 h 471"/>
                <a:gd name="T18" fmla="*/ 292 w 365"/>
                <a:gd name="T19" fmla="*/ 260 h 471"/>
                <a:gd name="T20" fmla="*/ 276 w 365"/>
                <a:gd name="T21" fmla="*/ 252 h 471"/>
                <a:gd name="T22" fmla="*/ 268 w 365"/>
                <a:gd name="T23" fmla="*/ 219 h 471"/>
                <a:gd name="T24" fmla="*/ 251 w 365"/>
                <a:gd name="T25" fmla="*/ 195 h 471"/>
                <a:gd name="T26" fmla="*/ 268 w 365"/>
                <a:gd name="T27" fmla="*/ 171 h 471"/>
                <a:gd name="T28" fmla="*/ 268 w 365"/>
                <a:gd name="T29" fmla="*/ 146 h 471"/>
                <a:gd name="T30" fmla="*/ 251 w 365"/>
                <a:gd name="T31" fmla="*/ 122 h 471"/>
                <a:gd name="T32" fmla="*/ 260 w 365"/>
                <a:gd name="T33" fmla="*/ 106 h 471"/>
                <a:gd name="T34" fmla="*/ 243 w 365"/>
                <a:gd name="T35" fmla="*/ 98 h 471"/>
                <a:gd name="T36" fmla="*/ 227 w 365"/>
                <a:gd name="T37" fmla="*/ 106 h 471"/>
                <a:gd name="T38" fmla="*/ 211 w 365"/>
                <a:gd name="T39" fmla="*/ 82 h 471"/>
                <a:gd name="T40" fmla="*/ 195 w 365"/>
                <a:gd name="T41" fmla="*/ 57 h 471"/>
                <a:gd name="T42" fmla="*/ 219 w 365"/>
                <a:gd name="T43" fmla="*/ 41 h 471"/>
                <a:gd name="T44" fmla="*/ 211 w 365"/>
                <a:gd name="T45" fmla="*/ 9 h 471"/>
                <a:gd name="T46" fmla="*/ 170 w 365"/>
                <a:gd name="T47" fmla="*/ 9 h 471"/>
                <a:gd name="T48" fmla="*/ 130 w 365"/>
                <a:gd name="T49" fmla="*/ 9 h 471"/>
                <a:gd name="T50" fmla="*/ 89 w 365"/>
                <a:gd name="T51" fmla="*/ 9 h 471"/>
                <a:gd name="T52" fmla="*/ 49 w 365"/>
                <a:gd name="T53" fmla="*/ 0 h 471"/>
                <a:gd name="T54" fmla="*/ 41 w 365"/>
                <a:gd name="T55" fmla="*/ 33 h 471"/>
                <a:gd name="T56" fmla="*/ 49 w 365"/>
                <a:gd name="T57" fmla="*/ 49 h 471"/>
                <a:gd name="T58" fmla="*/ 57 w 365"/>
                <a:gd name="T59" fmla="*/ 90 h 471"/>
                <a:gd name="T60" fmla="*/ 41 w 365"/>
                <a:gd name="T61" fmla="*/ 122 h 471"/>
                <a:gd name="T62" fmla="*/ 57 w 365"/>
                <a:gd name="T63" fmla="*/ 155 h 471"/>
                <a:gd name="T64" fmla="*/ 65 w 365"/>
                <a:gd name="T65" fmla="*/ 171 h 471"/>
                <a:gd name="T66" fmla="*/ 41 w 365"/>
                <a:gd name="T67" fmla="*/ 187 h 471"/>
                <a:gd name="T68" fmla="*/ 24 w 365"/>
                <a:gd name="T69" fmla="*/ 195 h 471"/>
                <a:gd name="T70" fmla="*/ 16 w 365"/>
                <a:gd name="T71" fmla="*/ 211 h 471"/>
                <a:gd name="T72" fmla="*/ 8 w 365"/>
                <a:gd name="T73" fmla="*/ 244 h 471"/>
                <a:gd name="T74" fmla="*/ 24 w 365"/>
                <a:gd name="T75" fmla="*/ 252 h 471"/>
                <a:gd name="T76" fmla="*/ 57 w 365"/>
                <a:gd name="T77" fmla="*/ 244 h 471"/>
                <a:gd name="T78" fmla="*/ 57 w 365"/>
                <a:gd name="T79" fmla="*/ 276 h 471"/>
                <a:gd name="T80" fmla="*/ 81 w 365"/>
                <a:gd name="T81" fmla="*/ 276 h 471"/>
                <a:gd name="T82" fmla="*/ 106 w 365"/>
                <a:gd name="T83" fmla="*/ 284 h 471"/>
                <a:gd name="T84" fmla="*/ 114 w 365"/>
                <a:gd name="T85" fmla="*/ 300 h 471"/>
                <a:gd name="T86" fmla="*/ 154 w 365"/>
                <a:gd name="T87" fmla="*/ 300 h 471"/>
                <a:gd name="T88" fmla="*/ 187 w 365"/>
                <a:gd name="T89" fmla="*/ 292 h 471"/>
                <a:gd name="T90" fmla="*/ 219 w 365"/>
                <a:gd name="T91" fmla="*/ 309 h 471"/>
                <a:gd name="T92" fmla="*/ 235 w 365"/>
                <a:gd name="T93" fmla="*/ 333 h 471"/>
                <a:gd name="T94" fmla="*/ 243 w 365"/>
                <a:gd name="T95" fmla="*/ 349 h 471"/>
                <a:gd name="T96" fmla="*/ 260 w 365"/>
                <a:gd name="T97" fmla="*/ 365 h 471"/>
                <a:gd name="T98" fmla="*/ 284 w 365"/>
                <a:gd name="T99" fmla="*/ 390 h 471"/>
                <a:gd name="T100" fmla="*/ 300 w 365"/>
                <a:gd name="T101" fmla="*/ 430 h 471"/>
                <a:gd name="T102" fmla="*/ 316 w 365"/>
                <a:gd name="T103" fmla="*/ 471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5" h="471">
                  <a:moveTo>
                    <a:pt x="316" y="471"/>
                  </a:moveTo>
                  <a:lnTo>
                    <a:pt x="324" y="471"/>
                  </a:lnTo>
                  <a:lnTo>
                    <a:pt x="324" y="463"/>
                  </a:lnTo>
                  <a:lnTo>
                    <a:pt x="333" y="463"/>
                  </a:lnTo>
                  <a:lnTo>
                    <a:pt x="341" y="463"/>
                  </a:lnTo>
                  <a:lnTo>
                    <a:pt x="341" y="455"/>
                  </a:lnTo>
                  <a:lnTo>
                    <a:pt x="349" y="455"/>
                  </a:lnTo>
                  <a:lnTo>
                    <a:pt x="357" y="446"/>
                  </a:lnTo>
                  <a:lnTo>
                    <a:pt x="357" y="438"/>
                  </a:lnTo>
                  <a:lnTo>
                    <a:pt x="349" y="438"/>
                  </a:lnTo>
                  <a:lnTo>
                    <a:pt x="349" y="430"/>
                  </a:lnTo>
                  <a:lnTo>
                    <a:pt x="349" y="422"/>
                  </a:lnTo>
                  <a:lnTo>
                    <a:pt x="357" y="414"/>
                  </a:lnTo>
                  <a:lnTo>
                    <a:pt x="365" y="414"/>
                  </a:lnTo>
                  <a:lnTo>
                    <a:pt x="357" y="414"/>
                  </a:lnTo>
                  <a:lnTo>
                    <a:pt x="365" y="414"/>
                  </a:lnTo>
                  <a:lnTo>
                    <a:pt x="365" y="406"/>
                  </a:lnTo>
                  <a:lnTo>
                    <a:pt x="357" y="406"/>
                  </a:lnTo>
                  <a:lnTo>
                    <a:pt x="357" y="398"/>
                  </a:lnTo>
                  <a:lnTo>
                    <a:pt x="357" y="390"/>
                  </a:lnTo>
                  <a:lnTo>
                    <a:pt x="357" y="382"/>
                  </a:lnTo>
                  <a:lnTo>
                    <a:pt x="365" y="382"/>
                  </a:lnTo>
                  <a:lnTo>
                    <a:pt x="365" y="373"/>
                  </a:lnTo>
                  <a:lnTo>
                    <a:pt x="365" y="365"/>
                  </a:lnTo>
                  <a:lnTo>
                    <a:pt x="357" y="365"/>
                  </a:lnTo>
                  <a:lnTo>
                    <a:pt x="357" y="357"/>
                  </a:lnTo>
                  <a:lnTo>
                    <a:pt x="357" y="349"/>
                  </a:lnTo>
                  <a:lnTo>
                    <a:pt x="349" y="349"/>
                  </a:lnTo>
                  <a:lnTo>
                    <a:pt x="349" y="341"/>
                  </a:lnTo>
                  <a:lnTo>
                    <a:pt x="341" y="341"/>
                  </a:lnTo>
                  <a:lnTo>
                    <a:pt x="341" y="333"/>
                  </a:lnTo>
                  <a:lnTo>
                    <a:pt x="333" y="333"/>
                  </a:lnTo>
                  <a:lnTo>
                    <a:pt x="333" y="325"/>
                  </a:lnTo>
                  <a:lnTo>
                    <a:pt x="341" y="325"/>
                  </a:lnTo>
                  <a:lnTo>
                    <a:pt x="341" y="317"/>
                  </a:lnTo>
                  <a:lnTo>
                    <a:pt x="341" y="309"/>
                  </a:lnTo>
                  <a:lnTo>
                    <a:pt x="341" y="300"/>
                  </a:lnTo>
                  <a:lnTo>
                    <a:pt x="341" y="292"/>
                  </a:lnTo>
                  <a:lnTo>
                    <a:pt x="341" y="284"/>
                  </a:lnTo>
                  <a:lnTo>
                    <a:pt x="333" y="276"/>
                  </a:lnTo>
                  <a:lnTo>
                    <a:pt x="333" y="268"/>
                  </a:lnTo>
                  <a:lnTo>
                    <a:pt x="333" y="260"/>
                  </a:lnTo>
                  <a:lnTo>
                    <a:pt x="324" y="260"/>
                  </a:lnTo>
                  <a:lnTo>
                    <a:pt x="324" y="252"/>
                  </a:lnTo>
                  <a:lnTo>
                    <a:pt x="316" y="252"/>
                  </a:lnTo>
                  <a:lnTo>
                    <a:pt x="308" y="260"/>
                  </a:lnTo>
                  <a:lnTo>
                    <a:pt x="308" y="268"/>
                  </a:lnTo>
                  <a:lnTo>
                    <a:pt x="300" y="268"/>
                  </a:lnTo>
                  <a:lnTo>
                    <a:pt x="292" y="268"/>
                  </a:lnTo>
                  <a:lnTo>
                    <a:pt x="292" y="260"/>
                  </a:lnTo>
                  <a:lnTo>
                    <a:pt x="292" y="252"/>
                  </a:lnTo>
                  <a:lnTo>
                    <a:pt x="284" y="252"/>
                  </a:lnTo>
                  <a:lnTo>
                    <a:pt x="284" y="244"/>
                  </a:lnTo>
                  <a:lnTo>
                    <a:pt x="284" y="252"/>
                  </a:lnTo>
                  <a:lnTo>
                    <a:pt x="276" y="252"/>
                  </a:lnTo>
                  <a:lnTo>
                    <a:pt x="276" y="244"/>
                  </a:lnTo>
                  <a:lnTo>
                    <a:pt x="276" y="236"/>
                  </a:lnTo>
                  <a:lnTo>
                    <a:pt x="268" y="236"/>
                  </a:lnTo>
                  <a:lnTo>
                    <a:pt x="268" y="228"/>
                  </a:lnTo>
                  <a:lnTo>
                    <a:pt x="268" y="219"/>
                  </a:lnTo>
                  <a:lnTo>
                    <a:pt x="268" y="211"/>
                  </a:lnTo>
                  <a:lnTo>
                    <a:pt x="268" y="203"/>
                  </a:lnTo>
                  <a:lnTo>
                    <a:pt x="260" y="203"/>
                  </a:lnTo>
                  <a:lnTo>
                    <a:pt x="260" y="195"/>
                  </a:lnTo>
                  <a:lnTo>
                    <a:pt x="251" y="195"/>
                  </a:lnTo>
                  <a:lnTo>
                    <a:pt x="260" y="195"/>
                  </a:lnTo>
                  <a:lnTo>
                    <a:pt x="260" y="187"/>
                  </a:lnTo>
                  <a:lnTo>
                    <a:pt x="260" y="179"/>
                  </a:lnTo>
                  <a:lnTo>
                    <a:pt x="268" y="179"/>
                  </a:lnTo>
                  <a:lnTo>
                    <a:pt x="268" y="171"/>
                  </a:lnTo>
                  <a:lnTo>
                    <a:pt x="276" y="171"/>
                  </a:lnTo>
                  <a:lnTo>
                    <a:pt x="276" y="163"/>
                  </a:lnTo>
                  <a:lnTo>
                    <a:pt x="276" y="155"/>
                  </a:lnTo>
                  <a:lnTo>
                    <a:pt x="276" y="146"/>
                  </a:lnTo>
                  <a:lnTo>
                    <a:pt x="268" y="146"/>
                  </a:lnTo>
                  <a:lnTo>
                    <a:pt x="268" y="138"/>
                  </a:lnTo>
                  <a:lnTo>
                    <a:pt x="260" y="138"/>
                  </a:lnTo>
                  <a:lnTo>
                    <a:pt x="251" y="138"/>
                  </a:lnTo>
                  <a:lnTo>
                    <a:pt x="251" y="130"/>
                  </a:lnTo>
                  <a:lnTo>
                    <a:pt x="251" y="122"/>
                  </a:lnTo>
                  <a:lnTo>
                    <a:pt x="251" y="114"/>
                  </a:lnTo>
                  <a:lnTo>
                    <a:pt x="260" y="114"/>
                  </a:lnTo>
                  <a:lnTo>
                    <a:pt x="260" y="106"/>
                  </a:lnTo>
                  <a:lnTo>
                    <a:pt x="251" y="106"/>
                  </a:lnTo>
                  <a:lnTo>
                    <a:pt x="260" y="106"/>
                  </a:lnTo>
                  <a:lnTo>
                    <a:pt x="260" y="98"/>
                  </a:lnTo>
                  <a:lnTo>
                    <a:pt x="251" y="98"/>
                  </a:lnTo>
                  <a:lnTo>
                    <a:pt x="251" y="90"/>
                  </a:lnTo>
                  <a:lnTo>
                    <a:pt x="243" y="90"/>
                  </a:lnTo>
                  <a:lnTo>
                    <a:pt x="243" y="98"/>
                  </a:lnTo>
                  <a:lnTo>
                    <a:pt x="235" y="98"/>
                  </a:lnTo>
                  <a:lnTo>
                    <a:pt x="235" y="106"/>
                  </a:lnTo>
                  <a:lnTo>
                    <a:pt x="235" y="114"/>
                  </a:lnTo>
                  <a:lnTo>
                    <a:pt x="227" y="114"/>
                  </a:lnTo>
                  <a:lnTo>
                    <a:pt x="227" y="106"/>
                  </a:lnTo>
                  <a:lnTo>
                    <a:pt x="219" y="106"/>
                  </a:lnTo>
                  <a:lnTo>
                    <a:pt x="219" y="98"/>
                  </a:lnTo>
                  <a:lnTo>
                    <a:pt x="211" y="98"/>
                  </a:lnTo>
                  <a:lnTo>
                    <a:pt x="211" y="90"/>
                  </a:lnTo>
                  <a:lnTo>
                    <a:pt x="211" y="82"/>
                  </a:lnTo>
                  <a:lnTo>
                    <a:pt x="203" y="82"/>
                  </a:lnTo>
                  <a:lnTo>
                    <a:pt x="203" y="73"/>
                  </a:lnTo>
                  <a:lnTo>
                    <a:pt x="195" y="73"/>
                  </a:lnTo>
                  <a:lnTo>
                    <a:pt x="195" y="65"/>
                  </a:lnTo>
                  <a:lnTo>
                    <a:pt x="195" y="57"/>
                  </a:lnTo>
                  <a:lnTo>
                    <a:pt x="195" y="49"/>
                  </a:lnTo>
                  <a:lnTo>
                    <a:pt x="203" y="49"/>
                  </a:lnTo>
                  <a:lnTo>
                    <a:pt x="211" y="49"/>
                  </a:lnTo>
                  <a:lnTo>
                    <a:pt x="211" y="41"/>
                  </a:lnTo>
                  <a:lnTo>
                    <a:pt x="219" y="41"/>
                  </a:lnTo>
                  <a:lnTo>
                    <a:pt x="219" y="33"/>
                  </a:lnTo>
                  <a:lnTo>
                    <a:pt x="219" y="25"/>
                  </a:lnTo>
                  <a:lnTo>
                    <a:pt x="219" y="17"/>
                  </a:lnTo>
                  <a:lnTo>
                    <a:pt x="219" y="9"/>
                  </a:lnTo>
                  <a:lnTo>
                    <a:pt x="211" y="9"/>
                  </a:lnTo>
                  <a:lnTo>
                    <a:pt x="203" y="9"/>
                  </a:lnTo>
                  <a:lnTo>
                    <a:pt x="195" y="9"/>
                  </a:lnTo>
                  <a:lnTo>
                    <a:pt x="187" y="9"/>
                  </a:lnTo>
                  <a:lnTo>
                    <a:pt x="178" y="9"/>
                  </a:lnTo>
                  <a:lnTo>
                    <a:pt x="170" y="9"/>
                  </a:lnTo>
                  <a:lnTo>
                    <a:pt x="162" y="9"/>
                  </a:lnTo>
                  <a:lnTo>
                    <a:pt x="154" y="9"/>
                  </a:lnTo>
                  <a:lnTo>
                    <a:pt x="146" y="9"/>
                  </a:lnTo>
                  <a:lnTo>
                    <a:pt x="138" y="9"/>
                  </a:lnTo>
                  <a:lnTo>
                    <a:pt x="130" y="9"/>
                  </a:lnTo>
                  <a:lnTo>
                    <a:pt x="122" y="9"/>
                  </a:lnTo>
                  <a:lnTo>
                    <a:pt x="114" y="9"/>
                  </a:lnTo>
                  <a:lnTo>
                    <a:pt x="106" y="9"/>
                  </a:lnTo>
                  <a:lnTo>
                    <a:pt x="97" y="9"/>
                  </a:lnTo>
                  <a:lnTo>
                    <a:pt x="89" y="9"/>
                  </a:lnTo>
                  <a:lnTo>
                    <a:pt x="81" y="9"/>
                  </a:lnTo>
                  <a:lnTo>
                    <a:pt x="73" y="0"/>
                  </a:lnTo>
                  <a:lnTo>
                    <a:pt x="65" y="0"/>
                  </a:lnTo>
                  <a:lnTo>
                    <a:pt x="57" y="0"/>
                  </a:lnTo>
                  <a:lnTo>
                    <a:pt x="49" y="0"/>
                  </a:lnTo>
                  <a:lnTo>
                    <a:pt x="41" y="0"/>
                  </a:lnTo>
                  <a:lnTo>
                    <a:pt x="41" y="9"/>
                  </a:lnTo>
                  <a:lnTo>
                    <a:pt x="41" y="17"/>
                  </a:lnTo>
                  <a:lnTo>
                    <a:pt x="41" y="25"/>
                  </a:lnTo>
                  <a:lnTo>
                    <a:pt x="41" y="33"/>
                  </a:lnTo>
                  <a:lnTo>
                    <a:pt x="41" y="41"/>
                  </a:lnTo>
                  <a:lnTo>
                    <a:pt x="49" y="41"/>
                  </a:lnTo>
                  <a:lnTo>
                    <a:pt x="41" y="41"/>
                  </a:lnTo>
                  <a:lnTo>
                    <a:pt x="41" y="49"/>
                  </a:lnTo>
                  <a:lnTo>
                    <a:pt x="49" y="49"/>
                  </a:lnTo>
                  <a:lnTo>
                    <a:pt x="49" y="57"/>
                  </a:lnTo>
                  <a:lnTo>
                    <a:pt x="49" y="65"/>
                  </a:lnTo>
                  <a:lnTo>
                    <a:pt x="57" y="73"/>
                  </a:lnTo>
                  <a:lnTo>
                    <a:pt x="57" y="82"/>
                  </a:lnTo>
                  <a:lnTo>
                    <a:pt x="57" y="90"/>
                  </a:lnTo>
                  <a:lnTo>
                    <a:pt x="57" y="98"/>
                  </a:lnTo>
                  <a:lnTo>
                    <a:pt x="49" y="106"/>
                  </a:lnTo>
                  <a:lnTo>
                    <a:pt x="41" y="106"/>
                  </a:lnTo>
                  <a:lnTo>
                    <a:pt x="41" y="114"/>
                  </a:lnTo>
                  <a:lnTo>
                    <a:pt x="41" y="122"/>
                  </a:lnTo>
                  <a:lnTo>
                    <a:pt x="41" y="130"/>
                  </a:lnTo>
                  <a:lnTo>
                    <a:pt x="49" y="130"/>
                  </a:lnTo>
                  <a:lnTo>
                    <a:pt x="49" y="138"/>
                  </a:lnTo>
                  <a:lnTo>
                    <a:pt x="57" y="146"/>
                  </a:lnTo>
                  <a:lnTo>
                    <a:pt x="57" y="155"/>
                  </a:lnTo>
                  <a:lnTo>
                    <a:pt x="65" y="155"/>
                  </a:lnTo>
                  <a:lnTo>
                    <a:pt x="65" y="163"/>
                  </a:lnTo>
                  <a:lnTo>
                    <a:pt x="73" y="163"/>
                  </a:lnTo>
                  <a:lnTo>
                    <a:pt x="73" y="171"/>
                  </a:lnTo>
                  <a:lnTo>
                    <a:pt x="65" y="171"/>
                  </a:lnTo>
                  <a:lnTo>
                    <a:pt x="65" y="179"/>
                  </a:lnTo>
                  <a:lnTo>
                    <a:pt x="57" y="179"/>
                  </a:lnTo>
                  <a:lnTo>
                    <a:pt x="49" y="179"/>
                  </a:lnTo>
                  <a:lnTo>
                    <a:pt x="41" y="179"/>
                  </a:lnTo>
                  <a:lnTo>
                    <a:pt x="41" y="187"/>
                  </a:lnTo>
                  <a:lnTo>
                    <a:pt x="33" y="187"/>
                  </a:lnTo>
                  <a:lnTo>
                    <a:pt x="33" y="179"/>
                  </a:lnTo>
                  <a:lnTo>
                    <a:pt x="24" y="179"/>
                  </a:lnTo>
                  <a:lnTo>
                    <a:pt x="24" y="187"/>
                  </a:lnTo>
                  <a:lnTo>
                    <a:pt x="24" y="195"/>
                  </a:lnTo>
                  <a:lnTo>
                    <a:pt x="16" y="195"/>
                  </a:lnTo>
                  <a:lnTo>
                    <a:pt x="16" y="203"/>
                  </a:lnTo>
                  <a:lnTo>
                    <a:pt x="24" y="203"/>
                  </a:lnTo>
                  <a:lnTo>
                    <a:pt x="24" y="211"/>
                  </a:lnTo>
                  <a:lnTo>
                    <a:pt x="16" y="211"/>
                  </a:lnTo>
                  <a:lnTo>
                    <a:pt x="16" y="219"/>
                  </a:lnTo>
                  <a:lnTo>
                    <a:pt x="8" y="219"/>
                  </a:lnTo>
                  <a:lnTo>
                    <a:pt x="8" y="228"/>
                  </a:lnTo>
                  <a:lnTo>
                    <a:pt x="8" y="236"/>
                  </a:lnTo>
                  <a:lnTo>
                    <a:pt x="8" y="244"/>
                  </a:lnTo>
                  <a:lnTo>
                    <a:pt x="0" y="244"/>
                  </a:lnTo>
                  <a:lnTo>
                    <a:pt x="0" y="252"/>
                  </a:lnTo>
                  <a:lnTo>
                    <a:pt x="8" y="252"/>
                  </a:lnTo>
                  <a:lnTo>
                    <a:pt x="16" y="252"/>
                  </a:lnTo>
                  <a:lnTo>
                    <a:pt x="24" y="252"/>
                  </a:lnTo>
                  <a:lnTo>
                    <a:pt x="24" y="244"/>
                  </a:lnTo>
                  <a:lnTo>
                    <a:pt x="33" y="244"/>
                  </a:lnTo>
                  <a:lnTo>
                    <a:pt x="41" y="244"/>
                  </a:lnTo>
                  <a:lnTo>
                    <a:pt x="49" y="244"/>
                  </a:lnTo>
                  <a:lnTo>
                    <a:pt x="57" y="244"/>
                  </a:lnTo>
                  <a:lnTo>
                    <a:pt x="49" y="252"/>
                  </a:lnTo>
                  <a:lnTo>
                    <a:pt x="57" y="252"/>
                  </a:lnTo>
                  <a:lnTo>
                    <a:pt x="57" y="260"/>
                  </a:lnTo>
                  <a:lnTo>
                    <a:pt x="57" y="268"/>
                  </a:lnTo>
                  <a:lnTo>
                    <a:pt x="57" y="276"/>
                  </a:lnTo>
                  <a:lnTo>
                    <a:pt x="57" y="268"/>
                  </a:lnTo>
                  <a:lnTo>
                    <a:pt x="65" y="268"/>
                  </a:lnTo>
                  <a:lnTo>
                    <a:pt x="73" y="268"/>
                  </a:lnTo>
                  <a:lnTo>
                    <a:pt x="73" y="276"/>
                  </a:lnTo>
                  <a:lnTo>
                    <a:pt x="81" y="276"/>
                  </a:lnTo>
                  <a:lnTo>
                    <a:pt x="81" y="284"/>
                  </a:lnTo>
                  <a:lnTo>
                    <a:pt x="89" y="284"/>
                  </a:lnTo>
                  <a:lnTo>
                    <a:pt x="97" y="284"/>
                  </a:lnTo>
                  <a:lnTo>
                    <a:pt x="97" y="276"/>
                  </a:lnTo>
                  <a:lnTo>
                    <a:pt x="106" y="284"/>
                  </a:lnTo>
                  <a:lnTo>
                    <a:pt x="106" y="292"/>
                  </a:lnTo>
                  <a:lnTo>
                    <a:pt x="106" y="300"/>
                  </a:lnTo>
                  <a:lnTo>
                    <a:pt x="114" y="300"/>
                  </a:lnTo>
                  <a:lnTo>
                    <a:pt x="114" y="309"/>
                  </a:lnTo>
                  <a:lnTo>
                    <a:pt x="114" y="300"/>
                  </a:lnTo>
                  <a:lnTo>
                    <a:pt x="122" y="300"/>
                  </a:lnTo>
                  <a:lnTo>
                    <a:pt x="130" y="300"/>
                  </a:lnTo>
                  <a:lnTo>
                    <a:pt x="138" y="300"/>
                  </a:lnTo>
                  <a:lnTo>
                    <a:pt x="146" y="300"/>
                  </a:lnTo>
                  <a:lnTo>
                    <a:pt x="154" y="300"/>
                  </a:lnTo>
                  <a:lnTo>
                    <a:pt x="162" y="300"/>
                  </a:lnTo>
                  <a:lnTo>
                    <a:pt x="170" y="300"/>
                  </a:lnTo>
                  <a:lnTo>
                    <a:pt x="170" y="292"/>
                  </a:lnTo>
                  <a:lnTo>
                    <a:pt x="178" y="292"/>
                  </a:lnTo>
                  <a:lnTo>
                    <a:pt x="187" y="292"/>
                  </a:lnTo>
                  <a:lnTo>
                    <a:pt x="195" y="292"/>
                  </a:lnTo>
                  <a:lnTo>
                    <a:pt x="203" y="292"/>
                  </a:lnTo>
                  <a:lnTo>
                    <a:pt x="211" y="300"/>
                  </a:lnTo>
                  <a:lnTo>
                    <a:pt x="219" y="300"/>
                  </a:lnTo>
                  <a:lnTo>
                    <a:pt x="219" y="309"/>
                  </a:lnTo>
                  <a:lnTo>
                    <a:pt x="219" y="317"/>
                  </a:lnTo>
                  <a:lnTo>
                    <a:pt x="227" y="317"/>
                  </a:lnTo>
                  <a:lnTo>
                    <a:pt x="227" y="325"/>
                  </a:lnTo>
                  <a:lnTo>
                    <a:pt x="227" y="333"/>
                  </a:lnTo>
                  <a:lnTo>
                    <a:pt x="235" y="333"/>
                  </a:lnTo>
                  <a:lnTo>
                    <a:pt x="235" y="341"/>
                  </a:lnTo>
                  <a:lnTo>
                    <a:pt x="235" y="349"/>
                  </a:lnTo>
                  <a:lnTo>
                    <a:pt x="227" y="349"/>
                  </a:lnTo>
                  <a:lnTo>
                    <a:pt x="235" y="349"/>
                  </a:lnTo>
                  <a:lnTo>
                    <a:pt x="243" y="349"/>
                  </a:lnTo>
                  <a:lnTo>
                    <a:pt x="243" y="357"/>
                  </a:lnTo>
                  <a:lnTo>
                    <a:pt x="243" y="349"/>
                  </a:lnTo>
                  <a:lnTo>
                    <a:pt x="251" y="357"/>
                  </a:lnTo>
                  <a:lnTo>
                    <a:pt x="260" y="357"/>
                  </a:lnTo>
                  <a:lnTo>
                    <a:pt x="260" y="365"/>
                  </a:lnTo>
                  <a:lnTo>
                    <a:pt x="268" y="365"/>
                  </a:lnTo>
                  <a:lnTo>
                    <a:pt x="276" y="373"/>
                  </a:lnTo>
                  <a:lnTo>
                    <a:pt x="276" y="382"/>
                  </a:lnTo>
                  <a:lnTo>
                    <a:pt x="276" y="390"/>
                  </a:lnTo>
                  <a:lnTo>
                    <a:pt x="284" y="390"/>
                  </a:lnTo>
                  <a:lnTo>
                    <a:pt x="284" y="398"/>
                  </a:lnTo>
                  <a:lnTo>
                    <a:pt x="292" y="406"/>
                  </a:lnTo>
                  <a:lnTo>
                    <a:pt x="292" y="414"/>
                  </a:lnTo>
                  <a:lnTo>
                    <a:pt x="300" y="422"/>
                  </a:lnTo>
                  <a:lnTo>
                    <a:pt x="300" y="430"/>
                  </a:lnTo>
                  <a:lnTo>
                    <a:pt x="300" y="438"/>
                  </a:lnTo>
                  <a:lnTo>
                    <a:pt x="308" y="446"/>
                  </a:lnTo>
                  <a:lnTo>
                    <a:pt x="308" y="455"/>
                  </a:lnTo>
                  <a:lnTo>
                    <a:pt x="308" y="463"/>
                  </a:lnTo>
                  <a:lnTo>
                    <a:pt x="316" y="471"/>
                  </a:lnTo>
                  <a:close/>
                </a:path>
              </a:pathLst>
            </a:custGeom>
            <a:solidFill>
              <a:srgbClr val="FE9B4B"/>
            </a:solidFill>
            <a:ln w="12700">
              <a:solidFill>
                <a:srgbClr val="000000"/>
              </a:solidFill>
              <a:prstDash val="solid"/>
              <a:round/>
              <a:headEnd/>
              <a:tailEnd/>
            </a:ln>
          </p:spPr>
          <p:txBody>
            <a:bodyPr/>
            <a:lstStyle/>
            <a:p>
              <a:endParaRPr lang="es-PE"/>
            </a:p>
          </p:txBody>
        </p:sp>
        <p:sp>
          <p:nvSpPr>
            <p:cNvPr id="137" name="Freeform 97">
              <a:extLst>
                <a:ext uri="{FF2B5EF4-FFF2-40B4-BE49-F238E27FC236}">
                  <a16:creationId xmlns:a16="http://schemas.microsoft.com/office/drawing/2014/main" id="{016AE67E-856A-3940-9C51-801D1D843DA5}"/>
                </a:ext>
              </a:extLst>
            </p:cNvPr>
            <p:cNvSpPr>
              <a:spLocks noChangeAspect="1"/>
            </p:cNvSpPr>
            <p:nvPr/>
          </p:nvSpPr>
          <p:spPr bwMode="auto">
            <a:xfrm>
              <a:off x="3504" y="1968"/>
              <a:ext cx="205" cy="232"/>
            </a:xfrm>
            <a:custGeom>
              <a:avLst/>
              <a:gdLst>
                <a:gd name="T0" fmla="*/ 348 w 356"/>
                <a:gd name="T1" fmla="*/ 202 h 405"/>
                <a:gd name="T2" fmla="*/ 332 w 356"/>
                <a:gd name="T3" fmla="*/ 170 h 405"/>
                <a:gd name="T4" fmla="*/ 316 w 356"/>
                <a:gd name="T5" fmla="*/ 146 h 405"/>
                <a:gd name="T6" fmla="*/ 300 w 356"/>
                <a:gd name="T7" fmla="*/ 121 h 405"/>
                <a:gd name="T8" fmla="*/ 283 w 356"/>
                <a:gd name="T9" fmla="*/ 113 h 405"/>
                <a:gd name="T10" fmla="*/ 275 w 356"/>
                <a:gd name="T11" fmla="*/ 105 h 405"/>
                <a:gd name="T12" fmla="*/ 267 w 356"/>
                <a:gd name="T13" fmla="*/ 81 h 405"/>
                <a:gd name="T14" fmla="*/ 259 w 356"/>
                <a:gd name="T15" fmla="*/ 56 h 405"/>
                <a:gd name="T16" fmla="*/ 227 w 356"/>
                <a:gd name="T17" fmla="*/ 48 h 405"/>
                <a:gd name="T18" fmla="*/ 202 w 356"/>
                <a:gd name="T19" fmla="*/ 56 h 405"/>
                <a:gd name="T20" fmla="*/ 170 w 356"/>
                <a:gd name="T21" fmla="*/ 56 h 405"/>
                <a:gd name="T22" fmla="*/ 154 w 356"/>
                <a:gd name="T23" fmla="*/ 56 h 405"/>
                <a:gd name="T24" fmla="*/ 137 w 356"/>
                <a:gd name="T25" fmla="*/ 32 h 405"/>
                <a:gd name="T26" fmla="*/ 121 w 356"/>
                <a:gd name="T27" fmla="*/ 32 h 405"/>
                <a:gd name="T28" fmla="*/ 97 w 356"/>
                <a:gd name="T29" fmla="*/ 24 h 405"/>
                <a:gd name="T30" fmla="*/ 97 w 356"/>
                <a:gd name="T31" fmla="*/ 8 h 405"/>
                <a:gd name="T32" fmla="*/ 81 w 356"/>
                <a:gd name="T33" fmla="*/ 0 h 405"/>
                <a:gd name="T34" fmla="*/ 56 w 356"/>
                <a:gd name="T35" fmla="*/ 8 h 405"/>
                <a:gd name="T36" fmla="*/ 40 w 356"/>
                <a:gd name="T37" fmla="*/ 24 h 405"/>
                <a:gd name="T38" fmla="*/ 24 w 356"/>
                <a:gd name="T39" fmla="*/ 40 h 405"/>
                <a:gd name="T40" fmla="*/ 8 w 356"/>
                <a:gd name="T41" fmla="*/ 56 h 405"/>
                <a:gd name="T42" fmla="*/ 8 w 356"/>
                <a:gd name="T43" fmla="*/ 65 h 405"/>
                <a:gd name="T44" fmla="*/ 32 w 356"/>
                <a:gd name="T45" fmla="*/ 81 h 405"/>
                <a:gd name="T46" fmla="*/ 48 w 356"/>
                <a:gd name="T47" fmla="*/ 105 h 405"/>
                <a:gd name="T48" fmla="*/ 64 w 356"/>
                <a:gd name="T49" fmla="*/ 121 h 405"/>
                <a:gd name="T50" fmla="*/ 56 w 356"/>
                <a:gd name="T51" fmla="*/ 129 h 405"/>
                <a:gd name="T52" fmla="*/ 56 w 356"/>
                <a:gd name="T53" fmla="*/ 162 h 405"/>
                <a:gd name="T54" fmla="*/ 73 w 356"/>
                <a:gd name="T55" fmla="*/ 178 h 405"/>
                <a:gd name="T56" fmla="*/ 105 w 356"/>
                <a:gd name="T57" fmla="*/ 186 h 405"/>
                <a:gd name="T58" fmla="*/ 121 w 356"/>
                <a:gd name="T59" fmla="*/ 202 h 405"/>
                <a:gd name="T60" fmla="*/ 146 w 356"/>
                <a:gd name="T61" fmla="*/ 211 h 405"/>
                <a:gd name="T62" fmla="*/ 162 w 356"/>
                <a:gd name="T63" fmla="*/ 227 h 405"/>
                <a:gd name="T64" fmla="*/ 178 w 356"/>
                <a:gd name="T65" fmla="*/ 243 h 405"/>
                <a:gd name="T66" fmla="*/ 186 w 356"/>
                <a:gd name="T67" fmla="*/ 267 h 405"/>
                <a:gd name="T68" fmla="*/ 202 w 356"/>
                <a:gd name="T69" fmla="*/ 284 h 405"/>
                <a:gd name="T70" fmla="*/ 218 w 356"/>
                <a:gd name="T71" fmla="*/ 308 h 405"/>
                <a:gd name="T72" fmla="*/ 218 w 356"/>
                <a:gd name="T73" fmla="*/ 332 h 405"/>
                <a:gd name="T74" fmla="*/ 218 w 356"/>
                <a:gd name="T75" fmla="*/ 365 h 405"/>
                <a:gd name="T76" fmla="*/ 235 w 356"/>
                <a:gd name="T77" fmla="*/ 381 h 405"/>
                <a:gd name="T78" fmla="*/ 259 w 356"/>
                <a:gd name="T79" fmla="*/ 397 h 405"/>
                <a:gd name="T80" fmla="*/ 275 w 356"/>
                <a:gd name="T81" fmla="*/ 397 h 405"/>
                <a:gd name="T82" fmla="*/ 308 w 356"/>
                <a:gd name="T83" fmla="*/ 397 h 405"/>
                <a:gd name="T84" fmla="*/ 316 w 356"/>
                <a:gd name="T85" fmla="*/ 389 h 405"/>
                <a:gd name="T86" fmla="*/ 324 w 356"/>
                <a:gd name="T87" fmla="*/ 365 h 405"/>
                <a:gd name="T88" fmla="*/ 324 w 356"/>
                <a:gd name="T89" fmla="*/ 332 h 405"/>
                <a:gd name="T90" fmla="*/ 324 w 356"/>
                <a:gd name="T91" fmla="*/ 300 h 405"/>
                <a:gd name="T92" fmla="*/ 340 w 356"/>
                <a:gd name="T93" fmla="*/ 267 h 405"/>
                <a:gd name="T94" fmla="*/ 348 w 356"/>
                <a:gd name="T95" fmla="*/ 23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6" h="405">
                  <a:moveTo>
                    <a:pt x="356" y="227"/>
                  </a:moveTo>
                  <a:lnTo>
                    <a:pt x="348" y="219"/>
                  </a:lnTo>
                  <a:lnTo>
                    <a:pt x="348" y="211"/>
                  </a:lnTo>
                  <a:lnTo>
                    <a:pt x="348" y="202"/>
                  </a:lnTo>
                  <a:lnTo>
                    <a:pt x="340" y="194"/>
                  </a:lnTo>
                  <a:lnTo>
                    <a:pt x="340" y="186"/>
                  </a:lnTo>
                  <a:lnTo>
                    <a:pt x="340" y="178"/>
                  </a:lnTo>
                  <a:lnTo>
                    <a:pt x="332" y="170"/>
                  </a:lnTo>
                  <a:lnTo>
                    <a:pt x="332" y="162"/>
                  </a:lnTo>
                  <a:lnTo>
                    <a:pt x="324" y="154"/>
                  </a:lnTo>
                  <a:lnTo>
                    <a:pt x="324" y="146"/>
                  </a:lnTo>
                  <a:lnTo>
                    <a:pt x="316" y="146"/>
                  </a:lnTo>
                  <a:lnTo>
                    <a:pt x="316" y="138"/>
                  </a:lnTo>
                  <a:lnTo>
                    <a:pt x="316" y="129"/>
                  </a:lnTo>
                  <a:lnTo>
                    <a:pt x="308" y="121"/>
                  </a:lnTo>
                  <a:lnTo>
                    <a:pt x="300" y="121"/>
                  </a:lnTo>
                  <a:lnTo>
                    <a:pt x="300" y="113"/>
                  </a:lnTo>
                  <a:lnTo>
                    <a:pt x="291" y="113"/>
                  </a:lnTo>
                  <a:lnTo>
                    <a:pt x="283" y="105"/>
                  </a:lnTo>
                  <a:lnTo>
                    <a:pt x="283" y="113"/>
                  </a:lnTo>
                  <a:lnTo>
                    <a:pt x="283" y="105"/>
                  </a:lnTo>
                  <a:lnTo>
                    <a:pt x="275" y="105"/>
                  </a:lnTo>
                  <a:lnTo>
                    <a:pt x="267" y="105"/>
                  </a:lnTo>
                  <a:lnTo>
                    <a:pt x="275" y="105"/>
                  </a:lnTo>
                  <a:lnTo>
                    <a:pt x="275" y="97"/>
                  </a:lnTo>
                  <a:lnTo>
                    <a:pt x="275" y="89"/>
                  </a:lnTo>
                  <a:lnTo>
                    <a:pt x="267" y="89"/>
                  </a:lnTo>
                  <a:lnTo>
                    <a:pt x="267" y="81"/>
                  </a:lnTo>
                  <a:lnTo>
                    <a:pt x="267" y="73"/>
                  </a:lnTo>
                  <a:lnTo>
                    <a:pt x="259" y="73"/>
                  </a:lnTo>
                  <a:lnTo>
                    <a:pt x="259" y="65"/>
                  </a:lnTo>
                  <a:lnTo>
                    <a:pt x="259" y="56"/>
                  </a:lnTo>
                  <a:lnTo>
                    <a:pt x="251" y="56"/>
                  </a:lnTo>
                  <a:lnTo>
                    <a:pt x="243" y="48"/>
                  </a:lnTo>
                  <a:lnTo>
                    <a:pt x="235" y="48"/>
                  </a:lnTo>
                  <a:lnTo>
                    <a:pt x="227" y="48"/>
                  </a:lnTo>
                  <a:lnTo>
                    <a:pt x="218" y="48"/>
                  </a:lnTo>
                  <a:lnTo>
                    <a:pt x="210" y="48"/>
                  </a:lnTo>
                  <a:lnTo>
                    <a:pt x="210" y="56"/>
                  </a:lnTo>
                  <a:lnTo>
                    <a:pt x="202" y="56"/>
                  </a:lnTo>
                  <a:lnTo>
                    <a:pt x="194" y="56"/>
                  </a:lnTo>
                  <a:lnTo>
                    <a:pt x="186" y="56"/>
                  </a:lnTo>
                  <a:lnTo>
                    <a:pt x="178" y="56"/>
                  </a:lnTo>
                  <a:lnTo>
                    <a:pt x="170" y="56"/>
                  </a:lnTo>
                  <a:lnTo>
                    <a:pt x="162" y="56"/>
                  </a:lnTo>
                  <a:lnTo>
                    <a:pt x="154" y="56"/>
                  </a:lnTo>
                  <a:lnTo>
                    <a:pt x="154" y="65"/>
                  </a:lnTo>
                  <a:lnTo>
                    <a:pt x="154" y="56"/>
                  </a:lnTo>
                  <a:lnTo>
                    <a:pt x="146" y="56"/>
                  </a:lnTo>
                  <a:lnTo>
                    <a:pt x="146" y="48"/>
                  </a:lnTo>
                  <a:lnTo>
                    <a:pt x="146" y="40"/>
                  </a:lnTo>
                  <a:lnTo>
                    <a:pt x="137" y="32"/>
                  </a:lnTo>
                  <a:lnTo>
                    <a:pt x="137" y="40"/>
                  </a:lnTo>
                  <a:lnTo>
                    <a:pt x="129" y="40"/>
                  </a:lnTo>
                  <a:lnTo>
                    <a:pt x="121" y="40"/>
                  </a:lnTo>
                  <a:lnTo>
                    <a:pt x="121" y="32"/>
                  </a:lnTo>
                  <a:lnTo>
                    <a:pt x="113" y="32"/>
                  </a:lnTo>
                  <a:lnTo>
                    <a:pt x="113" y="24"/>
                  </a:lnTo>
                  <a:lnTo>
                    <a:pt x="105" y="24"/>
                  </a:lnTo>
                  <a:lnTo>
                    <a:pt x="97" y="24"/>
                  </a:lnTo>
                  <a:lnTo>
                    <a:pt x="97" y="32"/>
                  </a:lnTo>
                  <a:lnTo>
                    <a:pt x="97" y="24"/>
                  </a:lnTo>
                  <a:lnTo>
                    <a:pt x="97" y="16"/>
                  </a:lnTo>
                  <a:lnTo>
                    <a:pt x="97" y="8"/>
                  </a:lnTo>
                  <a:lnTo>
                    <a:pt x="89" y="8"/>
                  </a:lnTo>
                  <a:lnTo>
                    <a:pt x="97" y="0"/>
                  </a:lnTo>
                  <a:lnTo>
                    <a:pt x="89" y="0"/>
                  </a:lnTo>
                  <a:lnTo>
                    <a:pt x="81" y="0"/>
                  </a:lnTo>
                  <a:lnTo>
                    <a:pt x="73" y="0"/>
                  </a:lnTo>
                  <a:lnTo>
                    <a:pt x="64" y="0"/>
                  </a:lnTo>
                  <a:lnTo>
                    <a:pt x="64" y="8"/>
                  </a:lnTo>
                  <a:lnTo>
                    <a:pt x="56" y="8"/>
                  </a:lnTo>
                  <a:lnTo>
                    <a:pt x="48" y="8"/>
                  </a:lnTo>
                  <a:lnTo>
                    <a:pt x="40" y="8"/>
                  </a:lnTo>
                  <a:lnTo>
                    <a:pt x="40" y="16"/>
                  </a:lnTo>
                  <a:lnTo>
                    <a:pt x="40" y="24"/>
                  </a:lnTo>
                  <a:lnTo>
                    <a:pt x="32" y="24"/>
                  </a:lnTo>
                  <a:lnTo>
                    <a:pt x="32" y="32"/>
                  </a:lnTo>
                  <a:lnTo>
                    <a:pt x="24" y="32"/>
                  </a:lnTo>
                  <a:lnTo>
                    <a:pt x="24" y="40"/>
                  </a:lnTo>
                  <a:lnTo>
                    <a:pt x="16" y="40"/>
                  </a:lnTo>
                  <a:lnTo>
                    <a:pt x="16" y="48"/>
                  </a:lnTo>
                  <a:lnTo>
                    <a:pt x="8" y="48"/>
                  </a:lnTo>
                  <a:lnTo>
                    <a:pt x="8" y="56"/>
                  </a:lnTo>
                  <a:lnTo>
                    <a:pt x="8" y="65"/>
                  </a:lnTo>
                  <a:lnTo>
                    <a:pt x="0" y="56"/>
                  </a:lnTo>
                  <a:lnTo>
                    <a:pt x="0" y="65"/>
                  </a:lnTo>
                  <a:lnTo>
                    <a:pt x="8" y="65"/>
                  </a:lnTo>
                  <a:lnTo>
                    <a:pt x="16" y="65"/>
                  </a:lnTo>
                  <a:lnTo>
                    <a:pt x="16" y="73"/>
                  </a:lnTo>
                  <a:lnTo>
                    <a:pt x="24" y="73"/>
                  </a:lnTo>
                  <a:lnTo>
                    <a:pt x="32" y="81"/>
                  </a:lnTo>
                  <a:lnTo>
                    <a:pt x="40" y="81"/>
                  </a:lnTo>
                  <a:lnTo>
                    <a:pt x="40" y="89"/>
                  </a:lnTo>
                  <a:lnTo>
                    <a:pt x="40" y="97"/>
                  </a:lnTo>
                  <a:lnTo>
                    <a:pt x="48" y="105"/>
                  </a:lnTo>
                  <a:lnTo>
                    <a:pt x="56" y="105"/>
                  </a:lnTo>
                  <a:lnTo>
                    <a:pt x="56" y="113"/>
                  </a:lnTo>
                  <a:lnTo>
                    <a:pt x="56" y="121"/>
                  </a:lnTo>
                  <a:lnTo>
                    <a:pt x="64" y="121"/>
                  </a:lnTo>
                  <a:lnTo>
                    <a:pt x="64" y="129"/>
                  </a:lnTo>
                  <a:lnTo>
                    <a:pt x="56" y="129"/>
                  </a:lnTo>
                  <a:lnTo>
                    <a:pt x="56" y="138"/>
                  </a:lnTo>
                  <a:lnTo>
                    <a:pt x="56" y="129"/>
                  </a:lnTo>
                  <a:lnTo>
                    <a:pt x="56" y="138"/>
                  </a:lnTo>
                  <a:lnTo>
                    <a:pt x="56" y="146"/>
                  </a:lnTo>
                  <a:lnTo>
                    <a:pt x="56" y="154"/>
                  </a:lnTo>
                  <a:lnTo>
                    <a:pt x="56" y="162"/>
                  </a:lnTo>
                  <a:lnTo>
                    <a:pt x="56" y="170"/>
                  </a:lnTo>
                  <a:lnTo>
                    <a:pt x="56" y="178"/>
                  </a:lnTo>
                  <a:lnTo>
                    <a:pt x="64" y="178"/>
                  </a:lnTo>
                  <a:lnTo>
                    <a:pt x="73" y="178"/>
                  </a:lnTo>
                  <a:lnTo>
                    <a:pt x="81" y="178"/>
                  </a:lnTo>
                  <a:lnTo>
                    <a:pt x="89" y="178"/>
                  </a:lnTo>
                  <a:lnTo>
                    <a:pt x="97" y="178"/>
                  </a:lnTo>
                  <a:lnTo>
                    <a:pt x="105" y="186"/>
                  </a:lnTo>
                  <a:lnTo>
                    <a:pt x="113" y="186"/>
                  </a:lnTo>
                  <a:lnTo>
                    <a:pt x="113" y="194"/>
                  </a:lnTo>
                  <a:lnTo>
                    <a:pt x="121" y="194"/>
                  </a:lnTo>
                  <a:lnTo>
                    <a:pt x="121" y="202"/>
                  </a:lnTo>
                  <a:lnTo>
                    <a:pt x="129" y="202"/>
                  </a:lnTo>
                  <a:lnTo>
                    <a:pt x="137" y="202"/>
                  </a:lnTo>
                  <a:lnTo>
                    <a:pt x="137" y="211"/>
                  </a:lnTo>
                  <a:lnTo>
                    <a:pt x="146" y="211"/>
                  </a:lnTo>
                  <a:lnTo>
                    <a:pt x="146" y="219"/>
                  </a:lnTo>
                  <a:lnTo>
                    <a:pt x="154" y="219"/>
                  </a:lnTo>
                  <a:lnTo>
                    <a:pt x="154" y="227"/>
                  </a:lnTo>
                  <a:lnTo>
                    <a:pt x="162" y="227"/>
                  </a:lnTo>
                  <a:lnTo>
                    <a:pt x="162" y="235"/>
                  </a:lnTo>
                  <a:lnTo>
                    <a:pt x="170" y="235"/>
                  </a:lnTo>
                  <a:lnTo>
                    <a:pt x="170" y="243"/>
                  </a:lnTo>
                  <a:lnTo>
                    <a:pt x="178" y="243"/>
                  </a:lnTo>
                  <a:lnTo>
                    <a:pt x="178" y="251"/>
                  </a:lnTo>
                  <a:lnTo>
                    <a:pt x="178" y="259"/>
                  </a:lnTo>
                  <a:lnTo>
                    <a:pt x="186" y="259"/>
                  </a:lnTo>
                  <a:lnTo>
                    <a:pt x="186" y="267"/>
                  </a:lnTo>
                  <a:lnTo>
                    <a:pt x="194" y="267"/>
                  </a:lnTo>
                  <a:lnTo>
                    <a:pt x="194" y="275"/>
                  </a:lnTo>
                  <a:lnTo>
                    <a:pt x="202" y="275"/>
                  </a:lnTo>
                  <a:lnTo>
                    <a:pt x="202" y="284"/>
                  </a:lnTo>
                  <a:lnTo>
                    <a:pt x="210" y="284"/>
                  </a:lnTo>
                  <a:lnTo>
                    <a:pt x="210" y="292"/>
                  </a:lnTo>
                  <a:lnTo>
                    <a:pt x="218" y="300"/>
                  </a:lnTo>
                  <a:lnTo>
                    <a:pt x="218" y="308"/>
                  </a:lnTo>
                  <a:lnTo>
                    <a:pt x="210" y="308"/>
                  </a:lnTo>
                  <a:lnTo>
                    <a:pt x="218" y="316"/>
                  </a:lnTo>
                  <a:lnTo>
                    <a:pt x="218" y="324"/>
                  </a:lnTo>
                  <a:lnTo>
                    <a:pt x="218" y="332"/>
                  </a:lnTo>
                  <a:lnTo>
                    <a:pt x="218" y="340"/>
                  </a:lnTo>
                  <a:lnTo>
                    <a:pt x="218" y="348"/>
                  </a:lnTo>
                  <a:lnTo>
                    <a:pt x="218" y="356"/>
                  </a:lnTo>
                  <a:lnTo>
                    <a:pt x="218" y="365"/>
                  </a:lnTo>
                  <a:lnTo>
                    <a:pt x="227" y="365"/>
                  </a:lnTo>
                  <a:lnTo>
                    <a:pt x="227" y="373"/>
                  </a:lnTo>
                  <a:lnTo>
                    <a:pt x="235" y="373"/>
                  </a:lnTo>
                  <a:lnTo>
                    <a:pt x="235" y="381"/>
                  </a:lnTo>
                  <a:lnTo>
                    <a:pt x="235" y="389"/>
                  </a:lnTo>
                  <a:lnTo>
                    <a:pt x="243" y="389"/>
                  </a:lnTo>
                  <a:lnTo>
                    <a:pt x="251" y="397"/>
                  </a:lnTo>
                  <a:lnTo>
                    <a:pt x="259" y="397"/>
                  </a:lnTo>
                  <a:lnTo>
                    <a:pt x="259" y="405"/>
                  </a:lnTo>
                  <a:lnTo>
                    <a:pt x="267" y="405"/>
                  </a:lnTo>
                  <a:lnTo>
                    <a:pt x="275" y="405"/>
                  </a:lnTo>
                  <a:lnTo>
                    <a:pt x="275" y="397"/>
                  </a:lnTo>
                  <a:lnTo>
                    <a:pt x="283" y="397"/>
                  </a:lnTo>
                  <a:lnTo>
                    <a:pt x="291" y="397"/>
                  </a:lnTo>
                  <a:lnTo>
                    <a:pt x="300" y="397"/>
                  </a:lnTo>
                  <a:lnTo>
                    <a:pt x="308" y="397"/>
                  </a:lnTo>
                  <a:lnTo>
                    <a:pt x="308" y="389"/>
                  </a:lnTo>
                  <a:lnTo>
                    <a:pt x="308" y="397"/>
                  </a:lnTo>
                  <a:lnTo>
                    <a:pt x="316" y="397"/>
                  </a:lnTo>
                  <a:lnTo>
                    <a:pt x="316" y="389"/>
                  </a:lnTo>
                  <a:lnTo>
                    <a:pt x="324" y="389"/>
                  </a:lnTo>
                  <a:lnTo>
                    <a:pt x="324" y="381"/>
                  </a:lnTo>
                  <a:lnTo>
                    <a:pt x="324" y="373"/>
                  </a:lnTo>
                  <a:lnTo>
                    <a:pt x="324" y="365"/>
                  </a:lnTo>
                  <a:lnTo>
                    <a:pt x="324" y="356"/>
                  </a:lnTo>
                  <a:lnTo>
                    <a:pt x="324" y="348"/>
                  </a:lnTo>
                  <a:lnTo>
                    <a:pt x="324" y="340"/>
                  </a:lnTo>
                  <a:lnTo>
                    <a:pt x="324" y="332"/>
                  </a:lnTo>
                  <a:lnTo>
                    <a:pt x="324" y="324"/>
                  </a:lnTo>
                  <a:lnTo>
                    <a:pt x="324" y="316"/>
                  </a:lnTo>
                  <a:lnTo>
                    <a:pt x="324" y="308"/>
                  </a:lnTo>
                  <a:lnTo>
                    <a:pt x="324" y="300"/>
                  </a:lnTo>
                  <a:lnTo>
                    <a:pt x="332" y="292"/>
                  </a:lnTo>
                  <a:lnTo>
                    <a:pt x="332" y="284"/>
                  </a:lnTo>
                  <a:lnTo>
                    <a:pt x="340" y="275"/>
                  </a:lnTo>
                  <a:lnTo>
                    <a:pt x="340" y="267"/>
                  </a:lnTo>
                  <a:lnTo>
                    <a:pt x="340" y="259"/>
                  </a:lnTo>
                  <a:lnTo>
                    <a:pt x="348" y="251"/>
                  </a:lnTo>
                  <a:lnTo>
                    <a:pt x="348" y="243"/>
                  </a:lnTo>
                  <a:lnTo>
                    <a:pt x="348" y="235"/>
                  </a:lnTo>
                  <a:lnTo>
                    <a:pt x="348" y="227"/>
                  </a:lnTo>
                  <a:lnTo>
                    <a:pt x="356" y="227"/>
                  </a:lnTo>
                  <a:close/>
                </a:path>
              </a:pathLst>
            </a:custGeom>
            <a:solidFill>
              <a:srgbClr val="FE9B4B"/>
            </a:solidFill>
            <a:ln w="12700">
              <a:solidFill>
                <a:srgbClr val="000000"/>
              </a:solidFill>
              <a:prstDash val="solid"/>
              <a:round/>
              <a:headEnd/>
              <a:tailEnd/>
            </a:ln>
          </p:spPr>
          <p:txBody>
            <a:bodyPr/>
            <a:lstStyle/>
            <a:p>
              <a:endParaRPr lang="es-PE"/>
            </a:p>
          </p:txBody>
        </p:sp>
        <p:sp>
          <p:nvSpPr>
            <p:cNvPr id="138" name="Freeform 98">
              <a:extLst>
                <a:ext uri="{FF2B5EF4-FFF2-40B4-BE49-F238E27FC236}">
                  <a16:creationId xmlns:a16="http://schemas.microsoft.com/office/drawing/2014/main" id="{80E133A9-BA54-3843-8158-03C4AEE8D110}"/>
                </a:ext>
              </a:extLst>
            </p:cNvPr>
            <p:cNvSpPr>
              <a:spLocks noChangeAspect="1"/>
            </p:cNvSpPr>
            <p:nvPr/>
          </p:nvSpPr>
          <p:spPr bwMode="auto">
            <a:xfrm>
              <a:off x="3690" y="2065"/>
              <a:ext cx="186" cy="298"/>
            </a:xfrm>
            <a:custGeom>
              <a:avLst/>
              <a:gdLst>
                <a:gd name="T0" fmla="*/ 186 w 324"/>
                <a:gd name="T1" fmla="*/ 495 h 519"/>
                <a:gd name="T2" fmla="*/ 186 w 324"/>
                <a:gd name="T3" fmla="*/ 462 h 519"/>
                <a:gd name="T4" fmla="*/ 219 w 324"/>
                <a:gd name="T5" fmla="*/ 462 h 519"/>
                <a:gd name="T6" fmla="*/ 235 w 324"/>
                <a:gd name="T7" fmla="*/ 446 h 519"/>
                <a:gd name="T8" fmla="*/ 251 w 324"/>
                <a:gd name="T9" fmla="*/ 422 h 519"/>
                <a:gd name="T10" fmla="*/ 267 w 324"/>
                <a:gd name="T11" fmla="*/ 397 h 519"/>
                <a:gd name="T12" fmla="*/ 292 w 324"/>
                <a:gd name="T13" fmla="*/ 373 h 519"/>
                <a:gd name="T14" fmla="*/ 308 w 324"/>
                <a:gd name="T15" fmla="*/ 349 h 519"/>
                <a:gd name="T16" fmla="*/ 316 w 324"/>
                <a:gd name="T17" fmla="*/ 324 h 519"/>
                <a:gd name="T18" fmla="*/ 308 w 324"/>
                <a:gd name="T19" fmla="*/ 300 h 519"/>
                <a:gd name="T20" fmla="*/ 300 w 324"/>
                <a:gd name="T21" fmla="*/ 276 h 519"/>
                <a:gd name="T22" fmla="*/ 292 w 324"/>
                <a:gd name="T23" fmla="*/ 251 h 519"/>
                <a:gd name="T24" fmla="*/ 284 w 324"/>
                <a:gd name="T25" fmla="*/ 227 h 519"/>
                <a:gd name="T26" fmla="*/ 300 w 324"/>
                <a:gd name="T27" fmla="*/ 195 h 519"/>
                <a:gd name="T28" fmla="*/ 308 w 324"/>
                <a:gd name="T29" fmla="*/ 170 h 519"/>
                <a:gd name="T30" fmla="*/ 316 w 324"/>
                <a:gd name="T31" fmla="*/ 138 h 519"/>
                <a:gd name="T32" fmla="*/ 324 w 324"/>
                <a:gd name="T33" fmla="*/ 114 h 519"/>
                <a:gd name="T34" fmla="*/ 300 w 324"/>
                <a:gd name="T35" fmla="*/ 97 h 519"/>
                <a:gd name="T36" fmla="*/ 284 w 324"/>
                <a:gd name="T37" fmla="*/ 81 h 519"/>
                <a:gd name="T38" fmla="*/ 259 w 324"/>
                <a:gd name="T39" fmla="*/ 73 h 519"/>
                <a:gd name="T40" fmla="*/ 259 w 324"/>
                <a:gd name="T41" fmla="*/ 57 h 519"/>
                <a:gd name="T42" fmla="*/ 243 w 324"/>
                <a:gd name="T43" fmla="*/ 41 h 519"/>
                <a:gd name="T44" fmla="*/ 227 w 324"/>
                <a:gd name="T45" fmla="*/ 24 h 519"/>
                <a:gd name="T46" fmla="*/ 194 w 324"/>
                <a:gd name="T47" fmla="*/ 24 h 519"/>
                <a:gd name="T48" fmla="*/ 178 w 324"/>
                <a:gd name="T49" fmla="*/ 8 h 519"/>
                <a:gd name="T50" fmla="*/ 162 w 324"/>
                <a:gd name="T51" fmla="*/ 0 h 519"/>
                <a:gd name="T52" fmla="*/ 138 w 324"/>
                <a:gd name="T53" fmla="*/ 0 h 519"/>
                <a:gd name="T54" fmla="*/ 105 w 324"/>
                <a:gd name="T55" fmla="*/ 0 h 519"/>
                <a:gd name="T56" fmla="*/ 73 w 324"/>
                <a:gd name="T57" fmla="*/ 0 h 519"/>
                <a:gd name="T58" fmla="*/ 73 w 324"/>
                <a:gd name="T59" fmla="*/ 24 h 519"/>
                <a:gd name="T60" fmla="*/ 57 w 324"/>
                <a:gd name="T61" fmla="*/ 49 h 519"/>
                <a:gd name="T62" fmla="*/ 32 w 324"/>
                <a:gd name="T63" fmla="*/ 57 h 519"/>
                <a:gd name="T64" fmla="*/ 24 w 324"/>
                <a:gd name="T65" fmla="*/ 81 h 519"/>
                <a:gd name="T66" fmla="*/ 8 w 324"/>
                <a:gd name="T67" fmla="*/ 114 h 519"/>
                <a:gd name="T68" fmla="*/ 0 w 324"/>
                <a:gd name="T69" fmla="*/ 146 h 519"/>
                <a:gd name="T70" fmla="*/ 0 w 324"/>
                <a:gd name="T71" fmla="*/ 178 h 519"/>
                <a:gd name="T72" fmla="*/ 0 w 324"/>
                <a:gd name="T73" fmla="*/ 211 h 519"/>
                <a:gd name="T74" fmla="*/ 16 w 324"/>
                <a:gd name="T75" fmla="*/ 227 h 519"/>
                <a:gd name="T76" fmla="*/ 40 w 324"/>
                <a:gd name="T77" fmla="*/ 235 h 519"/>
                <a:gd name="T78" fmla="*/ 40 w 324"/>
                <a:gd name="T79" fmla="*/ 268 h 519"/>
                <a:gd name="T80" fmla="*/ 65 w 324"/>
                <a:gd name="T81" fmla="*/ 259 h 519"/>
                <a:gd name="T82" fmla="*/ 73 w 324"/>
                <a:gd name="T83" fmla="*/ 284 h 519"/>
                <a:gd name="T84" fmla="*/ 73 w 324"/>
                <a:gd name="T85" fmla="*/ 284 h 519"/>
                <a:gd name="T86" fmla="*/ 65 w 324"/>
                <a:gd name="T87" fmla="*/ 308 h 519"/>
                <a:gd name="T88" fmla="*/ 57 w 324"/>
                <a:gd name="T89" fmla="*/ 332 h 519"/>
                <a:gd name="T90" fmla="*/ 49 w 324"/>
                <a:gd name="T91" fmla="*/ 357 h 519"/>
                <a:gd name="T92" fmla="*/ 49 w 324"/>
                <a:gd name="T93" fmla="*/ 389 h 519"/>
                <a:gd name="T94" fmla="*/ 49 w 324"/>
                <a:gd name="T95" fmla="*/ 422 h 519"/>
                <a:gd name="T96" fmla="*/ 49 w 324"/>
                <a:gd name="T97" fmla="*/ 454 h 519"/>
                <a:gd name="T98" fmla="*/ 49 w 324"/>
                <a:gd name="T99" fmla="*/ 486 h 519"/>
                <a:gd name="T100" fmla="*/ 49 w 324"/>
                <a:gd name="T101" fmla="*/ 519 h 519"/>
                <a:gd name="T102" fmla="*/ 81 w 324"/>
                <a:gd name="T103" fmla="*/ 519 h 519"/>
                <a:gd name="T104" fmla="*/ 113 w 324"/>
                <a:gd name="T105" fmla="*/ 519 h 519"/>
                <a:gd name="T106" fmla="*/ 146 w 324"/>
                <a:gd name="T107" fmla="*/ 519 h 519"/>
                <a:gd name="T108" fmla="*/ 178 w 324"/>
                <a:gd name="T109" fmla="*/ 51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24" h="519">
                  <a:moveTo>
                    <a:pt x="186" y="519"/>
                  </a:moveTo>
                  <a:lnTo>
                    <a:pt x="186" y="511"/>
                  </a:lnTo>
                  <a:lnTo>
                    <a:pt x="186" y="503"/>
                  </a:lnTo>
                  <a:lnTo>
                    <a:pt x="186" y="495"/>
                  </a:lnTo>
                  <a:lnTo>
                    <a:pt x="186" y="486"/>
                  </a:lnTo>
                  <a:lnTo>
                    <a:pt x="186" y="478"/>
                  </a:lnTo>
                  <a:lnTo>
                    <a:pt x="186" y="470"/>
                  </a:lnTo>
                  <a:lnTo>
                    <a:pt x="186" y="462"/>
                  </a:lnTo>
                  <a:lnTo>
                    <a:pt x="194" y="462"/>
                  </a:lnTo>
                  <a:lnTo>
                    <a:pt x="203" y="462"/>
                  </a:lnTo>
                  <a:lnTo>
                    <a:pt x="211" y="462"/>
                  </a:lnTo>
                  <a:lnTo>
                    <a:pt x="219" y="462"/>
                  </a:lnTo>
                  <a:lnTo>
                    <a:pt x="227" y="462"/>
                  </a:lnTo>
                  <a:lnTo>
                    <a:pt x="227" y="454"/>
                  </a:lnTo>
                  <a:lnTo>
                    <a:pt x="235" y="454"/>
                  </a:lnTo>
                  <a:lnTo>
                    <a:pt x="235" y="446"/>
                  </a:lnTo>
                  <a:lnTo>
                    <a:pt x="243" y="438"/>
                  </a:lnTo>
                  <a:lnTo>
                    <a:pt x="243" y="430"/>
                  </a:lnTo>
                  <a:lnTo>
                    <a:pt x="251" y="430"/>
                  </a:lnTo>
                  <a:lnTo>
                    <a:pt x="251" y="422"/>
                  </a:lnTo>
                  <a:lnTo>
                    <a:pt x="259" y="422"/>
                  </a:lnTo>
                  <a:lnTo>
                    <a:pt x="259" y="414"/>
                  </a:lnTo>
                  <a:lnTo>
                    <a:pt x="267" y="405"/>
                  </a:lnTo>
                  <a:lnTo>
                    <a:pt x="267" y="397"/>
                  </a:lnTo>
                  <a:lnTo>
                    <a:pt x="276" y="389"/>
                  </a:lnTo>
                  <a:lnTo>
                    <a:pt x="284" y="381"/>
                  </a:lnTo>
                  <a:lnTo>
                    <a:pt x="284" y="373"/>
                  </a:lnTo>
                  <a:lnTo>
                    <a:pt x="292" y="373"/>
                  </a:lnTo>
                  <a:lnTo>
                    <a:pt x="292" y="365"/>
                  </a:lnTo>
                  <a:lnTo>
                    <a:pt x="300" y="357"/>
                  </a:lnTo>
                  <a:lnTo>
                    <a:pt x="300" y="349"/>
                  </a:lnTo>
                  <a:lnTo>
                    <a:pt x="308" y="349"/>
                  </a:lnTo>
                  <a:lnTo>
                    <a:pt x="308" y="341"/>
                  </a:lnTo>
                  <a:lnTo>
                    <a:pt x="316" y="341"/>
                  </a:lnTo>
                  <a:lnTo>
                    <a:pt x="316" y="332"/>
                  </a:lnTo>
                  <a:lnTo>
                    <a:pt x="316" y="324"/>
                  </a:lnTo>
                  <a:lnTo>
                    <a:pt x="316" y="316"/>
                  </a:lnTo>
                  <a:lnTo>
                    <a:pt x="316" y="308"/>
                  </a:lnTo>
                  <a:lnTo>
                    <a:pt x="308" y="308"/>
                  </a:lnTo>
                  <a:lnTo>
                    <a:pt x="308" y="300"/>
                  </a:lnTo>
                  <a:lnTo>
                    <a:pt x="308" y="292"/>
                  </a:lnTo>
                  <a:lnTo>
                    <a:pt x="308" y="284"/>
                  </a:lnTo>
                  <a:lnTo>
                    <a:pt x="308" y="276"/>
                  </a:lnTo>
                  <a:lnTo>
                    <a:pt x="300" y="276"/>
                  </a:lnTo>
                  <a:lnTo>
                    <a:pt x="300" y="268"/>
                  </a:lnTo>
                  <a:lnTo>
                    <a:pt x="300" y="259"/>
                  </a:lnTo>
                  <a:lnTo>
                    <a:pt x="292" y="259"/>
                  </a:lnTo>
                  <a:lnTo>
                    <a:pt x="292" y="251"/>
                  </a:lnTo>
                  <a:lnTo>
                    <a:pt x="292" y="243"/>
                  </a:lnTo>
                  <a:lnTo>
                    <a:pt x="292" y="235"/>
                  </a:lnTo>
                  <a:lnTo>
                    <a:pt x="292" y="227"/>
                  </a:lnTo>
                  <a:lnTo>
                    <a:pt x="284" y="227"/>
                  </a:lnTo>
                  <a:lnTo>
                    <a:pt x="284" y="219"/>
                  </a:lnTo>
                  <a:lnTo>
                    <a:pt x="284" y="211"/>
                  </a:lnTo>
                  <a:lnTo>
                    <a:pt x="292" y="203"/>
                  </a:lnTo>
                  <a:lnTo>
                    <a:pt x="300" y="195"/>
                  </a:lnTo>
                  <a:lnTo>
                    <a:pt x="300" y="186"/>
                  </a:lnTo>
                  <a:lnTo>
                    <a:pt x="300" y="178"/>
                  </a:lnTo>
                  <a:lnTo>
                    <a:pt x="300" y="170"/>
                  </a:lnTo>
                  <a:lnTo>
                    <a:pt x="308" y="170"/>
                  </a:lnTo>
                  <a:lnTo>
                    <a:pt x="308" y="162"/>
                  </a:lnTo>
                  <a:lnTo>
                    <a:pt x="308" y="154"/>
                  </a:lnTo>
                  <a:lnTo>
                    <a:pt x="316" y="146"/>
                  </a:lnTo>
                  <a:lnTo>
                    <a:pt x="316" y="138"/>
                  </a:lnTo>
                  <a:lnTo>
                    <a:pt x="316" y="130"/>
                  </a:lnTo>
                  <a:lnTo>
                    <a:pt x="316" y="122"/>
                  </a:lnTo>
                  <a:lnTo>
                    <a:pt x="324" y="122"/>
                  </a:lnTo>
                  <a:lnTo>
                    <a:pt x="324" y="114"/>
                  </a:lnTo>
                  <a:lnTo>
                    <a:pt x="316" y="114"/>
                  </a:lnTo>
                  <a:lnTo>
                    <a:pt x="308" y="114"/>
                  </a:lnTo>
                  <a:lnTo>
                    <a:pt x="308" y="105"/>
                  </a:lnTo>
                  <a:lnTo>
                    <a:pt x="300" y="97"/>
                  </a:lnTo>
                  <a:lnTo>
                    <a:pt x="300" y="89"/>
                  </a:lnTo>
                  <a:lnTo>
                    <a:pt x="300" y="81"/>
                  </a:lnTo>
                  <a:lnTo>
                    <a:pt x="292" y="81"/>
                  </a:lnTo>
                  <a:lnTo>
                    <a:pt x="284" y="81"/>
                  </a:lnTo>
                  <a:lnTo>
                    <a:pt x="276" y="81"/>
                  </a:lnTo>
                  <a:lnTo>
                    <a:pt x="267" y="81"/>
                  </a:lnTo>
                  <a:lnTo>
                    <a:pt x="267" y="73"/>
                  </a:lnTo>
                  <a:lnTo>
                    <a:pt x="259" y="73"/>
                  </a:lnTo>
                  <a:lnTo>
                    <a:pt x="259" y="65"/>
                  </a:lnTo>
                  <a:lnTo>
                    <a:pt x="259" y="57"/>
                  </a:lnTo>
                  <a:lnTo>
                    <a:pt x="267" y="57"/>
                  </a:lnTo>
                  <a:lnTo>
                    <a:pt x="259" y="57"/>
                  </a:lnTo>
                  <a:lnTo>
                    <a:pt x="259" y="49"/>
                  </a:lnTo>
                  <a:lnTo>
                    <a:pt x="251" y="49"/>
                  </a:lnTo>
                  <a:lnTo>
                    <a:pt x="251" y="41"/>
                  </a:lnTo>
                  <a:lnTo>
                    <a:pt x="243" y="41"/>
                  </a:lnTo>
                  <a:lnTo>
                    <a:pt x="243" y="32"/>
                  </a:lnTo>
                  <a:lnTo>
                    <a:pt x="235" y="32"/>
                  </a:lnTo>
                  <a:lnTo>
                    <a:pt x="235" y="24"/>
                  </a:lnTo>
                  <a:lnTo>
                    <a:pt x="227" y="24"/>
                  </a:lnTo>
                  <a:lnTo>
                    <a:pt x="219" y="24"/>
                  </a:lnTo>
                  <a:lnTo>
                    <a:pt x="211" y="24"/>
                  </a:lnTo>
                  <a:lnTo>
                    <a:pt x="203" y="24"/>
                  </a:lnTo>
                  <a:lnTo>
                    <a:pt x="194" y="24"/>
                  </a:lnTo>
                  <a:lnTo>
                    <a:pt x="194" y="16"/>
                  </a:lnTo>
                  <a:lnTo>
                    <a:pt x="186" y="16"/>
                  </a:lnTo>
                  <a:lnTo>
                    <a:pt x="178" y="16"/>
                  </a:lnTo>
                  <a:lnTo>
                    <a:pt x="178" y="8"/>
                  </a:lnTo>
                  <a:lnTo>
                    <a:pt x="170" y="16"/>
                  </a:lnTo>
                  <a:lnTo>
                    <a:pt x="170" y="8"/>
                  </a:lnTo>
                  <a:lnTo>
                    <a:pt x="162" y="8"/>
                  </a:lnTo>
                  <a:lnTo>
                    <a:pt x="162" y="0"/>
                  </a:lnTo>
                  <a:lnTo>
                    <a:pt x="154" y="8"/>
                  </a:lnTo>
                  <a:lnTo>
                    <a:pt x="146" y="8"/>
                  </a:lnTo>
                  <a:lnTo>
                    <a:pt x="146" y="0"/>
                  </a:lnTo>
                  <a:lnTo>
                    <a:pt x="138" y="0"/>
                  </a:lnTo>
                  <a:lnTo>
                    <a:pt x="130" y="0"/>
                  </a:lnTo>
                  <a:lnTo>
                    <a:pt x="122" y="0"/>
                  </a:lnTo>
                  <a:lnTo>
                    <a:pt x="113" y="0"/>
                  </a:lnTo>
                  <a:lnTo>
                    <a:pt x="105" y="0"/>
                  </a:lnTo>
                  <a:lnTo>
                    <a:pt x="97" y="0"/>
                  </a:lnTo>
                  <a:lnTo>
                    <a:pt x="89" y="0"/>
                  </a:lnTo>
                  <a:lnTo>
                    <a:pt x="81" y="0"/>
                  </a:lnTo>
                  <a:lnTo>
                    <a:pt x="73" y="0"/>
                  </a:lnTo>
                  <a:lnTo>
                    <a:pt x="65" y="8"/>
                  </a:lnTo>
                  <a:lnTo>
                    <a:pt x="65" y="16"/>
                  </a:lnTo>
                  <a:lnTo>
                    <a:pt x="65" y="24"/>
                  </a:lnTo>
                  <a:lnTo>
                    <a:pt x="73" y="24"/>
                  </a:lnTo>
                  <a:lnTo>
                    <a:pt x="73" y="32"/>
                  </a:lnTo>
                  <a:lnTo>
                    <a:pt x="65" y="41"/>
                  </a:lnTo>
                  <a:lnTo>
                    <a:pt x="57" y="41"/>
                  </a:lnTo>
                  <a:lnTo>
                    <a:pt x="57" y="49"/>
                  </a:lnTo>
                  <a:lnTo>
                    <a:pt x="49" y="49"/>
                  </a:lnTo>
                  <a:lnTo>
                    <a:pt x="40" y="49"/>
                  </a:lnTo>
                  <a:lnTo>
                    <a:pt x="40" y="57"/>
                  </a:lnTo>
                  <a:lnTo>
                    <a:pt x="32" y="57"/>
                  </a:lnTo>
                  <a:lnTo>
                    <a:pt x="24" y="57"/>
                  </a:lnTo>
                  <a:lnTo>
                    <a:pt x="24" y="65"/>
                  </a:lnTo>
                  <a:lnTo>
                    <a:pt x="24" y="73"/>
                  </a:lnTo>
                  <a:lnTo>
                    <a:pt x="24" y="81"/>
                  </a:lnTo>
                  <a:lnTo>
                    <a:pt x="16" y="89"/>
                  </a:lnTo>
                  <a:lnTo>
                    <a:pt x="16" y="97"/>
                  </a:lnTo>
                  <a:lnTo>
                    <a:pt x="16" y="105"/>
                  </a:lnTo>
                  <a:lnTo>
                    <a:pt x="8" y="114"/>
                  </a:lnTo>
                  <a:lnTo>
                    <a:pt x="8" y="122"/>
                  </a:lnTo>
                  <a:lnTo>
                    <a:pt x="0" y="130"/>
                  </a:lnTo>
                  <a:lnTo>
                    <a:pt x="0" y="138"/>
                  </a:lnTo>
                  <a:lnTo>
                    <a:pt x="0" y="146"/>
                  </a:lnTo>
                  <a:lnTo>
                    <a:pt x="0" y="154"/>
                  </a:lnTo>
                  <a:lnTo>
                    <a:pt x="0" y="162"/>
                  </a:lnTo>
                  <a:lnTo>
                    <a:pt x="0" y="170"/>
                  </a:lnTo>
                  <a:lnTo>
                    <a:pt x="0" y="178"/>
                  </a:lnTo>
                  <a:lnTo>
                    <a:pt x="0" y="186"/>
                  </a:lnTo>
                  <a:lnTo>
                    <a:pt x="0" y="195"/>
                  </a:lnTo>
                  <a:lnTo>
                    <a:pt x="0" y="203"/>
                  </a:lnTo>
                  <a:lnTo>
                    <a:pt x="0" y="211"/>
                  </a:lnTo>
                  <a:lnTo>
                    <a:pt x="0" y="219"/>
                  </a:lnTo>
                  <a:lnTo>
                    <a:pt x="8" y="219"/>
                  </a:lnTo>
                  <a:lnTo>
                    <a:pt x="8" y="227"/>
                  </a:lnTo>
                  <a:lnTo>
                    <a:pt x="16" y="227"/>
                  </a:lnTo>
                  <a:lnTo>
                    <a:pt x="24" y="227"/>
                  </a:lnTo>
                  <a:lnTo>
                    <a:pt x="24" y="235"/>
                  </a:lnTo>
                  <a:lnTo>
                    <a:pt x="32" y="235"/>
                  </a:lnTo>
                  <a:lnTo>
                    <a:pt x="40" y="235"/>
                  </a:lnTo>
                  <a:lnTo>
                    <a:pt x="40" y="243"/>
                  </a:lnTo>
                  <a:lnTo>
                    <a:pt x="40" y="251"/>
                  </a:lnTo>
                  <a:lnTo>
                    <a:pt x="40" y="259"/>
                  </a:lnTo>
                  <a:lnTo>
                    <a:pt x="40" y="268"/>
                  </a:lnTo>
                  <a:lnTo>
                    <a:pt x="49" y="268"/>
                  </a:lnTo>
                  <a:lnTo>
                    <a:pt x="57" y="268"/>
                  </a:lnTo>
                  <a:lnTo>
                    <a:pt x="65" y="268"/>
                  </a:lnTo>
                  <a:lnTo>
                    <a:pt x="65" y="259"/>
                  </a:lnTo>
                  <a:lnTo>
                    <a:pt x="65" y="268"/>
                  </a:lnTo>
                  <a:lnTo>
                    <a:pt x="65" y="276"/>
                  </a:lnTo>
                  <a:lnTo>
                    <a:pt x="65" y="284"/>
                  </a:lnTo>
                  <a:lnTo>
                    <a:pt x="73" y="284"/>
                  </a:lnTo>
                  <a:lnTo>
                    <a:pt x="65" y="284"/>
                  </a:lnTo>
                  <a:lnTo>
                    <a:pt x="73" y="284"/>
                  </a:lnTo>
                  <a:lnTo>
                    <a:pt x="65" y="284"/>
                  </a:lnTo>
                  <a:lnTo>
                    <a:pt x="73" y="284"/>
                  </a:lnTo>
                  <a:lnTo>
                    <a:pt x="73" y="292"/>
                  </a:lnTo>
                  <a:lnTo>
                    <a:pt x="65" y="292"/>
                  </a:lnTo>
                  <a:lnTo>
                    <a:pt x="65" y="300"/>
                  </a:lnTo>
                  <a:lnTo>
                    <a:pt x="65" y="308"/>
                  </a:lnTo>
                  <a:lnTo>
                    <a:pt x="65" y="316"/>
                  </a:lnTo>
                  <a:lnTo>
                    <a:pt x="57" y="316"/>
                  </a:lnTo>
                  <a:lnTo>
                    <a:pt x="57" y="324"/>
                  </a:lnTo>
                  <a:lnTo>
                    <a:pt x="57" y="332"/>
                  </a:lnTo>
                  <a:lnTo>
                    <a:pt x="57" y="341"/>
                  </a:lnTo>
                  <a:lnTo>
                    <a:pt x="49" y="341"/>
                  </a:lnTo>
                  <a:lnTo>
                    <a:pt x="49" y="349"/>
                  </a:lnTo>
                  <a:lnTo>
                    <a:pt x="49" y="357"/>
                  </a:lnTo>
                  <a:lnTo>
                    <a:pt x="49" y="365"/>
                  </a:lnTo>
                  <a:lnTo>
                    <a:pt x="49" y="373"/>
                  </a:lnTo>
                  <a:lnTo>
                    <a:pt x="49" y="381"/>
                  </a:lnTo>
                  <a:lnTo>
                    <a:pt x="49" y="389"/>
                  </a:lnTo>
                  <a:lnTo>
                    <a:pt x="49" y="397"/>
                  </a:lnTo>
                  <a:lnTo>
                    <a:pt x="49" y="405"/>
                  </a:lnTo>
                  <a:lnTo>
                    <a:pt x="49" y="414"/>
                  </a:lnTo>
                  <a:lnTo>
                    <a:pt x="49" y="422"/>
                  </a:lnTo>
                  <a:lnTo>
                    <a:pt x="49" y="430"/>
                  </a:lnTo>
                  <a:lnTo>
                    <a:pt x="49" y="438"/>
                  </a:lnTo>
                  <a:lnTo>
                    <a:pt x="49" y="446"/>
                  </a:lnTo>
                  <a:lnTo>
                    <a:pt x="49" y="454"/>
                  </a:lnTo>
                  <a:lnTo>
                    <a:pt x="49" y="462"/>
                  </a:lnTo>
                  <a:lnTo>
                    <a:pt x="49" y="470"/>
                  </a:lnTo>
                  <a:lnTo>
                    <a:pt x="49" y="478"/>
                  </a:lnTo>
                  <a:lnTo>
                    <a:pt x="49" y="486"/>
                  </a:lnTo>
                  <a:lnTo>
                    <a:pt x="49" y="495"/>
                  </a:lnTo>
                  <a:lnTo>
                    <a:pt x="49" y="503"/>
                  </a:lnTo>
                  <a:lnTo>
                    <a:pt x="49" y="511"/>
                  </a:lnTo>
                  <a:lnTo>
                    <a:pt x="49" y="519"/>
                  </a:lnTo>
                  <a:lnTo>
                    <a:pt x="57" y="519"/>
                  </a:lnTo>
                  <a:lnTo>
                    <a:pt x="65" y="519"/>
                  </a:lnTo>
                  <a:lnTo>
                    <a:pt x="73" y="519"/>
                  </a:lnTo>
                  <a:lnTo>
                    <a:pt x="81" y="519"/>
                  </a:lnTo>
                  <a:lnTo>
                    <a:pt x="89" y="519"/>
                  </a:lnTo>
                  <a:lnTo>
                    <a:pt x="97" y="519"/>
                  </a:lnTo>
                  <a:lnTo>
                    <a:pt x="105" y="519"/>
                  </a:lnTo>
                  <a:lnTo>
                    <a:pt x="113" y="519"/>
                  </a:lnTo>
                  <a:lnTo>
                    <a:pt x="122" y="519"/>
                  </a:lnTo>
                  <a:lnTo>
                    <a:pt x="130" y="519"/>
                  </a:lnTo>
                  <a:lnTo>
                    <a:pt x="138" y="519"/>
                  </a:lnTo>
                  <a:lnTo>
                    <a:pt x="146" y="519"/>
                  </a:lnTo>
                  <a:lnTo>
                    <a:pt x="154" y="519"/>
                  </a:lnTo>
                  <a:lnTo>
                    <a:pt x="162" y="519"/>
                  </a:lnTo>
                  <a:lnTo>
                    <a:pt x="170" y="519"/>
                  </a:lnTo>
                  <a:lnTo>
                    <a:pt x="178" y="519"/>
                  </a:lnTo>
                  <a:lnTo>
                    <a:pt x="186" y="519"/>
                  </a:lnTo>
                  <a:close/>
                </a:path>
              </a:pathLst>
            </a:custGeom>
            <a:solidFill>
              <a:srgbClr val="FE9B4B"/>
            </a:solidFill>
            <a:ln w="12700">
              <a:solidFill>
                <a:srgbClr val="000000"/>
              </a:solidFill>
              <a:prstDash val="solid"/>
              <a:round/>
              <a:headEnd/>
              <a:tailEnd/>
            </a:ln>
          </p:spPr>
          <p:txBody>
            <a:bodyPr/>
            <a:lstStyle/>
            <a:p>
              <a:endParaRPr lang="es-PE"/>
            </a:p>
          </p:txBody>
        </p:sp>
        <p:sp>
          <p:nvSpPr>
            <p:cNvPr id="139" name="Freeform 99">
              <a:extLst>
                <a:ext uri="{FF2B5EF4-FFF2-40B4-BE49-F238E27FC236}">
                  <a16:creationId xmlns:a16="http://schemas.microsoft.com/office/drawing/2014/main" id="{B6662418-69FF-4347-A1B7-46E324CFDB0B}"/>
                </a:ext>
              </a:extLst>
            </p:cNvPr>
            <p:cNvSpPr>
              <a:spLocks noChangeAspect="1"/>
            </p:cNvSpPr>
            <p:nvPr/>
          </p:nvSpPr>
          <p:spPr bwMode="auto">
            <a:xfrm>
              <a:off x="3476" y="2200"/>
              <a:ext cx="182" cy="303"/>
            </a:xfrm>
            <a:custGeom>
              <a:avLst/>
              <a:gdLst>
                <a:gd name="T0" fmla="*/ 186 w 316"/>
                <a:gd name="T1" fmla="*/ 495 h 527"/>
                <a:gd name="T2" fmla="*/ 178 w 316"/>
                <a:gd name="T3" fmla="*/ 462 h 527"/>
                <a:gd name="T4" fmla="*/ 178 w 316"/>
                <a:gd name="T5" fmla="*/ 422 h 527"/>
                <a:gd name="T6" fmla="*/ 178 w 316"/>
                <a:gd name="T7" fmla="*/ 381 h 527"/>
                <a:gd name="T8" fmla="*/ 219 w 316"/>
                <a:gd name="T9" fmla="*/ 381 h 527"/>
                <a:gd name="T10" fmla="*/ 259 w 316"/>
                <a:gd name="T11" fmla="*/ 381 h 527"/>
                <a:gd name="T12" fmla="*/ 300 w 316"/>
                <a:gd name="T13" fmla="*/ 381 h 527"/>
                <a:gd name="T14" fmla="*/ 308 w 316"/>
                <a:gd name="T15" fmla="*/ 349 h 527"/>
                <a:gd name="T16" fmla="*/ 308 w 316"/>
                <a:gd name="T17" fmla="*/ 324 h 527"/>
                <a:gd name="T18" fmla="*/ 316 w 316"/>
                <a:gd name="T19" fmla="*/ 292 h 527"/>
                <a:gd name="T20" fmla="*/ 308 w 316"/>
                <a:gd name="T21" fmla="*/ 260 h 527"/>
                <a:gd name="T22" fmla="*/ 292 w 316"/>
                <a:gd name="T23" fmla="*/ 227 h 527"/>
                <a:gd name="T24" fmla="*/ 292 w 316"/>
                <a:gd name="T25" fmla="*/ 187 h 527"/>
                <a:gd name="T26" fmla="*/ 276 w 316"/>
                <a:gd name="T27" fmla="*/ 162 h 527"/>
                <a:gd name="T28" fmla="*/ 259 w 316"/>
                <a:gd name="T29" fmla="*/ 138 h 527"/>
                <a:gd name="T30" fmla="*/ 259 w 316"/>
                <a:gd name="T31" fmla="*/ 97 h 527"/>
                <a:gd name="T32" fmla="*/ 251 w 316"/>
                <a:gd name="T33" fmla="*/ 65 h 527"/>
                <a:gd name="T34" fmla="*/ 243 w 316"/>
                <a:gd name="T35" fmla="*/ 33 h 527"/>
                <a:gd name="T36" fmla="*/ 235 w 316"/>
                <a:gd name="T37" fmla="*/ 16 h 527"/>
                <a:gd name="T38" fmla="*/ 203 w 316"/>
                <a:gd name="T39" fmla="*/ 16 h 527"/>
                <a:gd name="T40" fmla="*/ 170 w 316"/>
                <a:gd name="T41" fmla="*/ 8 h 527"/>
                <a:gd name="T42" fmla="*/ 154 w 316"/>
                <a:gd name="T43" fmla="*/ 16 h 527"/>
                <a:gd name="T44" fmla="*/ 122 w 316"/>
                <a:gd name="T45" fmla="*/ 33 h 527"/>
                <a:gd name="T46" fmla="*/ 113 w 316"/>
                <a:gd name="T47" fmla="*/ 16 h 527"/>
                <a:gd name="T48" fmla="*/ 89 w 316"/>
                <a:gd name="T49" fmla="*/ 0 h 527"/>
                <a:gd name="T50" fmla="*/ 65 w 316"/>
                <a:gd name="T51" fmla="*/ 16 h 527"/>
                <a:gd name="T52" fmla="*/ 57 w 316"/>
                <a:gd name="T53" fmla="*/ 49 h 527"/>
                <a:gd name="T54" fmla="*/ 32 w 316"/>
                <a:gd name="T55" fmla="*/ 65 h 527"/>
                <a:gd name="T56" fmla="*/ 16 w 316"/>
                <a:gd name="T57" fmla="*/ 73 h 527"/>
                <a:gd name="T58" fmla="*/ 32 w 316"/>
                <a:gd name="T59" fmla="*/ 97 h 527"/>
                <a:gd name="T60" fmla="*/ 32 w 316"/>
                <a:gd name="T61" fmla="*/ 122 h 527"/>
                <a:gd name="T62" fmla="*/ 49 w 316"/>
                <a:gd name="T63" fmla="*/ 130 h 527"/>
                <a:gd name="T64" fmla="*/ 49 w 316"/>
                <a:gd name="T65" fmla="*/ 162 h 527"/>
                <a:gd name="T66" fmla="*/ 49 w 316"/>
                <a:gd name="T67" fmla="*/ 187 h 527"/>
                <a:gd name="T68" fmla="*/ 49 w 316"/>
                <a:gd name="T69" fmla="*/ 219 h 527"/>
                <a:gd name="T70" fmla="*/ 40 w 316"/>
                <a:gd name="T71" fmla="*/ 235 h 527"/>
                <a:gd name="T72" fmla="*/ 24 w 316"/>
                <a:gd name="T73" fmla="*/ 260 h 527"/>
                <a:gd name="T74" fmla="*/ 16 w 316"/>
                <a:gd name="T75" fmla="*/ 276 h 527"/>
                <a:gd name="T76" fmla="*/ 16 w 316"/>
                <a:gd name="T77" fmla="*/ 300 h 527"/>
                <a:gd name="T78" fmla="*/ 0 w 316"/>
                <a:gd name="T79" fmla="*/ 324 h 527"/>
                <a:gd name="T80" fmla="*/ 8 w 316"/>
                <a:gd name="T81" fmla="*/ 341 h 527"/>
                <a:gd name="T82" fmla="*/ 16 w 316"/>
                <a:gd name="T83" fmla="*/ 357 h 527"/>
                <a:gd name="T84" fmla="*/ 16 w 316"/>
                <a:gd name="T85" fmla="*/ 381 h 527"/>
                <a:gd name="T86" fmla="*/ 16 w 316"/>
                <a:gd name="T87" fmla="*/ 406 h 527"/>
                <a:gd name="T88" fmla="*/ 32 w 316"/>
                <a:gd name="T89" fmla="*/ 414 h 527"/>
                <a:gd name="T90" fmla="*/ 40 w 316"/>
                <a:gd name="T91" fmla="*/ 446 h 527"/>
                <a:gd name="T92" fmla="*/ 65 w 316"/>
                <a:gd name="T93" fmla="*/ 462 h 527"/>
                <a:gd name="T94" fmla="*/ 81 w 316"/>
                <a:gd name="T95" fmla="*/ 487 h 527"/>
                <a:gd name="T96" fmla="*/ 113 w 316"/>
                <a:gd name="T97" fmla="*/ 495 h 527"/>
                <a:gd name="T98" fmla="*/ 138 w 316"/>
                <a:gd name="T99" fmla="*/ 511 h 527"/>
                <a:gd name="T100" fmla="*/ 170 w 316"/>
                <a:gd name="T101" fmla="*/ 519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6" h="527">
                  <a:moveTo>
                    <a:pt x="186" y="527"/>
                  </a:moveTo>
                  <a:lnTo>
                    <a:pt x="186" y="519"/>
                  </a:lnTo>
                  <a:lnTo>
                    <a:pt x="186" y="511"/>
                  </a:lnTo>
                  <a:lnTo>
                    <a:pt x="186" y="503"/>
                  </a:lnTo>
                  <a:lnTo>
                    <a:pt x="186" y="495"/>
                  </a:lnTo>
                  <a:lnTo>
                    <a:pt x="186" y="487"/>
                  </a:lnTo>
                  <a:lnTo>
                    <a:pt x="186" y="479"/>
                  </a:lnTo>
                  <a:lnTo>
                    <a:pt x="178" y="479"/>
                  </a:lnTo>
                  <a:lnTo>
                    <a:pt x="178" y="470"/>
                  </a:lnTo>
                  <a:lnTo>
                    <a:pt x="178" y="462"/>
                  </a:lnTo>
                  <a:lnTo>
                    <a:pt x="178" y="454"/>
                  </a:lnTo>
                  <a:lnTo>
                    <a:pt x="178" y="446"/>
                  </a:lnTo>
                  <a:lnTo>
                    <a:pt x="178" y="438"/>
                  </a:lnTo>
                  <a:lnTo>
                    <a:pt x="178" y="430"/>
                  </a:lnTo>
                  <a:lnTo>
                    <a:pt x="178" y="422"/>
                  </a:lnTo>
                  <a:lnTo>
                    <a:pt x="178" y="414"/>
                  </a:lnTo>
                  <a:lnTo>
                    <a:pt x="178" y="406"/>
                  </a:lnTo>
                  <a:lnTo>
                    <a:pt x="178" y="397"/>
                  </a:lnTo>
                  <a:lnTo>
                    <a:pt x="178" y="389"/>
                  </a:lnTo>
                  <a:lnTo>
                    <a:pt x="178" y="381"/>
                  </a:lnTo>
                  <a:lnTo>
                    <a:pt x="186" y="381"/>
                  </a:lnTo>
                  <a:lnTo>
                    <a:pt x="195" y="381"/>
                  </a:lnTo>
                  <a:lnTo>
                    <a:pt x="203" y="381"/>
                  </a:lnTo>
                  <a:lnTo>
                    <a:pt x="211" y="381"/>
                  </a:lnTo>
                  <a:lnTo>
                    <a:pt x="219" y="381"/>
                  </a:lnTo>
                  <a:lnTo>
                    <a:pt x="227" y="381"/>
                  </a:lnTo>
                  <a:lnTo>
                    <a:pt x="235" y="381"/>
                  </a:lnTo>
                  <a:lnTo>
                    <a:pt x="243" y="381"/>
                  </a:lnTo>
                  <a:lnTo>
                    <a:pt x="251" y="381"/>
                  </a:lnTo>
                  <a:lnTo>
                    <a:pt x="259" y="381"/>
                  </a:lnTo>
                  <a:lnTo>
                    <a:pt x="267" y="381"/>
                  </a:lnTo>
                  <a:lnTo>
                    <a:pt x="276" y="381"/>
                  </a:lnTo>
                  <a:lnTo>
                    <a:pt x="284" y="381"/>
                  </a:lnTo>
                  <a:lnTo>
                    <a:pt x="292" y="381"/>
                  </a:lnTo>
                  <a:lnTo>
                    <a:pt x="300" y="381"/>
                  </a:lnTo>
                  <a:lnTo>
                    <a:pt x="308" y="381"/>
                  </a:lnTo>
                  <a:lnTo>
                    <a:pt x="308" y="373"/>
                  </a:lnTo>
                  <a:lnTo>
                    <a:pt x="308" y="365"/>
                  </a:lnTo>
                  <a:lnTo>
                    <a:pt x="308" y="357"/>
                  </a:lnTo>
                  <a:lnTo>
                    <a:pt x="308" y="349"/>
                  </a:lnTo>
                  <a:lnTo>
                    <a:pt x="308" y="341"/>
                  </a:lnTo>
                  <a:lnTo>
                    <a:pt x="308" y="333"/>
                  </a:lnTo>
                  <a:lnTo>
                    <a:pt x="316" y="333"/>
                  </a:lnTo>
                  <a:lnTo>
                    <a:pt x="316" y="324"/>
                  </a:lnTo>
                  <a:lnTo>
                    <a:pt x="308" y="324"/>
                  </a:lnTo>
                  <a:lnTo>
                    <a:pt x="316" y="324"/>
                  </a:lnTo>
                  <a:lnTo>
                    <a:pt x="316" y="316"/>
                  </a:lnTo>
                  <a:lnTo>
                    <a:pt x="316" y="308"/>
                  </a:lnTo>
                  <a:lnTo>
                    <a:pt x="316" y="300"/>
                  </a:lnTo>
                  <a:lnTo>
                    <a:pt x="316" y="292"/>
                  </a:lnTo>
                  <a:lnTo>
                    <a:pt x="308" y="292"/>
                  </a:lnTo>
                  <a:lnTo>
                    <a:pt x="308" y="284"/>
                  </a:lnTo>
                  <a:lnTo>
                    <a:pt x="308" y="276"/>
                  </a:lnTo>
                  <a:lnTo>
                    <a:pt x="308" y="268"/>
                  </a:lnTo>
                  <a:lnTo>
                    <a:pt x="308" y="260"/>
                  </a:lnTo>
                  <a:lnTo>
                    <a:pt x="300" y="260"/>
                  </a:lnTo>
                  <a:lnTo>
                    <a:pt x="300" y="251"/>
                  </a:lnTo>
                  <a:lnTo>
                    <a:pt x="292" y="243"/>
                  </a:lnTo>
                  <a:lnTo>
                    <a:pt x="292" y="235"/>
                  </a:lnTo>
                  <a:lnTo>
                    <a:pt x="292" y="227"/>
                  </a:lnTo>
                  <a:lnTo>
                    <a:pt x="292" y="219"/>
                  </a:lnTo>
                  <a:lnTo>
                    <a:pt x="292" y="211"/>
                  </a:lnTo>
                  <a:lnTo>
                    <a:pt x="292" y="203"/>
                  </a:lnTo>
                  <a:lnTo>
                    <a:pt x="292" y="195"/>
                  </a:lnTo>
                  <a:lnTo>
                    <a:pt x="292" y="187"/>
                  </a:lnTo>
                  <a:lnTo>
                    <a:pt x="292" y="179"/>
                  </a:lnTo>
                  <a:lnTo>
                    <a:pt x="284" y="179"/>
                  </a:lnTo>
                  <a:lnTo>
                    <a:pt x="284" y="170"/>
                  </a:lnTo>
                  <a:lnTo>
                    <a:pt x="284" y="162"/>
                  </a:lnTo>
                  <a:lnTo>
                    <a:pt x="276" y="162"/>
                  </a:lnTo>
                  <a:lnTo>
                    <a:pt x="276" y="154"/>
                  </a:lnTo>
                  <a:lnTo>
                    <a:pt x="276" y="146"/>
                  </a:lnTo>
                  <a:lnTo>
                    <a:pt x="267" y="146"/>
                  </a:lnTo>
                  <a:lnTo>
                    <a:pt x="267" y="138"/>
                  </a:lnTo>
                  <a:lnTo>
                    <a:pt x="259" y="138"/>
                  </a:lnTo>
                  <a:lnTo>
                    <a:pt x="259" y="130"/>
                  </a:lnTo>
                  <a:lnTo>
                    <a:pt x="259" y="122"/>
                  </a:lnTo>
                  <a:lnTo>
                    <a:pt x="259" y="114"/>
                  </a:lnTo>
                  <a:lnTo>
                    <a:pt x="259" y="106"/>
                  </a:lnTo>
                  <a:lnTo>
                    <a:pt x="259" y="97"/>
                  </a:lnTo>
                  <a:lnTo>
                    <a:pt x="259" y="89"/>
                  </a:lnTo>
                  <a:lnTo>
                    <a:pt x="259" y="81"/>
                  </a:lnTo>
                  <a:lnTo>
                    <a:pt x="259" y="73"/>
                  </a:lnTo>
                  <a:lnTo>
                    <a:pt x="259" y="65"/>
                  </a:lnTo>
                  <a:lnTo>
                    <a:pt x="251" y="65"/>
                  </a:lnTo>
                  <a:lnTo>
                    <a:pt x="251" y="57"/>
                  </a:lnTo>
                  <a:lnTo>
                    <a:pt x="251" y="49"/>
                  </a:lnTo>
                  <a:lnTo>
                    <a:pt x="251" y="41"/>
                  </a:lnTo>
                  <a:lnTo>
                    <a:pt x="243" y="41"/>
                  </a:lnTo>
                  <a:lnTo>
                    <a:pt x="243" y="33"/>
                  </a:lnTo>
                  <a:lnTo>
                    <a:pt x="243" y="41"/>
                  </a:lnTo>
                  <a:lnTo>
                    <a:pt x="243" y="33"/>
                  </a:lnTo>
                  <a:lnTo>
                    <a:pt x="235" y="33"/>
                  </a:lnTo>
                  <a:lnTo>
                    <a:pt x="235" y="24"/>
                  </a:lnTo>
                  <a:lnTo>
                    <a:pt x="235" y="16"/>
                  </a:lnTo>
                  <a:lnTo>
                    <a:pt x="227" y="16"/>
                  </a:lnTo>
                  <a:lnTo>
                    <a:pt x="219" y="16"/>
                  </a:lnTo>
                  <a:lnTo>
                    <a:pt x="219" y="24"/>
                  </a:lnTo>
                  <a:lnTo>
                    <a:pt x="211" y="16"/>
                  </a:lnTo>
                  <a:lnTo>
                    <a:pt x="203" y="16"/>
                  </a:lnTo>
                  <a:lnTo>
                    <a:pt x="195" y="16"/>
                  </a:lnTo>
                  <a:lnTo>
                    <a:pt x="195" y="8"/>
                  </a:lnTo>
                  <a:lnTo>
                    <a:pt x="186" y="8"/>
                  </a:lnTo>
                  <a:lnTo>
                    <a:pt x="178" y="8"/>
                  </a:lnTo>
                  <a:lnTo>
                    <a:pt x="170" y="8"/>
                  </a:lnTo>
                  <a:lnTo>
                    <a:pt x="170" y="16"/>
                  </a:lnTo>
                  <a:lnTo>
                    <a:pt x="162" y="16"/>
                  </a:lnTo>
                  <a:lnTo>
                    <a:pt x="162" y="8"/>
                  </a:lnTo>
                  <a:lnTo>
                    <a:pt x="154" y="8"/>
                  </a:lnTo>
                  <a:lnTo>
                    <a:pt x="154" y="16"/>
                  </a:lnTo>
                  <a:lnTo>
                    <a:pt x="146" y="24"/>
                  </a:lnTo>
                  <a:lnTo>
                    <a:pt x="146" y="33"/>
                  </a:lnTo>
                  <a:lnTo>
                    <a:pt x="138" y="33"/>
                  </a:lnTo>
                  <a:lnTo>
                    <a:pt x="130" y="33"/>
                  </a:lnTo>
                  <a:lnTo>
                    <a:pt x="122" y="33"/>
                  </a:lnTo>
                  <a:lnTo>
                    <a:pt x="113" y="33"/>
                  </a:lnTo>
                  <a:lnTo>
                    <a:pt x="113" y="24"/>
                  </a:lnTo>
                  <a:lnTo>
                    <a:pt x="113" y="16"/>
                  </a:lnTo>
                  <a:lnTo>
                    <a:pt x="113" y="8"/>
                  </a:lnTo>
                  <a:lnTo>
                    <a:pt x="113" y="16"/>
                  </a:lnTo>
                  <a:lnTo>
                    <a:pt x="113" y="8"/>
                  </a:lnTo>
                  <a:lnTo>
                    <a:pt x="105" y="8"/>
                  </a:lnTo>
                  <a:lnTo>
                    <a:pt x="105" y="0"/>
                  </a:lnTo>
                  <a:lnTo>
                    <a:pt x="97" y="0"/>
                  </a:lnTo>
                  <a:lnTo>
                    <a:pt x="89" y="0"/>
                  </a:lnTo>
                  <a:lnTo>
                    <a:pt x="89" y="8"/>
                  </a:lnTo>
                  <a:lnTo>
                    <a:pt x="81" y="8"/>
                  </a:lnTo>
                  <a:lnTo>
                    <a:pt x="73" y="8"/>
                  </a:lnTo>
                  <a:lnTo>
                    <a:pt x="73" y="16"/>
                  </a:lnTo>
                  <a:lnTo>
                    <a:pt x="65" y="16"/>
                  </a:lnTo>
                  <a:lnTo>
                    <a:pt x="65" y="24"/>
                  </a:lnTo>
                  <a:lnTo>
                    <a:pt x="57" y="24"/>
                  </a:lnTo>
                  <a:lnTo>
                    <a:pt x="57" y="33"/>
                  </a:lnTo>
                  <a:lnTo>
                    <a:pt x="57" y="41"/>
                  </a:lnTo>
                  <a:lnTo>
                    <a:pt x="57" y="49"/>
                  </a:lnTo>
                  <a:lnTo>
                    <a:pt x="57" y="57"/>
                  </a:lnTo>
                  <a:lnTo>
                    <a:pt x="49" y="57"/>
                  </a:lnTo>
                  <a:lnTo>
                    <a:pt x="40" y="57"/>
                  </a:lnTo>
                  <a:lnTo>
                    <a:pt x="32" y="57"/>
                  </a:lnTo>
                  <a:lnTo>
                    <a:pt x="32" y="65"/>
                  </a:lnTo>
                  <a:lnTo>
                    <a:pt x="24" y="65"/>
                  </a:lnTo>
                  <a:lnTo>
                    <a:pt x="24" y="57"/>
                  </a:lnTo>
                  <a:lnTo>
                    <a:pt x="16" y="57"/>
                  </a:lnTo>
                  <a:lnTo>
                    <a:pt x="16" y="65"/>
                  </a:lnTo>
                  <a:lnTo>
                    <a:pt x="16" y="73"/>
                  </a:lnTo>
                  <a:lnTo>
                    <a:pt x="24" y="73"/>
                  </a:lnTo>
                  <a:lnTo>
                    <a:pt x="24" y="81"/>
                  </a:lnTo>
                  <a:lnTo>
                    <a:pt x="24" y="89"/>
                  </a:lnTo>
                  <a:lnTo>
                    <a:pt x="32" y="89"/>
                  </a:lnTo>
                  <a:lnTo>
                    <a:pt x="32" y="97"/>
                  </a:lnTo>
                  <a:lnTo>
                    <a:pt x="32" y="106"/>
                  </a:lnTo>
                  <a:lnTo>
                    <a:pt x="24" y="106"/>
                  </a:lnTo>
                  <a:lnTo>
                    <a:pt x="24" y="114"/>
                  </a:lnTo>
                  <a:lnTo>
                    <a:pt x="32" y="114"/>
                  </a:lnTo>
                  <a:lnTo>
                    <a:pt x="32" y="122"/>
                  </a:lnTo>
                  <a:lnTo>
                    <a:pt x="32" y="130"/>
                  </a:lnTo>
                  <a:lnTo>
                    <a:pt x="40" y="130"/>
                  </a:lnTo>
                  <a:lnTo>
                    <a:pt x="40" y="122"/>
                  </a:lnTo>
                  <a:lnTo>
                    <a:pt x="49" y="122"/>
                  </a:lnTo>
                  <a:lnTo>
                    <a:pt x="49" y="130"/>
                  </a:lnTo>
                  <a:lnTo>
                    <a:pt x="57" y="130"/>
                  </a:lnTo>
                  <a:lnTo>
                    <a:pt x="57" y="138"/>
                  </a:lnTo>
                  <a:lnTo>
                    <a:pt x="49" y="146"/>
                  </a:lnTo>
                  <a:lnTo>
                    <a:pt x="49" y="154"/>
                  </a:lnTo>
                  <a:lnTo>
                    <a:pt x="49" y="162"/>
                  </a:lnTo>
                  <a:lnTo>
                    <a:pt x="49" y="170"/>
                  </a:lnTo>
                  <a:lnTo>
                    <a:pt x="40" y="170"/>
                  </a:lnTo>
                  <a:lnTo>
                    <a:pt x="40" y="179"/>
                  </a:lnTo>
                  <a:lnTo>
                    <a:pt x="49" y="179"/>
                  </a:lnTo>
                  <a:lnTo>
                    <a:pt x="49" y="187"/>
                  </a:lnTo>
                  <a:lnTo>
                    <a:pt x="49" y="195"/>
                  </a:lnTo>
                  <a:lnTo>
                    <a:pt x="49" y="203"/>
                  </a:lnTo>
                  <a:lnTo>
                    <a:pt x="49" y="211"/>
                  </a:lnTo>
                  <a:lnTo>
                    <a:pt x="57" y="219"/>
                  </a:lnTo>
                  <a:lnTo>
                    <a:pt x="49" y="219"/>
                  </a:lnTo>
                  <a:lnTo>
                    <a:pt x="40" y="219"/>
                  </a:lnTo>
                  <a:lnTo>
                    <a:pt x="40" y="227"/>
                  </a:lnTo>
                  <a:lnTo>
                    <a:pt x="32" y="227"/>
                  </a:lnTo>
                  <a:lnTo>
                    <a:pt x="40" y="227"/>
                  </a:lnTo>
                  <a:lnTo>
                    <a:pt x="40" y="235"/>
                  </a:lnTo>
                  <a:lnTo>
                    <a:pt x="32" y="235"/>
                  </a:lnTo>
                  <a:lnTo>
                    <a:pt x="32" y="243"/>
                  </a:lnTo>
                  <a:lnTo>
                    <a:pt x="24" y="243"/>
                  </a:lnTo>
                  <a:lnTo>
                    <a:pt x="24" y="251"/>
                  </a:lnTo>
                  <a:lnTo>
                    <a:pt x="24" y="260"/>
                  </a:lnTo>
                  <a:lnTo>
                    <a:pt x="16" y="260"/>
                  </a:lnTo>
                  <a:lnTo>
                    <a:pt x="16" y="268"/>
                  </a:lnTo>
                  <a:lnTo>
                    <a:pt x="24" y="268"/>
                  </a:lnTo>
                  <a:lnTo>
                    <a:pt x="24" y="276"/>
                  </a:lnTo>
                  <a:lnTo>
                    <a:pt x="16" y="276"/>
                  </a:lnTo>
                  <a:lnTo>
                    <a:pt x="16" y="284"/>
                  </a:lnTo>
                  <a:lnTo>
                    <a:pt x="16" y="292"/>
                  </a:lnTo>
                  <a:lnTo>
                    <a:pt x="8" y="292"/>
                  </a:lnTo>
                  <a:lnTo>
                    <a:pt x="8" y="300"/>
                  </a:lnTo>
                  <a:lnTo>
                    <a:pt x="16" y="300"/>
                  </a:lnTo>
                  <a:lnTo>
                    <a:pt x="16" y="308"/>
                  </a:lnTo>
                  <a:lnTo>
                    <a:pt x="8" y="308"/>
                  </a:lnTo>
                  <a:lnTo>
                    <a:pt x="0" y="308"/>
                  </a:lnTo>
                  <a:lnTo>
                    <a:pt x="0" y="316"/>
                  </a:lnTo>
                  <a:lnTo>
                    <a:pt x="0" y="324"/>
                  </a:lnTo>
                  <a:lnTo>
                    <a:pt x="8" y="324"/>
                  </a:lnTo>
                  <a:lnTo>
                    <a:pt x="8" y="333"/>
                  </a:lnTo>
                  <a:lnTo>
                    <a:pt x="8" y="341"/>
                  </a:lnTo>
                  <a:lnTo>
                    <a:pt x="16" y="341"/>
                  </a:lnTo>
                  <a:lnTo>
                    <a:pt x="8" y="341"/>
                  </a:lnTo>
                  <a:lnTo>
                    <a:pt x="8" y="349"/>
                  </a:lnTo>
                  <a:lnTo>
                    <a:pt x="16" y="349"/>
                  </a:lnTo>
                  <a:lnTo>
                    <a:pt x="8" y="349"/>
                  </a:lnTo>
                  <a:lnTo>
                    <a:pt x="8" y="357"/>
                  </a:lnTo>
                  <a:lnTo>
                    <a:pt x="16" y="357"/>
                  </a:lnTo>
                  <a:lnTo>
                    <a:pt x="16" y="365"/>
                  </a:lnTo>
                  <a:lnTo>
                    <a:pt x="16" y="373"/>
                  </a:lnTo>
                  <a:lnTo>
                    <a:pt x="8" y="373"/>
                  </a:lnTo>
                  <a:lnTo>
                    <a:pt x="8" y="381"/>
                  </a:lnTo>
                  <a:lnTo>
                    <a:pt x="16" y="381"/>
                  </a:lnTo>
                  <a:lnTo>
                    <a:pt x="8" y="381"/>
                  </a:lnTo>
                  <a:lnTo>
                    <a:pt x="16" y="381"/>
                  </a:lnTo>
                  <a:lnTo>
                    <a:pt x="16" y="389"/>
                  </a:lnTo>
                  <a:lnTo>
                    <a:pt x="16" y="397"/>
                  </a:lnTo>
                  <a:lnTo>
                    <a:pt x="16" y="406"/>
                  </a:lnTo>
                  <a:lnTo>
                    <a:pt x="16" y="414"/>
                  </a:lnTo>
                  <a:lnTo>
                    <a:pt x="16" y="422"/>
                  </a:lnTo>
                  <a:lnTo>
                    <a:pt x="24" y="422"/>
                  </a:lnTo>
                  <a:lnTo>
                    <a:pt x="24" y="414"/>
                  </a:lnTo>
                  <a:lnTo>
                    <a:pt x="32" y="414"/>
                  </a:lnTo>
                  <a:lnTo>
                    <a:pt x="32" y="422"/>
                  </a:lnTo>
                  <a:lnTo>
                    <a:pt x="32" y="430"/>
                  </a:lnTo>
                  <a:lnTo>
                    <a:pt x="32" y="438"/>
                  </a:lnTo>
                  <a:lnTo>
                    <a:pt x="40" y="438"/>
                  </a:lnTo>
                  <a:lnTo>
                    <a:pt x="40" y="446"/>
                  </a:lnTo>
                  <a:lnTo>
                    <a:pt x="49" y="446"/>
                  </a:lnTo>
                  <a:lnTo>
                    <a:pt x="49" y="454"/>
                  </a:lnTo>
                  <a:lnTo>
                    <a:pt x="57" y="454"/>
                  </a:lnTo>
                  <a:lnTo>
                    <a:pt x="57" y="462"/>
                  </a:lnTo>
                  <a:lnTo>
                    <a:pt x="65" y="462"/>
                  </a:lnTo>
                  <a:lnTo>
                    <a:pt x="65" y="470"/>
                  </a:lnTo>
                  <a:lnTo>
                    <a:pt x="65" y="479"/>
                  </a:lnTo>
                  <a:lnTo>
                    <a:pt x="65" y="487"/>
                  </a:lnTo>
                  <a:lnTo>
                    <a:pt x="73" y="487"/>
                  </a:lnTo>
                  <a:lnTo>
                    <a:pt x="81" y="487"/>
                  </a:lnTo>
                  <a:lnTo>
                    <a:pt x="81" y="495"/>
                  </a:lnTo>
                  <a:lnTo>
                    <a:pt x="89" y="495"/>
                  </a:lnTo>
                  <a:lnTo>
                    <a:pt x="97" y="495"/>
                  </a:lnTo>
                  <a:lnTo>
                    <a:pt x="105" y="495"/>
                  </a:lnTo>
                  <a:lnTo>
                    <a:pt x="113" y="495"/>
                  </a:lnTo>
                  <a:lnTo>
                    <a:pt x="122" y="495"/>
                  </a:lnTo>
                  <a:lnTo>
                    <a:pt x="122" y="503"/>
                  </a:lnTo>
                  <a:lnTo>
                    <a:pt x="122" y="511"/>
                  </a:lnTo>
                  <a:lnTo>
                    <a:pt x="130" y="511"/>
                  </a:lnTo>
                  <a:lnTo>
                    <a:pt x="138" y="511"/>
                  </a:lnTo>
                  <a:lnTo>
                    <a:pt x="146" y="511"/>
                  </a:lnTo>
                  <a:lnTo>
                    <a:pt x="146" y="519"/>
                  </a:lnTo>
                  <a:lnTo>
                    <a:pt x="154" y="519"/>
                  </a:lnTo>
                  <a:lnTo>
                    <a:pt x="162" y="519"/>
                  </a:lnTo>
                  <a:lnTo>
                    <a:pt x="170" y="519"/>
                  </a:lnTo>
                  <a:lnTo>
                    <a:pt x="170" y="527"/>
                  </a:lnTo>
                  <a:lnTo>
                    <a:pt x="178" y="527"/>
                  </a:lnTo>
                  <a:lnTo>
                    <a:pt x="186" y="527"/>
                  </a:lnTo>
                  <a:close/>
                </a:path>
              </a:pathLst>
            </a:custGeom>
            <a:solidFill>
              <a:srgbClr val="FE9B4B"/>
            </a:solidFill>
            <a:ln w="12700">
              <a:solidFill>
                <a:srgbClr val="000000"/>
              </a:solidFill>
              <a:prstDash val="solid"/>
              <a:round/>
              <a:headEnd/>
              <a:tailEnd/>
            </a:ln>
          </p:spPr>
          <p:txBody>
            <a:bodyPr/>
            <a:lstStyle/>
            <a:p>
              <a:endParaRPr lang="es-PE"/>
            </a:p>
          </p:txBody>
        </p:sp>
        <p:sp>
          <p:nvSpPr>
            <p:cNvPr id="140" name="Freeform 100">
              <a:extLst>
                <a:ext uri="{FF2B5EF4-FFF2-40B4-BE49-F238E27FC236}">
                  <a16:creationId xmlns:a16="http://schemas.microsoft.com/office/drawing/2014/main" id="{648597C0-6C46-F644-81D9-91AC124530DB}"/>
                </a:ext>
              </a:extLst>
            </p:cNvPr>
            <p:cNvSpPr>
              <a:spLocks noChangeAspect="1"/>
            </p:cNvSpPr>
            <p:nvPr/>
          </p:nvSpPr>
          <p:spPr bwMode="auto">
            <a:xfrm>
              <a:off x="3467" y="2005"/>
              <a:ext cx="177" cy="232"/>
            </a:xfrm>
            <a:custGeom>
              <a:avLst/>
              <a:gdLst>
                <a:gd name="T0" fmla="*/ 300 w 308"/>
                <a:gd name="T1" fmla="*/ 308 h 405"/>
                <a:gd name="T2" fmla="*/ 283 w 308"/>
                <a:gd name="T3" fmla="*/ 291 h 405"/>
                <a:gd name="T4" fmla="*/ 283 w 308"/>
                <a:gd name="T5" fmla="*/ 259 h 405"/>
                <a:gd name="T6" fmla="*/ 283 w 308"/>
                <a:gd name="T7" fmla="*/ 235 h 405"/>
                <a:gd name="T8" fmla="*/ 267 w 308"/>
                <a:gd name="T9" fmla="*/ 210 h 405"/>
                <a:gd name="T10" fmla="*/ 251 w 308"/>
                <a:gd name="T11" fmla="*/ 194 h 405"/>
                <a:gd name="T12" fmla="*/ 235 w 308"/>
                <a:gd name="T13" fmla="*/ 178 h 405"/>
                <a:gd name="T14" fmla="*/ 219 w 308"/>
                <a:gd name="T15" fmla="*/ 162 h 405"/>
                <a:gd name="T16" fmla="*/ 202 w 308"/>
                <a:gd name="T17" fmla="*/ 146 h 405"/>
                <a:gd name="T18" fmla="*/ 186 w 308"/>
                <a:gd name="T19" fmla="*/ 129 h 405"/>
                <a:gd name="T20" fmla="*/ 162 w 308"/>
                <a:gd name="T21" fmla="*/ 113 h 405"/>
                <a:gd name="T22" fmla="*/ 129 w 308"/>
                <a:gd name="T23" fmla="*/ 113 h 405"/>
                <a:gd name="T24" fmla="*/ 121 w 308"/>
                <a:gd name="T25" fmla="*/ 89 h 405"/>
                <a:gd name="T26" fmla="*/ 121 w 308"/>
                <a:gd name="T27" fmla="*/ 73 h 405"/>
                <a:gd name="T28" fmla="*/ 121 w 308"/>
                <a:gd name="T29" fmla="*/ 56 h 405"/>
                <a:gd name="T30" fmla="*/ 105 w 308"/>
                <a:gd name="T31" fmla="*/ 32 h 405"/>
                <a:gd name="T32" fmla="*/ 89 w 308"/>
                <a:gd name="T33" fmla="*/ 8 h 405"/>
                <a:gd name="T34" fmla="*/ 65 w 308"/>
                <a:gd name="T35" fmla="*/ 0 h 405"/>
                <a:gd name="T36" fmla="*/ 56 w 308"/>
                <a:gd name="T37" fmla="*/ 32 h 405"/>
                <a:gd name="T38" fmla="*/ 56 w 308"/>
                <a:gd name="T39" fmla="*/ 64 h 405"/>
                <a:gd name="T40" fmla="*/ 40 w 308"/>
                <a:gd name="T41" fmla="*/ 81 h 405"/>
                <a:gd name="T42" fmla="*/ 40 w 308"/>
                <a:gd name="T43" fmla="*/ 97 h 405"/>
                <a:gd name="T44" fmla="*/ 48 w 308"/>
                <a:gd name="T45" fmla="*/ 121 h 405"/>
                <a:gd name="T46" fmla="*/ 48 w 308"/>
                <a:gd name="T47" fmla="*/ 154 h 405"/>
                <a:gd name="T48" fmla="*/ 48 w 308"/>
                <a:gd name="T49" fmla="*/ 170 h 405"/>
                <a:gd name="T50" fmla="*/ 48 w 308"/>
                <a:gd name="T51" fmla="*/ 170 h 405"/>
                <a:gd name="T52" fmla="*/ 40 w 308"/>
                <a:gd name="T53" fmla="*/ 194 h 405"/>
                <a:gd name="T54" fmla="*/ 24 w 308"/>
                <a:gd name="T55" fmla="*/ 194 h 405"/>
                <a:gd name="T56" fmla="*/ 16 w 308"/>
                <a:gd name="T57" fmla="*/ 219 h 405"/>
                <a:gd name="T58" fmla="*/ 16 w 308"/>
                <a:gd name="T59" fmla="*/ 235 h 405"/>
                <a:gd name="T60" fmla="*/ 8 w 308"/>
                <a:gd name="T61" fmla="*/ 259 h 405"/>
                <a:gd name="T62" fmla="*/ 0 w 308"/>
                <a:gd name="T63" fmla="*/ 267 h 405"/>
                <a:gd name="T64" fmla="*/ 0 w 308"/>
                <a:gd name="T65" fmla="*/ 300 h 405"/>
                <a:gd name="T66" fmla="*/ 8 w 308"/>
                <a:gd name="T67" fmla="*/ 324 h 405"/>
                <a:gd name="T68" fmla="*/ 24 w 308"/>
                <a:gd name="T69" fmla="*/ 340 h 405"/>
                <a:gd name="T70" fmla="*/ 24 w 308"/>
                <a:gd name="T71" fmla="*/ 356 h 405"/>
                <a:gd name="T72" fmla="*/ 32 w 308"/>
                <a:gd name="T73" fmla="*/ 381 h 405"/>
                <a:gd name="T74" fmla="*/ 40 w 308"/>
                <a:gd name="T75" fmla="*/ 389 h 405"/>
                <a:gd name="T76" fmla="*/ 48 w 308"/>
                <a:gd name="T77" fmla="*/ 397 h 405"/>
                <a:gd name="T78" fmla="*/ 73 w 308"/>
                <a:gd name="T79" fmla="*/ 389 h 405"/>
                <a:gd name="T80" fmla="*/ 81 w 308"/>
                <a:gd name="T81" fmla="*/ 364 h 405"/>
                <a:gd name="T82" fmla="*/ 97 w 308"/>
                <a:gd name="T83" fmla="*/ 348 h 405"/>
                <a:gd name="T84" fmla="*/ 121 w 308"/>
                <a:gd name="T85" fmla="*/ 340 h 405"/>
                <a:gd name="T86" fmla="*/ 129 w 308"/>
                <a:gd name="T87" fmla="*/ 348 h 405"/>
                <a:gd name="T88" fmla="*/ 138 w 308"/>
                <a:gd name="T89" fmla="*/ 373 h 405"/>
                <a:gd name="T90" fmla="*/ 162 w 308"/>
                <a:gd name="T91" fmla="*/ 364 h 405"/>
                <a:gd name="T92" fmla="*/ 178 w 308"/>
                <a:gd name="T93" fmla="*/ 356 h 405"/>
                <a:gd name="T94" fmla="*/ 202 w 308"/>
                <a:gd name="T95" fmla="*/ 348 h 405"/>
                <a:gd name="T96" fmla="*/ 227 w 308"/>
                <a:gd name="T97" fmla="*/ 356 h 405"/>
                <a:gd name="T98" fmla="*/ 251 w 308"/>
                <a:gd name="T99" fmla="*/ 356 h 405"/>
                <a:gd name="T100" fmla="*/ 267 w 308"/>
                <a:gd name="T101" fmla="*/ 373 h 405"/>
                <a:gd name="T102" fmla="*/ 259 w 308"/>
                <a:gd name="T103" fmla="*/ 340 h 405"/>
                <a:gd name="T104" fmla="*/ 267 w 308"/>
                <a:gd name="T105" fmla="*/ 332 h 405"/>
                <a:gd name="T106" fmla="*/ 292 w 308"/>
                <a:gd name="T107" fmla="*/ 33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8" h="405">
                  <a:moveTo>
                    <a:pt x="308" y="324"/>
                  </a:moveTo>
                  <a:lnTo>
                    <a:pt x="300" y="324"/>
                  </a:lnTo>
                  <a:lnTo>
                    <a:pt x="300" y="316"/>
                  </a:lnTo>
                  <a:lnTo>
                    <a:pt x="300" y="308"/>
                  </a:lnTo>
                  <a:lnTo>
                    <a:pt x="292" y="308"/>
                  </a:lnTo>
                  <a:lnTo>
                    <a:pt x="292" y="300"/>
                  </a:lnTo>
                  <a:lnTo>
                    <a:pt x="283" y="300"/>
                  </a:lnTo>
                  <a:lnTo>
                    <a:pt x="283" y="291"/>
                  </a:lnTo>
                  <a:lnTo>
                    <a:pt x="283" y="283"/>
                  </a:lnTo>
                  <a:lnTo>
                    <a:pt x="283" y="275"/>
                  </a:lnTo>
                  <a:lnTo>
                    <a:pt x="283" y="267"/>
                  </a:lnTo>
                  <a:lnTo>
                    <a:pt x="283" y="259"/>
                  </a:lnTo>
                  <a:lnTo>
                    <a:pt x="283" y="251"/>
                  </a:lnTo>
                  <a:lnTo>
                    <a:pt x="275" y="243"/>
                  </a:lnTo>
                  <a:lnTo>
                    <a:pt x="283" y="243"/>
                  </a:lnTo>
                  <a:lnTo>
                    <a:pt x="283" y="235"/>
                  </a:lnTo>
                  <a:lnTo>
                    <a:pt x="275" y="227"/>
                  </a:lnTo>
                  <a:lnTo>
                    <a:pt x="275" y="219"/>
                  </a:lnTo>
                  <a:lnTo>
                    <a:pt x="267" y="219"/>
                  </a:lnTo>
                  <a:lnTo>
                    <a:pt x="267" y="210"/>
                  </a:lnTo>
                  <a:lnTo>
                    <a:pt x="259" y="210"/>
                  </a:lnTo>
                  <a:lnTo>
                    <a:pt x="259" y="202"/>
                  </a:lnTo>
                  <a:lnTo>
                    <a:pt x="251" y="202"/>
                  </a:lnTo>
                  <a:lnTo>
                    <a:pt x="251" y="194"/>
                  </a:lnTo>
                  <a:lnTo>
                    <a:pt x="243" y="194"/>
                  </a:lnTo>
                  <a:lnTo>
                    <a:pt x="243" y="186"/>
                  </a:lnTo>
                  <a:lnTo>
                    <a:pt x="243" y="178"/>
                  </a:lnTo>
                  <a:lnTo>
                    <a:pt x="235" y="178"/>
                  </a:lnTo>
                  <a:lnTo>
                    <a:pt x="235" y="170"/>
                  </a:lnTo>
                  <a:lnTo>
                    <a:pt x="227" y="170"/>
                  </a:lnTo>
                  <a:lnTo>
                    <a:pt x="227" y="162"/>
                  </a:lnTo>
                  <a:lnTo>
                    <a:pt x="219" y="162"/>
                  </a:lnTo>
                  <a:lnTo>
                    <a:pt x="219" y="154"/>
                  </a:lnTo>
                  <a:lnTo>
                    <a:pt x="211" y="154"/>
                  </a:lnTo>
                  <a:lnTo>
                    <a:pt x="211" y="146"/>
                  </a:lnTo>
                  <a:lnTo>
                    <a:pt x="202" y="146"/>
                  </a:lnTo>
                  <a:lnTo>
                    <a:pt x="202" y="137"/>
                  </a:lnTo>
                  <a:lnTo>
                    <a:pt x="194" y="137"/>
                  </a:lnTo>
                  <a:lnTo>
                    <a:pt x="186" y="137"/>
                  </a:lnTo>
                  <a:lnTo>
                    <a:pt x="186" y="129"/>
                  </a:lnTo>
                  <a:lnTo>
                    <a:pt x="178" y="129"/>
                  </a:lnTo>
                  <a:lnTo>
                    <a:pt x="178" y="121"/>
                  </a:lnTo>
                  <a:lnTo>
                    <a:pt x="170" y="121"/>
                  </a:lnTo>
                  <a:lnTo>
                    <a:pt x="162" y="113"/>
                  </a:lnTo>
                  <a:lnTo>
                    <a:pt x="154" y="113"/>
                  </a:lnTo>
                  <a:lnTo>
                    <a:pt x="146" y="113"/>
                  </a:lnTo>
                  <a:lnTo>
                    <a:pt x="138" y="113"/>
                  </a:lnTo>
                  <a:lnTo>
                    <a:pt x="129" y="113"/>
                  </a:lnTo>
                  <a:lnTo>
                    <a:pt x="121" y="113"/>
                  </a:lnTo>
                  <a:lnTo>
                    <a:pt x="121" y="105"/>
                  </a:lnTo>
                  <a:lnTo>
                    <a:pt x="121" y="97"/>
                  </a:lnTo>
                  <a:lnTo>
                    <a:pt x="121" y="89"/>
                  </a:lnTo>
                  <a:lnTo>
                    <a:pt x="121" y="81"/>
                  </a:lnTo>
                  <a:lnTo>
                    <a:pt x="121" y="73"/>
                  </a:lnTo>
                  <a:lnTo>
                    <a:pt x="121" y="64"/>
                  </a:lnTo>
                  <a:lnTo>
                    <a:pt x="121" y="73"/>
                  </a:lnTo>
                  <a:lnTo>
                    <a:pt x="121" y="64"/>
                  </a:lnTo>
                  <a:lnTo>
                    <a:pt x="129" y="64"/>
                  </a:lnTo>
                  <a:lnTo>
                    <a:pt x="129" y="56"/>
                  </a:lnTo>
                  <a:lnTo>
                    <a:pt x="121" y="56"/>
                  </a:lnTo>
                  <a:lnTo>
                    <a:pt x="121" y="48"/>
                  </a:lnTo>
                  <a:lnTo>
                    <a:pt x="121" y="40"/>
                  </a:lnTo>
                  <a:lnTo>
                    <a:pt x="113" y="40"/>
                  </a:lnTo>
                  <a:lnTo>
                    <a:pt x="105" y="32"/>
                  </a:lnTo>
                  <a:lnTo>
                    <a:pt x="105" y="24"/>
                  </a:lnTo>
                  <a:lnTo>
                    <a:pt x="105" y="16"/>
                  </a:lnTo>
                  <a:lnTo>
                    <a:pt x="97" y="16"/>
                  </a:lnTo>
                  <a:lnTo>
                    <a:pt x="89" y="8"/>
                  </a:lnTo>
                  <a:lnTo>
                    <a:pt x="81" y="8"/>
                  </a:lnTo>
                  <a:lnTo>
                    <a:pt x="81" y="0"/>
                  </a:lnTo>
                  <a:lnTo>
                    <a:pt x="73" y="0"/>
                  </a:lnTo>
                  <a:lnTo>
                    <a:pt x="65" y="0"/>
                  </a:lnTo>
                  <a:lnTo>
                    <a:pt x="65" y="8"/>
                  </a:lnTo>
                  <a:lnTo>
                    <a:pt x="65" y="16"/>
                  </a:lnTo>
                  <a:lnTo>
                    <a:pt x="56" y="24"/>
                  </a:lnTo>
                  <a:lnTo>
                    <a:pt x="56" y="32"/>
                  </a:lnTo>
                  <a:lnTo>
                    <a:pt x="56" y="40"/>
                  </a:lnTo>
                  <a:lnTo>
                    <a:pt x="56" y="48"/>
                  </a:lnTo>
                  <a:lnTo>
                    <a:pt x="56" y="56"/>
                  </a:lnTo>
                  <a:lnTo>
                    <a:pt x="56" y="64"/>
                  </a:lnTo>
                  <a:lnTo>
                    <a:pt x="56" y="73"/>
                  </a:lnTo>
                  <a:lnTo>
                    <a:pt x="48" y="73"/>
                  </a:lnTo>
                  <a:lnTo>
                    <a:pt x="40" y="73"/>
                  </a:lnTo>
                  <a:lnTo>
                    <a:pt x="40" y="81"/>
                  </a:lnTo>
                  <a:lnTo>
                    <a:pt x="40" y="89"/>
                  </a:lnTo>
                  <a:lnTo>
                    <a:pt x="32" y="89"/>
                  </a:lnTo>
                  <a:lnTo>
                    <a:pt x="32" y="97"/>
                  </a:lnTo>
                  <a:lnTo>
                    <a:pt x="40" y="97"/>
                  </a:lnTo>
                  <a:lnTo>
                    <a:pt x="40" y="105"/>
                  </a:lnTo>
                  <a:lnTo>
                    <a:pt x="40" y="113"/>
                  </a:lnTo>
                  <a:lnTo>
                    <a:pt x="40" y="121"/>
                  </a:lnTo>
                  <a:lnTo>
                    <a:pt x="48" y="121"/>
                  </a:lnTo>
                  <a:lnTo>
                    <a:pt x="48" y="129"/>
                  </a:lnTo>
                  <a:lnTo>
                    <a:pt x="48" y="137"/>
                  </a:lnTo>
                  <a:lnTo>
                    <a:pt x="48" y="146"/>
                  </a:lnTo>
                  <a:lnTo>
                    <a:pt x="48" y="154"/>
                  </a:lnTo>
                  <a:lnTo>
                    <a:pt x="40" y="154"/>
                  </a:lnTo>
                  <a:lnTo>
                    <a:pt x="40" y="162"/>
                  </a:lnTo>
                  <a:lnTo>
                    <a:pt x="48" y="162"/>
                  </a:lnTo>
                  <a:lnTo>
                    <a:pt x="48" y="170"/>
                  </a:lnTo>
                  <a:lnTo>
                    <a:pt x="56" y="170"/>
                  </a:lnTo>
                  <a:lnTo>
                    <a:pt x="48" y="170"/>
                  </a:lnTo>
                  <a:lnTo>
                    <a:pt x="56" y="170"/>
                  </a:lnTo>
                  <a:lnTo>
                    <a:pt x="48" y="170"/>
                  </a:lnTo>
                  <a:lnTo>
                    <a:pt x="48" y="178"/>
                  </a:lnTo>
                  <a:lnTo>
                    <a:pt x="48" y="186"/>
                  </a:lnTo>
                  <a:lnTo>
                    <a:pt x="40" y="186"/>
                  </a:lnTo>
                  <a:lnTo>
                    <a:pt x="40" y="194"/>
                  </a:lnTo>
                  <a:lnTo>
                    <a:pt x="32" y="194"/>
                  </a:lnTo>
                  <a:lnTo>
                    <a:pt x="32" y="186"/>
                  </a:lnTo>
                  <a:lnTo>
                    <a:pt x="32" y="194"/>
                  </a:lnTo>
                  <a:lnTo>
                    <a:pt x="24" y="194"/>
                  </a:lnTo>
                  <a:lnTo>
                    <a:pt x="24" y="202"/>
                  </a:lnTo>
                  <a:lnTo>
                    <a:pt x="24" y="210"/>
                  </a:lnTo>
                  <a:lnTo>
                    <a:pt x="24" y="219"/>
                  </a:lnTo>
                  <a:lnTo>
                    <a:pt x="16" y="219"/>
                  </a:lnTo>
                  <a:lnTo>
                    <a:pt x="24" y="219"/>
                  </a:lnTo>
                  <a:lnTo>
                    <a:pt x="24" y="227"/>
                  </a:lnTo>
                  <a:lnTo>
                    <a:pt x="16" y="227"/>
                  </a:lnTo>
                  <a:lnTo>
                    <a:pt x="16" y="235"/>
                  </a:lnTo>
                  <a:lnTo>
                    <a:pt x="16" y="243"/>
                  </a:lnTo>
                  <a:lnTo>
                    <a:pt x="16" y="251"/>
                  </a:lnTo>
                  <a:lnTo>
                    <a:pt x="16" y="259"/>
                  </a:lnTo>
                  <a:lnTo>
                    <a:pt x="8" y="259"/>
                  </a:lnTo>
                  <a:lnTo>
                    <a:pt x="8" y="267"/>
                  </a:lnTo>
                  <a:lnTo>
                    <a:pt x="8" y="259"/>
                  </a:lnTo>
                  <a:lnTo>
                    <a:pt x="0" y="259"/>
                  </a:lnTo>
                  <a:lnTo>
                    <a:pt x="0" y="267"/>
                  </a:lnTo>
                  <a:lnTo>
                    <a:pt x="0" y="275"/>
                  </a:lnTo>
                  <a:lnTo>
                    <a:pt x="0" y="283"/>
                  </a:lnTo>
                  <a:lnTo>
                    <a:pt x="0" y="291"/>
                  </a:lnTo>
                  <a:lnTo>
                    <a:pt x="0" y="300"/>
                  </a:lnTo>
                  <a:lnTo>
                    <a:pt x="0" y="308"/>
                  </a:lnTo>
                  <a:lnTo>
                    <a:pt x="0" y="316"/>
                  </a:lnTo>
                  <a:lnTo>
                    <a:pt x="8" y="316"/>
                  </a:lnTo>
                  <a:lnTo>
                    <a:pt x="8" y="324"/>
                  </a:lnTo>
                  <a:lnTo>
                    <a:pt x="8" y="332"/>
                  </a:lnTo>
                  <a:lnTo>
                    <a:pt x="16" y="332"/>
                  </a:lnTo>
                  <a:lnTo>
                    <a:pt x="24" y="332"/>
                  </a:lnTo>
                  <a:lnTo>
                    <a:pt x="24" y="340"/>
                  </a:lnTo>
                  <a:lnTo>
                    <a:pt x="24" y="348"/>
                  </a:lnTo>
                  <a:lnTo>
                    <a:pt x="16" y="348"/>
                  </a:lnTo>
                  <a:lnTo>
                    <a:pt x="16" y="356"/>
                  </a:lnTo>
                  <a:lnTo>
                    <a:pt x="24" y="356"/>
                  </a:lnTo>
                  <a:lnTo>
                    <a:pt x="24" y="364"/>
                  </a:lnTo>
                  <a:lnTo>
                    <a:pt x="24" y="373"/>
                  </a:lnTo>
                  <a:lnTo>
                    <a:pt x="32" y="373"/>
                  </a:lnTo>
                  <a:lnTo>
                    <a:pt x="32" y="381"/>
                  </a:lnTo>
                  <a:lnTo>
                    <a:pt x="24" y="381"/>
                  </a:lnTo>
                  <a:lnTo>
                    <a:pt x="32" y="381"/>
                  </a:lnTo>
                  <a:lnTo>
                    <a:pt x="32" y="389"/>
                  </a:lnTo>
                  <a:lnTo>
                    <a:pt x="40" y="389"/>
                  </a:lnTo>
                  <a:lnTo>
                    <a:pt x="40" y="397"/>
                  </a:lnTo>
                  <a:lnTo>
                    <a:pt x="40" y="405"/>
                  </a:lnTo>
                  <a:lnTo>
                    <a:pt x="48" y="405"/>
                  </a:lnTo>
                  <a:lnTo>
                    <a:pt x="48" y="397"/>
                  </a:lnTo>
                  <a:lnTo>
                    <a:pt x="56" y="397"/>
                  </a:lnTo>
                  <a:lnTo>
                    <a:pt x="65" y="397"/>
                  </a:lnTo>
                  <a:lnTo>
                    <a:pt x="73" y="397"/>
                  </a:lnTo>
                  <a:lnTo>
                    <a:pt x="73" y="389"/>
                  </a:lnTo>
                  <a:lnTo>
                    <a:pt x="73" y="381"/>
                  </a:lnTo>
                  <a:lnTo>
                    <a:pt x="73" y="373"/>
                  </a:lnTo>
                  <a:lnTo>
                    <a:pt x="73" y="364"/>
                  </a:lnTo>
                  <a:lnTo>
                    <a:pt x="81" y="364"/>
                  </a:lnTo>
                  <a:lnTo>
                    <a:pt x="81" y="356"/>
                  </a:lnTo>
                  <a:lnTo>
                    <a:pt x="89" y="356"/>
                  </a:lnTo>
                  <a:lnTo>
                    <a:pt x="89" y="348"/>
                  </a:lnTo>
                  <a:lnTo>
                    <a:pt x="97" y="348"/>
                  </a:lnTo>
                  <a:lnTo>
                    <a:pt x="105" y="348"/>
                  </a:lnTo>
                  <a:lnTo>
                    <a:pt x="105" y="340"/>
                  </a:lnTo>
                  <a:lnTo>
                    <a:pt x="113" y="340"/>
                  </a:lnTo>
                  <a:lnTo>
                    <a:pt x="121" y="340"/>
                  </a:lnTo>
                  <a:lnTo>
                    <a:pt x="121" y="348"/>
                  </a:lnTo>
                  <a:lnTo>
                    <a:pt x="129" y="348"/>
                  </a:lnTo>
                  <a:lnTo>
                    <a:pt x="129" y="356"/>
                  </a:lnTo>
                  <a:lnTo>
                    <a:pt x="129" y="348"/>
                  </a:lnTo>
                  <a:lnTo>
                    <a:pt x="129" y="356"/>
                  </a:lnTo>
                  <a:lnTo>
                    <a:pt x="129" y="364"/>
                  </a:lnTo>
                  <a:lnTo>
                    <a:pt x="129" y="373"/>
                  </a:lnTo>
                  <a:lnTo>
                    <a:pt x="138" y="373"/>
                  </a:lnTo>
                  <a:lnTo>
                    <a:pt x="146" y="373"/>
                  </a:lnTo>
                  <a:lnTo>
                    <a:pt x="154" y="373"/>
                  </a:lnTo>
                  <a:lnTo>
                    <a:pt x="162" y="373"/>
                  </a:lnTo>
                  <a:lnTo>
                    <a:pt x="162" y="364"/>
                  </a:lnTo>
                  <a:lnTo>
                    <a:pt x="170" y="356"/>
                  </a:lnTo>
                  <a:lnTo>
                    <a:pt x="170" y="348"/>
                  </a:lnTo>
                  <a:lnTo>
                    <a:pt x="178" y="348"/>
                  </a:lnTo>
                  <a:lnTo>
                    <a:pt x="178" y="356"/>
                  </a:lnTo>
                  <a:lnTo>
                    <a:pt x="186" y="356"/>
                  </a:lnTo>
                  <a:lnTo>
                    <a:pt x="186" y="348"/>
                  </a:lnTo>
                  <a:lnTo>
                    <a:pt x="194" y="348"/>
                  </a:lnTo>
                  <a:lnTo>
                    <a:pt x="202" y="348"/>
                  </a:lnTo>
                  <a:lnTo>
                    <a:pt x="211" y="348"/>
                  </a:lnTo>
                  <a:lnTo>
                    <a:pt x="211" y="356"/>
                  </a:lnTo>
                  <a:lnTo>
                    <a:pt x="219" y="356"/>
                  </a:lnTo>
                  <a:lnTo>
                    <a:pt x="227" y="356"/>
                  </a:lnTo>
                  <a:lnTo>
                    <a:pt x="235" y="364"/>
                  </a:lnTo>
                  <a:lnTo>
                    <a:pt x="235" y="356"/>
                  </a:lnTo>
                  <a:lnTo>
                    <a:pt x="243" y="356"/>
                  </a:lnTo>
                  <a:lnTo>
                    <a:pt x="251" y="356"/>
                  </a:lnTo>
                  <a:lnTo>
                    <a:pt x="251" y="364"/>
                  </a:lnTo>
                  <a:lnTo>
                    <a:pt x="251" y="373"/>
                  </a:lnTo>
                  <a:lnTo>
                    <a:pt x="259" y="373"/>
                  </a:lnTo>
                  <a:lnTo>
                    <a:pt x="267" y="373"/>
                  </a:lnTo>
                  <a:lnTo>
                    <a:pt x="259" y="364"/>
                  </a:lnTo>
                  <a:lnTo>
                    <a:pt x="259" y="356"/>
                  </a:lnTo>
                  <a:lnTo>
                    <a:pt x="259" y="348"/>
                  </a:lnTo>
                  <a:lnTo>
                    <a:pt x="259" y="340"/>
                  </a:lnTo>
                  <a:lnTo>
                    <a:pt x="259" y="332"/>
                  </a:lnTo>
                  <a:lnTo>
                    <a:pt x="259" y="324"/>
                  </a:lnTo>
                  <a:lnTo>
                    <a:pt x="267" y="324"/>
                  </a:lnTo>
                  <a:lnTo>
                    <a:pt x="267" y="332"/>
                  </a:lnTo>
                  <a:lnTo>
                    <a:pt x="267" y="324"/>
                  </a:lnTo>
                  <a:lnTo>
                    <a:pt x="275" y="324"/>
                  </a:lnTo>
                  <a:lnTo>
                    <a:pt x="283" y="332"/>
                  </a:lnTo>
                  <a:lnTo>
                    <a:pt x="292" y="332"/>
                  </a:lnTo>
                  <a:lnTo>
                    <a:pt x="300" y="332"/>
                  </a:lnTo>
                  <a:lnTo>
                    <a:pt x="308" y="332"/>
                  </a:lnTo>
                  <a:lnTo>
                    <a:pt x="308" y="324"/>
                  </a:lnTo>
                  <a:close/>
                </a:path>
              </a:pathLst>
            </a:custGeom>
            <a:solidFill>
              <a:srgbClr val="FE9B4B"/>
            </a:solidFill>
            <a:ln w="12700">
              <a:solidFill>
                <a:srgbClr val="000000"/>
              </a:solidFill>
              <a:prstDash val="solid"/>
              <a:round/>
              <a:headEnd/>
              <a:tailEnd/>
            </a:ln>
          </p:spPr>
          <p:txBody>
            <a:bodyPr/>
            <a:lstStyle/>
            <a:p>
              <a:endParaRPr lang="es-PE"/>
            </a:p>
          </p:txBody>
        </p:sp>
        <p:sp>
          <p:nvSpPr>
            <p:cNvPr id="141" name="Freeform 101">
              <a:extLst>
                <a:ext uri="{FF2B5EF4-FFF2-40B4-BE49-F238E27FC236}">
                  <a16:creationId xmlns:a16="http://schemas.microsoft.com/office/drawing/2014/main" id="{FE3BAB38-D588-8944-9348-56AD8A56876E}"/>
                </a:ext>
              </a:extLst>
            </p:cNvPr>
            <p:cNvSpPr>
              <a:spLocks noChangeAspect="1"/>
            </p:cNvSpPr>
            <p:nvPr/>
          </p:nvSpPr>
          <p:spPr bwMode="auto">
            <a:xfrm>
              <a:off x="3718" y="1856"/>
              <a:ext cx="172" cy="265"/>
            </a:xfrm>
            <a:custGeom>
              <a:avLst/>
              <a:gdLst>
                <a:gd name="T0" fmla="*/ 251 w 300"/>
                <a:gd name="T1" fmla="*/ 438 h 462"/>
                <a:gd name="T2" fmla="*/ 259 w 300"/>
                <a:gd name="T3" fmla="*/ 406 h 462"/>
                <a:gd name="T4" fmla="*/ 267 w 300"/>
                <a:gd name="T5" fmla="*/ 381 h 462"/>
                <a:gd name="T6" fmla="*/ 267 w 300"/>
                <a:gd name="T7" fmla="*/ 349 h 462"/>
                <a:gd name="T8" fmla="*/ 275 w 300"/>
                <a:gd name="T9" fmla="*/ 316 h 462"/>
                <a:gd name="T10" fmla="*/ 283 w 300"/>
                <a:gd name="T11" fmla="*/ 284 h 462"/>
                <a:gd name="T12" fmla="*/ 283 w 300"/>
                <a:gd name="T13" fmla="*/ 251 h 462"/>
                <a:gd name="T14" fmla="*/ 291 w 300"/>
                <a:gd name="T15" fmla="*/ 227 h 462"/>
                <a:gd name="T16" fmla="*/ 291 w 300"/>
                <a:gd name="T17" fmla="*/ 195 h 462"/>
                <a:gd name="T18" fmla="*/ 291 w 300"/>
                <a:gd name="T19" fmla="*/ 162 h 462"/>
                <a:gd name="T20" fmla="*/ 291 w 300"/>
                <a:gd name="T21" fmla="*/ 130 h 462"/>
                <a:gd name="T22" fmla="*/ 300 w 300"/>
                <a:gd name="T23" fmla="*/ 106 h 462"/>
                <a:gd name="T24" fmla="*/ 300 w 300"/>
                <a:gd name="T25" fmla="*/ 73 h 462"/>
                <a:gd name="T26" fmla="*/ 300 w 300"/>
                <a:gd name="T27" fmla="*/ 41 h 462"/>
                <a:gd name="T28" fmla="*/ 300 w 300"/>
                <a:gd name="T29" fmla="*/ 8 h 462"/>
                <a:gd name="T30" fmla="*/ 275 w 300"/>
                <a:gd name="T31" fmla="*/ 0 h 462"/>
                <a:gd name="T32" fmla="*/ 243 w 300"/>
                <a:gd name="T33" fmla="*/ 0 h 462"/>
                <a:gd name="T34" fmla="*/ 210 w 300"/>
                <a:gd name="T35" fmla="*/ 0 h 462"/>
                <a:gd name="T36" fmla="*/ 178 w 300"/>
                <a:gd name="T37" fmla="*/ 0 h 462"/>
                <a:gd name="T38" fmla="*/ 145 w 300"/>
                <a:gd name="T39" fmla="*/ 0 h 462"/>
                <a:gd name="T40" fmla="*/ 113 w 300"/>
                <a:gd name="T41" fmla="*/ 0 h 462"/>
                <a:gd name="T42" fmla="*/ 89 w 300"/>
                <a:gd name="T43" fmla="*/ 8 h 462"/>
                <a:gd name="T44" fmla="*/ 73 w 300"/>
                <a:gd name="T45" fmla="*/ 8 h 462"/>
                <a:gd name="T46" fmla="*/ 64 w 300"/>
                <a:gd name="T47" fmla="*/ 41 h 462"/>
                <a:gd name="T48" fmla="*/ 64 w 300"/>
                <a:gd name="T49" fmla="*/ 65 h 462"/>
                <a:gd name="T50" fmla="*/ 56 w 300"/>
                <a:gd name="T51" fmla="*/ 89 h 462"/>
                <a:gd name="T52" fmla="*/ 48 w 300"/>
                <a:gd name="T53" fmla="*/ 97 h 462"/>
                <a:gd name="T54" fmla="*/ 40 w 300"/>
                <a:gd name="T55" fmla="*/ 122 h 462"/>
                <a:gd name="T56" fmla="*/ 24 w 300"/>
                <a:gd name="T57" fmla="*/ 146 h 462"/>
                <a:gd name="T58" fmla="*/ 16 w 300"/>
                <a:gd name="T59" fmla="*/ 170 h 462"/>
                <a:gd name="T60" fmla="*/ 16 w 300"/>
                <a:gd name="T61" fmla="*/ 203 h 462"/>
                <a:gd name="T62" fmla="*/ 0 w 300"/>
                <a:gd name="T63" fmla="*/ 203 h 462"/>
                <a:gd name="T64" fmla="*/ 8 w 300"/>
                <a:gd name="T65" fmla="*/ 235 h 462"/>
                <a:gd name="T66" fmla="*/ 8 w 300"/>
                <a:gd name="T67" fmla="*/ 268 h 462"/>
                <a:gd name="T68" fmla="*/ 8 w 300"/>
                <a:gd name="T69" fmla="*/ 284 h 462"/>
                <a:gd name="T70" fmla="*/ 24 w 300"/>
                <a:gd name="T71" fmla="*/ 300 h 462"/>
                <a:gd name="T72" fmla="*/ 32 w 300"/>
                <a:gd name="T73" fmla="*/ 324 h 462"/>
                <a:gd name="T74" fmla="*/ 24 w 300"/>
                <a:gd name="T75" fmla="*/ 349 h 462"/>
                <a:gd name="T76" fmla="*/ 24 w 300"/>
                <a:gd name="T77" fmla="*/ 365 h 462"/>
                <a:gd name="T78" fmla="*/ 56 w 300"/>
                <a:gd name="T79" fmla="*/ 365 h 462"/>
                <a:gd name="T80" fmla="*/ 89 w 300"/>
                <a:gd name="T81" fmla="*/ 365 h 462"/>
                <a:gd name="T82" fmla="*/ 113 w 300"/>
                <a:gd name="T83" fmla="*/ 365 h 462"/>
                <a:gd name="T84" fmla="*/ 129 w 300"/>
                <a:gd name="T85" fmla="*/ 373 h 462"/>
                <a:gd name="T86" fmla="*/ 145 w 300"/>
                <a:gd name="T87" fmla="*/ 389 h 462"/>
                <a:gd name="T88" fmla="*/ 178 w 300"/>
                <a:gd name="T89" fmla="*/ 389 h 462"/>
                <a:gd name="T90" fmla="*/ 194 w 300"/>
                <a:gd name="T91" fmla="*/ 406 h 462"/>
                <a:gd name="T92" fmla="*/ 210 w 300"/>
                <a:gd name="T93" fmla="*/ 422 h 462"/>
                <a:gd name="T94" fmla="*/ 210 w 300"/>
                <a:gd name="T95" fmla="*/ 438 h 462"/>
                <a:gd name="T96" fmla="*/ 235 w 300"/>
                <a:gd name="T97" fmla="*/ 446 h 462"/>
                <a:gd name="T98" fmla="*/ 251 w 300"/>
                <a:gd name="T99"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0" h="462">
                  <a:moveTo>
                    <a:pt x="251" y="462"/>
                  </a:moveTo>
                  <a:lnTo>
                    <a:pt x="251" y="454"/>
                  </a:lnTo>
                  <a:lnTo>
                    <a:pt x="251" y="446"/>
                  </a:lnTo>
                  <a:lnTo>
                    <a:pt x="251" y="438"/>
                  </a:lnTo>
                  <a:lnTo>
                    <a:pt x="259" y="430"/>
                  </a:lnTo>
                  <a:lnTo>
                    <a:pt x="259" y="422"/>
                  </a:lnTo>
                  <a:lnTo>
                    <a:pt x="259" y="414"/>
                  </a:lnTo>
                  <a:lnTo>
                    <a:pt x="259" y="406"/>
                  </a:lnTo>
                  <a:lnTo>
                    <a:pt x="259" y="397"/>
                  </a:lnTo>
                  <a:lnTo>
                    <a:pt x="259" y="389"/>
                  </a:lnTo>
                  <a:lnTo>
                    <a:pt x="259" y="381"/>
                  </a:lnTo>
                  <a:lnTo>
                    <a:pt x="267" y="381"/>
                  </a:lnTo>
                  <a:lnTo>
                    <a:pt x="267" y="373"/>
                  </a:lnTo>
                  <a:lnTo>
                    <a:pt x="267" y="365"/>
                  </a:lnTo>
                  <a:lnTo>
                    <a:pt x="267" y="357"/>
                  </a:lnTo>
                  <a:lnTo>
                    <a:pt x="267" y="349"/>
                  </a:lnTo>
                  <a:lnTo>
                    <a:pt x="267" y="341"/>
                  </a:lnTo>
                  <a:lnTo>
                    <a:pt x="275" y="333"/>
                  </a:lnTo>
                  <a:lnTo>
                    <a:pt x="275" y="324"/>
                  </a:lnTo>
                  <a:lnTo>
                    <a:pt x="275" y="316"/>
                  </a:lnTo>
                  <a:lnTo>
                    <a:pt x="275" y="308"/>
                  </a:lnTo>
                  <a:lnTo>
                    <a:pt x="275" y="300"/>
                  </a:lnTo>
                  <a:lnTo>
                    <a:pt x="283" y="292"/>
                  </a:lnTo>
                  <a:lnTo>
                    <a:pt x="283" y="284"/>
                  </a:lnTo>
                  <a:lnTo>
                    <a:pt x="283" y="276"/>
                  </a:lnTo>
                  <a:lnTo>
                    <a:pt x="283" y="268"/>
                  </a:lnTo>
                  <a:lnTo>
                    <a:pt x="283" y="260"/>
                  </a:lnTo>
                  <a:lnTo>
                    <a:pt x="283" y="251"/>
                  </a:lnTo>
                  <a:lnTo>
                    <a:pt x="291" y="251"/>
                  </a:lnTo>
                  <a:lnTo>
                    <a:pt x="291" y="243"/>
                  </a:lnTo>
                  <a:lnTo>
                    <a:pt x="291" y="235"/>
                  </a:lnTo>
                  <a:lnTo>
                    <a:pt x="291" y="227"/>
                  </a:lnTo>
                  <a:lnTo>
                    <a:pt x="291" y="219"/>
                  </a:lnTo>
                  <a:lnTo>
                    <a:pt x="291" y="211"/>
                  </a:lnTo>
                  <a:lnTo>
                    <a:pt x="291" y="203"/>
                  </a:lnTo>
                  <a:lnTo>
                    <a:pt x="291" y="195"/>
                  </a:lnTo>
                  <a:lnTo>
                    <a:pt x="291" y="187"/>
                  </a:lnTo>
                  <a:lnTo>
                    <a:pt x="291" y="179"/>
                  </a:lnTo>
                  <a:lnTo>
                    <a:pt x="291" y="170"/>
                  </a:lnTo>
                  <a:lnTo>
                    <a:pt x="291" y="162"/>
                  </a:lnTo>
                  <a:lnTo>
                    <a:pt x="291" y="154"/>
                  </a:lnTo>
                  <a:lnTo>
                    <a:pt x="291" y="146"/>
                  </a:lnTo>
                  <a:lnTo>
                    <a:pt x="291" y="138"/>
                  </a:lnTo>
                  <a:lnTo>
                    <a:pt x="291" y="130"/>
                  </a:lnTo>
                  <a:lnTo>
                    <a:pt x="300" y="130"/>
                  </a:lnTo>
                  <a:lnTo>
                    <a:pt x="300" y="122"/>
                  </a:lnTo>
                  <a:lnTo>
                    <a:pt x="300" y="114"/>
                  </a:lnTo>
                  <a:lnTo>
                    <a:pt x="300" y="106"/>
                  </a:lnTo>
                  <a:lnTo>
                    <a:pt x="300" y="97"/>
                  </a:lnTo>
                  <a:lnTo>
                    <a:pt x="300" y="89"/>
                  </a:lnTo>
                  <a:lnTo>
                    <a:pt x="300" y="81"/>
                  </a:lnTo>
                  <a:lnTo>
                    <a:pt x="300" y="73"/>
                  </a:lnTo>
                  <a:lnTo>
                    <a:pt x="300" y="65"/>
                  </a:lnTo>
                  <a:lnTo>
                    <a:pt x="300" y="57"/>
                  </a:lnTo>
                  <a:lnTo>
                    <a:pt x="300" y="49"/>
                  </a:lnTo>
                  <a:lnTo>
                    <a:pt x="300" y="41"/>
                  </a:lnTo>
                  <a:lnTo>
                    <a:pt x="300" y="33"/>
                  </a:lnTo>
                  <a:lnTo>
                    <a:pt x="300" y="24"/>
                  </a:lnTo>
                  <a:lnTo>
                    <a:pt x="300" y="16"/>
                  </a:lnTo>
                  <a:lnTo>
                    <a:pt x="300" y="8"/>
                  </a:lnTo>
                  <a:lnTo>
                    <a:pt x="300" y="0"/>
                  </a:lnTo>
                  <a:lnTo>
                    <a:pt x="291" y="0"/>
                  </a:lnTo>
                  <a:lnTo>
                    <a:pt x="283" y="0"/>
                  </a:lnTo>
                  <a:lnTo>
                    <a:pt x="275" y="0"/>
                  </a:lnTo>
                  <a:lnTo>
                    <a:pt x="267" y="0"/>
                  </a:lnTo>
                  <a:lnTo>
                    <a:pt x="259" y="0"/>
                  </a:lnTo>
                  <a:lnTo>
                    <a:pt x="251" y="0"/>
                  </a:lnTo>
                  <a:lnTo>
                    <a:pt x="243" y="0"/>
                  </a:lnTo>
                  <a:lnTo>
                    <a:pt x="235" y="0"/>
                  </a:lnTo>
                  <a:lnTo>
                    <a:pt x="227" y="0"/>
                  </a:lnTo>
                  <a:lnTo>
                    <a:pt x="218" y="0"/>
                  </a:lnTo>
                  <a:lnTo>
                    <a:pt x="210" y="0"/>
                  </a:lnTo>
                  <a:lnTo>
                    <a:pt x="202" y="0"/>
                  </a:lnTo>
                  <a:lnTo>
                    <a:pt x="194" y="0"/>
                  </a:lnTo>
                  <a:lnTo>
                    <a:pt x="186" y="0"/>
                  </a:lnTo>
                  <a:lnTo>
                    <a:pt x="178" y="0"/>
                  </a:lnTo>
                  <a:lnTo>
                    <a:pt x="170" y="0"/>
                  </a:lnTo>
                  <a:lnTo>
                    <a:pt x="162" y="0"/>
                  </a:lnTo>
                  <a:lnTo>
                    <a:pt x="154" y="0"/>
                  </a:lnTo>
                  <a:lnTo>
                    <a:pt x="145" y="0"/>
                  </a:lnTo>
                  <a:lnTo>
                    <a:pt x="137" y="0"/>
                  </a:lnTo>
                  <a:lnTo>
                    <a:pt x="129" y="0"/>
                  </a:lnTo>
                  <a:lnTo>
                    <a:pt x="121" y="0"/>
                  </a:lnTo>
                  <a:lnTo>
                    <a:pt x="113" y="0"/>
                  </a:lnTo>
                  <a:lnTo>
                    <a:pt x="105" y="0"/>
                  </a:lnTo>
                  <a:lnTo>
                    <a:pt x="97" y="0"/>
                  </a:lnTo>
                  <a:lnTo>
                    <a:pt x="97" y="8"/>
                  </a:lnTo>
                  <a:lnTo>
                    <a:pt x="89" y="8"/>
                  </a:lnTo>
                  <a:lnTo>
                    <a:pt x="81" y="8"/>
                  </a:lnTo>
                  <a:lnTo>
                    <a:pt x="81" y="0"/>
                  </a:lnTo>
                  <a:lnTo>
                    <a:pt x="81" y="8"/>
                  </a:lnTo>
                  <a:lnTo>
                    <a:pt x="73" y="8"/>
                  </a:lnTo>
                  <a:lnTo>
                    <a:pt x="73" y="16"/>
                  </a:lnTo>
                  <a:lnTo>
                    <a:pt x="73" y="24"/>
                  </a:lnTo>
                  <a:lnTo>
                    <a:pt x="64" y="33"/>
                  </a:lnTo>
                  <a:lnTo>
                    <a:pt x="64" y="41"/>
                  </a:lnTo>
                  <a:lnTo>
                    <a:pt x="64" y="49"/>
                  </a:lnTo>
                  <a:lnTo>
                    <a:pt x="56" y="49"/>
                  </a:lnTo>
                  <a:lnTo>
                    <a:pt x="64" y="57"/>
                  </a:lnTo>
                  <a:lnTo>
                    <a:pt x="64" y="65"/>
                  </a:lnTo>
                  <a:lnTo>
                    <a:pt x="56" y="65"/>
                  </a:lnTo>
                  <a:lnTo>
                    <a:pt x="56" y="73"/>
                  </a:lnTo>
                  <a:lnTo>
                    <a:pt x="56" y="81"/>
                  </a:lnTo>
                  <a:lnTo>
                    <a:pt x="56" y="89"/>
                  </a:lnTo>
                  <a:lnTo>
                    <a:pt x="56" y="97"/>
                  </a:lnTo>
                  <a:lnTo>
                    <a:pt x="56" y="89"/>
                  </a:lnTo>
                  <a:lnTo>
                    <a:pt x="48" y="89"/>
                  </a:lnTo>
                  <a:lnTo>
                    <a:pt x="48" y="97"/>
                  </a:lnTo>
                  <a:lnTo>
                    <a:pt x="48" y="106"/>
                  </a:lnTo>
                  <a:lnTo>
                    <a:pt x="40" y="106"/>
                  </a:lnTo>
                  <a:lnTo>
                    <a:pt x="40" y="114"/>
                  </a:lnTo>
                  <a:lnTo>
                    <a:pt x="40" y="122"/>
                  </a:lnTo>
                  <a:lnTo>
                    <a:pt x="32" y="130"/>
                  </a:lnTo>
                  <a:lnTo>
                    <a:pt x="32" y="138"/>
                  </a:lnTo>
                  <a:lnTo>
                    <a:pt x="32" y="146"/>
                  </a:lnTo>
                  <a:lnTo>
                    <a:pt x="24" y="146"/>
                  </a:lnTo>
                  <a:lnTo>
                    <a:pt x="24" y="154"/>
                  </a:lnTo>
                  <a:lnTo>
                    <a:pt x="16" y="154"/>
                  </a:lnTo>
                  <a:lnTo>
                    <a:pt x="16" y="162"/>
                  </a:lnTo>
                  <a:lnTo>
                    <a:pt x="16" y="170"/>
                  </a:lnTo>
                  <a:lnTo>
                    <a:pt x="16" y="179"/>
                  </a:lnTo>
                  <a:lnTo>
                    <a:pt x="16" y="187"/>
                  </a:lnTo>
                  <a:lnTo>
                    <a:pt x="16" y="195"/>
                  </a:lnTo>
                  <a:lnTo>
                    <a:pt x="16" y="203"/>
                  </a:lnTo>
                  <a:lnTo>
                    <a:pt x="8" y="203"/>
                  </a:lnTo>
                  <a:lnTo>
                    <a:pt x="8" y="211"/>
                  </a:lnTo>
                  <a:lnTo>
                    <a:pt x="8" y="203"/>
                  </a:lnTo>
                  <a:lnTo>
                    <a:pt x="0" y="203"/>
                  </a:lnTo>
                  <a:lnTo>
                    <a:pt x="0" y="211"/>
                  </a:lnTo>
                  <a:lnTo>
                    <a:pt x="0" y="219"/>
                  </a:lnTo>
                  <a:lnTo>
                    <a:pt x="0" y="227"/>
                  </a:lnTo>
                  <a:lnTo>
                    <a:pt x="8" y="235"/>
                  </a:lnTo>
                  <a:lnTo>
                    <a:pt x="8" y="243"/>
                  </a:lnTo>
                  <a:lnTo>
                    <a:pt x="8" y="251"/>
                  </a:lnTo>
                  <a:lnTo>
                    <a:pt x="8" y="260"/>
                  </a:lnTo>
                  <a:lnTo>
                    <a:pt x="8" y="268"/>
                  </a:lnTo>
                  <a:lnTo>
                    <a:pt x="8" y="276"/>
                  </a:lnTo>
                  <a:lnTo>
                    <a:pt x="0" y="276"/>
                  </a:lnTo>
                  <a:lnTo>
                    <a:pt x="0" y="284"/>
                  </a:lnTo>
                  <a:lnTo>
                    <a:pt x="8" y="284"/>
                  </a:lnTo>
                  <a:lnTo>
                    <a:pt x="8" y="292"/>
                  </a:lnTo>
                  <a:lnTo>
                    <a:pt x="16" y="292"/>
                  </a:lnTo>
                  <a:lnTo>
                    <a:pt x="16" y="300"/>
                  </a:lnTo>
                  <a:lnTo>
                    <a:pt x="24" y="300"/>
                  </a:lnTo>
                  <a:lnTo>
                    <a:pt x="24" y="308"/>
                  </a:lnTo>
                  <a:lnTo>
                    <a:pt x="24" y="316"/>
                  </a:lnTo>
                  <a:lnTo>
                    <a:pt x="32" y="316"/>
                  </a:lnTo>
                  <a:lnTo>
                    <a:pt x="32" y="324"/>
                  </a:lnTo>
                  <a:lnTo>
                    <a:pt x="32" y="333"/>
                  </a:lnTo>
                  <a:lnTo>
                    <a:pt x="24" y="333"/>
                  </a:lnTo>
                  <a:lnTo>
                    <a:pt x="24" y="341"/>
                  </a:lnTo>
                  <a:lnTo>
                    <a:pt x="24" y="349"/>
                  </a:lnTo>
                  <a:lnTo>
                    <a:pt x="24" y="357"/>
                  </a:lnTo>
                  <a:lnTo>
                    <a:pt x="32" y="357"/>
                  </a:lnTo>
                  <a:lnTo>
                    <a:pt x="32" y="365"/>
                  </a:lnTo>
                  <a:lnTo>
                    <a:pt x="24" y="365"/>
                  </a:lnTo>
                  <a:lnTo>
                    <a:pt x="32" y="365"/>
                  </a:lnTo>
                  <a:lnTo>
                    <a:pt x="40" y="365"/>
                  </a:lnTo>
                  <a:lnTo>
                    <a:pt x="48" y="365"/>
                  </a:lnTo>
                  <a:lnTo>
                    <a:pt x="56" y="365"/>
                  </a:lnTo>
                  <a:lnTo>
                    <a:pt x="64" y="365"/>
                  </a:lnTo>
                  <a:lnTo>
                    <a:pt x="73" y="365"/>
                  </a:lnTo>
                  <a:lnTo>
                    <a:pt x="81" y="365"/>
                  </a:lnTo>
                  <a:lnTo>
                    <a:pt x="89" y="365"/>
                  </a:lnTo>
                  <a:lnTo>
                    <a:pt x="97" y="365"/>
                  </a:lnTo>
                  <a:lnTo>
                    <a:pt x="97" y="373"/>
                  </a:lnTo>
                  <a:lnTo>
                    <a:pt x="105" y="373"/>
                  </a:lnTo>
                  <a:lnTo>
                    <a:pt x="113" y="365"/>
                  </a:lnTo>
                  <a:lnTo>
                    <a:pt x="113" y="373"/>
                  </a:lnTo>
                  <a:lnTo>
                    <a:pt x="121" y="373"/>
                  </a:lnTo>
                  <a:lnTo>
                    <a:pt x="121" y="381"/>
                  </a:lnTo>
                  <a:lnTo>
                    <a:pt x="129" y="373"/>
                  </a:lnTo>
                  <a:lnTo>
                    <a:pt x="129" y="381"/>
                  </a:lnTo>
                  <a:lnTo>
                    <a:pt x="137" y="381"/>
                  </a:lnTo>
                  <a:lnTo>
                    <a:pt x="145" y="381"/>
                  </a:lnTo>
                  <a:lnTo>
                    <a:pt x="145" y="389"/>
                  </a:lnTo>
                  <a:lnTo>
                    <a:pt x="154" y="389"/>
                  </a:lnTo>
                  <a:lnTo>
                    <a:pt x="162" y="389"/>
                  </a:lnTo>
                  <a:lnTo>
                    <a:pt x="170" y="389"/>
                  </a:lnTo>
                  <a:lnTo>
                    <a:pt x="178" y="389"/>
                  </a:lnTo>
                  <a:lnTo>
                    <a:pt x="186" y="389"/>
                  </a:lnTo>
                  <a:lnTo>
                    <a:pt x="186" y="397"/>
                  </a:lnTo>
                  <a:lnTo>
                    <a:pt x="194" y="397"/>
                  </a:lnTo>
                  <a:lnTo>
                    <a:pt x="194" y="406"/>
                  </a:lnTo>
                  <a:lnTo>
                    <a:pt x="202" y="406"/>
                  </a:lnTo>
                  <a:lnTo>
                    <a:pt x="202" y="414"/>
                  </a:lnTo>
                  <a:lnTo>
                    <a:pt x="210" y="414"/>
                  </a:lnTo>
                  <a:lnTo>
                    <a:pt x="210" y="422"/>
                  </a:lnTo>
                  <a:lnTo>
                    <a:pt x="218" y="422"/>
                  </a:lnTo>
                  <a:lnTo>
                    <a:pt x="210" y="422"/>
                  </a:lnTo>
                  <a:lnTo>
                    <a:pt x="210" y="430"/>
                  </a:lnTo>
                  <a:lnTo>
                    <a:pt x="210" y="438"/>
                  </a:lnTo>
                  <a:lnTo>
                    <a:pt x="218" y="438"/>
                  </a:lnTo>
                  <a:lnTo>
                    <a:pt x="218" y="446"/>
                  </a:lnTo>
                  <a:lnTo>
                    <a:pt x="227" y="446"/>
                  </a:lnTo>
                  <a:lnTo>
                    <a:pt x="235" y="446"/>
                  </a:lnTo>
                  <a:lnTo>
                    <a:pt x="243" y="446"/>
                  </a:lnTo>
                  <a:lnTo>
                    <a:pt x="251" y="446"/>
                  </a:lnTo>
                  <a:lnTo>
                    <a:pt x="251" y="454"/>
                  </a:lnTo>
                  <a:lnTo>
                    <a:pt x="251" y="462"/>
                  </a:lnTo>
                  <a:close/>
                </a:path>
              </a:pathLst>
            </a:custGeom>
            <a:solidFill>
              <a:srgbClr val="FE9B4B"/>
            </a:solidFill>
            <a:ln w="12700">
              <a:solidFill>
                <a:srgbClr val="000000"/>
              </a:solidFill>
              <a:prstDash val="solid"/>
              <a:round/>
              <a:headEnd/>
              <a:tailEnd/>
            </a:ln>
          </p:spPr>
          <p:txBody>
            <a:bodyPr/>
            <a:lstStyle/>
            <a:p>
              <a:endParaRPr lang="es-PE"/>
            </a:p>
          </p:txBody>
        </p:sp>
        <p:sp>
          <p:nvSpPr>
            <p:cNvPr id="142" name="Freeform 102">
              <a:extLst>
                <a:ext uri="{FF2B5EF4-FFF2-40B4-BE49-F238E27FC236}">
                  <a16:creationId xmlns:a16="http://schemas.microsoft.com/office/drawing/2014/main" id="{B1D3A6DB-42EB-AF45-924A-D7AEA142D6B6}"/>
                </a:ext>
              </a:extLst>
            </p:cNvPr>
            <p:cNvSpPr>
              <a:spLocks noChangeAspect="1"/>
            </p:cNvSpPr>
            <p:nvPr/>
          </p:nvSpPr>
          <p:spPr bwMode="auto">
            <a:xfrm>
              <a:off x="3430" y="2428"/>
              <a:ext cx="163" cy="275"/>
            </a:xfrm>
            <a:custGeom>
              <a:avLst/>
              <a:gdLst>
                <a:gd name="T0" fmla="*/ 251 w 284"/>
                <a:gd name="T1" fmla="*/ 122 h 479"/>
                <a:gd name="T2" fmla="*/ 227 w 284"/>
                <a:gd name="T3" fmla="*/ 114 h 479"/>
                <a:gd name="T4" fmla="*/ 203 w 284"/>
                <a:gd name="T5" fmla="*/ 106 h 479"/>
                <a:gd name="T6" fmla="*/ 178 w 284"/>
                <a:gd name="T7" fmla="*/ 98 h 479"/>
                <a:gd name="T8" fmla="*/ 154 w 284"/>
                <a:gd name="T9" fmla="*/ 90 h 479"/>
                <a:gd name="T10" fmla="*/ 146 w 284"/>
                <a:gd name="T11" fmla="*/ 65 h 479"/>
                <a:gd name="T12" fmla="*/ 130 w 284"/>
                <a:gd name="T13" fmla="*/ 49 h 479"/>
                <a:gd name="T14" fmla="*/ 113 w 284"/>
                <a:gd name="T15" fmla="*/ 33 h 479"/>
                <a:gd name="T16" fmla="*/ 105 w 284"/>
                <a:gd name="T17" fmla="*/ 25 h 479"/>
                <a:gd name="T18" fmla="*/ 97 w 284"/>
                <a:gd name="T19" fmla="*/ 0 h 479"/>
                <a:gd name="T20" fmla="*/ 81 w 284"/>
                <a:gd name="T21" fmla="*/ 0 h 479"/>
                <a:gd name="T22" fmla="*/ 73 w 284"/>
                <a:gd name="T23" fmla="*/ 25 h 479"/>
                <a:gd name="T24" fmla="*/ 65 w 284"/>
                <a:gd name="T25" fmla="*/ 33 h 479"/>
                <a:gd name="T26" fmla="*/ 57 w 284"/>
                <a:gd name="T27" fmla="*/ 41 h 479"/>
                <a:gd name="T28" fmla="*/ 40 w 284"/>
                <a:gd name="T29" fmla="*/ 57 h 479"/>
                <a:gd name="T30" fmla="*/ 48 w 284"/>
                <a:gd name="T31" fmla="*/ 82 h 479"/>
                <a:gd name="T32" fmla="*/ 40 w 284"/>
                <a:gd name="T33" fmla="*/ 106 h 479"/>
                <a:gd name="T34" fmla="*/ 40 w 284"/>
                <a:gd name="T35" fmla="*/ 122 h 479"/>
                <a:gd name="T36" fmla="*/ 48 w 284"/>
                <a:gd name="T37" fmla="*/ 146 h 479"/>
                <a:gd name="T38" fmla="*/ 48 w 284"/>
                <a:gd name="T39" fmla="*/ 163 h 479"/>
                <a:gd name="T40" fmla="*/ 40 w 284"/>
                <a:gd name="T41" fmla="*/ 171 h 479"/>
                <a:gd name="T42" fmla="*/ 57 w 284"/>
                <a:gd name="T43" fmla="*/ 187 h 479"/>
                <a:gd name="T44" fmla="*/ 57 w 284"/>
                <a:gd name="T45" fmla="*/ 219 h 479"/>
                <a:gd name="T46" fmla="*/ 73 w 284"/>
                <a:gd name="T47" fmla="*/ 236 h 479"/>
                <a:gd name="T48" fmla="*/ 57 w 284"/>
                <a:gd name="T49" fmla="*/ 252 h 479"/>
                <a:gd name="T50" fmla="*/ 40 w 284"/>
                <a:gd name="T51" fmla="*/ 268 h 479"/>
                <a:gd name="T52" fmla="*/ 32 w 284"/>
                <a:gd name="T53" fmla="*/ 292 h 479"/>
                <a:gd name="T54" fmla="*/ 32 w 284"/>
                <a:gd name="T55" fmla="*/ 309 h 479"/>
                <a:gd name="T56" fmla="*/ 24 w 284"/>
                <a:gd name="T57" fmla="*/ 333 h 479"/>
                <a:gd name="T58" fmla="*/ 24 w 284"/>
                <a:gd name="T59" fmla="*/ 333 h 479"/>
                <a:gd name="T60" fmla="*/ 16 w 284"/>
                <a:gd name="T61" fmla="*/ 341 h 479"/>
                <a:gd name="T62" fmla="*/ 24 w 284"/>
                <a:gd name="T63" fmla="*/ 365 h 479"/>
                <a:gd name="T64" fmla="*/ 16 w 284"/>
                <a:gd name="T65" fmla="*/ 390 h 479"/>
                <a:gd name="T66" fmla="*/ 8 w 284"/>
                <a:gd name="T67" fmla="*/ 382 h 479"/>
                <a:gd name="T68" fmla="*/ 16 w 284"/>
                <a:gd name="T69" fmla="*/ 406 h 479"/>
                <a:gd name="T70" fmla="*/ 24 w 284"/>
                <a:gd name="T71" fmla="*/ 414 h 479"/>
                <a:gd name="T72" fmla="*/ 8 w 284"/>
                <a:gd name="T73" fmla="*/ 414 h 479"/>
                <a:gd name="T74" fmla="*/ 8 w 284"/>
                <a:gd name="T75" fmla="*/ 446 h 479"/>
                <a:gd name="T76" fmla="*/ 8 w 284"/>
                <a:gd name="T77" fmla="*/ 463 h 479"/>
                <a:gd name="T78" fmla="*/ 16 w 284"/>
                <a:gd name="T79" fmla="*/ 471 h 479"/>
                <a:gd name="T80" fmla="*/ 48 w 284"/>
                <a:gd name="T81" fmla="*/ 471 h 479"/>
                <a:gd name="T82" fmla="*/ 65 w 284"/>
                <a:gd name="T83" fmla="*/ 471 h 479"/>
                <a:gd name="T84" fmla="*/ 65 w 284"/>
                <a:gd name="T85" fmla="*/ 454 h 479"/>
                <a:gd name="T86" fmla="*/ 73 w 284"/>
                <a:gd name="T87" fmla="*/ 430 h 479"/>
                <a:gd name="T88" fmla="*/ 89 w 284"/>
                <a:gd name="T89" fmla="*/ 430 h 479"/>
                <a:gd name="T90" fmla="*/ 105 w 284"/>
                <a:gd name="T91" fmla="*/ 414 h 479"/>
                <a:gd name="T92" fmla="*/ 113 w 284"/>
                <a:gd name="T93" fmla="*/ 422 h 479"/>
                <a:gd name="T94" fmla="*/ 130 w 284"/>
                <a:gd name="T95" fmla="*/ 406 h 479"/>
                <a:gd name="T96" fmla="*/ 146 w 284"/>
                <a:gd name="T97" fmla="*/ 390 h 479"/>
                <a:gd name="T98" fmla="*/ 146 w 284"/>
                <a:gd name="T99" fmla="*/ 373 h 479"/>
                <a:gd name="T100" fmla="*/ 162 w 284"/>
                <a:gd name="T101" fmla="*/ 357 h 479"/>
                <a:gd name="T102" fmla="*/ 178 w 284"/>
                <a:gd name="T103" fmla="*/ 341 h 479"/>
                <a:gd name="T104" fmla="*/ 194 w 284"/>
                <a:gd name="T105" fmla="*/ 325 h 479"/>
                <a:gd name="T106" fmla="*/ 219 w 284"/>
                <a:gd name="T107" fmla="*/ 317 h 479"/>
                <a:gd name="T108" fmla="*/ 227 w 284"/>
                <a:gd name="T109" fmla="*/ 292 h 479"/>
                <a:gd name="T110" fmla="*/ 243 w 284"/>
                <a:gd name="T111" fmla="*/ 276 h 479"/>
                <a:gd name="T112" fmla="*/ 267 w 284"/>
                <a:gd name="T113" fmla="*/ 268 h 479"/>
                <a:gd name="T114" fmla="*/ 284 w 284"/>
                <a:gd name="T115" fmla="*/ 252 h 479"/>
                <a:gd name="T116" fmla="*/ 267 w 284"/>
                <a:gd name="T117" fmla="*/ 236 h 479"/>
                <a:gd name="T118" fmla="*/ 267 w 284"/>
                <a:gd name="T119" fmla="*/ 203 h 479"/>
                <a:gd name="T120" fmla="*/ 267 w 284"/>
                <a:gd name="T121" fmla="*/ 171 h 479"/>
                <a:gd name="T122" fmla="*/ 267 w 284"/>
                <a:gd name="T123" fmla="*/ 138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479">
                  <a:moveTo>
                    <a:pt x="267" y="130"/>
                  </a:moveTo>
                  <a:lnTo>
                    <a:pt x="259" y="130"/>
                  </a:lnTo>
                  <a:lnTo>
                    <a:pt x="251" y="130"/>
                  </a:lnTo>
                  <a:lnTo>
                    <a:pt x="251" y="122"/>
                  </a:lnTo>
                  <a:lnTo>
                    <a:pt x="243" y="122"/>
                  </a:lnTo>
                  <a:lnTo>
                    <a:pt x="235" y="122"/>
                  </a:lnTo>
                  <a:lnTo>
                    <a:pt x="227" y="122"/>
                  </a:lnTo>
                  <a:lnTo>
                    <a:pt x="227" y="114"/>
                  </a:lnTo>
                  <a:lnTo>
                    <a:pt x="219" y="114"/>
                  </a:lnTo>
                  <a:lnTo>
                    <a:pt x="211" y="114"/>
                  </a:lnTo>
                  <a:lnTo>
                    <a:pt x="203" y="114"/>
                  </a:lnTo>
                  <a:lnTo>
                    <a:pt x="203" y="106"/>
                  </a:lnTo>
                  <a:lnTo>
                    <a:pt x="203" y="98"/>
                  </a:lnTo>
                  <a:lnTo>
                    <a:pt x="194" y="98"/>
                  </a:lnTo>
                  <a:lnTo>
                    <a:pt x="186" y="98"/>
                  </a:lnTo>
                  <a:lnTo>
                    <a:pt x="178" y="98"/>
                  </a:lnTo>
                  <a:lnTo>
                    <a:pt x="170" y="98"/>
                  </a:lnTo>
                  <a:lnTo>
                    <a:pt x="162" y="98"/>
                  </a:lnTo>
                  <a:lnTo>
                    <a:pt x="162" y="90"/>
                  </a:lnTo>
                  <a:lnTo>
                    <a:pt x="154" y="90"/>
                  </a:lnTo>
                  <a:lnTo>
                    <a:pt x="146" y="90"/>
                  </a:lnTo>
                  <a:lnTo>
                    <a:pt x="146" y="82"/>
                  </a:lnTo>
                  <a:lnTo>
                    <a:pt x="146" y="73"/>
                  </a:lnTo>
                  <a:lnTo>
                    <a:pt x="146" y="65"/>
                  </a:lnTo>
                  <a:lnTo>
                    <a:pt x="138" y="65"/>
                  </a:lnTo>
                  <a:lnTo>
                    <a:pt x="138" y="57"/>
                  </a:lnTo>
                  <a:lnTo>
                    <a:pt x="130" y="57"/>
                  </a:lnTo>
                  <a:lnTo>
                    <a:pt x="130" y="49"/>
                  </a:lnTo>
                  <a:lnTo>
                    <a:pt x="121" y="49"/>
                  </a:lnTo>
                  <a:lnTo>
                    <a:pt x="121" y="41"/>
                  </a:lnTo>
                  <a:lnTo>
                    <a:pt x="113" y="41"/>
                  </a:lnTo>
                  <a:lnTo>
                    <a:pt x="113" y="33"/>
                  </a:lnTo>
                  <a:lnTo>
                    <a:pt x="113" y="25"/>
                  </a:lnTo>
                  <a:lnTo>
                    <a:pt x="113" y="17"/>
                  </a:lnTo>
                  <a:lnTo>
                    <a:pt x="105" y="17"/>
                  </a:lnTo>
                  <a:lnTo>
                    <a:pt x="105" y="25"/>
                  </a:lnTo>
                  <a:lnTo>
                    <a:pt x="97" y="25"/>
                  </a:lnTo>
                  <a:lnTo>
                    <a:pt x="97" y="17"/>
                  </a:lnTo>
                  <a:lnTo>
                    <a:pt x="97" y="9"/>
                  </a:lnTo>
                  <a:lnTo>
                    <a:pt x="97" y="0"/>
                  </a:lnTo>
                  <a:lnTo>
                    <a:pt x="89" y="0"/>
                  </a:lnTo>
                  <a:lnTo>
                    <a:pt x="89" y="9"/>
                  </a:lnTo>
                  <a:lnTo>
                    <a:pt x="89" y="0"/>
                  </a:lnTo>
                  <a:lnTo>
                    <a:pt x="81" y="0"/>
                  </a:lnTo>
                  <a:lnTo>
                    <a:pt x="81" y="9"/>
                  </a:lnTo>
                  <a:lnTo>
                    <a:pt x="81" y="17"/>
                  </a:lnTo>
                  <a:lnTo>
                    <a:pt x="73" y="17"/>
                  </a:lnTo>
                  <a:lnTo>
                    <a:pt x="73" y="25"/>
                  </a:lnTo>
                  <a:lnTo>
                    <a:pt x="73" y="33"/>
                  </a:lnTo>
                  <a:lnTo>
                    <a:pt x="65" y="33"/>
                  </a:lnTo>
                  <a:lnTo>
                    <a:pt x="65" y="25"/>
                  </a:lnTo>
                  <a:lnTo>
                    <a:pt x="65" y="33"/>
                  </a:lnTo>
                  <a:lnTo>
                    <a:pt x="57" y="33"/>
                  </a:lnTo>
                  <a:lnTo>
                    <a:pt x="57" y="25"/>
                  </a:lnTo>
                  <a:lnTo>
                    <a:pt x="57" y="33"/>
                  </a:lnTo>
                  <a:lnTo>
                    <a:pt x="57" y="41"/>
                  </a:lnTo>
                  <a:lnTo>
                    <a:pt x="48" y="41"/>
                  </a:lnTo>
                  <a:lnTo>
                    <a:pt x="48" y="49"/>
                  </a:lnTo>
                  <a:lnTo>
                    <a:pt x="48" y="57"/>
                  </a:lnTo>
                  <a:lnTo>
                    <a:pt x="40" y="57"/>
                  </a:lnTo>
                  <a:lnTo>
                    <a:pt x="40" y="65"/>
                  </a:lnTo>
                  <a:lnTo>
                    <a:pt x="40" y="73"/>
                  </a:lnTo>
                  <a:lnTo>
                    <a:pt x="40" y="82"/>
                  </a:lnTo>
                  <a:lnTo>
                    <a:pt x="48" y="82"/>
                  </a:lnTo>
                  <a:lnTo>
                    <a:pt x="40" y="82"/>
                  </a:lnTo>
                  <a:lnTo>
                    <a:pt x="40" y="90"/>
                  </a:lnTo>
                  <a:lnTo>
                    <a:pt x="40" y="98"/>
                  </a:lnTo>
                  <a:lnTo>
                    <a:pt x="40" y="106"/>
                  </a:lnTo>
                  <a:lnTo>
                    <a:pt x="48" y="106"/>
                  </a:lnTo>
                  <a:lnTo>
                    <a:pt x="40" y="106"/>
                  </a:lnTo>
                  <a:lnTo>
                    <a:pt x="40" y="114"/>
                  </a:lnTo>
                  <a:lnTo>
                    <a:pt x="40" y="122"/>
                  </a:lnTo>
                  <a:lnTo>
                    <a:pt x="40" y="130"/>
                  </a:lnTo>
                  <a:lnTo>
                    <a:pt x="48" y="130"/>
                  </a:lnTo>
                  <a:lnTo>
                    <a:pt x="48" y="138"/>
                  </a:lnTo>
                  <a:lnTo>
                    <a:pt x="48" y="146"/>
                  </a:lnTo>
                  <a:lnTo>
                    <a:pt x="40" y="146"/>
                  </a:lnTo>
                  <a:lnTo>
                    <a:pt x="40" y="154"/>
                  </a:lnTo>
                  <a:lnTo>
                    <a:pt x="40" y="163"/>
                  </a:lnTo>
                  <a:lnTo>
                    <a:pt x="48" y="163"/>
                  </a:lnTo>
                  <a:lnTo>
                    <a:pt x="40" y="163"/>
                  </a:lnTo>
                  <a:lnTo>
                    <a:pt x="48" y="163"/>
                  </a:lnTo>
                  <a:lnTo>
                    <a:pt x="48" y="171"/>
                  </a:lnTo>
                  <a:lnTo>
                    <a:pt x="40" y="171"/>
                  </a:lnTo>
                  <a:lnTo>
                    <a:pt x="48" y="171"/>
                  </a:lnTo>
                  <a:lnTo>
                    <a:pt x="48" y="179"/>
                  </a:lnTo>
                  <a:lnTo>
                    <a:pt x="57" y="179"/>
                  </a:lnTo>
                  <a:lnTo>
                    <a:pt x="57" y="187"/>
                  </a:lnTo>
                  <a:lnTo>
                    <a:pt x="57" y="195"/>
                  </a:lnTo>
                  <a:lnTo>
                    <a:pt x="57" y="203"/>
                  </a:lnTo>
                  <a:lnTo>
                    <a:pt x="57" y="211"/>
                  </a:lnTo>
                  <a:lnTo>
                    <a:pt x="57" y="219"/>
                  </a:lnTo>
                  <a:lnTo>
                    <a:pt x="65" y="219"/>
                  </a:lnTo>
                  <a:lnTo>
                    <a:pt x="65" y="227"/>
                  </a:lnTo>
                  <a:lnTo>
                    <a:pt x="73" y="227"/>
                  </a:lnTo>
                  <a:lnTo>
                    <a:pt x="73" y="236"/>
                  </a:lnTo>
                  <a:lnTo>
                    <a:pt x="73" y="244"/>
                  </a:lnTo>
                  <a:lnTo>
                    <a:pt x="73" y="252"/>
                  </a:lnTo>
                  <a:lnTo>
                    <a:pt x="65" y="252"/>
                  </a:lnTo>
                  <a:lnTo>
                    <a:pt x="57" y="252"/>
                  </a:lnTo>
                  <a:lnTo>
                    <a:pt x="57" y="260"/>
                  </a:lnTo>
                  <a:lnTo>
                    <a:pt x="48" y="260"/>
                  </a:lnTo>
                  <a:lnTo>
                    <a:pt x="40" y="260"/>
                  </a:lnTo>
                  <a:lnTo>
                    <a:pt x="40" y="268"/>
                  </a:lnTo>
                  <a:lnTo>
                    <a:pt x="32" y="268"/>
                  </a:lnTo>
                  <a:lnTo>
                    <a:pt x="32" y="276"/>
                  </a:lnTo>
                  <a:lnTo>
                    <a:pt x="32" y="284"/>
                  </a:lnTo>
                  <a:lnTo>
                    <a:pt x="32" y="292"/>
                  </a:lnTo>
                  <a:lnTo>
                    <a:pt x="32" y="300"/>
                  </a:lnTo>
                  <a:lnTo>
                    <a:pt x="40" y="300"/>
                  </a:lnTo>
                  <a:lnTo>
                    <a:pt x="40" y="309"/>
                  </a:lnTo>
                  <a:lnTo>
                    <a:pt x="32" y="309"/>
                  </a:lnTo>
                  <a:lnTo>
                    <a:pt x="32" y="317"/>
                  </a:lnTo>
                  <a:lnTo>
                    <a:pt x="32" y="325"/>
                  </a:lnTo>
                  <a:lnTo>
                    <a:pt x="24" y="325"/>
                  </a:lnTo>
                  <a:lnTo>
                    <a:pt x="24" y="333"/>
                  </a:lnTo>
                  <a:lnTo>
                    <a:pt x="32" y="333"/>
                  </a:lnTo>
                  <a:lnTo>
                    <a:pt x="32" y="341"/>
                  </a:lnTo>
                  <a:lnTo>
                    <a:pt x="24" y="341"/>
                  </a:lnTo>
                  <a:lnTo>
                    <a:pt x="24" y="333"/>
                  </a:lnTo>
                  <a:lnTo>
                    <a:pt x="24" y="341"/>
                  </a:lnTo>
                  <a:lnTo>
                    <a:pt x="24" y="333"/>
                  </a:lnTo>
                  <a:lnTo>
                    <a:pt x="16" y="333"/>
                  </a:lnTo>
                  <a:lnTo>
                    <a:pt x="16" y="341"/>
                  </a:lnTo>
                  <a:lnTo>
                    <a:pt x="16" y="349"/>
                  </a:lnTo>
                  <a:lnTo>
                    <a:pt x="16" y="357"/>
                  </a:lnTo>
                  <a:lnTo>
                    <a:pt x="24" y="357"/>
                  </a:lnTo>
                  <a:lnTo>
                    <a:pt x="24" y="365"/>
                  </a:lnTo>
                  <a:lnTo>
                    <a:pt x="24" y="373"/>
                  </a:lnTo>
                  <a:lnTo>
                    <a:pt x="16" y="373"/>
                  </a:lnTo>
                  <a:lnTo>
                    <a:pt x="16" y="382"/>
                  </a:lnTo>
                  <a:lnTo>
                    <a:pt x="16" y="390"/>
                  </a:lnTo>
                  <a:lnTo>
                    <a:pt x="16" y="382"/>
                  </a:lnTo>
                  <a:lnTo>
                    <a:pt x="8" y="382"/>
                  </a:lnTo>
                  <a:lnTo>
                    <a:pt x="8" y="390"/>
                  </a:lnTo>
                  <a:lnTo>
                    <a:pt x="8" y="382"/>
                  </a:lnTo>
                  <a:lnTo>
                    <a:pt x="8" y="390"/>
                  </a:lnTo>
                  <a:lnTo>
                    <a:pt x="8" y="398"/>
                  </a:lnTo>
                  <a:lnTo>
                    <a:pt x="16" y="398"/>
                  </a:lnTo>
                  <a:lnTo>
                    <a:pt x="16" y="406"/>
                  </a:lnTo>
                  <a:lnTo>
                    <a:pt x="16" y="398"/>
                  </a:lnTo>
                  <a:lnTo>
                    <a:pt x="16" y="406"/>
                  </a:lnTo>
                  <a:lnTo>
                    <a:pt x="24" y="406"/>
                  </a:lnTo>
                  <a:lnTo>
                    <a:pt x="24" y="414"/>
                  </a:lnTo>
                  <a:lnTo>
                    <a:pt x="16" y="414"/>
                  </a:lnTo>
                  <a:lnTo>
                    <a:pt x="24" y="414"/>
                  </a:lnTo>
                  <a:lnTo>
                    <a:pt x="16" y="414"/>
                  </a:lnTo>
                  <a:lnTo>
                    <a:pt x="8" y="414"/>
                  </a:lnTo>
                  <a:lnTo>
                    <a:pt x="8" y="422"/>
                  </a:lnTo>
                  <a:lnTo>
                    <a:pt x="8" y="430"/>
                  </a:lnTo>
                  <a:lnTo>
                    <a:pt x="8" y="438"/>
                  </a:lnTo>
                  <a:lnTo>
                    <a:pt x="8" y="446"/>
                  </a:lnTo>
                  <a:lnTo>
                    <a:pt x="0" y="446"/>
                  </a:lnTo>
                  <a:lnTo>
                    <a:pt x="8" y="446"/>
                  </a:lnTo>
                  <a:lnTo>
                    <a:pt x="8" y="454"/>
                  </a:lnTo>
                  <a:lnTo>
                    <a:pt x="8" y="463"/>
                  </a:lnTo>
                  <a:lnTo>
                    <a:pt x="8" y="471"/>
                  </a:lnTo>
                  <a:lnTo>
                    <a:pt x="8" y="463"/>
                  </a:lnTo>
                  <a:lnTo>
                    <a:pt x="8" y="471"/>
                  </a:lnTo>
                  <a:lnTo>
                    <a:pt x="16" y="471"/>
                  </a:lnTo>
                  <a:lnTo>
                    <a:pt x="24" y="471"/>
                  </a:lnTo>
                  <a:lnTo>
                    <a:pt x="32" y="471"/>
                  </a:lnTo>
                  <a:lnTo>
                    <a:pt x="40" y="471"/>
                  </a:lnTo>
                  <a:lnTo>
                    <a:pt x="48" y="471"/>
                  </a:lnTo>
                  <a:lnTo>
                    <a:pt x="48" y="479"/>
                  </a:lnTo>
                  <a:lnTo>
                    <a:pt x="57" y="479"/>
                  </a:lnTo>
                  <a:lnTo>
                    <a:pt x="57" y="471"/>
                  </a:lnTo>
                  <a:lnTo>
                    <a:pt x="65" y="471"/>
                  </a:lnTo>
                  <a:lnTo>
                    <a:pt x="65" y="463"/>
                  </a:lnTo>
                  <a:lnTo>
                    <a:pt x="73" y="463"/>
                  </a:lnTo>
                  <a:lnTo>
                    <a:pt x="73" y="454"/>
                  </a:lnTo>
                  <a:lnTo>
                    <a:pt x="65" y="454"/>
                  </a:lnTo>
                  <a:lnTo>
                    <a:pt x="65" y="446"/>
                  </a:lnTo>
                  <a:lnTo>
                    <a:pt x="65" y="438"/>
                  </a:lnTo>
                  <a:lnTo>
                    <a:pt x="73" y="438"/>
                  </a:lnTo>
                  <a:lnTo>
                    <a:pt x="73" y="430"/>
                  </a:lnTo>
                  <a:lnTo>
                    <a:pt x="81" y="430"/>
                  </a:lnTo>
                  <a:lnTo>
                    <a:pt x="89" y="430"/>
                  </a:lnTo>
                  <a:lnTo>
                    <a:pt x="89" y="422"/>
                  </a:lnTo>
                  <a:lnTo>
                    <a:pt x="89" y="430"/>
                  </a:lnTo>
                  <a:lnTo>
                    <a:pt x="97" y="430"/>
                  </a:lnTo>
                  <a:lnTo>
                    <a:pt x="97" y="422"/>
                  </a:lnTo>
                  <a:lnTo>
                    <a:pt x="105" y="422"/>
                  </a:lnTo>
                  <a:lnTo>
                    <a:pt x="105" y="414"/>
                  </a:lnTo>
                  <a:lnTo>
                    <a:pt x="105" y="422"/>
                  </a:lnTo>
                  <a:lnTo>
                    <a:pt x="105" y="414"/>
                  </a:lnTo>
                  <a:lnTo>
                    <a:pt x="113" y="414"/>
                  </a:lnTo>
                  <a:lnTo>
                    <a:pt x="113" y="422"/>
                  </a:lnTo>
                  <a:lnTo>
                    <a:pt x="121" y="422"/>
                  </a:lnTo>
                  <a:lnTo>
                    <a:pt x="121" y="414"/>
                  </a:lnTo>
                  <a:lnTo>
                    <a:pt x="130" y="414"/>
                  </a:lnTo>
                  <a:lnTo>
                    <a:pt x="130" y="406"/>
                  </a:lnTo>
                  <a:lnTo>
                    <a:pt x="138" y="406"/>
                  </a:lnTo>
                  <a:lnTo>
                    <a:pt x="138" y="398"/>
                  </a:lnTo>
                  <a:lnTo>
                    <a:pt x="138" y="390"/>
                  </a:lnTo>
                  <a:lnTo>
                    <a:pt x="146" y="390"/>
                  </a:lnTo>
                  <a:lnTo>
                    <a:pt x="146" y="382"/>
                  </a:lnTo>
                  <a:lnTo>
                    <a:pt x="146" y="373"/>
                  </a:lnTo>
                  <a:lnTo>
                    <a:pt x="138" y="373"/>
                  </a:lnTo>
                  <a:lnTo>
                    <a:pt x="146" y="373"/>
                  </a:lnTo>
                  <a:lnTo>
                    <a:pt x="146" y="365"/>
                  </a:lnTo>
                  <a:lnTo>
                    <a:pt x="146" y="357"/>
                  </a:lnTo>
                  <a:lnTo>
                    <a:pt x="154" y="357"/>
                  </a:lnTo>
                  <a:lnTo>
                    <a:pt x="162" y="357"/>
                  </a:lnTo>
                  <a:lnTo>
                    <a:pt x="162" y="349"/>
                  </a:lnTo>
                  <a:lnTo>
                    <a:pt x="170" y="349"/>
                  </a:lnTo>
                  <a:lnTo>
                    <a:pt x="178" y="349"/>
                  </a:lnTo>
                  <a:lnTo>
                    <a:pt x="178" y="341"/>
                  </a:lnTo>
                  <a:lnTo>
                    <a:pt x="186" y="341"/>
                  </a:lnTo>
                  <a:lnTo>
                    <a:pt x="186" y="333"/>
                  </a:lnTo>
                  <a:lnTo>
                    <a:pt x="194" y="333"/>
                  </a:lnTo>
                  <a:lnTo>
                    <a:pt x="194" y="325"/>
                  </a:lnTo>
                  <a:lnTo>
                    <a:pt x="203" y="325"/>
                  </a:lnTo>
                  <a:lnTo>
                    <a:pt x="203" y="317"/>
                  </a:lnTo>
                  <a:lnTo>
                    <a:pt x="211" y="317"/>
                  </a:lnTo>
                  <a:lnTo>
                    <a:pt x="219" y="317"/>
                  </a:lnTo>
                  <a:lnTo>
                    <a:pt x="219" y="309"/>
                  </a:lnTo>
                  <a:lnTo>
                    <a:pt x="227" y="309"/>
                  </a:lnTo>
                  <a:lnTo>
                    <a:pt x="227" y="300"/>
                  </a:lnTo>
                  <a:lnTo>
                    <a:pt x="227" y="292"/>
                  </a:lnTo>
                  <a:lnTo>
                    <a:pt x="235" y="292"/>
                  </a:lnTo>
                  <a:lnTo>
                    <a:pt x="235" y="284"/>
                  </a:lnTo>
                  <a:lnTo>
                    <a:pt x="243" y="284"/>
                  </a:lnTo>
                  <a:lnTo>
                    <a:pt x="243" y="276"/>
                  </a:lnTo>
                  <a:lnTo>
                    <a:pt x="251" y="276"/>
                  </a:lnTo>
                  <a:lnTo>
                    <a:pt x="251" y="268"/>
                  </a:lnTo>
                  <a:lnTo>
                    <a:pt x="259" y="268"/>
                  </a:lnTo>
                  <a:lnTo>
                    <a:pt x="267" y="268"/>
                  </a:lnTo>
                  <a:lnTo>
                    <a:pt x="276" y="268"/>
                  </a:lnTo>
                  <a:lnTo>
                    <a:pt x="284" y="268"/>
                  </a:lnTo>
                  <a:lnTo>
                    <a:pt x="284" y="260"/>
                  </a:lnTo>
                  <a:lnTo>
                    <a:pt x="284" y="252"/>
                  </a:lnTo>
                  <a:lnTo>
                    <a:pt x="276" y="252"/>
                  </a:lnTo>
                  <a:lnTo>
                    <a:pt x="276" y="244"/>
                  </a:lnTo>
                  <a:lnTo>
                    <a:pt x="267" y="244"/>
                  </a:lnTo>
                  <a:lnTo>
                    <a:pt x="267" y="236"/>
                  </a:lnTo>
                  <a:lnTo>
                    <a:pt x="267" y="227"/>
                  </a:lnTo>
                  <a:lnTo>
                    <a:pt x="267" y="219"/>
                  </a:lnTo>
                  <a:lnTo>
                    <a:pt x="267" y="211"/>
                  </a:lnTo>
                  <a:lnTo>
                    <a:pt x="267" y="203"/>
                  </a:lnTo>
                  <a:lnTo>
                    <a:pt x="267" y="195"/>
                  </a:lnTo>
                  <a:lnTo>
                    <a:pt x="267" y="187"/>
                  </a:lnTo>
                  <a:lnTo>
                    <a:pt x="267" y="179"/>
                  </a:lnTo>
                  <a:lnTo>
                    <a:pt x="267" y="171"/>
                  </a:lnTo>
                  <a:lnTo>
                    <a:pt x="267" y="163"/>
                  </a:lnTo>
                  <a:lnTo>
                    <a:pt x="267" y="154"/>
                  </a:lnTo>
                  <a:lnTo>
                    <a:pt x="267" y="146"/>
                  </a:lnTo>
                  <a:lnTo>
                    <a:pt x="267" y="138"/>
                  </a:lnTo>
                  <a:lnTo>
                    <a:pt x="267" y="130"/>
                  </a:lnTo>
                  <a:close/>
                </a:path>
              </a:pathLst>
            </a:custGeom>
            <a:solidFill>
              <a:srgbClr val="FE9B4B"/>
            </a:solidFill>
            <a:ln w="12700">
              <a:solidFill>
                <a:srgbClr val="000000"/>
              </a:solidFill>
              <a:prstDash val="solid"/>
              <a:round/>
              <a:headEnd/>
              <a:tailEnd/>
            </a:ln>
          </p:spPr>
          <p:txBody>
            <a:bodyPr/>
            <a:lstStyle/>
            <a:p>
              <a:endParaRPr lang="es-PE"/>
            </a:p>
          </p:txBody>
        </p:sp>
      </p:grpSp>
      <p:grpSp>
        <p:nvGrpSpPr>
          <p:cNvPr id="3" name="Group 2">
            <a:extLst>
              <a:ext uri="{FF2B5EF4-FFF2-40B4-BE49-F238E27FC236}">
                <a16:creationId xmlns:a16="http://schemas.microsoft.com/office/drawing/2014/main" id="{EA363B5C-1C89-F644-B3E0-7DC33AE214BB}"/>
              </a:ext>
            </a:extLst>
          </p:cNvPr>
          <p:cNvGrpSpPr/>
          <p:nvPr/>
        </p:nvGrpSpPr>
        <p:grpSpPr>
          <a:xfrm>
            <a:off x="7530475" y="4748936"/>
            <a:ext cx="1450068" cy="1612900"/>
            <a:chOff x="8441457" y="3421436"/>
            <a:chExt cx="1450068" cy="1612900"/>
          </a:xfrm>
        </p:grpSpPr>
        <p:sp>
          <p:nvSpPr>
            <p:cNvPr id="160" name="Rectangle 5">
              <a:extLst>
                <a:ext uri="{FF2B5EF4-FFF2-40B4-BE49-F238E27FC236}">
                  <a16:creationId xmlns:a16="http://schemas.microsoft.com/office/drawing/2014/main" id="{07FD00C8-B740-2141-9BE0-CE8178CFEA1E}"/>
                </a:ext>
              </a:extLst>
            </p:cNvPr>
            <p:cNvSpPr>
              <a:spLocks noChangeAspect="1" noChangeArrowheads="1"/>
            </p:cNvSpPr>
            <p:nvPr/>
          </p:nvSpPr>
          <p:spPr bwMode="auto">
            <a:xfrm>
              <a:off x="8441457" y="3421436"/>
              <a:ext cx="123110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s-ES_tradnl" altLang="es-PE" sz="900" b="1">
                  <a:latin typeface="Arial" charset="0"/>
                </a:rPr>
                <a:t>Tasas por </a:t>
              </a:r>
              <a:r>
                <a:rPr lang="en-US" altLang="es-PE" sz="900" b="1">
                  <a:latin typeface="Arial" charset="0"/>
                </a:rPr>
                <a:t>100.000 </a:t>
              </a:r>
              <a:r>
                <a:rPr lang="en-US" altLang="es-PE" sz="900" b="1" err="1">
                  <a:latin typeface="Arial" charset="0"/>
                </a:rPr>
                <a:t>hab</a:t>
              </a:r>
              <a:endParaRPr lang="es-ES" altLang="es-PE" sz="900" b="1">
                <a:latin typeface="Arial" charset="0"/>
              </a:endParaRPr>
            </a:p>
          </p:txBody>
        </p:sp>
        <p:sp>
          <p:nvSpPr>
            <p:cNvPr id="162" name="Rectangle 7">
              <a:extLst>
                <a:ext uri="{FF2B5EF4-FFF2-40B4-BE49-F238E27FC236}">
                  <a16:creationId xmlns:a16="http://schemas.microsoft.com/office/drawing/2014/main" id="{48CB2299-C437-7A44-A212-BDA28BE57EC0}"/>
                </a:ext>
              </a:extLst>
            </p:cNvPr>
            <p:cNvSpPr>
              <a:spLocks noChangeAspect="1" noChangeArrowheads="1"/>
            </p:cNvSpPr>
            <p:nvPr/>
          </p:nvSpPr>
          <p:spPr bwMode="auto">
            <a:xfrm>
              <a:off x="8472753" y="3678814"/>
              <a:ext cx="500743" cy="205902"/>
            </a:xfrm>
            <a:prstGeom prst="rect">
              <a:avLst/>
            </a:prstGeom>
            <a:solidFill>
              <a:srgbClr val="FFFFFF"/>
            </a:solidFill>
            <a:ln w="9525">
              <a:solidFill>
                <a:srgbClr val="000000"/>
              </a:solidFill>
              <a:miter lim="800000"/>
              <a:headEnd/>
              <a:tailEnd/>
            </a:ln>
          </p:spPr>
          <p:txBody>
            <a:bodyPr/>
            <a:lstStyle/>
            <a:p>
              <a:endParaRPr lang="es-PE"/>
            </a:p>
          </p:txBody>
        </p:sp>
        <p:sp>
          <p:nvSpPr>
            <p:cNvPr id="163" name="Rectangle 8">
              <a:extLst>
                <a:ext uri="{FF2B5EF4-FFF2-40B4-BE49-F238E27FC236}">
                  <a16:creationId xmlns:a16="http://schemas.microsoft.com/office/drawing/2014/main" id="{E72AA610-7CEC-E44D-A299-3EFC8D8F2FB7}"/>
                </a:ext>
              </a:extLst>
            </p:cNvPr>
            <p:cNvSpPr>
              <a:spLocks noChangeAspect="1" noChangeArrowheads="1"/>
            </p:cNvSpPr>
            <p:nvPr/>
          </p:nvSpPr>
          <p:spPr bwMode="auto">
            <a:xfrm>
              <a:off x="9063908" y="3712415"/>
              <a:ext cx="827617" cy="13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s-ES_tradnl" altLang="es-PE" sz="900">
                  <a:latin typeface="Arial" charset="0"/>
                </a:rPr>
                <a:t>Sin información </a:t>
              </a:r>
              <a:endParaRPr lang="es-ES" altLang="es-PE" sz="900">
                <a:latin typeface="Arial" charset="0"/>
              </a:endParaRPr>
            </a:p>
          </p:txBody>
        </p:sp>
        <p:sp>
          <p:nvSpPr>
            <p:cNvPr id="164" name="Rectangle 9">
              <a:extLst>
                <a:ext uri="{FF2B5EF4-FFF2-40B4-BE49-F238E27FC236}">
                  <a16:creationId xmlns:a16="http://schemas.microsoft.com/office/drawing/2014/main" id="{519CA7D5-EEC9-7D46-B7EC-410F2A0D6D9D}"/>
                </a:ext>
              </a:extLst>
            </p:cNvPr>
            <p:cNvSpPr>
              <a:spLocks noChangeAspect="1" noChangeArrowheads="1"/>
            </p:cNvSpPr>
            <p:nvPr/>
          </p:nvSpPr>
          <p:spPr bwMode="auto">
            <a:xfrm>
              <a:off x="8472753" y="3910454"/>
              <a:ext cx="500743" cy="205902"/>
            </a:xfrm>
            <a:prstGeom prst="rect">
              <a:avLst/>
            </a:prstGeom>
            <a:solidFill>
              <a:srgbClr val="FECDA5"/>
            </a:solidFill>
            <a:ln w="9525">
              <a:solidFill>
                <a:srgbClr val="000000"/>
              </a:solidFill>
              <a:miter lim="800000"/>
              <a:headEnd/>
              <a:tailEnd/>
            </a:ln>
          </p:spPr>
          <p:txBody>
            <a:bodyPr/>
            <a:lstStyle/>
            <a:p>
              <a:endParaRPr lang="es-PE"/>
            </a:p>
          </p:txBody>
        </p:sp>
        <p:sp>
          <p:nvSpPr>
            <p:cNvPr id="178" name="Rectangle 23">
              <a:extLst>
                <a:ext uri="{FF2B5EF4-FFF2-40B4-BE49-F238E27FC236}">
                  <a16:creationId xmlns:a16="http://schemas.microsoft.com/office/drawing/2014/main" id="{66B4DDDD-B316-C544-A020-6E408BBA4536}"/>
                </a:ext>
              </a:extLst>
            </p:cNvPr>
            <p:cNvSpPr>
              <a:spLocks noChangeAspect="1" noChangeArrowheads="1"/>
            </p:cNvSpPr>
            <p:nvPr/>
          </p:nvSpPr>
          <p:spPr bwMode="auto">
            <a:xfrm>
              <a:off x="8472753" y="4142093"/>
              <a:ext cx="500743" cy="205902"/>
            </a:xfrm>
            <a:prstGeom prst="rect">
              <a:avLst/>
            </a:prstGeom>
            <a:solidFill>
              <a:srgbClr val="FE9B4B"/>
            </a:solidFill>
            <a:ln w="9525">
              <a:solidFill>
                <a:srgbClr val="000000"/>
              </a:solidFill>
              <a:miter lim="800000"/>
              <a:headEnd/>
              <a:tailEnd/>
            </a:ln>
          </p:spPr>
          <p:txBody>
            <a:bodyPr/>
            <a:lstStyle/>
            <a:p>
              <a:endParaRPr lang="es-PE"/>
            </a:p>
          </p:txBody>
        </p:sp>
        <p:sp>
          <p:nvSpPr>
            <p:cNvPr id="189" name="Rectangle 34">
              <a:extLst>
                <a:ext uri="{FF2B5EF4-FFF2-40B4-BE49-F238E27FC236}">
                  <a16:creationId xmlns:a16="http://schemas.microsoft.com/office/drawing/2014/main" id="{51DC4E47-5F59-154B-A4A4-FEE654886EA8}"/>
                </a:ext>
              </a:extLst>
            </p:cNvPr>
            <p:cNvSpPr>
              <a:spLocks noChangeAspect="1" noChangeArrowheads="1"/>
            </p:cNvSpPr>
            <p:nvPr/>
          </p:nvSpPr>
          <p:spPr bwMode="auto">
            <a:xfrm>
              <a:off x="8472753" y="4373733"/>
              <a:ext cx="500743" cy="205902"/>
            </a:xfrm>
            <a:prstGeom prst="rect">
              <a:avLst/>
            </a:prstGeom>
            <a:solidFill>
              <a:srgbClr val="FE7200"/>
            </a:solidFill>
            <a:ln w="9525">
              <a:solidFill>
                <a:srgbClr val="000000"/>
              </a:solidFill>
              <a:miter lim="800000"/>
              <a:headEnd/>
              <a:tailEnd/>
            </a:ln>
          </p:spPr>
          <p:txBody>
            <a:bodyPr/>
            <a:lstStyle/>
            <a:p>
              <a:endParaRPr lang="es-PE"/>
            </a:p>
          </p:txBody>
        </p:sp>
        <p:sp>
          <p:nvSpPr>
            <p:cNvPr id="201" name="Rectangle 46">
              <a:extLst>
                <a:ext uri="{FF2B5EF4-FFF2-40B4-BE49-F238E27FC236}">
                  <a16:creationId xmlns:a16="http://schemas.microsoft.com/office/drawing/2014/main" id="{9A5BB550-43B7-4948-BCBB-C3F7A8AE648E}"/>
                </a:ext>
              </a:extLst>
            </p:cNvPr>
            <p:cNvSpPr>
              <a:spLocks noChangeAspect="1" noChangeArrowheads="1"/>
            </p:cNvSpPr>
            <p:nvPr/>
          </p:nvSpPr>
          <p:spPr bwMode="auto">
            <a:xfrm>
              <a:off x="8472753" y="4605373"/>
              <a:ext cx="500743" cy="205902"/>
            </a:xfrm>
            <a:prstGeom prst="rect">
              <a:avLst/>
            </a:prstGeom>
            <a:solidFill>
              <a:srgbClr val="B85200"/>
            </a:solidFill>
            <a:ln w="9525">
              <a:solidFill>
                <a:srgbClr val="000000"/>
              </a:solidFill>
              <a:miter lim="800000"/>
              <a:headEnd/>
              <a:tailEnd/>
            </a:ln>
          </p:spPr>
          <p:txBody>
            <a:bodyPr/>
            <a:lstStyle/>
            <a:p>
              <a:endParaRPr lang="es-PE"/>
            </a:p>
          </p:txBody>
        </p:sp>
        <p:sp>
          <p:nvSpPr>
            <p:cNvPr id="213" name="Rectangle 58">
              <a:extLst>
                <a:ext uri="{FF2B5EF4-FFF2-40B4-BE49-F238E27FC236}">
                  <a16:creationId xmlns:a16="http://schemas.microsoft.com/office/drawing/2014/main" id="{8393286F-EA04-C143-ACAF-A2704CDDE71D}"/>
                </a:ext>
              </a:extLst>
            </p:cNvPr>
            <p:cNvSpPr>
              <a:spLocks noChangeAspect="1" noChangeArrowheads="1"/>
            </p:cNvSpPr>
            <p:nvPr/>
          </p:nvSpPr>
          <p:spPr bwMode="auto">
            <a:xfrm>
              <a:off x="8472753" y="4828434"/>
              <a:ext cx="500743" cy="205902"/>
            </a:xfrm>
            <a:prstGeom prst="rect">
              <a:avLst/>
            </a:prstGeom>
            <a:solidFill>
              <a:srgbClr val="863C00"/>
            </a:solidFill>
            <a:ln w="9525">
              <a:solidFill>
                <a:srgbClr val="000000"/>
              </a:solidFill>
              <a:miter lim="800000"/>
              <a:headEnd/>
              <a:tailEnd/>
            </a:ln>
          </p:spPr>
          <p:txBody>
            <a:bodyPr/>
            <a:lstStyle/>
            <a:p>
              <a:endParaRPr lang="es-PE"/>
            </a:p>
          </p:txBody>
        </p:sp>
        <p:sp>
          <p:nvSpPr>
            <p:cNvPr id="224" name="Rectangle 8">
              <a:extLst>
                <a:ext uri="{FF2B5EF4-FFF2-40B4-BE49-F238E27FC236}">
                  <a16:creationId xmlns:a16="http://schemas.microsoft.com/office/drawing/2014/main" id="{3306A475-55FA-E940-BD21-064DE7EFE41F}"/>
                </a:ext>
              </a:extLst>
            </p:cNvPr>
            <p:cNvSpPr>
              <a:spLocks noChangeAspect="1" noChangeArrowheads="1"/>
            </p:cNvSpPr>
            <p:nvPr/>
          </p:nvSpPr>
          <p:spPr bwMode="auto">
            <a:xfrm>
              <a:off x="9063908" y="3942339"/>
              <a:ext cx="54181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s-ES_tradnl" altLang="es-PE" sz="900">
                  <a:latin typeface="Arial" charset="0"/>
                </a:rPr>
                <a:t>&lt; nsd 10.0</a:t>
              </a:r>
              <a:endParaRPr lang="es-ES" altLang="es-PE" sz="900">
                <a:latin typeface="Arial" charset="0"/>
              </a:endParaRPr>
            </a:p>
          </p:txBody>
        </p:sp>
        <p:sp>
          <p:nvSpPr>
            <p:cNvPr id="290" name="Rectangle 8">
              <a:extLst>
                <a:ext uri="{FF2B5EF4-FFF2-40B4-BE49-F238E27FC236}">
                  <a16:creationId xmlns:a16="http://schemas.microsoft.com/office/drawing/2014/main" id="{CE433E57-CF04-7C4A-8B54-580246CC8EA3}"/>
                </a:ext>
              </a:extLst>
            </p:cNvPr>
            <p:cNvSpPr>
              <a:spLocks noChangeAspect="1" noChangeArrowheads="1"/>
            </p:cNvSpPr>
            <p:nvPr/>
          </p:nvSpPr>
          <p:spPr bwMode="auto">
            <a:xfrm>
              <a:off x="9063908" y="4172263"/>
              <a:ext cx="5770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s-ES_tradnl" altLang="es-PE" sz="900">
                  <a:latin typeface="Arial" charset="0"/>
                </a:rPr>
                <a:t>10.0 – 19.9</a:t>
              </a:r>
              <a:endParaRPr lang="es-ES" altLang="es-PE" sz="900">
                <a:latin typeface="Arial" charset="0"/>
              </a:endParaRPr>
            </a:p>
          </p:txBody>
        </p:sp>
        <p:sp>
          <p:nvSpPr>
            <p:cNvPr id="291" name="Rectangle 8">
              <a:extLst>
                <a:ext uri="{FF2B5EF4-FFF2-40B4-BE49-F238E27FC236}">
                  <a16:creationId xmlns:a16="http://schemas.microsoft.com/office/drawing/2014/main" id="{A482A6D2-E011-5845-B2A1-891979B9ADEB}"/>
                </a:ext>
              </a:extLst>
            </p:cNvPr>
            <p:cNvSpPr>
              <a:spLocks noChangeAspect="1" noChangeArrowheads="1"/>
            </p:cNvSpPr>
            <p:nvPr/>
          </p:nvSpPr>
          <p:spPr bwMode="auto">
            <a:xfrm>
              <a:off x="9063908" y="4402187"/>
              <a:ext cx="5770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s-ES_tradnl" altLang="es-PE" sz="900">
                  <a:latin typeface="Arial" charset="0"/>
                </a:rPr>
                <a:t>20.0 – 39.9</a:t>
              </a:r>
              <a:endParaRPr lang="es-ES" altLang="es-PE" sz="900">
                <a:latin typeface="Arial" charset="0"/>
              </a:endParaRPr>
            </a:p>
          </p:txBody>
        </p:sp>
        <p:sp>
          <p:nvSpPr>
            <p:cNvPr id="292" name="Rectangle 8">
              <a:extLst>
                <a:ext uri="{FF2B5EF4-FFF2-40B4-BE49-F238E27FC236}">
                  <a16:creationId xmlns:a16="http://schemas.microsoft.com/office/drawing/2014/main" id="{D4DC7195-4BB6-9241-8FF0-E50142194AB1}"/>
                </a:ext>
              </a:extLst>
            </p:cNvPr>
            <p:cNvSpPr>
              <a:spLocks noChangeAspect="1" noChangeArrowheads="1"/>
            </p:cNvSpPr>
            <p:nvPr/>
          </p:nvSpPr>
          <p:spPr bwMode="auto">
            <a:xfrm>
              <a:off x="9063908" y="4632111"/>
              <a:ext cx="5770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s-ES_tradnl" altLang="es-PE" sz="900">
                  <a:latin typeface="Arial" charset="0"/>
                </a:rPr>
                <a:t>40.0 – 59.9</a:t>
              </a:r>
              <a:endParaRPr lang="es-ES" altLang="es-PE" sz="900">
                <a:latin typeface="Arial" charset="0"/>
              </a:endParaRPr>
            </a:p>
          </p:txBody>
        </p:sp>
        <p:sp>
          <p:nvSpPr>
            <p:cNvPr id="293" name="Rectangle 8">
              <a:extLst>
                <a:ext uri="{FF2B5EF4-FFF2-40B4-BE49-F238E27FC236}">
                  <a16:creationId xmlns:a16="http://schemas.microsoft.com/office/drawing/2014/main" id="{BC5BB80C-BAF3-FC48-892D-9166F41D261A}"/>
                </a:ext>
              </a:extLst>
            </p:cNvPr>
            <p:cNvSpPr>
              <a:spLocks noChangeAspect="1" noChangeArrowheads="1"/>
            </p:cNvSpPr>
            <p:nvPr/>
          </p:nvSpPr>
          <p:spPr bwMode="auto">
            <a:xfrm>
              <a:off x="9063908" y="4862036"/>
              <a:ext cx="56425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spcBef>
                  <a:spcPct val="0"/>
                </a:spcBef>
              </a:pPr>
              <a:r>
                <a:rPr lang="es-ES_tradnl" altLang="es-PE" sz="900">
                  <a:latin typeface="Arial" charset="0"/>
                </a:rPr>
                <a:t>60.0 y más</a:t>
              </a:r>
              <a:endParaRPr lang="es-ES" altLang="es-PE" sz="900">
                <a:latin typeface="Arial" charset="0"/>
              </a:endParaRPr>
            </a:p>
          </p:txBody>
        </p:sp>
      </p:grpSp>
    </p:spTree>
    <p:extLst>
      <p:ext uri="{BB962C8B-B14F-4D97-AF65-F5344CB8AC3E}">
        <p14:creationId xmlns:p14="http://schemas.microsoft.com/office/powerpoint/2010/main" val="1220732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818348"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Objetivo</a:t>
            </a:r>
            <a:endParaRPr lang="en-GB" sz="3200" b="1" spc="-50" dirty="0">
              <a:solidFill>
                <a:srgbClr val="3D6C9D"/>
              </a:solidFill>
              <a:latin typeface="Arial Black" panose="020B0604020202020204" pitchFamily="34" charset="0"/>
              <a:cs typeface="Arial Black" panose="020B0604020202020204" pitchFamily="34" charset="0"/>
            </a:endParaRPr>
          </a:p>
        </p:txBody>
      </p:sp>
      <p:sp>
        <p:nvSpPr>
          <p:cNvPr id="19" name="TextBox 18">
            <a:extLst>
              <a:ext uri="{FF2B5EF4-FFF2-40B4-BE49-F238E27FC236}">
                <a16:creationId xmlns:a16="http://schemas.microsoft.com/office/drawing/2014/main" id="{1F436586-F167-A64C-B158-239B34B3AFD9}"/>
              </a:ext>
            </a:extLst>
          </p:cNvPr>
          <p:cNvSpPr txBox="1"/>
          <p:nvPr/>
        </p:nvSpPr>
        <p:spPr>
          <a:xfrm>
            <a:off x="1089204" y="2875002"/>
            <a:ext cx="6828898" cy="1107996"/>
          </a:xfrm>
          <a:prstGeom prst="rect">
            <a:avLst/>
          </a:prstGeom>
          <a:noFill/>
        </p:spPr>
        <p:txBody>
          <a:bodyPr wrap="square" lIns="0" tIns="0" rIns="0" bIns="0" rtlCol="0">
            <a:spAutoFit/>
          </a:bodyPr>
          <a:lstStyle/>
          <a:p>
            <a:r>
              <a:rPr lang="en-GB" sz="2400" b="1" dirty="0" err="1">
                <a:solidFill>
                  <a:srgbClr val="3D6C9D"/>
                </a:solidFill>
                <a:latin typeface="Arial" panose="020B0604020202020204" pitchFamily="34" charset="0"/>
                <a:cs typeface="Arial" panose="020B0604020202020204" pitchFamily="34" charset="0"/>
              </a:rPr>
              <a:t>Proponer métodos simples de epidemiología analítica básica aplicables a la investigación de brotes</a:t>
            </a:r>
          </a:p>
        </p:txBody>
      </p:sp>
      <p:sp>
        <p:nvSpPr>
          <p:cNvPr id="21" name="Graphic 8">
            <a:extLst>
              <a:ext uri="{FF2B5EF4-FFF2-40B4-BE49-F238E27FC236}">
                <a16:creationId xmlns:a16="http://schemas.microsoft.com/office/drawing/2014/main" id="{E56E394F-83A0-FE45-82C4-ADCD32DEA51F}"/>
              </a:ext>
            </a:extLst>
          </p:cNvPr>
          <p:cNvSpPr>
            <a:spLocks noChangeAspect="1"/>
          </p:cNvSpPr>
          <p:nvPr/>
        </p:nvSpPr>
        <p:spPr>
          <a:xfrm>
            <a:off x="431800" y="2925894"/>
            <a:ext cx="432000" cy="432000"/>
          </a:xfrm>
          <a:custGeom>
            <a:avLst/>
            <a:gdLst>
              <a:gd name="connsiteX0" fmla="*/ 85757 w 171450"/>
              <a:gd name="connsiteY0" fmla="*/ 171450 h 171450"/>
              <a:gd name="connsiteX1" fmla="*/ 52322 w 171450"/>
              <a:gd name="connsiteY1" fmla="*/ 164702 h 171450"/>
              <a:gd name="connsiteX2" fmla="*/ 25089 w 171450"/>
              <a:gd name="connsiteY2" fmla="*/ 146385 h 171450"/>
              <a:gd name="connsiteX3" fmla="*/ 6755 w 171450"/>
              <a:gd name="connsiteY3" fmla="*/ 119177 h 171450"/>
              <a:gd name="connsiteX4" fmla="*/ 0 w 171450"/>
              <a:gd name="connsiteY4" fmla="*/ 85757 h 171450"/>
              <a:gd name="connsiteX5" fmla="*/ 6751 w 171450"/>
              <a:gd name="connsiteY5" fmla="*/ 52322 h 171450"/>
              <a:gd name="connsiteX6" fmla="*/ 25075 w 171450"/>
              <a:gd name="connsiteY6" fmla="*/ 25089 h 171450"/>
              <a:gd name="connsiteX7" fmla="*/ 52292 w 171450"/>
              <a:gd name="connsiteY7" fmla="*/ 6755 h 171450"/>
              <a:gd name="connsiteX8" fmla="*/ 85725 w 171450"/>
              <a:gd name="connsiteY8" fmla="*/ 0 h 171450"/>
              <a:gd name="connsiteX9" fmla="*/ 113396 w 171450"/>
              <a:gd name="connsiteY9" fmla="*/ 4524 h 171450"/>
              <a:gd name="connsiteX10" fmla="*/ 137197 w 171450"/>
              <a:gd name="connsiteY10" fmla="*/ 17145 h 171450"/>
              <a:gd name="connsiteX11" fmla="*/ 130346 w 171450"/>
              <a:gd name="connsiteY11" fmla="*/ 24234 h 171450"/>
              <a:gd name="connsiteX12" fmla="*/ 109633 w 171450"/>
              <a:gd name="connsiteY12" fmla="*/ 13381 h 171450"/>
              <a:gd name="connsiteX13" fmla="*/ 85725 w 171450"/>
              <a:gd name="connsiteY13" fmla="*/ 9525 h 171450"/>
              <a:gd name="connsiteX14" fmla="*/ 31790 w 171450"/>
              <a:gd name="connsiteY14" fmla="*/ 31790 h 171450"/>
              <a:gd name="connsiteX15" fmla="*/ 9525 w 171450"/>
              <a:gd name="connsiteY15" fmla="*/ 85725 h 171450"/>
              <a:gd name="connsiteX16" fmla="*/ 31790 w 171450"/>
              <a:gd name="connsiteY16" fmla="*/ 139660 h 171450"/>
              <a:gd name="connsiteX17" fmla="*/ 85725 w 171450"/>
              <a:gd name="connsiteY17" fmla="*/ 161925 h 171450"/>
              <a:gd name="connsiteX18" fmla="*/ 139660 w 171450"/>
              <a:gd name="connsiteY18" fmla="*/ 139660 h 171450"/>
              <a:gd name="connsiteX19" fmla="*/ 161925 w 171450"/>
              <a:gd name="connsiteY19" fmla="*/ 85725 h 171450"/>
              <a:gd name="connsiteX20" fmla="*/ 161083 w 171450"/>
              <a:gd name="connsiteY20" fmla="*/ 74443 h 171450"/>
              <a:gd name="connsiteX21" fmla="*/ 158555 w 171450"/>
              <a:gd name="connsiteY21" fmla="*/ 63689 h 171450"/>
              <a:gd name="connsiteX22" fmla="*/ 166156 w 171450"/>
              <a:gd name="connsiteY22" fmla="*/ 55904 h 171450"/>
              <a:gd name="connsiteX23" fmla="*/ 170113 w 171450"/>
              <a:gd name="connsiteY23" fmla="*/ 70412 h 171450"/>
              <a:gd name="connsiteX24" fmla="*/ 171450 w 171450"/>
              <a:gd name="connsiteY24" fmla="*/ 85725 h 171450"/>
              <a:gd name="connsiteX25" fmla="*/ 164702 w 171450"/>
              <a:gd name="connsiteY25" fmla="*/ 119158 h 171450"/>
              <a:gd name="connsiteX26" fmla="*/ 146385 w 171450"/>
              <a:gd name="connsiteY26" fmla="*/ 146375 h 171450"/>
              <a:gd name="connsiteX27" fmla="*/ 119177 w 171450"/>
              <a:gd name="connsiteY27" fmla="*/ 164699 h 171450"/>
              <a:gd name="connsiteX28" fmla="*/ 85757 w 171450"/>
              <a:gd name="connsiteY28" fmla="*/ 171450 h 171450"/>
              <a:gd name="connsiteX29" fmla="*/ 72024 w 171450"/>
              <a:gd name="connsiteY29" fmla="*/ 122946 h 171450"/>
              <a:gd name="connsiteX30" fmla="*/ 38137 w 171450"/>
              <a:gd name="connsiteY30" fmla="*/ 89059 h 171450"/>
              <a:gd name="connsiteX31" fmla="*/ 44878 w 171450"/>
              <a:gd name="connsiteY31" fmla="*/ 82318 h 171450"/>
              <a:gd name="connsiteX32" fmla="*/ 72024 w 171450"/>
              <a:gd name="connsiteY32" fmla="*/ 109464 h 171450"/>
              <a:gd name="connsiteX33" fmla="*/ 164709 w 171450"/>
              <a:gd name="connsiteY33" fmla="*/ 16724 h 171450"/>
              <a:gd name="connsiteX34" fmla="*/ 171450 w 171450"/>
              <a:gd name="connsiteY34" fmla="*/ 23464 h 171450"/>
              <a:gd name="connsiteX35" fmla="*/ 72024 w 171450"/>
              <a:gd name="connsiteY35" fmla="*/ 12294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1450" h="171450">
                <a:moveTo>
                  <a:pt x="85757" y="171450"/>
                </a:moveTo>
                <a:cubicBezTo>
                  <a:pt x="73903" y="171450"/>
                  <a:pt x="62758" y="169201"/>
                  <a:pt x="52322" y="164702"/>
                </a:cubicBezTo>
                <a:cubicBezTo>
                  <a:pt x="41886" y="160203"/>
                  <a:pt x="32808" y="154097"/>
                  <a:pt x="25089" y="146385"/>
                </a:cubicBezTo>
                <a:cubicBezTo>
                  <a:pt x="17369" y="138672"/>
                  <a:pt x="11258" y="129603"/>
                  <a:pt x="6755" y="119177"/>
                </a:cubicBezTo>
                <a:cubicBezTo>
                  <a:pt x="2252" y="108751"/>
                  <a:pt x="0" y="97611"/>
                  <a:pt x="0" y="85757"/>
                </a:cubicBezTo>
                <a:cubicBezTo>
                  <a:pt x="0" y="73903"/>
                  <a:pt x="2250" y="62758"/>
                  <a:pt x="6751" y="52322"/>
                </a:cubicBezTo>
                <a:cubicBezTo>
                  <a:pt x="11251" y="41886"/>
                  <a:pt x="17359" y="32808"/>
                  <a:pt x="25075" y="25089"/>
                </a:cubicBezTo>
                <a:cubicBezTo>
                  <a:pt x="32790" y="17369"/>
                  <a:pt x="41862" y="11258"/>
                  <a:pt x="52292" y="6755"/>
                </a:cubicBezTo>
                <a:cubicBezTo>
                  <a:pt x="62722" y="2252"/>
                  <a:pt x="73866" y="0"/>
                  <a:pt x="85725" y="0"/>
                </a:cubicBezTo>
                <a:cubicBezTo>
                  <a:pt x="95474" y="0"/>
                  <a:pt x="104697" y="1508"/>
                  <a:pt x="113396" y="4524"/>
                </a:cubicBezTo>
                <a:cubicBezTo>
                  <a:pt x="122095" y="7541"/>
                  <a:pt x="130028" y="11747"/>
                  <a:pt x="137197" y="17145"/>
                </a:cubicBezTo>
                <a:lnTo>
                  <a:pt x="130346" y="24234"/>
                </a:lnTo>
                <a:cubicBezTo>
                  <a:pt x="124069" y="19569"/>
                  <a:pt x="117165" y="15951"/>
                  <a:pt x="109633" y="13381"/>
                </a:cubicBezTo>
                <a:cubicBezTo>
                  <a:pt x="102102" y="10810"/>
                  <a:pt x="94132" y="9525"/>
                  <a:pt x="85725" y="9525"/>
                </a:cubicBezTo>
                <a:cubicBezTo>
                  <a:pt x="64611" y="9525"/>
                  <a:pt x="46633" y="16947"/>
                  <a:pt x="31790" y="31790"/>
                </a:cubicBezTo>
                <a:cubicBezTo>
                  <a:pt x="16947" y="46633"/>
                  <a:pt x="9525" y="64611"/>
                  <a:pt x="9525" y="85725"/>
                </a:cubicBezTo>
                <a:cubicBezTo>
                  <a:pt x="9525" y="106839"/>
                  <a:pt x="16947" y="124817"/>
                  <a:pt x="31790" y="139660"/>
                </a:cubicBezTo>
                <a:cubicBezTo>
                  <a:pt x="46633" y="154503"/>
                  <a:pt x="64611" y="161925"/>
                  <a:pt x="85725" y="161925"/>
                </a:cubicBezTo>
                <a:cubicBezTo>
                  <a:pt x="106839" y="161925"/>
                  <a:pt x="124817" y="154503"/>
                  <a:pt x="139660" y="139660"/>
                </a:cubicBezTo>
                <a:cubicBezTo>
                  <a:pt x="154503" y="124817"/>
                  <a:pt x="161925" y="106839"/>
                  <a:pt x="161925" y="85725"/>
                </a:cubicBezTo>
                <a:cubicBezTo>
                  <a:pt x="161925" y="81891"/>
                  <a:pt x="161644" y="78130"/>
                  <a:pt x="161083" y="74443"/>
                </a:cubicBezTo>
                <a:cubicBezTo>
                  <a:pt x="160521" y="70756"/>
                  <a:pt x="159678" y="67171"/>
                  <a:pt x="158555" y="63689"/>
                </a:cubicBezTo>
                <a:lnTo>
                  <a:pt x="166156" y="55904"/>
                </a:lnTo>
                <a:cubicBezTo>
                  <a:pt x="167903" y="60618"/>
                  <a:pt x="169221" y="65454"/>
                  <a:pt x="170113" y="70412"/>
                </a:cubicBezTo>
                <a:cubicBezTo>
                  <a:pt x="171004" y="75371"/>
                  <a:pt x="171450" y="80475"/>
                  <a:pt x="171450" y="85725"/>
                </a:cubicBezTo>
                <a:cubicBezTo>
                  <a:pt x="171450" y="97584"/>
                  <a:pt x="169201" y="108728"/>
                  <a:pt x="164702" y="119158"/>
                </a:cubicBezTo>
                <a:cubicBezTo>
                  <a:pt x="160203" y="129588"/>
                  <a:pt x="154097" y="138660"/>
                  <a:pt x="146385" y="146375"/>
                </a:cubicBezTo>
                <a:cubicBezTo>
                  <a:pt x="138672" y="154091"/>
                  <a:pt x="129603" y="160199"/>
                  <a:pt x="119177" y="164699"/>
                </a:cubicBezTo>
                <a:cubicBezTo>
                  <a:pt x="108751" y="169200"/>
                  <a:pt x="97611" y="171450"/>
                  <a:pt x="85757" y="171450"/>
                </a:cubicBezTo>
                <a:close/>
                <a:moveTo>
                  <a:pt x="72024" y="122946"/>
                </a:moveTo>
                <a:lnTo>
                  <a:pt x="38137" y="89059"/>
                </a:lnTo>
                <a:lnTo>
                  <a:pt x="44878" y="82318"/>
                </a:lnTo>
                <a:lnTo>
                  <a:pt x="72024" y="109464"/>
                </a:lnTo>
                <a:lnTo>
                  <a:pt x="164709" y="16724"/>
                </a:lnTo>
                <a:lnTo>
                  <a:pt x="171450" y="23464"/>
                </a:lnTo>
                <a:lnTo>
                  <a:pt x="72024" y="122946"/>
                </a:lnTo>
                <a:close/>
              </a:path>
            </a:pathLst>
          </a:custGeom>
          <a:solidFill>
            <a:srgbClr val="3D6C9D"/>
          </a:solidFill>
          <a:ln w="238" cap="flat">
            <a:noFill/>
            <a:prstDash val="solid"/>
            <a:miter/>
          </a:ln>
        </p:spPr>
        <p:txBody>
          <a:bodyPr rtlCol="0" anchor="ctr"/>
          <a:lstStyle/>
          <a:p>
            <a:endParaRPr lang="en-RO"/>
          </a:p>
        </p:txBody>
      </p:sp>
    </p:spTree>
    <p:extLst>
      <p:ext uri="{BB962C8B-B14F-4D97-AF65-F5344CB8AC3E}">
        <p14:creationId xmlns:p14="http://schemas.microsoft.com/office/powerpoint/2010/main" val="3567741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FF838A-74E1-EC46-8FFB-943A33CCFA36}"/>
              </a:ext>
            </a:extLst>
          </p:cNvPr>
          <p:cNvSpPr/>
          <p:nvPr/>
        </p:nvSpPr>
        <p:spPr>
          <a:xfrm>
            <a:off x="1" y="1251154"/>
            <a:ext cx="9144000" cy="5606845"/>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pic>
        <p:nvPicPr>
          <p:cNvPr id="123" name="Picture 3" descr="Figure 3.">
            <a:extLst>
              <a:ext uri="{FF2B5EF4-FFF2-40B4-BE49-F238E27FC236}">
                <a16:creationId xmlns:a16="http://schemas.microsoft.com/office/drawing/2014/main" id="{1364EA10-E81A-FE4D-BCA7-A6CD7EFC018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1800" y="1903843"/>
            <a:ext cx="6176872" cy="4477907"/>
          </a:xfrm>
          <a:prstGeom prst="roundRect">
            <a:avLst>
              <a:gd name="adj" fmla="val 2239"/>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476254"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Mapeando el riesgo</a:t>
            </a:r>
          </a:p>
        </p:txBody>
      </p:sp>
      <p:sp>
        <p:nvSpPr>
          <p:cNvPr id="122" name="TextBox 121">
            <a:extLst>
              <a:ext uri="{FF2B5EF4-FFF2-40B4-BE49-F238E27FC236}">
                <a16:creationId xmlns:a16="http://schemas.microsoft.com/office/drawing/2014/main" id="{43903FC0-5874-D24C-9D6B-2833A4E0CF21}"/>
              </a:ext>
            </a:extLst>
          </p:cNvPr>
          <p:cNvSpPr txBox="1"/>
          <p:nvPr/>
        </p:nvSpPr>
        <p:spPr>
          <a:xfrm>
            <a:off x="6986104" y="4688979"/>
            <a:ext cx="1689584" cy="1692771"/>
          </a:xfrm>
          <a:prstGeom prst="rect">
            <a:avLst/>
          </a:prstGeom>
          <a:noFill/>
        </p:spPr>
        <p:txBody>
          <a:bodyPr wrap="square" lIns="0" tIns="0" rIns="0" bIns="0" rtlCol="0">
            <a:spAutoFit/>
          </a:bodyPr>
          <a:lstStyle/>
          <a:p>
            <a:r>
              <a:rPr lang="en-GB" sz="1000" dirty="0">
                <a:solidFill>
                  <a:schemeClr val="tx1"/>
                </a:solidFill>
              </a:rPr>
              <a:t>García-Fulgueiras A, Navarro C, Fenoll D, García J, González-Diego P, Jiménez-Buñuales, T, et al. Brote de enfermedad de legionelosis en Murcia, España. </a:t>
            </a:r>
            <a:r>
              <a:rPr lang="en-GB" sz="1000" i="1" dirty="0">
                <a:solidFill>
                  <a:schemeClr val="tx1"/>
                </a:solidFill>
              </a:rPr>
              <a:t>Emerging Infectious Diseases.</a:t>
            </a:r>
            <a:r>
              <a:rPr lang="en-GB" sz="1000" dirty="0">
                <a:solidFill>
                  <a:schemeClr val="tx1"/>
                </a:solidFill>
              </a:rPr>
              <a:t> 2003; 9(8), 915. Disponible en inglés en: </a:t>
            </a:r>
            <a:r>
              <a:rPr lang="en-GB" sz="1000" dirty="0">
                <a:solidFill>
                  <a:srgbClr val="3D6C9D"/>
                </a:solidFill>
                <a:hlinkClick r:id="rId3">
                  <a:extLst>
                    <a:ext uri="{A12FA001-AC4F-418D-AE19-62706E023703}">
                      <ahyp:hlinkClr xmlns:ahyp="http://schemas.microsoft.com/office/drawing/2018/hyperlinkcolor" val="tx"/>
                    </a:ext>
                  </a:extLst>
                </a:hlinkClick>
              </a:rPr>
              <a:t>https://www.ncbi.nlm.nih.gov/pmc/articles/PMC3020623/</a:t>
            </a:r>
            <a:endParaRPr lang="en-GB" sz="1000" dirty="0">
              <a:solidFill>
                <a:srgbClr val="3D6C9D"/>
              </a:solidFill>
            </a:endParaRPr>
          </a:p>
        </p:txBody>
      </p:sp>
      <p:sp>
        <p:nvSpPr>
          <p:cNvPr id="124" name="TextBox 123">
            <a:extLst>
              <a:ext uri="{FF2B5EF4-FFF2-40B4-BE49-F238E27FC236}">
                <a16:creationId xmlns:a16="http://schemas.microsoft.com/office/drawing/2014/main" id="{14F91BD8-01FC-ED49-B619-1DEFED3357B3}"/>
              </a:ext>
            </a:extLst>
          </p:cNvPr>
          <p:cNvSpPr txBox="1"/>
          <p:nvPr/>
        </p:nvSpPr>
        <p:spPr>
          <a:xfrm>
            <a:off x="539282" y="2017158"/>
            <a:ext cx="1378971" cy="1132103"/>
          </a:xfrm>
          <a:prstGeom prst="roundRect">
            <a:avLst>
              <a:gd name="adj" fmla="val 9180"/>
            </a:avLst>
          </a:prstGeom>
          <a:solidFill>
            <a:srgbClr val="3D6C9D">
              <a:alpha val="40000"/>
            </a:srgbClr>
          </a:solidFill>
        </p:spPr>
        <p:txBody>
          <a:bodyPr wrap="square" lIns="144000" tIns="108000" rIns="108000" bIns="108000" rtlCol="0">
            <a:spAutoFit/>
          </a:bodyPr>
          <a:lstStyle/>
          <a:p>
            <a:r>
              <a:rPr lang="en-GB" dirty="0" err="1">
                <a:solidFill>
                  <a:schemeClr val="tx1"/>
                </a:solidFill>
                <a:latin typeface="Arial" panose="020B0604020202020204" pitchFamily="34" charset="0"/>
                <a:cs typeface="Arial" panose="020B0604020202020204" pitchFamily="34" charset="0"/>
              </a:rPr>
              <a:t>Razón de incidencia estandarizada por barrio</a:t>
            </a:r>
          </a:p>
        </p:txBody>
      </p:sp>
    </p:spTree>
    <p:extLst>
      <p:ext uri="{BB962C8B-B14F-4D97-AF65-F5344CB8AC3E}">
        <p14:creationId xmlns:p14="http://schemas.microsoft.com/office/powerpoint/2010/main" val="1373430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729E4B-A42D-6441-B69F-B55190893B37}"/>
              </a:ext>
            </a:extLst>
          </p:cNvPr>
          <p:cNvSpPr/>
          <p:nvPr/>
        </p:nvSpPr>
        <p:spPr>
          <a:xfrm>
            <a:off x="3830291" y="0"/>
            <a:ext cx="5313709" cy="6858000"/>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1" y="476250"/>
            <a:ext cx="3027018" cy="2585323"/>
          </a:xfrm>
          <a:prstGeom prst="rect">
            <a:avLst/>
          </a:prstGeom>
          <a:noFill/>
        </p:spPr>
        <p:txBody>
          <a:bodyPr wrap="square" lIns="0" tIns="0" rIns="0" bIns="0" rtlCol="0">
            <a:spAutoFit/>
          </a:bodyPr>
          <a:lstStyle/>
          <a:p>
            <a:r>
              <a:rPr lang="en-GB" sz="2800" b="1" spc="-50" dirty="0" err="1">
                <a:solidFill>
                  <a:srgbClr val="3D6C9D"/>
                </a:solidFill>
                <a:latin typeface="Arial Black" panose="020B0604020202020204" pitchFamily="34" charset="0"/>
                <a:cs typeface="Arial Black" panose="020B0604020202020204" pitchFamily="34" charset="0"/>
              </a:rPr>
              <a:t>Ejemplo de mapa de densidad de puntos: influenza aviar, las Américas</a:t>
            </a:r>
          </a:p>
        </p:txBody>
      </p:sp>
      <p:sp>
        <p:nvSpPr>
          <p:cNvPr id="122" name="TextBox 121">
            <a:extLst>
              <a:ext uri="{FF2B5EF4-FFF2-40B4-BE49-F238E27FC236}">
                <a16:creationId xmlns:a16="http://schemas.microsoft.com/office/drawing/2014/main" id="{43903FC0-5874-D24C-9D6B-2833A4E0CF21}"/>
              </a:ext>
            </a:extLst>
          </p:cNvPr>
          <p:cNvSpPr txBox="1"/>
          <p:nvPr/>
        </p:nvSpPr>
        <p:spPr>
          <a:xfrm>
            <a:off x="431801" y="4996755"/>
            <a:ext cx="2930178" cy="1384995"/>
          </a:xfrm>
          <a:prstGeom prst="rect">
            <a:avLst/>
          </a:prstGeom>
          <a:noFill/>
        </p:spPr>
        <p:txBody>
          <a:bodyPr wrap="square" lIns="0" tIns="0" rIns="0" bIns="0" rtlCol="0">
            <a:spAutoFit/>
          </a:bodyPr>
          <a:lstStyle/>
          <a:p>
            <a:r>
              <a:rPr lang="en-GB" sz="1000" dirty="0">
                <a:solidFill>
                  <a:schemeClr val="tx1"/>
                </a:solidFill>
              </a:rPr>
              <a:t>Organización Panamericana de la Salud / Organización Mundial de la Salud. Actualización Epidemiológica - Brotes de influenza aviar causados por Influenza A(H5N1) en la Región de las Américas - Agosto 2023. Washington DC: OPS / OMS; 2023. Disponible en: </a:t>
            </a:r>
            <a:r>
              <a:rPr lang="en-GB" sz="1000" dirty="0">
                <a:solidFill>
                  <a:srgbClr val="3D6C9D"/>
                </a:solidFill>
                <a:hlinkClick r:id="rId2">
                  <a:extLst>
                    <a:ext uri="{A12FA001-AC4F-418D-AE19-62706E023703}">
                      <ahyp:hlinkClr xmlns:ahyp="http://schemas.microsoft.com/office/drawing/2018/hyperlinkcolor" val="tx"/>
                    </a:ext>
                  </a:extLst>
                </a:hlinkClick>
              </a:rPr>
              <a:t>https://www.paho.org/es/documentos/actualizacion-epidemiologica-brotes-influenza-aviar-causados-por-influenza-ah5n1-0</a:t>
            </a:r>
            <a:endParaRPr lang="en-GB" sz="1000" dirty="0">
              <a:solidFill>
                <a:srgbClr val="3D6C9D"/>
              </a:solidFill>
            </a:endParaRPr>
          </a:p>
        </p:txBody>
      </p:sp>
      <p:pic>
        <p:nvPicPr>
          <p:cNvPr id="6" name="Picture 5" descr="A map of the south and south america&#10;&#10;Description automatically generated">
            <a:extLst>
              <a:ext uri="{FF2B5EF4-FFF2-40B4-BE49-F238E27FC236}">
                <a16:creationId xmlns:a16="http://schemas.microsoft.com/office/drawing/2014/main" id="{4A5483F8-662F-7D40-B5FA-39CE0E9A42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54" t="4947" r="4773"/>
          <a:stretch/>
        </p:blipFill>
        <p:spPr>
          <a:xfrm>
            <a:off x="4289128" y="467068"/>
            <a:ext cx="4354912" cy="5914681"/>
          </a:xfrm>
          <a:prstGeom prst="roundRect">
            <a:avLst>
              <a:gd name="adj" fmla="val 2619"/>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86233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D4C648-6D69-D34D-92DD-0444857938F9}"/>
              </a:ext>
            </a:extLst>
          </p:cNvPr>
          <p:cNvSpPr/>
          <p:nvPr/>
        </p:nvSpPr>
        <p:spPr>
          <a:xfrm>
            <a:off x="1" y="1736267"/>
            <a:ext cx="9144000" cy="5121732"/>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984885"/>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Ejemplo de mapa por tasa: casos covid-19 / población, Amazonas</a:t>
            </a:r>
          </a:p>
        </p:txBody>
      </p:sp>
      <p:grpSp>
        <p:nvGrpSpPr>
          <p:cNvPr id="3" name="Group 2">
            <a:extLst>
              <a:ext uri="{FF2B5EF4-FFF2-40B4-BE49-F238E27FC236}">
                <a16:creationId xmlns:a16="http://schemas.microsoft.com/office/drawing/2014/main" id="{6CFE6F19-F85E-3F4C-8D3C-06BCA5EB7B1B}"/>
              </a:ext>
            </a:extLst>
          </p:cNvPr>
          <p:cNvGrpSpPr/>
          <p:nvPr/>
        </p:nvGrpSpPr>
        <p:grpSpPr>
          <a:xfrm>
            <a:off x="1774434" y="2190181"/>
            <a:ext cx="5558618" cy="4213903"/>
            <a:chOff x="431800" y="1736267"/>
            <a:chExt cx="6127921" cy="4645483"/>
          </a:xfrm>
          <a:effectLst>
            <a:outerShdw blurRad="50800" dist="38100" dir="5400000" algn="t" rotWithShape="0">
              <a:prstClr val="black">
                <a:alpha val="40000"/>
              </a:prstClr>
            </a:outerShdw>
          </a:effectLst>
        </p:grpSpPr>
        <p:pic>
          <p:nvPicPr>
            <p:cNvPr id="7" name="Picture 6" descr="Map&#10;&#10;Description automatically generated">
              <a:extLst>
                <a:ext uri="{FF2B5EF4-FFF2-40B4-BE49-F238E27FC236}">
                  <a16:creationId xmlns:a16="http://schemas.microsoft.com/office/drawing/2014/main" id="{D2A8C066-CB36-AE42-AD50-7A2C194A3A71}"/>
                </a:ext>
              </a:extLst>
            </p:cNvPr>
            <p:cNvPicPr>
              <a:picLocks noChangeAspect="1"/>
            </p:cNvPicPr>
            <p:nvPr/>
          </p:nvPicPr>
          <p:blipFill rotWithShape="1">
            <a:blip r:embed="rId2">
              <a:extLst>
                <a:ext uri="{28A0092B-C50C-407E-A947-70E740481C1C}">
                  <a14:useLocalDpi xmlns:a14="http://schemas.microsoft.com/office/drawing/2010/main" val="0"/>
                </a:ext>
              </a:extLst>
            </a:blip>
            <a:srcRect l="1301" t="2330" r="1412" b="2218"/>
            <a:stretch/>
          </p:blipFill>
          <p:spPr>
            <a:xfrm>
              <a:off x="431800" y="1736267"/>
              <a:ext cx="6127921" cy="4645483"/>
            </a:xfrm>
            <a:prstGeom prst="roundRect">
              <a:avLst>
                <a:gd name="adj" fmla="val 2526"/>
              </a:avLst>
            </a:prstGeom>
            <a:ln w="19050">
              <a:solidFill>
                <a:schemeClr val="bg1"/>
              </a:solidFill>
            </a:ln>
          </p:spPr>
        </p:pic>
        <p:sp>
          <p:nvSpPr>
            <p:cNvPr id="8" name="TextBox 7">
              <a:extLst>
                <a:ext uri="{FF2B5EF4-FFF2-40B4-BE49-F238E27FC236}">
                  <a16:creationId xmlns:a16="http://schemas.microsoft.com/office/drawing/2014/main" id="{FDA20C51-483F-5047-8F5D-75930574CAE2}"/>
                </a:ext>
              </a:extLst>
            </p:cNvPr>
            <p:cNvSpPr txBox="1"/>
            <p:nvPr/>
          </p:nvSpPr>
          <p:spPr>
            <a:xfrm>
              <a:off x="5203681" y="2119975"/>
              <a:ext cx="1256500" cy="276999"/>
            </a:xfrm>
            <a:prstGeom prst="rect">
              <a:avLst/>
            </a:prstGeom>
            <a:solidFill>
              <a:srgbClr val="D6E1E7"/>
            </a:solidFill>
          </p:spPr>
          <p:txBody>
            <a:bodyPr wrap="square" rtlCol="0">
              <a:spAutoFit/>
            </a:bodyPr>
            <a:lstStyle/>
            <a:p>
              <a:r>
                <a:rPr lang="es-ES" sz="600" dirty="0">
                  <a:latin typeface="Arial" panose="020B0604020202020204" pitchFamily="34" charset="0"/>
                  <a:cs typeface="Arial" panose="020B0604020202020204" pitchFamily="34" charset="0"/>
                </a:rPr>
                <a:t>Casos cumulativos</a:t>
              </a:r>
              <a:r>
                <a:rPr lang="en-US" sz="600" dirty="0">
                  <a:latin typeface="Arial" panose="020B0604020202020204" pitchFamily="34" charset="0"/>
                  <a:cs typeface="Arial" panose="020B0604020202020204" pitchFamily="34" charset="0"/>
                </a:rPr>
                <a:t>/</a:t>
              </a:r>
            </a:p>
            <a:p>
              <a:r>
                <a:rPr lang="en-US" sz="600" dirty="0">
                  <a:latin typeface="Arial" panose="020B0604020202020204" pitchFamily="34" charset="0"/>
                  <a:cs typeface="Arial" panose="020B0604020202020204" pitchFamily="34" charset="0"/>
                </a:rPr>
                <a:t>Población2018</a:t>
              </a:r>
            </a:p>
          </p:txBody>
        </p:sp>
      </p:grpSp>
    </p:spTree>
    <p:extLst>
      <p:ext uri="{BB962C8B-B14F-4D97-AF65-F5344CB8AC3E}">
        <p14:creationId xmlns:p14="http://schemas.microsoft.com/office/powerpoint/2010/main" val="1686770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6C6B1B-C24A-2442-8ADA-EFD2A1620632}"/>
              </a:ext>
            </a:extLst>
          </p:cNvPr>
          <p:cNvSpPr/>
          <p:nvPr/>
        </p:nvSpPr>
        <p:spPr>
          <a:xfrm>
            <a:off x="3830291" y="0"/>
            <a:ext cx="5313709" cy="6858000"/>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3133334" cy="246221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Ejemplo de mapa de riesgo: fiebre amarilla, Brasil</a:t>
            </a:r>
          </a:p>
        </p:txBody>
      </p:sp>
      <p:sp>
        <p:nvSpPr>
          <p:cNvPr id="122" name="TextBox 121">
            <a:extLst>
              <a:ext uri="{FF2B5EF4-FFF2-40B4-BE49-F238E27FC236}">
                <a16:creationId xmlns:a16="http://schemas.microsoft.com/office/drawing/2014/main" id="{43903FC0-5874-D24C-9D6B-2833A4E0CF21}"/>
              </a:ext>
            </a:extLst>
          </p:cNvPr>
          <p:cNvSpPr txBox="1"/>
          <p:nvPr/>
        </p:nvSpPr>
        <p:spPr>
          <a:xfrm>
            <a:off x="431800" y="5458420"/>
            <a:ext cx="3010043" cy="923330"/>
          </a:xfrm>
          <a:prstGeom prst="rect">
            <a:avLst/>
          </a:prstGeom>
          <a:noFill/>
        </p:spPr>
        <p:txBody>
          <a:bodyPr wrap="square" lIns="0" tIns="0" rIns="0" bIns="0" rtlCol="0">
            <a:spAutoFit/>
          </a:bodyPr>
          <a:lstStyle/>
          <a:p>
            <a:r>
              <a:rPr lang="en-GB" sz="1000" dirty="0">
                <a:solidFill>
                  <a:schemeClr val="tx1"/>
                </a:solidFill>
              </a:rPr>
              <a:t>Organización Panamericana de la Salud / Organización Mundial de la Salud. Alerta Epidemiológica: Fiebre amarilla - 31 de agosto de 2022. Washington DC: OPS / OMS; 2023. Disponible en: </a:t>
            </a:r>
            <a:r>
              <a:rPr lang="en-GB" sz="1000" dirty="0">
                <a:solidFill>
                  <a:srgbClr val="3D6C9D"/>
                </a:solidFill>
                <a:hlinkClick r:id="rId2">
                  <a:extLst>
                    <a:ext uri="{A12FA001-AC4F-418D-AE19-62706E023703}">
                      <ahyp:hlinkClr xmlns:ahyp="http://schemas.microsoft.com/office/drawing/2018/hyperlinkcolor" val="tx"/>
                    </a:ext>
                  </a:extLst>
                </a:hlinkClick>
              </a:rPr>
              <a:t>https://www.paho.org/es/documentos/alerta-epidemiologica-fiebre-amarilla-31-agosto-2022</a:t>
            </a:r>
            <a:endParaRPr lang="en-GB" sz="1000" dirty="0">
              <a:solidFill>
                <a:srgbClr val="3D6C9D"/>
              </a:solidFill>
            </a:endParaRPr>
          </a:p>
        </p:txBody>
      </p:sp>
      <p:pic>
        <p:nvPicPr>
          <p:cNvPr id="5" name="Picture 4" descr="Map&#10;&#10;Description automatically generated">
            <a:extLst>
              <a:ext uri="{FF2B5EF4-FFF2-40B4-BE49-F238E27FC236}">
                <a16:creationId xmlns:a16="http://schemas.microsoft.com/office/drawing/2014/main" id="{48FA6F64-479D-BB4A-8688-907D527958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4" t="2860" r="3460"/>
          <a:stretch/>
        </p:blipFill>
        <p:spPr>
          <a:xfrm>
            <a:off x="4324423" y="441325"/>
            <a:ext cx="4351265" cy="5940424"/>
          </a:xfrm>
          <a:prstGeom prst="roundRect">
            <a:avLst>
              <a:gd name="adj" fmla="val 1791"/>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57189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69015B-3909-6144-93CC-22AB71CB7941}"/>
              </a:ext>
            </a:extLst>
          </p:cNvPr>
          <p:cNvSpPr/>
          <p:nvPr/>
        </p:nvSpPr>
        <p:spPr>
          <a:xfrm>
            <a:off x="1" y="1130157"/>
            <a:ext cx="9144000" cy="5727842"/>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Cisticercosis en Tumbes, Peru</a:t>
            </a:r>
          </a:p>
        </p:txBody>
      </p:sp>
      <p:sp>
        <p:nvSpPr>
          <p:cNvPr id="5" name="TextBox 4">
            <a:extLst>
              <a:ext uri="{FF2B5EF4-FFF2-40B4-BE49-F238E27FC236}">
                <a16:creationId xmlns:a16="http://schemas.microsoft.com/office/drawing/2014/main" id="{7C27D2DD-44BC-FA4E-A9A4-E1BBFD263520}"/>
              </a:ext>
            </a:extLst>
          </p:cNvPr>
          <p:cNvSpPr txBox="1"/>
          <p:nvPr/>
        </p:nvSpPr>
        <p:spPr>
          <a:xfrm>
            <a:off x="431800" y="6106424"/>
            <a:ext cx="8243888" cy="461665"/>
          </a:xfrm>
          <a:prstGeom prst="rect">
            <a:avLst/>
          </a:prstGeom>
          <a:noFill/>
        </p:spPr>
        <p:txBody>
          <a:bodyPr wrap="square" lIns="0" tIns="0" rIns="0" bIns="0" rtlCol="0">
            <a:spAutoFit/>
          </a:bodyPr>
          <a:lstStyle/>
          <a:p>
            <a:r>
              <a:rPr lang="en-GB" sz="1000" dirty="0">
                <a:solidFill>
                  <a:schemeClr val="tx1"/>
                </a:solidFill>
              </a:rPr>
              <a:t>Lescano A, Garcia H, Gilman H, Gavidia M, Tsang W, Rodríguez S, et al. 2009. </a:t>
            </a:r>
            <a:r>
              <a:rPr lang="en-GB" sz="1000" i="1" dirty="0">
                <a:solidFill>
                  <a:schemeClr val="tx1"/>
                </a:solidFill>
              </a:rPr>
              <a:t>Puntos críticos de cisticercosis por Taenia solium que rodean a los portadores de tenia: agrupados según la seroprevalencia humana, pero no según las convulsiones. PLOS Neglected Tropical Diseases.</a:t>
            </a:r>
            <a:r>
              <a:rPr lang="en-GB" sz="1000" dirty="0">
                <a:solidFill>
                  <a:schemeClr val="tx1"/>
                </a:solidFill>
              </a:rPr>
              <a:t> 2009; 3(1), e371. Disponible en inglés en: </a:t>
            </a:r>
            <a:r>
              <a:rPr lang="en-GB" sz="1000" dirty="0">
                <a:solidFill>
                  <a:srgbClr val="3D6C9D"/>
                </a:solidFill>
                <a:hlinkClick r:id="rId3">
                  <a:extLst>
                    <a:ext uri="{A12FA001-AC4F-418D-AE19-62706E023703}">
                      <ahyp:hlinkClr xmlns:ahyp="http://schemas.microsoft.com/office/drawing/2018/hyperlinkcolor" val="tx"/>
                    </a:ext>
                  </a:extLst>
                </a:hlinkClick>
              </a:rPr>
              <a:t>https://doi.org/10.1371/journal.pntd.0000371</a:t>
            </a:r>
            <a:endParaRPr lang="en-GB" sz="1000" dirty="0">
              <a:solidFill>
                <a:srgbClr val="3D6C9D"/>
              </a:solidFill>
            </a:endParaRPr>
          </a:p>
        </p:txBody>
      </p:sp>
      <p:pic>
        <p:nvPicPr>
          <p:cNvPr id="6" name="Picture 5" descr="A map of a geolocation&#10;&#10;Description automatically generated">
            <a:extLst>
              <a:ext uri="{FF2B5EF4-FFF2-40B4-BE49-F238E27FC236}">
                <a16:creationId xmlns:a16="http://schemas.microsoft.com/office/drawing/2014/main" id="{0E4DA2FD-4933-574B-85B9-51AFCA0B7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99" y="1605005"/>
            <a:ext cx="5369911" cy="4122838"/>
          </a:xfrm>
          <a:prstGeom prst="roundRect">
            <a:avLst>
              <a:gd name="adj" fmla="val 2961"/>
            </a:avLst>
          </a:prstGeom>
          <a:ln w="19050">
            <a:solidFill>
              <a:schemeClr val="bg1"/>
            </a:solidFill>
          </a:ln>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85239948-0090-4644-A084-3B0776CA65EA}"/>
              </a:ext>
            </a:extLst>
          </p:cNvPr>
          <p:cNvSpPr txBox="1"/>
          <p:nvPr/>
        </p:nvSpPr>
        <p:spPr>
          <a:xfrm>
            <a:off x="6600496" y="3281353"/>
            <a:ext cx="1597574" cy="738664"/>
          </a:xfrm>
          <a:prstGeom prst="rect">
            <a:avLst/>
          </a:prstGeom>
          <a:noFill/>
        </p:spPr>
        <p:txBody>
          <a:bodyPr wrap="square" lIns="0" tIns="0" rIns="0" bIns="0" rtlCol="0">
            <a:spAutoFit/>
          </a:bodyPr>
          <a:lstStyle/>
          <a:p>
            <a:pPr algn="ctr"/>
            <a:r>
              <a:rPr lang="en-GB" sz="1600" b="1" dirty="0" err="1">
                <a:solidFill>
                  <a:schemeClr val="tx1"/>
                </a:solidFill>
                <a:latin typeface="Arial" panose="020B0604020202020204" pitchFamily="34" charset="0"/>
                <a:cs typeface="Arial" panose="020B0604020202020204" pitchFamily="34" charset="0"/>
              </a:rPr>
              <a:t>Prevalencia alrededor de una tenia</a:t>
            </a:r>
          </a:p>
        </p:txBody>
      </p:sp>
      <p:sp>
        <p:nvSpPr>
          <p:cNvPr id="10" name="TextBox 9">
            <a:extLst>
              <a:ext uri="{FF2B5EF4-FFF2-40B4-BE49-F238E27FC236}">
                <a16:creationId xmlns:a16="http://schemas.microsoft.com/office/drawing/2014/main" id="{B1891D80-E60E-C94F-9EF2-771E1251BBD4}"/>
              </a:ext>
            </a:extLst>
          </p:cNvPr>
          <p:cNvSpPr txBox="1"/>
          <p:nvPr/>
        </p:nvSpPr>
        <p:spPr>
          <a:xfrm>
            <a:off x="6600496" y="1552455"/>
            <a:ext cx="1597574" cy="523220"/>
          </a:xfrm>
          <a:prstGeom prst="rect">
            <a:avLst/>
          </a:prstGeom>
          <a:noFill/>
        </p:spPr>
        <p:txBody>
          <a:bodyPr wrap="square" lIns="0" tIns="0" rIns="0" bIns="0" rtlCol="0">
            <a:spAutoFit/>
          </a:bodyPr>
          <a:lstStyle/>
          <a:p>
            <a:pPr algn="ctr"/>
            <a:r>
              <a:rPr lang="en-GB" sz="2000" b="1" dirty="0" err="1">
                <a:solidFill>
                  <a:srgbClr val="ED7D31"/>
                </a:solidFill>
                <a:latin typeface="Arial" panose="020B0604020202020204" pitchFamily="34" charset="0"/>
                <a:cs typeface="Arial" panose="020B0604020202020204" pitchFamily="34" charset="0"/>
              </a:rPr>
              <a:t>57%</a:t>
            </a:r>
          </a:p>
          <a:p>
            <a:pPr algn="ctr"/>
            <a:r>
              <a:rPr lang="en-GB" dirty="0" err="1">
                <a:solidFill>
                  <a:schemeClr val="tx1"/>
                </a:solidFill>
                <a:latin typeface="Arial" panose="020B0604020202020204" pitchFamily="34" charset="0"/>
                <a:cs typeface="Arial" panose="020B0604020202020204" pitchFamily="34" charset="0"/>
              </a:rPr>
              <a:t>&lt;50m</a:t>
            </a:r>
          </a:p>
        </p:txBody>
      </p:sp>
      <p:cxnSp>
        <p:nvCxnSpPr>
          <p:cNvPr id="11" name="Straight Connector 10">
            <a:extLst>
              <a:ext uri="{FF2B5EF4-FFF2-40B4-BE49-F238E27FC236}">
                <a16:creationId xmlns:a16="http://schemas.microsoft.com/office/drawing/2014/main" id="{74006789-27BA-6E4C-9A97-91C0517CC890}"/>
              </a:ext>
            </a:extLst>
          </p:cNvPr>
          <p:cNvCxnSpPr>
            <a:cxnSpLocks/>
          </p:cNvCxnSpPr>
          <p:nvPr/>
        </p:nvCxnSpPr>
        <p:spPr>
          <a:xfrm>
            <a:off x="7399283" y="2138735"/>
            <a:ext cx="0" cy="305861"/>
          </a:xfrm>
          <a:prstGeom prst="line">
            <a:avLst/>
          </a:prstGeom>
          <a:ln w="19050" cap="rnd">
            <a:solidFill>
              <a:srgbClr val="ED7D31"/>
            </a:solidFill>
            <a:prstDash val="sysDot"/>
            <a:headEnd type="ova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9C490C2-931F-204E-83EB-8C1ABFD74D85}"/>
              </a:ext>
            </a:extLst>
          </p:cNvPr>
          <p:cNvSpPr txBox="1"/>
          <p:nvPr/>
        </p:nvSpPr>
        <p:spPr>
          <a:xfrm>
            <a:off x="6493083" y="5252096"/>
            <a:ext cx="872360" cy="523220"/>
          </a:xfrm>
          <a:prstGeom prst="rect">
            <a:avLst/>
          </a:prstGeom>
          <a:noFill/>
        </p:spPr>
        <p:txBody>
          <a:bodyPr wrap="square" lIns="0" tIns="0" rIns="0" bIns="0" rtlCol="0">
            <a:spAutoFit/>
          </a:bodyPr>
          <a:lstStyle/>
          <a:p>
            <a:r>
              <a:rPr lang="en-GB" sz="2000" b="1" dirty="0" err="1">
                <a:solidFill>
                  <a:srgbClr val="595959"/>
                </a:solidFill>
                <a:latin typeface="Arial" panose="020B0604020202020204" pitchFamily="34" charset="0"/>
                <a:cs typeface="Arial" panose="020B0604020202020204" pitchFamily="34" charset="0"/>
              </a:rPr>
              <a:t>38%</a:t>
            </a:r>
          </a:p>
          <a:p>
            <a:r>
              <a:rPr lang="en-GB" dirty="0" err="1">
                <a:solidFill>
                  <a:schemeClr val="tx1"/>
                </a:solidFill>
                <a:latin typeface="Arial" panose="020B0604020202020204" pitchFamily="34" charset="0"/>
                <a:cs typeface="Arial" panose="020B0604020202020204" pitchFamily="34" charset="0"/>
              </a:rPr>
              <a:t>50–499m</a:t>
            </a:r>
          </a:p>
        </p:txBody>
      </p:sp>
      <p:sp>
        <p:nvSpPr>
          <p:cNvPr id="14" name="TextBox 13">
            <a:extLst>
              <a:ext uri="{FF2B5EF4-FFF2-40B4-BE49-F238E27FC236}">
                <a16:creationId xmlns:a16="http://schemas.microsoft.com/office/drawing/2014/main" id="{6E8CAC88-9DB3-F94B-B526-74E9908D733C}"/>
              </a:ext>
            </a:extLst>
          </p:cNvPr>
          <p:cNvSpPr txBox="1"/>
          <p:nvPr/>
        </p:nvSpPr>
        <p:spPr>
          <a:xfrm>
            <a:off x="7351110" y="5252096"/>
            <a:ext cx="872360" cy="523220"/>
          </a:xfrm>
          <a:prstGeom prst="rect">
            <a:avLst/>
          </a:prstGeom>
          <a:noFill/>
        </p:spPr>
        <p:txBody>
          <a:bodyPr wrap="square" lIns="0" tIns="0" rIns="0" bIns="0" rtlCol="0">
            <a:spAutoFit/>
          </a:bodyPr>
          <a:lstStyle/>
          <a:p>
            <a:pPr algn="r"/>
            <a:r>
              <a:rPr lang="en-GB" sz="2000" b="1" dirty="0" err="1">
                <a:solidFill>
                  <a:srgbClr val="3D6C9D"/>
                </a:solidFill>
                <a:latin typeface="Arial" panose="020B0604020202020204" pitchFamily="34" charset="0"/>
                <a:cs typeface="Arial" panose="020B0604020202020204" pitchFamily="34" charset="0"/>
              </a:rPr>
              <a:t>19%</a:t>
            </a:r>
          </a:p>
          <a:p>
            <a:pPr algn="r"/>
            <a:r>
              <a:rPr lang="en-GB" dirty="0" err="1">
                <a:solidFill>
                  <a:schemeClr val="tx1"/>
                </a:solidFill>
                <a:latin typeface="Arial" panose="020B0604020202020204" pitchFamily="34" charset="0"/>
                <a:cs typeface="Arial" panose="020B0604020202020204" pitchFamily="34" charset="0"/>
              </a:rPr>
              <a:t>&gt;500m</a:t>
            </a:r>
          </a:p>
        </p:txBody>
      </p:sp>
      <p:cxnSp>
        <p:nvCxnSpPr>
          <p:cNvPr id="15" name="Straight Connector 14">
            <a:extLst>
              <a:ext uri="{FF2B5EF4-FFF2-40B4-BE49-F238E27FC236}">
                <a16:creationId xmlns:a16="http://schemas.microsoft.com/office/drawing/2014/main" id="{011332C8-323B-6C48-8607-1411D1133A22}"/>
              </a:ext>
            </a:extLst>
          </p:cNvPr>
          <p:cNvCxnSpPr>
            <a:cxnSpLocks/>
          </p:cNvCxnSpPr>
          <p:nvPr/>
        </p:nvCxnSpPr>
        <p:spPr>
          <a:xfrm flipV="1">
            <a:off x="8334706" y="4337077"/>
            <a:ext cx="27377" cy="1067702"/>
          </a:xfrm>
          <a:prstGeom prst="line">
            <a:avLst/>
          </a:prstGeom>
          <a:ln w="19050" cap="rnd">
            <a:solidFill>
              <a:srgbClr val="3D6C9D"/>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903EED1-BFB9-9447-8671-AE51A02378D4}"/>
              </a:ext>
            </a:extLst>
          </p:cNvPr>
          <p:cNvCxnSpPr>
            <a:cxnSpLocks/>
          </p:cNvCxnSpPr>
          <p:nvPr/>
        </p:nvCxnSpPr>
        <p:spPr>
          <a:xfrm flipV="1">
            <a:off x="6351798" y="4337077"/>
            <a:ext cx="27377" cy="1067702"/>
          </a:xfrm>
          <a:prstGeom prst="line">
            <a:avLst/>
          </a:prstGeom>
          <a:ln w="19050" cap="rnd">
            <a:solidFill>
              <a:srgbClr val="595959"/>
            </a:solidFill>
            <a:prstDash val="sysDot"/>
            <a:headEnd type="ova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D4199F4D-D76B-E442-9CDF-60087DC6A21D}"/>
              </a:ext>
            </a:extLst>
          </p:cNvPr>
          <p:cNvGraphicFramePr/>
          <p:nvPr>
            <p:extLst>
              <p:ext uri="{D42A27DB-BD31-4B8C-83A1-F6EECF244321}">
                <p14:modId xmlns:p14="http://schemas.microsoft.com/office/powerpoint/2010/main" val="4051604053"/>
              </p:ext>
            </p:extLst>
          </p:nvPr>
        </p:nvGraphicFramePr>
        <p:xfrm>
          <a:off x="5896303" y="2203683"/>
          <a:ext cx="3010612" cy="285798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03405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CA33E39-A038-434D-A4EE-28472D4A7B5A}"/>
              </a:ext>
            </a:extLst>
          </p:cNvPr>
          <p:cNvSpPr/>
          <p:nvPr/>
        </p:nvSpPr>
        <p:spPr>
          <a:xfrm>
            <a:off x="1" y="1130157"/>
            <a:ext cx="9144000" cy="5727842"/>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Cólera en India</a:t>
            </a:r>
          </a:p>
        </p:txBody>
      </p:sp>
      <p:sp>
        <p:nvSpPr>
          <p:cNvPr id="5" name="TextBox 4">
            <a:extLst>
              <a:ext uri="{FF2B5EF4-FFF2-40B4-BE49-F238E27FC236}">
                <a16:creationId xmlns:a16="http://schemas.microsoft.com/office/drawing/2014/main" id="{7C27D2DD-44BC-FA4E-A9A4-E1BBFD263520}"/>
              </a:ext>
            </a:extLst>
          </p:cNvPr>
          <p:cNvSpPr txBox="1"/>
          <p:nvPr/>
        </p:nvSpPr>
        <p:spPr>
          <a:xfrm>
            <a:off x="6990607" y="4535091"/>
            <a:ext cx="1630642" cy="1846659"/>
          </a:xfrm>
          <a:prstGeom prst="rect">
            <a:avLst/>
          </a:prstGeom>
          <a:noFill/>
        </p:spPr>
        <p:txBody>
          <a:bodyPr wrap="square" lIns="0" tIns="0" rIns="0" bIns="0" rtlCol="0">
            <a:spAutoFit/>
          </a:bodyPr>
          <a:lstStyle/>
          <a:p>
            <a:r>
              <a:rPr lang="en-GB" sz="1000" dirty="0">
                <a:solidFill>
                  <a:schemeClr val="tx1"/>
                </a:solidFill>
              </a:rPr>
              <a:t>Murhekar M, Allam R, Uthappa C, Nalini C, Udaragudi P, Tadi G. 2015. Brote de cólera debido a agua contaminada, distrito de Medak, Andhra Pradesh, India. </a:t>
            </a:r>
            <a:r>
              <a:rPr lang="en-GB" sz="1000" i="1" dirty="0">
                <a:solidFill>
                  <a:schemeClr val="tx1"/>
                </a:solidFill>
              </a:rPr>
              <a:t>Indian Journal of Community Medicine.</a:t>
            </a:r>
            <a:r>
              <a:rPr lang="en-GB" sz="1000" dirty="0">
                <a:solidFill>
                  <a:schemeClr val="tx1"/>
                </a:solidFill>
              </a:rPr>
              <a:t> 2013; 40(4), 283. Disponible en inglés en:  </a:t>
            </a:r>
            <a:r>
              <a:rPr lang="en-GB" sz="1000" dirty="0">
                <a:solidFill>
                  <a:srgbClr val="3D6C9D"/>
                </a:solidFill>
                <a:hlinkClick r:id="rId2">
                  <a:extLst>
                    <a:ext uri="{A12FA001-AC4F-418D-AE19-62706E023703}">
                      <ahyp:hlinkClr xmlns:ahyp="http://schemas.microsoft.com/office/drawing/2018/hyperlinkcolor" val="tx"/>
                    </a:ext>
                  </a:extLst>
                </a:hlinkClick>
              </a:rPr>
              <a:t>https://doi.org/10.4103/0970-0218.164408</a:t>
            </a:r>
            <a:endParaRPr lang="en-GB" sz="1000" dirty="0">
              <a:solidFill>
                <a:srgbClr val="3D6C9D"/>
              </a:solidFill>
            </a:endParaRPr>
          </a:p>
        </p:txBody>
      </p:sp>
      <p:pic>
        <p:nvPicPr>
          <p:cNvPr id="16" name="Picture 15" descr="A map of a location&#10;&#10;Description automatically generated with medium confidence">
            <a:extLst>
              <a:ext uri="{FF2B5EF4-FFF2-40B4-BE49-F238E27FC236}">
                <a16:creationId xmlns:a16="http://schemas.microsoft.com/office/drawing/2014/main" id="{258FC69C-DE87-6349-BB45-D3D92547F443}"/>
              </a:ext>
            </a:extLst>
          </p:cNvPr>
          <p:cNvPicPr>
            <a:picLocks noChangeAspect="1"/>
          </p:cNvPicPr>
          <p:nvPr/>
        </p:nvPicPr>
        <p:blipFill rotWithShape="1">
          <a:blip r:embed="rId3">
            <a:extLst>
              <a:ext uri="{28A0092B-C50C-407E-A947-70E740481C1C}">
                <a14:useLocalDpi xmlns:a14="http://schemas.microsoft.com/office/drawing/2010/main" val="0"/>
              </a:ext>
            </a:extLst>
          </a:blip>
          <a:srcRect l="719" t="630" r="802" b="1204"/>
          <a:stretch/>
        </p:blipFill>
        <p:spPr>
          <a:xfrm>
            <a:off x="475487" y="1701982"/>
            <a:ext cx="5992369" cy="4584193"/>
          </a:xfrm>
          <a:prstGeom prst="roundRect">
            <a:avLst>
              <a:gd name="adj" fmla="val 2049"/>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42467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D050E3BF-5721-2D4A-9EF8-91E5E5AA6AFA}"/>
              </a:ext>
            </a:extLst>
          </p:cNvPr>
          <p:cNvSpPr/>
          <p:nvPr/>
        </p:nvSpPr>
        <p:spPr>
          <a:xfrm>
            <a:off x="1" y="1130157"/>
            <a:ext cx="9144000" cy="5727842"/>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Tuberculosis en un avión</a:t>
            </a:r>
          </a:p>
        </p:txBody>
      </p:sp>
      <p:sp>
        <p:nvSpPr>
          <p:cNvPr id="5" name="TextBox 4">
            <a:extLst>
              <a:ext uri="{FF2B5EF4-FFF2-40B4-BE49-F238E27FC236}">
                <a16:creationId xmlns:a16="http://schemas.microsoft.com/office/drawing/2014/main" id="{7C27D2DD-44BC-FA4E-A9A4-E1BBFD263520}"/>
              </a:ext>
            </a:extLst>
          </p:cNvPr>
          <p:cNvSpPr txBox="1"/>
          <p:nvPr/>
        </p:nvSpPr>
        <p:spPr>
          <a:xfrm>
            <a:off x="431800" y="6150917"/>
            <a:ext cx="8085476" cy="461665"/>
          </a:xfrm>
          <a:prstGeom prst="rect">
            <a:avLst/>
          </a:prstGeom>
          <a:noFill/>
        </p:spPr>
        <p:txBody>
          <a:bodyPr wrap="square" lIns="0" tIns="0" rIns="0" bIns="0" rtlCol="0">
            <a:spAutoFit/>
          </a:bodyPr>
          <a:lstStyle/>
          <a:p>
            <a:r>
              <a:rPr lang="en-GB" sz="1000" dirty="0">
                <a:solidFill>
                  <a:schemeClr val="tx1"/>
                </a:solidFill>
              </a:rPr>
              <a:t>Kenyon A, Valway E, Ihle W, Onorato M, Castro G. Transmisión de Mycobacterium tuberculosis resistente a múltiples fármacos durante un vuelo largo en avión. </a:t>
            </a:r>
            <a:r>
              <a:rPr lang="en-GB" sz="1000" i="1" dirty="0">
                <a:solidFill>
                  <a:schemeClr val="tx1"/>
                </a:solidFill>
              </a:rPr>
              <a:t>New England Journal of Medicine.</a:t>
            </a:r>
            <a:r>
              <a:rPr lang="en-GB" sz="1000" dirty="0">
                <a:solidFill>
                  <a:schemeClr val="tx1"/>
                </a:solidFill>
              </a:rPr>
              <a:t> 1996; 334(15), 933–938. Disponible en inglés en:  </a:t>
            </a:r>
            <a:r>
              <a:rPr lang="en-GB" sz="1000" dirty="0">
                <a:solidFill>
                  <a:srgbClr val="3D6C9D"/>
                </a:solidFill>
                <a:hlinkClick r:id="rId2">
                  <a:extLst>
                    <a:ext uri="{A12FA001-AC4F-418D-AE19-62706E023703}">
                      <ahyp:hlinkClr xmlns:ahyp="http://schemas.microsoft.com/office/drawing/2018/hyperlinkcolor" val="tx"/>
                    </a:ext>
                  </a:extLst>
                </a:hlinkClick>
              </a:rPr>
              <a:t>https://doi.org/10.1056/NEJM199604113341501</a:t>
            </a:r>
            <a:endParaRPr lang="en-GB" sz="1000" dirty="0">
              <a:solidFill>
                <a:srgbClr val="3D6C9D"/>
              </a:solidFill>
            </a:endParaRPr>
          </a:p>
        </p:txBody>
      </p:sp>
      <p:pic>
        <p:nvPicPr>
          <p:cNvPr id="17" name="Picture 16">
            <a:extLst>
              <a:ext uri="{FF2B5EF4-FFF2-40B4-BE49-F238E27FC236}">
                <a16:creationId xmlns:a16="http://schemas.microsoft.com/office/drawing/2014/main" id="{364D73A8-4A3E-734D-9381-7A56C768C9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1798" y="1511755"/>
            <a:ext cx="7934435" cy="4368490"/>
          </a:xfrm>
          <a:prstGeom prst="roundRect">
            <a:avLst>
              <a:gd name="adj" fmla="val 2791"/>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F784BE29-59BE-3F4F-8793-F084CDAC00A4}"/>
              </a:ext>
            </a:extLst>
          </p:cNvPr>
          <p:cNvSpPr/>
          <p:nvPr/>
        </p:nvSpPr>
        <p:spPr>
          <a:xfrm>
            <a:off x="835513" y="3450905"/>
            <a:ext cx="2674942" cy="2226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1" name="TextBox 20">
            <a:extLst>
              <a:ext uri="{FF2B5EF4-FFF2-40B4-BE49-F238E27FC236}">
                <a16:creationId xmlns:a16="http://schemas.microsoft.com/office/drawing/2014/main" id="{5087F85D-2BCB-F84E-BBD4-EFB1172E2F65}"/>
              </a:ext>
            </a:extLst>
          </p:cNvPr>
          <p:cNvSpPr txBox="1"/>
          <p:nvPr/>
        </p:nvSpPr>
        <p:spPr>
          <a:xfrm>
            <a:off x="867044" y="4545981"/>
            <a:ext cx="2643411" cy="369332"/>
          </a:xfrm>
          <a:prstGeom prst="rect">
            <a:avLst/>
          </a:prstGeom>
          <a:solidFill>
            <a:schemeClr val="bg1"/>
          </a:solidFill>
        </p:spPr>
        <p:txBody>
          <a:bodyPr wrap="square" lIns="0" tIns="0" rIns="0" bIns="0" rtlCol="0">
            <a:spAutoFit/>
          </a:bodyPr>
          <a:lstStyle/>
          <a:p>
            <a:r>
              <a:rPr lang="en-GB" sz="1200" dirty="0" err="1">
                <a:solidFill>
                  <a:schemeClr val="tx1"/>
                </a:solidFill>
                <a:latin typeface="Arial" panose="020B0604020202020204" pitchFamily="34" charset="0"/>
                <a:cs typeface="Arial" panose="020B0604020202020204" pitchFamily="34" charset="0"/>
              </a:rPr>
              <a:t>Prueba cutánea positiva, con otras factores de riesgo (1, 2, 3, 4, 7, 10, 11)</a:t>
            </a:r>
            <a:endParaRPr lang="en-GB" sz="1200" dirty="0">
              <a:solidFill>
                <a:schemeClr val="tx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02ADEE1-7A7C-714D-ABC6-9CAA11704666}"/>
              </a:ext>
            </a:extLst>
          </p:cNvPr>
          <p:cNvSpPr txBox="1"/>
          <p:nvPr/>
        </p:nvSpPr>
        <p:spPr>
          <a:xfrm>
            <a:off x="867044" y="5023955"/>
            <a:ext cx="2643411" cy="369332"/>
          </a:xfrm>
          <a:prstGeom prst="rect">
            <a:avLst/>
          </a:prstGeom>
          <a:solidFill>
            <a:schemeClr val="bg1"/>
          </a:solidFill>
        </p:spPr>
        <p:txBody>
          <a:bodyPr wrap="square" lIns="0" tIns="0" rIns="0" bIns="0" rtlCol="0">
            <a:spAutoFit/>
          </a:bodyPr>
          <a:lstStyle/>
          <a:p>
            <a:r>
              <a:rPr lang="en-GB" sz="1200" dirty="0" err="1">
                <a:solidFill>
                  <a:schemeClr val="tx1"/>
                </a:solidFill>
                <a:latin typeface="Arial" panose="020B0604020202020204" pitchFamily="34" charset="0"/>
                <a:cs typeface="Arial" panose="020B0604020202020204" pitchFamily="34" charset="0"/>
              </a:rPr>
              <a:t>Efecto de impulso</a:t>
            </a:r>
          </a:p>
          <a:p>
            <a:r>
              <a:rPr lang="en-GB" sz="1200" dirty="0" err="1">
                <a:solidFill>
                  <a:schemeClr val="tx1"/>
                </a:solidFill>
                <a:latin typeface="Arial" panose="020B0604020202020204" pitchFamily="34" charset="0"/>
                <a:cs typeface="Arial" panose="020B0604020202020204" pitchFamily="34" charset="0"/>
              </a:rPr>
              <a:t>(5,6)</a:t>
            </a:r>
            <a:endParaRPr lang="en-GB" sz="1200" dirty="0">
              <a:solidFill>
                <a:schemeClr val="tx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373CFD0-69A1-2448-87CD-CE19D62A9D0E}"/>
              </a:ext>
            </a:extLst>
          </p:cNvPr>
          <p:cNvSpPr txBox="1"/>
          <p:nvPr/>
        </p:nvSpPr>
        <p:spPr>
          <a:xfrm>
            <a:off x="867044" y="4036978"/>
            <a:ext cx="2643411" cy="369332"/>
          </a:xfrm>
          <a:prstGeom prst="rect">
            <a:avLst/>
          </a:prstGeom>
          <a:solidFill>
            <a:schemeClr val="bg1"/>
          </a:solidFill>
        </p:spPr>
        <p:txBody>
          <a:bodyPr wrap="square" lIns="0" tIns="0" rIns="0" bIns="0" rtlCol="0">
            <a:spAutoFit/>
          </a:bodyPr>
          <a:lstStyle/>
          <a:p>
            <a:r>
              <a:rPr lang="en-GB" sz="1200" dirty="0" err="1">
                <a:solidFill>
                  <a:schemeClr val="tx1"/>
                </a:solidFill>
                <a:latin typeface="Arial" panose="020B0604020202020204" pitchFamily="34" charset="0"/>
                <a:cs typeface="Arial" panose="020B0604020202020204" pitchFamily="34" charset="0"/>
              </a:rPr>
              <a:t>Prueba cutánea positiva, sin factores de riesgo (12,15)</a:t>
            </a:r>
            <a:endParaRPr lang="en-GB" sz="1200" dirty="0">
              <a:solidFill>
                <a:schemeClr val="tx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5E6A95C-8268-6842-8DCF-F8FCFC40C704}"/>
              </a:ext>
            </a:extLst>
          </p:cNvPr>
          <p:cNvSpPr txBox="1"/>
          <p:nvPr/>
        </p:nvSpPr>
        <p:spPr>
          <a:xfrm>
            <a:off x="867044" y="3523473"/>
            <a:ext cx="2643411" cy="369332"/>
          </a:xfrm>
          <a:prstGeom prst="rect">
            <a:avLst/>
          </a:prstGeom>
          <a:solidFill>
            <a:schemeClr val="bg1"/>
          </a:solidFill>
        </p:spPr>
        <p:txBody>
          <a:bodyPr wrap="square" lIns="0" tIns="0" rIns="0" bIns="0" rtlCol="0">
            <a:spAutoFit/>
          </a:bodyPr>
          <a:lstStyle/>
          <a:p>
            <a:r>
              <a:rPr lang="en-GB" sz="1200" dirty="0" err="1">
                <a:solidFill>
                  <a:schemeClr val="tx1"/>
                </a:solidFill>
                <a:latin typeface="Arial" panose="020B0604020202020204" pitchFamily="34" charset="0"/>
                <a:cs typeface="Arial" panose="020B0604020202020204" pitchFamily="34" charset="0"/>
              </a:rPr>
              <a:t>Conversión de prueba cutánea</a:t>
            </a:r>
          </a:p>
          <a:p>
            <a:r>
              <a:rPr lang="en-GB" sz="1200" dirty="0" err="1">
                <a:solidFill>
                  <a:schemeClr val="tx1"/>
                </a:solidFill>
                <a:latin typeface="Arial" panose="020B0604020202020204" pitchFamily="34" charset="0"/>
                <a:cs typeface="Arial" panose="020B0604020202020204" pitchFamily="34" charset="0"/>
              </a:rPr>
              <a:t>(8, 9, 13, 14)</a:t>
            </a:r>
            <a:endParaRPr lang="en-GB" sz="1200" dirty="0">
              <a:solidFill>
                <a:schemeClr val="tx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DFDDB2E-F4EE-894C-B33C-BD87BDA828D0}"/>
              </a:ext>
            </a:extLst>
          </p:cNvPr>
          <p:cNvSpPr txBox="1"/>
          <p:nvPr/>
        </p:nvSpPr>
        <p:spPr>
          <a:xfrm>
            <a:off x="1114746" y="2049716"/>
            <a:ext cx="585629" cy="256953"/>
          </a:xfrm>
          <a:prstGeom prst="rect">
            <a:avLst/>
          </a:prstGeom>
          <a:solidFill>
            <a:schemeClr val="bg1"/>
          </a:solidFill>
        </p:spPr>
        <p:txBody>
          <a:bodyPr wrap="square" lIns="0" tIns="0" rIns="0" bIns="0" rtlCol="0" anchor="ctr" anchorCtr="0">
            <a:noAutofit/>
          </a:bodyPr>
          <a:lstStyle/>
          <a:p>
            <a:r>
              <a:rPr lang="en-GB" sz="1200" dirty="0" err="1">
                <a:solidFill>
                  <a:schemeClr val="tx1"/>
                </a:solidFill>
                <a:latin typeface="Arial" panose="020B0604020202020204" pitchFamily="34" charset="0"/>
                <a:cs typeface="Arial" panose="020B0604020202020204" pitchFamily="34" charset="0"/>
              </a:rPr>
              <a:t>Frente</a:t>
            </a:r>
            <a:endParaRPr lang="en-GB" sz="1200" dirty="0">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EE42B4E-DE30-D941-9F27-2A05D24243AE}"/>
              </a:ext>
            </a:extLst>
          </p:cNvPr>
          <p:cNvSpPr txBox="1"/>
          <p:nvPr/>
        </p:nvSpPr>
        <p:spPr>
          <a:xfrm>
            <a:off x="7751586" y="2017463"/>
            <a:ext cx="585629" cy="256953"/>
          </a:xfrm>
          <a:prstGeom prst="rect">
            <a:avLst/>
          </a:prstGeom>
          <a:solidFill>
            <a:schemeClr val="bg1"/>
          </a:solidFill>
        </p:spPr>
        <p:txBody>
          <a:bodyPr wrap="square" lIns="0" tIns="0" rIns="0" bIns="0" rtlCol="0" anchor="ctr" anchorCtr="0">
            <a:noAutofit/>
          </a:bodyPr>
          <a:lstStyle/>
          <a:p>
            <a:pPr algn="r"/>
            <a:r>
              <a:rPr lang="en-GB" sz="1200" dirty="0" err="1">
                <a:solidFill>
                  <a:schemeClr val="tx1"/>
                </a:solidFill>
                <a:latin typeface="Arial" panose="020B0604020202020204" pitchFamily="34" charset="0"/>
                <a:cs typeface="Arial" panose="020B0604020202020204" pitchFamily="34" charset="0"/>
              </a:rPr>
              <a:t>Trasera</a:t>
            </a:r>
            <a:endParaRPr lang="en-GB" sz="1200" dirty="0">
              <a:solidFill>
                <a:schemeClr val="tx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FAFCC79-AB2E-9746-86DE-26E6A60CB3E9}"/>
              </a:ext>
            </a:extLst>
          </p:cNvPr>
          <p:cNvSpPr txBox="1"/>
          <p:nvPr/>
        </p:nvSpPr>
        <p:spPr>
          <a:xfrm>
            <a:off x="6918006" y="5619338"/>
            <a:ext cx="1147822" cy="256953"/>
          </a:xfrm>
          <a:prstGeom prst="rect">
            <a:avLst/>
          </a:prstGeom>
          <a:solidFill>
            <a:schemeClr val="bg1"/>
          </a:solidFill>
        </p:spPr>
        <p:txBody>
          <a:bodyPr wrap="square" lIns="0" tIns="0" rIns="0" bIns="0" rtlCol="0" anchor="ctr" anchorCtr="0">
            <a:noAutofit/>
          </a:bodyPr>
          <a:lstStyle/>
          <a:p>
            <a:r>
              <a:rPr lang="en-GB" sz="1200" dirty="0" err="1">
                <a:solidFill>
                  <a:schemeClr val="tx1"/>
                </a:solidFill>
                <a:latin typeface="Arial" panose="020B0604020202020204" pitchFamily="34" charset="0"/>
                <a:cs typeface="Arial" panose="020B0604020202020204" pitchFamily="34" charset="0"/>
              </a:rPr>
              <a:t>Paciente índice</a:t>
            </a:r>
            <a:endParaRPr lang="en-GB" sz="1200"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D1C7B729-32E8-F040-BEFC-49F45ED4E625}"/>
              </a:ext>
            </a:extLst>
          </p:cNvPr>
          <p:cNvSpPr/>
          <p:nvPr/>
        </p:nvSpPr>
        <p:spPr>
          <a:xfrm>
            <a:off x="524118" y="4092168"/>
            <a:ext cx="252000" cy="252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nvGrpSpPr>
          <p:cNvPr id="31" name="Group 30">
            <a:extLst>
              <a:ext uri="{FF2B5EF4-FFF2-40B4-BE49-F238E27FC236}">
                <a16:creationId xmlns:a16="http://schemas.microsoft.com/office/drawing/2014/main" id="{F56FEA04-E84E-084D-AFC1-870331E710F0}"/>
              </a:ext>
            </a:extLst>
          </p:cNvPr>
          <p:cNvGrpSpPr/>
          <p:nvPr/>
        </p:nvGrpSpPr>
        <p:grpSpPr>
          <a:xfrm>
            <a:off x="524118" y="4606518"/>
            <a:ext cx="252000" cy="252000"/>
            <a:chOff x="524118" y="4384674"/>
            <a:chExt cx="252000" cy="252000"/>
          </a:xfrm>
        </p:grpSpPr>
        <p:sp>
          <p:nvSpPr>
            <p:cNvPr id="28" name="Rectangle 27">
              <a:extLst>
                <a:ext uri="{FF2B5EF4-FFF2-40B4-BE49-F238E27FC236}">
                  <a16:creationId xmlns:a16="http://schemas.microsoft.com/office/drawing/2014/main" id="{A2A4098A-697A-754C-84D9-71DB90D14B4E}"/>
                </a:ext>
              </a:extLst>
            </p:cNvPr>
            <p:cNvSpPr/>
            <p:nvPr/>
          </p:nvSpPr>
          <p:spPr>
            <a:xfrm>
              <a:off x="524118" y="4384674"/>
              <a:ext cx="252000" cy="252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30" name="Oval 29">
              <a:extLst>
                <a:ext uri="{FF2B5EF4-FFF2-40B4-BE49-F238E27FC236}">
                  <a16:creationId xmlns:a16="http://schemas.microsoft.com/office/drawing/2014/main" id="{349203EF-35B3-E540-9862-B08BFD555497}"/>
                </a:ext>
              </a:extLst>
            </p:cNvPr>
            <p:cNvSpPr>
              <a:spLocks noChangeAspect="1"/>
            </p:cNvSpPr>
            <p:nvPr/>
          </p:nvSpPr>
          <p:spPr>
            <a:xfrm>
              <a:off x="578118" y="4436803"/>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34" name="Group 33">
            <a:extLst>
              <a:ext uri="{FF2B5EF4-FFF2-40B4-BE49-F238E27FC236}">
                <a16:creationId xmlns:a16="http://schemas.microsoft.com/office/drawing/2014/main" id="{1121D430-A58D-A241-B88F-3E68C9083508}"/>
              </a:ext>
            </a:extLst>
          </p:cNvPr>
          <p:cNvGrpSpPr/>
          <p:nvPr/>
        </p:nvGrpSpPr>
        <p:grpSpPr>
          <a:xfrm>
            <a:off x="485855" y="3530780"/>
            <a:ext cx="327025" cy="327025"/>
            <a:chOff x="486605" y="3308936"/>
            <a:chExt cx="327025" cy="327025"/>
          </a:xfrm>
        </p:grpSpPr>
        <p:sp>
          <p:nvSpPr>
            <p:cNvPr id="33" name="Oval 32">
              <a:extLst>
                <a:ext uri="{FF2B5EF4-FFF2-40B4-BE49-F238E27FC236}">
                  <a16:creationId xmlns:a16="http://schemas.microsoft.com/office/drawing/2014/main" id="{E0BEEC28-958E-F14E-BFB7-58C0C3B85797}"/>
                </a:ext>
              </a:extLst>
            </p:cNvPr>
            <p:cNvSpPr/>
            <p:nvPr/>
          </p:nvSpPr>
          <p:spPr>
            <a:xfrm>
              <a:off x="486605" y="3308936"/>
              <a:ext cx="327025" cy="327025"/>
            </a:xfrm>
            <a:prstGeom prst="ellipse">
              <a:avLst/>
            </a:prstGeom>
            <a:solidFill>
              <a:schemeClr val="bg1"/>
            </a:solidFill>
            <a:ln w="127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32" name="Rectangle 31">
              <a:extLst>
                <a:ext uri="{FF2B5EF4-FFF2-40B4-BE49-F238E27FC236}">
                  <a16:creationId xmlns:a16="http://schemas.microsoft.com/office/drawing/2014/main" id="{BF70591B-5326-3C4E-AF83-688339492FCD}"/>
                </a:ext>
              </a:extLst>
            </p:cNvPr>
            <p:cNvSpPr>
              <a:spLocks noChangeAspect="1"/>
            </p:cNvSpPr>
            <p:nvPr/>
          </p:nvSpPr>
          <p:spPr>
            <a:xfrm>
              <a:off x="551117" y="3373448"/>
              <a:ext cx="198000" cy="198000"/>
            </a:xfrm>
            <a:prstGeom prst="rect">
              <a:avLst/>
            </a:pr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35" name="Group 34">
            <a:extLst>
              <a:ext uri="{FF2B5EF4-FFF2-40B4-BE49-F238E27FC236}">
                <a16:creationId xmlns:a16="http://schemas.microsoft.com/office/drawing/2014/main" id="{F451993F-D63E-C444-9DC3-8EAE0895BDD7}"/>
              </a:ext>
            </a:extLst>
          </p:cNvPr>
          <p:cNvGrpSpPr>
            <a:grpSpLocks noChangeAspect="1"/>
          </p:cNvGrpSpPr>
          <p:nvPr/>
        </p:nvGrpSpPr>
        <p:grpSpPr>
          <a:xfrm>
            <a:off x="4293063" y="3764628"/>
            <a:ext cx="115200" cy="115200"/>
            <a:chOff x="524118" y="4384674"/>
            <a:chExt cx="252000" cy="252000"/>
          </a:xfrm>
        </p:grpSpPr>
        <p:sp>
          <p:nvSpPr>
            <p:cNvPr id="36" name="Rectangle 35">
              <a:extLst>
                <a:ext uri="{FF2B5EF4-FFF2-40B4-BE49-F238E27FC236}">
                  <a16:creationId xmlns:a16="http://schemas.microsoft.com/office/drawing/2014/main" id="{E2A531F2-5FA7-ED4C-857B-2C5D0671B9A6}"/>
                </a:ext>
              </a:extLst>
            </p:cNvPr>
            <p:cNvSpPr/>
            <p:nvPr/>
          </p:nvSpPr>
          <p:spPr>
            <a:xfrm>
              <a:off x="524118" y="4384674"/>
              <a:ext cx="252000" cy="252000"/>
            </a:xfrm>
            <a:prstGeom prst="rect">
              <a:avLst/>
            </a:prstGeom>
            <a:solidFill>
              <a:schemeClr val="bg1"/>
            </a:solidFill>
            <a:ln w="12700">
              <a:solidFill>
                <a:srgbClr val="3D6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37" name="Oval 36">
              <a:extLst>
                <a:ext uri="{FF2B5EF4-FFF2-40B4-BE49-F238E27FC236}">
                  <a16:creationId xmlns:a16="http://schemas.microsoft.com/office/drawing/2014/main" id="{48B46D88-9B1E-F943-AFA9-EF9D1321476F}"/>
                </a:ext>
              </a:extLst>
            </p:cNvPr>
            <p:cNvSpPr>
              <a:spLocks noChangeAspect="1"/>
            </p:cNvSpPr>
            <p:nvPr/>
          </p:nvSpPr>
          <p:spPr>
            <a:xfrm>
              <a:off x="578118" y="4436803"/>
              <a:ext cx="144000" cy="144000"/>
            </a:xfrm>
            <a:prstGeom prst="ellipse">
              <a:avLst/>
            </a:pr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38" name="Group 37">
            <a:extLst>
              <a:ext uri="{FF2B5EF4-FFF2-40B4-BE49-F238E27FC236}">
                <a16:creationId xmlns:a16="http://schemas.microsoft.com/office/drawing/2014/main" id="{893AD056-5796-3D4C-B91E-1EED8E6CCFAD}"/>
              </a:ext>
            </a:extLst>
          </p:cNvPr>
          <p:cNvGrpSpPr>
            <a:grpSpLocks noChangeAspect="1"/>
          </p:cNvGrpSpPr>
          <p:nvPr/>
        </p:nvGrpSpPr>
        <p:grpSpPr>
          <a:xfrm>
            <a:off x="4293063" y="3888554"/>
            <a:ext cx="115200" cy="115200"/>
            <a:chOff x="524118" y="4384674"/>
            <a:chExt cx="252000" cy="252000"/>
          </a:xfrm>
        </p:grpSpPr>
        <p:sp>
          <p:nvSpPr>
            <p:cNvPr id="39" name="Rectangle 38">
              <a:extLst>
                <a:ext uri="{FF2B5EF4-FFF2-40B4-BE49-F238E27FC236}">
                  <a16:creationId xmlns:a16="http://schemas.microsoft.com/office/drawing/2014/main" id="{9B957439-6AF1-AA44-B8AA-BF644C0DB71C}"/>
                </a:ext>
              </a:extLst>
            </p:cNvPr>
            <p:cNvSpPr/>
            <p:nvPr/>
          </p:nvSpPr>
          <p:spPr>
            <a:xfrm>
              <a:off x="524118" y="4384674"/>
              <a:ext cx="252000" cy="252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40" name="Oval 39">
              <a:extLst>
                <a:ext uri="{FF2B5EF4-FFF2-40B4-BE49-F238E27FC236}">
                  <a16:creationId xmlns:a16="http://schemas.microsoft.com/office/drawing/2014/main" id="{9F180DB1-B93F-C64F-8E4E-DE7DAECB7F1E}"/>
                </a:ext>
              </a:extLst>
            </p:cNvPr>
            <p:cNvSpPr>
              <a:spLocks noChangeAspect="1"/>
            </p:cNvSpPr>
            <p:nvPr/>
          </p:nvSpPr>
          <p:spPr>
            <a:xfrm>
              <a:off x="578118" y="4436803"/>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41" name="Group 40">
            <a:extLst>
              <a:ext uri="{FF2B5EF4-FFF2-40B4-BE49-F238E27FC236}">
                <a16:creationId xmlns:a16="http://schemas.microsoft.com/office/drawing/2014/main" id="{0755EFD5-8154-F34E-85A5-1BAB7CCE1B20}"/>
              </a:ext>
            </a:extLst>
          </p:cNvPr>
          <p:cNvGrpSpPr>
            <a:grpSpLocks noChangeAspect="1"/>
          </p:cNvGrpSpPr>
          <p:nvPr/>
        </p:nvGrpSpPr>
        <p:grpSpPr>
          <a:xfrm>
            <a:off x="5064588" y="4215579"/>
            <a:ext cx="115200" cy="115200"/>
            <a:chOff x="524118" y="4384674"/>
            <a:chExt cx="252000" cy="252000"/>
          </a:xfrm>
        </p:grpSpPr>
        <p:sp>
          <p:nvSpPr>
            <p:cNvPr id="42" name="Rectangle 41">
              <a:extLst>
                <a:ext uri="{FF2B5EF4-FFF2-40B4-BE49-F238E27FC236}">
                  <a16:creationId xmlns:a16="http://schemas.microsoft.com/office/drawing/2014/main" id="{ECF3F113-4A56-F14B-B7A3-3EA83AADAA96}"/>
                </a:ext>
              </a:extLst>
            </p:cNvPr>
            <p:cNvSpPr/>
            <p:nvPr/>
          </p:nvSpPr>
          <p:spPr>
            <a:xfrm>
              <a:off x="524118" y="4384674"/>
              <a:ext cx="252000" cy="252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43" name="Oval 42">
              <a:extLst>
                <a:ext uri="{FF2B5EF4-FFF2-40B4-BE49-F238E27FC236}">
                  <a16:creationId xmlns:a16="http://schemas.microsoft.com/office/drawing/2014/main" id="{79FC667D-ABB6-EB42-83FA-C6A958B235F3}"/>
                </a:ext>
              </a:extLst>
            </p:cNvPr>
            <p:cNvSpPr>
              <a:spLocks noChangeAspect="1"/>
            </p:cNvSpPr>
            <p:nvPr/>
          </p:nvSpPr>
          <p:spPr>
            <a:xfrm>
              <a:off x="578118" y="4436803"/>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44" name="Group 43">
            <a:extLst>
              <a:ext uri="{FF2B5EF4-FFF2-40B4-BE49-F238E27FC236}">
                <a16:creationId xmlns:a16="http://schemas.microsoft.com/office/drawing/2014/main" id="{5C4AAA02-AD9E-3D40-AFAD-E8E4405DA57F}"/>
              </a:ext>
            </a:extLst>
          </p:cNvPr>
          <p:cNvGrpSpPr>
            <a:grpSpLocks noChangeAspect="1"/>
          </p:cNvGrpSpPr>
          <p:nvPr/>
        </p:nvGrpSpPr>
        <p:grpSpPr>
          <a:xfrm>
            <a:off x="5661488" y="4583879"/>
            <a:ext cx="115200" cy="115200"/>
            <a:chOff x="524118" y="4384674"/>
            <a:chExt cx="252000" cy="252000"/>
          </a:xfrm>
        </p:grpSpPr>
        <p:sp>
          <p:nvSpPr>
            <p:cNvPr id="45" name="Rectangle 44">
              <a:extLst>
                <a:ext uri="{FF2B5EF4-FFF2-40B4-BE49-F238E27FC236}">
                  <a16:creationId xmlns:a16="http://schemas.microsoft.com/office/drawing/2014/main" id="{995790DD-14C9-DD4B-AEC9-A8FFA70B66C4}"/>
                </a:ext>
              </a:extLst>
            </p:cNvPr>
            <p:cNvSpPr/>
            <p:nvPr/>
          </p:nvSpPr>
          <p:spPr>
            <a:xfrm>
              <a:off x="524118" y="4384674"/>
              <a:ext cx="252000" cy="252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46" name="Oval 45">
              <a:extLst>
                <a:ext uri="{FF2B5EF4-FFF2-40B4-BE49-F238E27FC236}">
                  <a16:creationId xmlns:a16="http://schemas.microsoft.com/office/drawing/2014/main" id="{900DE543-C73B-674C-882A-AEA03AD3E5EA}"/>
                </a:ext>
              </a:extLst>
            </p:cNvPr>
            <p:cNvSpPr>
              <a:spLocks noChangeAspect="1"/>
            </p:cNvSpPr>
            <p:nvPr/>
          </p:nvSpPr>
          <p:spPr>
            <a:xfrm>
              <a:off x="578118" y="4436803"/>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47" name="Group 46">
            <a:extLst>
              <a:ext uri="{FF2B5EF4-FFF2-40B4-BE49-F238E27FC236}">
                <a16:creationId xmlns:a16="http://schemas.microsoft.com/office/drawing/2014/main" id="{5A692DB5-582A-7742-A91A-AA1118AA751C}"/>
              </a:ext>
            </a:extLst>
          </p:cNvPr>
          <p:cNvGrpSpPr>
            <a:grpSpLocks noChangeAspect="1"/>
          </p:cNvGrpSpPr>
          <p:nvPr/>
        </p:nvGrpSpPr>
        <p:grpSpPr>
          <a:xfrm>
            <a:off x="4290088" y="4432394"/>
            <a:ext cx="180000" cy="180000"/>
            <a:chOff x="486605" y="3308936"/>
            <a:chExt cx="327025" cy="327025"/>
          </a:xfrm>
        </p:grpSpPr>
        <p:sp>
          <p:nvSpPr>
            <p:cNvPr id="48" name="Oval 47">
              <a:extLst>
                <a:ext uri="{FF2B5EF4-FFF2-40B4-BE49-F238E27FC236}">
                  <a16:creationId xmlns:a16="http://schemas.microsoft.com/office/drawing/2014/main" id="{21D7476A-7113-4D45-88CF-AC567369CC08}"/>
                </a:ext>
              </a:extLst>
            </p:cNvPr>
            <p:cNvSpPr/>
            <p:nvPr/>
          </p:nvSpPr>
          <p:spPr>
            <a:xfrm>
              <a:off x="486605" y="3308936"/>
              <a:ext cx="327025" cy="327025"/>
            </a:xfrm>
            <a:prstGeom prst="ellipse">
              <a:avLst/>
            </a:prstGeom>
            <a:solidFill>
              <a:schemeClr val="bg1"/>
            </a:solidFill>
            <a:ln w="127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49" name="Rectangle 48">
              <a:extLst>
                <a:ext uri="{FF2B5EF4-FFF2-40B4-BE49-F238E27FC236}">
                  <a16:creationId xmlns:a16="http://schemas.microsoft.com/office/drawing/2014/main" id="{CA301D79-A05D-2F44-AACE-C6E020DC2D47}"/>
                </a:ext>
              </a:extLst>
            </p:cNvPr>
            <p:cNvSpPr>
              <a:spLocks noChangeAspect="1"/>
            </p:cNvSpPr>
            <p:nvPr/>
          </p:nvSpPr>
          <p:spPr>
            <a:xfrm>
              <a:off x="551117" y="3373448"/>
              <a:ext cx="198000" cy="198000"/>
            </a:xfrm>
            <a:prstGeom prst="rect">
              <a:avLst/>
            </a:pr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50" name="Group 49">
            <a:extLst>
              <a:ext uri="{FF2B5EF4-FFF2-40B4-BE49-F238E27FC236}">
                <a16:creationId xmlns:a16="http://schemas.microsoft.com/office/drawing/2014/main" id="{C9D6A2FE-4F93-D746-AB67-98230F17F9AE}"/>
              </a:ext>
            </a:extLst>
          </p:cNvPr>
          <p:cNvGrpSpPr>
            <a:grpSpLocks noChangeAspect="1"/>
          </p:cNvGrpSpPr>
          <p:nvPr/>
        </p:nvGrpSpPr>
        <p:grpSpPr>
          <a:xfrm>
            <a:off x="4420263" y="4914994"/>
            <a:ext cx="180000" cy="180000"/>
            <a:chOff x="486605" y="3308936"/>
            <a:chExt cx="327025" cy="327025"/>
          </a:xfrm>
        </p:grpSpPr>
        <p:sp>
          <p:nvSpPr>
            <p:cNvPr id="51" name="Oval 50">
              <a:extLst>
                <a:ext uri="{FF2B5EF4-FFF2-40B4-BE49-F238E27FC236}">
                  <a16:creationId xmlns:a16="http://schemas.microsoft.com/office/drawing/2014/main" id="{3C8831C2-CDFA-7643-B656-EC1BAFED053D}"/>
                </a:ext>
              </a:extLst>
            </p:cNvPr>
            <p:cNvSpPr/>
            <p:nvPr/>
          </p:nvSpPr>
          <p:spPr>
            <a:xfrm>
              <a:off x="486605" y="3308936"/>
              <a:ext cx="327025" cy="327025"/>
            </a:xfrm>
            <a:prstGeom prst="ellipse">
              <a:avLst/>
            </a:prstGeom>
            <a:solidFill>
              <a:schemeClr val="bg1"/>
            </a:solidFill>
            <a:ln w="127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52" name="Rectangle 51">
              <a:extLst>
                <a:ext uri="{FF2B5EF4-FFF2-40B4-BE49-F238E27FC236}">
                  <a16:creationId xmlns:a16="http://schemas.microsoft.com/office/drawing/2014/main" id="{0F3785A2-394C-D344-B7E4-D5F8A93CE231}"/>
                </a:ext>
              </a:extLst>
            </p:cNvPr>
            <p:cNvSpPr>
              <a:spLocks noChangeAspect="1"/>
            </p:cNvSpPr>
            <p:nvPr/>
          </p:nvSpPr>
          <p:spPr>
            <a:xfrm>
              <a:off x="551117" y="3373448"/>
              <a:ext cx="198000" cy="198000"/>
            </a:xfrm>
            <a:prstGeom prst="rect">
              <a:avLst/>
            </a:pr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53" name="Group 52">
            <a:extLst>
              <a:ext uri="{FF2B5EF4-FFF2-40B4-BE49-F238E27FC236}">
                <a16:creationId xmlns:a16="http://schemas.microsoft.com/office/drawing/2014/main" id="{DBF075EF-47BA-B743-8168-96A28A166330}"/>
              </a:ext>
            </a:extLst>
          </p:cNvPr>
          <p:cNvGrpSpPr>
            <a:grpSpLocks noChangeAspect="1"/>
          </p:cNvGrpSpPr>
          <p:nvPr/>
        </p:nvGrpSpPr>
        <p:grpSpPr>
          <a:xfrm>
            <a:off x="6490363" y="4432394"/>
            <a:ext cx="180000" cy="180000"/>
            <a:chOff x="486605" y="3308936"/>
            <a:chExt cx="327025" cy="327025"/>
          </a:xfrm>
        </p:grpSpPr>
        <p:sp>
          <p:nvSpPr>
            <p:cNvPr id="54" name="Oval 53">
              <a:extLst>
                <a:ext uri="{FF2B5EF4-FFF2-40B4-BE49-F238E27FC236}">
                  <a16:creationId xmlns:a16="http://schemas.microsoft.com/office/drawing/2014/main" id="{B76E46BB-D503-B140-BBD6-75B2349D8372}"/>
                </a:ext>
              </a:extLst>
            </p:cNvPr>
            <p:cNvSpPr/>
            <p:nvPr/>
          </p:nvSpPr>
          <p:spPr>
            <a:xfrm>
              <a:off x="486605" y="3308936"/>
              <a:ext cx="327025" cy="327025"/>
            </a:xfrm>
            <a:prstGeom prst="ellipse">
              <a:avLst/>
            </a:prstGeom>
            <a:solidFill>
              <a:schemeClr val="bg1"/>
            </a:solidFill>
            <a:ln w="127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55" name="Rectangle 54">
              <a:extLst>
                <a:ext uri="{FF2B5EF4-FFF2-40B4-BE49-F238E27FC236}">
                  <a16:creationId xmlns:a16="http://schemas.microsoft.com/office/drawing/2014/main" id="{B3B550AD-085B-DC47-AA7A-70E95B32B7A5}"/>
                </a:ext>
              </a:extLst>
            </p:cNvPr>
            <p:cNvSpPr>
              <a:spLocks noChangeAspect="1"/>
            </p:cNvSpPr>
            <p:nvPr/>
          </p:nvSpPr>
          <p:spPr>
            <a:xfrm>
              <a:off x="551117" y="3373448"/>
              <a:ext cx="198000" cy="198000"/>
            </a:xfrm>
            <a:prstGeom prst="rect">
              <a:avLst/>
            </a:pr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grpSp>
        <p:nvGrpSpPr>
          <p:cNvPr id="56" name="Group 55">
            <a:extLst>
              <a:ext uri="{FF2B5EF4-FFF2-40B4-BE49-F238E27FC236}">
                <a16:creationId xmlns:a16="http://schemas.microsoft.com/office/drawing/2014/main" id="{6C11B641-506B-664B-B94B-D9D2AA5690D3}"/>
              </a:ext>
            </a:extLst>
          </p:cNvPr>
          <p:cNvGrpSpPr>
            <a:grpSpLocks noChangeAspect="1"/>
          </p:cNvGrpSpPr>
          <p:nvPr/>
        </p:nvGrpSpPr>
        <p:grpSpPr>
          <a:xfrm>
            <a:off x="6395113" y="4902294"/>
            <a:ext cx="180000" cy="180000"/>
            <a:chOff x="486605" y="3308936"/>
            <a:chExt cx="327025" cy="327025"/>
          </a:xfrm>
        </p:grpSpPr>
        <p:sp>
          <p:nvSpPr>
            <p:cNvPr id="57" name="Oval 56">
              <a:extLst>
                <a:ext uri="{FF2B5EF4-FFF2-40B4-BE49-F238E27FC236}">
                  <a16:creationId xmlns:a16="http://schemas.microsoft.com/office/drawing/2014/main" id="{D5B90E95-833C-EB43-BAE0-12E7553D3E0F}"/>
                </a:ext>
              </a:extLst>
            </p:cNvPr>
            <p:cNvSpPr/>
            <p:nvPr/>
          </p:nvSpPr>
          <p:spPr>
            <a:xfrm>
              <a:off x="486605" y="3308936"/>
              <a:ext cx="327025" cy="327025"/>
            </a:xfrm>
            <a:prstGeom prst="ellipse">
              <a:avLst/>
            </a:prstGeom>
            <a:solidFill>
              <a:schemeClr val="bg1"/>
            </a:solidFill>
            <a:ln w="127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58" name="Rectangle 57">
              <a:extLst>
                <a:ext uri="{FF2B5EF4-FFF2-40B4-BE49-F238E27FC236}">
                  <a16:creationId xmlns:a16="http://schemas.microsoft.com/office/drawing/2014/main" id="{6CA948D5-AE1A-A446-8070-DD774AE8C794}"/>
                </a:ext>
              </a:extLst>
            </p:cNvPr>
            <p:cNvSpPr>
              <a:spLocks noChangeAspect="1"/>
            </p:cNvSpPr>
            <p:nvPr/>
          </p:nvSpPr>
          <p:spPr>
            <a:xfrm>
              <a:off x="551117" y="3373448"/>
              <a:ext cx="198000" cy="198000"/>
            </a:xfrm>
            <a:prstGeom prst="rect">
              <a:avLst/>
            </a:pr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sp>
        <p:nvSpPr>
          <p:cNvPr id="59" name="Rectangle 58">
            <a:extLst>
              <a:ext uri="{FF2B5EF4-FFF2-40B4-BE49-F238E27FC236}">
                <a16:creationId xmlns:a16="http://schemas.microsoft.com/office/drawing/2014/main" id="{7CCE0847-39FF-5147-8C7B-FFDAADD3F732}"/>
              </a:ext>
            </a:extLst>
          </p:cNvPr>
          <p:cNvSpPr>
            <a:spLocks noChangeAspect="1"/>
          </p:cNvSpPr>
          <p:nvPr/>
        </p:nvSpPr>
        <p:spPr>
          <a:xfrm>
            <a:off x="6709060" y="4340304"/>
            <a:ext cx="115200" cy="1152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0" name="Rectangle 59">
            <a:extLst>
              <a:ext uri="{FF2B5EF4-FFF2-40B4-BE49-F238E27FC236}">
                <a16:creationId xmlns:a16="http://schemas.microsoft.com/office/drawing/2014/main" id="{58E25E43-B653-BD4C-BCA5-3916B8DDFBB5}"/>
              </a:ext>
            </a:extLst>
          </p:cNvPr>
          <p:cNvSpPr>
            <a:spLocks noChangeAspect="1"/>
          </p:cNvSpPr>
          <p:nvPr/>
        </p:nvSpPr>
        <p:spPr>
          <a:xfrm>
            <a:off x="6997985" y="4802647"/>
            <a:ext cx="144000" cy="144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nvGrpSpPr>
          <p:cNvPr id="61" name="Group 60">
            <a:extLst>
              <a:ext uri="{FF2B5EF4-FFF2-40B4-BE49-F238E27FC236}">
                <a16:creationId xmlns:a16="http://schemas.microsoft.com/office/drawing/2014/main" id="{FAEC8E83-B4D5-C444-9495-8242DFF92959}"/>
              </a:ext>
            </a:extLst>
          </p:cNvPr>
          <p:cNvGrpSpPr/>
          <p:nvPr/>
        </p:nvGrpSpPr>
        <p:grpSpPr>
          <a:xfrm>
            <a:off x="524118" y="5082006"/>
            <a:ext cx="252000" cy="252000"/>
            <a:chOff x="524118" y="4384674"/>
            <a:chExt cx="252000" cy="252000"/>
          </a:xfrm>
        </p:grpSpPr>
        <p:sp>
          <p:nvSpPr>
            <p:cNvPr id="62" name="Rectangle 61">
              <a:extLst>
                <a:ext uri="{FF2B5EF4-FFF2-40B4-BE49-F238E27FC236}">
                  <a16:creationId xmlns:a16="http://schemas.microsoft.com/office/drawing/2014/main" id="{5326985F-61B5-3F49-9983-5721720FB6EE}"/>
                </a:ext>
              </a:extLst>
            </p:cNvPr>
            <p:cNvSpPr/>
            <p:nvPr/>
          </p:nvSpPr>
          <p:spPr>
            <a:xfrm>
              <a:off x="524118" y="4384674"/>
              <a:ext cx="252000" cy="252000"/>
            </a:xfrm>
            <a:prstGeom prst="rect">
              <a:avLst/>
            </a:prstGeom>
            <a:solidFill>
              <a:schemeClr val="bg1"/>
            </a:solidFill>
            <a:ln w="12700">
              <a:solidFill>
                <a:srgbClr val="3D6C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3" name="Oval 62">
              <a:extLst>
                <a:ext uri="{FF2B5EF4-FFF2-40B4-BE49-F238E27FC236}">
                  <a16:creationId xmlns:a16="http://schemas.microsoft.com/office/drawing/2014/main" id="{05C5C230-A305-A248-B5DB-210FCBE9BF8A}"/>
                </a:ext>
              </a:extLst>
            </p:cNvPr>
            <p:cNvSpPr>
              <a:spLocks noChangeAspect="1"/>
            </p:cNvSpPr>
            <p:nvPr/>
          </p:nvSpPr>
          <p:spPr>
            <a:xfrm>
              <a:off x="578118" y="4436803"/>
              <a:ext cx="144000" cy="144000"/>
            </a:xfrm>
            <a:prstGeom prst="ellipse">
              <a:avLst/>
            </a:pr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grpSp>
    </p:spTree>
    <p:extLst>
      <p:ext uri="{BB962C8B-B14F-4D97-AF65-F5344CB8AC3E}">
        <p14:creationId xmlns:p14="http://schemas.microsoft.com/office/powerpoint/2010/main" val="2217869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A372E29-DB7F-424C-B16A-78D1C836E3D6}"/>
              </a:ext>
            </a:extLst>
          </p:cNvPr>
          <p:cNvSpPr/>
          <p:nvPr/>
        </p:nvSpPr>
        <p:spPr>
          <a:xfrm>
            <a:off x="1" y="2280639"/>
            <a:ext cx="9144000" cy="378088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a:t>
            </a:r>
            <a:r>
              <a:rPr lang="en-GB" sz="3200" b="1" spc="-50" dirty="0">
                <a:solidFill>
                  <a:srgbClr val="3D6C9D"/>
                </a:solidFill>
                <a:latin typeface="Arial Black" panose="020B0604020202020204" pitchFamily="34" charset="0"/>
                <a:cs typeface="Arial Black" panose="020B0604020202020204" pitchFamily="34" charset="0"/>
              </a:rPr>
              <a:t> de </a:t>
            </a:r>
            <a:r>
              <a:rPr lang="en-GB" sz="3200" b="1" spc="-50" dirty="0" err="1">
                <a:solidFill>
                  <a:srgbClr val="3D6C9D"/>
                </a:solidFill>
                <a:latin typeface="Arial Black" panose="020B0604020202020204" pitchFamily="34" charset="0"/>
                <a:cs typeface="Arial Black" panose="020B0604020202020204" pitchFamily="34" charset="0"/>
              </a:rPr>
              <a:t>tiempo</a:t>
            </a:r>
            <a:endParaRPr lang="en-GB" sz="3200" b="1" spc="-50" dirty="0">
              <a:solidFill>
                <a:srgbClr val="3D6C9D"/>
              </a:solidFill>
              <a:latin typeface="Arial Black" panose="020B0604020202020204" pitchFamily="34" charset="0"/>
              <a:cs typeface="Arial Black" panose="020B0604020202020204" pitchFamily="34" charset="0"/>
            </a:endParaRPr>
          </a:p>
        </p:txBody>
      </p:sp>
      <p:sp>
        <p:nvSpPr>
          <p:cNvPr id="5" name="TextBox 4">
            <a:extLst>
              <a:ext uri="{FF2B5EF4-FFF2-40B4-BE49-F238E27FC236}">
                <a16:creationId xmlns:a16="http://schemas.microsoft.com/office/drawing/2014/main" id="{7C27D2DD-44BC-FA4E-A9A4-E1BBFD263520}"/>
              </a:ext>
            </a:extLst>
          </p:cNvPr>
          <p:cNvSpPr txBox="1"/>
          <p:nvPr/>
        </p:nvSpPr>
        <p:spPr>
          <a:xfrm>
            <a:off x="431799" y="6227861"/>
            <a:ext cx="8243889" cy="307777"/>
          </a:xfrm>
          <a:prstGeom prst="rect">
            <a:avLst/>
          </a:prstGeom>
          <a:noFill/>
        </p:spPr>
        <p:txBody>
          <a:bodyPr wrap="square" lIns="0" tIns="0" rIns="0" bIns="0" rtlCol="0">
            <a:spAutoFit/>
          </a:bodyPr>
          <a:lstStyle/>
          <a:p>
            <a:r>
              <a:rPr lang="en-GB" sz="1000" dirty="0">
                <a:solidFill>
                  <a:schemeClr val="tx1"/>
                </a:solidFill>
              </a:rPr>
              <a:t>Castell J, Gutiérrez G. Brote de 18 casos de hepatitis C en una unidad de hemodiálisis. </a:t>
            </a:r>
            <a:r>
              <a:rPr lang="en-GB" sz="1000" i="1" dirty="0">
                <a:solidFill>
                  <a:schemeClr val="tx1"/>
                </a:solidFill>
              </a:rPr>
              <a:t>Gaceta Sanitaria. 2005;</a:t>
            </a:r>
            <a:r>
              <a:rPr lang="en-GB" sz="1000" dirty="0">
                <a:solidFill>
                  <a:schemeClr val="tx1"/>
                </a:solidFill>
              </a:rPr>
              <a:t> 19, 214–220. Disponible en: </a:t>
            </a:r>
            <a:r>
              <a:rPr lang="en-GB" sz="1000" dirty="0">
                <a:solidFill>
                  <a:srgbClr val="3D6C9D"/>
                </a:solidFill>
                <a:hlinkClick r:id="rId2">
                  <a:extLst>
                    <a:ext uri="{A12FA001-AC4F-418D-AE19-62706E023703}">
                      <ahyp:hlinkClr xmlns:ahyp="http://schemas.microsoft.com/office/drawing/2018/hyperlinkcolor" val="tx"/>
                    </a:ext>
                  </a:extLst>
                </a:hlinkClick>
              </a:rPr>
              <a:t>https://doi.org/10.1590/S0213-91112005000300006</a:t>
            </a:r>
            <a:endParaRPr lang="en-GB" sz="1000" dirty="0">
              <a:solidFill>
                <a:srgbClr val="3D6C9D"/>
              </a:solidFill>
            </a:endParaRPr>
          </a:p>
        </p:txBody>
      </p:sp>
      <p:sp>
        <p:nvSpPr>
          <p:cNvPr id="64" name="TextBox 63">
            <a:extLst>
              <a:ext uri="{FF2B5EF4-FFF2-40B4-BE49-F238E27FC236}">
                <a16:creationId xmlns:a16="http://schemas.microsoft.com/office/drawing/2014/main" id="{A8028795-977C-9349-95EF-C89B5C4EEE1E}"/>
              </a:ext>
            </a:extLst>
          </p:cNvPr>
          <p:cNvSpPr txBox="1"/>
          <p:nvPr/>
        </p:nvSpPr>
        <p:spPr>
          <a:xfrm>
            <a:off x="431798" y="1177424"/>
            <a:ext cx="5446487" cy="246221"/>
          </a:xfrm>
          <a:prstGeom prst="rect">
            <a:avLst/>
          </a:prstGeom>
          <a:noFill/>
        </p:spPr>
        <p:txBody>
          <a:bodyPr wrap="square" lIns="0" tIns="0" rIns="0" bIns="0" rtlCol="0">
            <a:spAutoFit/>
          </a:bodyPr>
          <a:lstStyle/>
          <a:p>
            <a:r>
              <a:rPr lang="en-GB" sz="1600" b="1" dirty="0" err="1">
                <a:solidFill>
                  <a:schemeClr val="tx1"/>
                </a:solidFill>
                <a:latin typeface="Arial" panose="020B0604020202020204" pitchFamily="34" charset="0"/>
                <a:cs typeface="Arial" panose="020B0604020202020204" pitchFamily="34" charset="0"/>
              </a:rPr>
              <a:t>Brote de Hepatitis C, Castilla-La Mancha, 2001</a:t>
            </a:r>
            <a:endParaRPr lang="en-GB" sz="1600" b="1" dirty="0">
              <a:solidFill>
                <a:schemeClr val="tx1"/>
              </a:solidFill>
              <a:latin typeface="Arial" panose="020B0604020202020204" pitchFamily="34" charset="0"/>
              <a:cs typeface="Arial" panose="020B0604020202020204" pitchFamily="34" charset="0"/>
            </a:endParaRPr>
          </a:p>
        </p:txBody>
      </p:sp>
      <p:graphicFrame>
        <p:nvGraphicFramePr>
          <p:cNvPr id="65" name="Chart 64">
            <a:extLst>
              <a:ext uri="{FF2B5EF4-FFF2-40B4-BE49-F238E27FC236}">
                <a16:creationId xmlns:a16="http://schemas.microsoft.com/office/drawing/2014/main" id="{F6810338-15D1-A443-9998-1942AD8A1F6C}"/>
              </a:ext>
            </a:extLst>
          </p:cNvPr>
          <p:cNvGraphicFramePr/>
          <p:nvPr>
            <p:extLst>
              <p:ext uri="{D42A27DB-BD31-4B8C-83A1-F6EECF244321}">
                <p14:modId xmlns:p14="http://schemas.microsoft.com/office/powerpoint/2010/main" val="1539051028"/>
              </p:ext>
            </p:extLst>
          </p:nvPr>
        </p:nvGraphicFramePr>
        <p:xfrm>
          <a:off x="431800" y="2671595"/>
          <a:ext cx="8243887" cy="3312631"/>
        </p:xfrm>
        <a:graphic>
          <a:graphicData uri="http://schemas.openxmlformats.org/drawingml/2006/chart">
            <c:chart xmlns:c="http://schemas.openxmlformats.org/drawingml/2006/chart" xmlns:r="http://schemas.openxmlformats.org/officeDocument/2006/relationships" r:id="rId3"/>
          </a:graphicData>
        </a:graphic>
      </p:graphicFrame>
      <p:sp>
        <p:nvSpPr>
          <p:cNvPr id="66" name="TextBox 65">
            <a:extLst>
              <a:ext uri="{FF2B5EF4-FFF2-40B4-BE49-F238E27FC236}">
                <a16:creationId xmlns:a16="http://schemas.microsoft.com/office/drawing/2014/main" id="{99B9725E-E95B-724C-A8C8-B6192B36D465}"/>
              </a:ext>
            </a:extLst>
          </p:cNvPr>
          <p:cNvSpPr txBox="1"/>
          <p:nvPr/>
        </p:nvSpPr>
        <p:spPr>
          <a:xfrm>
            <a:off x="431800" y="1882834"/>
            <a:ext cx="8243888" cy="215444"/>
          </a:xfrm>
          <a:prstGeom prst="rect">
            <a:avLst/>
          </a:prstGeom>
          <a:noFill/>
        </p:spPr>
        <p:txBody>
          <a:bodyPr wrap="square" lIns="0" tIns="0" rIns="0" bIns="0" rtlCol="0">
            <a:spAutoFit/>
          </a:bodyPr>
          <a:lstStyle/>
          <a:p>
            <a:r>
              <a:rPr lang="en-GB" b="1" dirty="0" err="1">
                <a:solidFill>
                  <a:schemeClr val="tx1"/>
                </a:solidFill>
              </a:rPr>
              <a:t>Figura 1. </a:t>
            </a:r>
            <a:r>
              <a:rPr lang="en-GB" dirty="0" err="1">
                <a:solidFill>
                  <a:schemeClr val="tx1"/>
                </a:solidFill>
              </a:rPr>
              <a:t>Curva epidémica de presectación de 18 casos de hepatitis C en una unidad de hemidiálisis.</a:t>
            </a:r>
          </a:p>
        </p:txBody>
      </p:sp>
      <p:cxnSp>
        <p:nvCxnSpPr>
          <p:cNvPr id="67" name="Straight Arrow Connector 66">
            <a:extLst>
              <a:ext uri="{FF2B5EF4-FFF2-40B4-BE49-F238E27FC236}">
                <a16:creationId xmlns:a16="http://schemas.microsoft.com/office/drawing/2014/main" id="{80189694-FEF9-524E-B0F8-CD0883339FB2}"/>
              </a:ext>
            </a:extLst>
          </p:cNvPr>
          <p:cNvCxnSpPr>
            <a:cxnSpLocks/>
          </p:cNvCxnSpPr>
          <p:nvPr/>
        </p:nvCxnSpPr>
        <p:spPr>
          <a:xfrm>
            <a:off x="2862167" y="2660719"/>
            <a:ext cx="4473130" cy="0"/>
          </a:xfrm>
          <a:prstGeom prst="straightConnector1">
            <a:avLst/>
          </a:prstGeom>
          <a:ln w="50800" cap="rnd">
            <a:solidFill>
              <a:srgbClr val="ED7D3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20165C0-B455-F740-ADF8-C0150D2D5C24}"/>
              </a:ext>
            </a:extLst>
          </p:cNvPr>
          <p:cNvSpPr txBox="1"/>
          <p:nvPr/>
        </p:nvSpPr>
        <p:spPr>
          <a:xfrm>
            <a:off x="3507991" y="2398755"/>
            <a:ext cx="3181483" cy="215444"/>
          </a:xfrm>
          <a:prstGeom prst="rect">
            <a:avLst/>
          </a:prstGeom>
          <a:noFill/>
        </p:spPr>
        <p:txBody>
          <a:bodyPr wrap="square" lIns="0" tIns="0" rIns="0" bIns="0" rtlCol="0">
            <a:spAutoFit/>
          </a:bodyPr>
          <a:lstStyle/>
          <a:p>
            <a:pPr algn="ctr"/>
            <a:r>
              <a:rPr lang="en-GB" b="1" dirty="0" err="1">
                <a:solidFill>
                  <a:srgbClr val="ED7D31"/>
                </a:solidFill>
              </a:rPr>
              <a:t>Período de incubación máximo</a:t>
            </a:r>
          </a:p>
        </p:txBody>
      </p:sp>
      <p:cxnSp>
        <p:nvCxnSpPr>
          <p:cNvPr id="69" name="Straight Arrow Connector 68">
            <a:extLst>
              <a:ext uri="{FF2B5EF4-FFF2-40B4-BE49-F238E27FC236}">
                <a16:creationId xmlns:a16="http://schemas.microsoft.com/office/drawing/2014/main" id="{26A772AB-5478-5641-BA48-CF23979EA327}"/>
              </a:ext>
            </a:extLst>
          </p:cNvPr>
          <p:cNvCxnSpPr>
            <a:cxnSpLocks/>
          </p:cNvCxnSpPr>
          <p:nvPr/>
        </p:nvCxnSpPr>
        <p:spPr>
          <a:xfrm>
            <a:off x="2862167" y="3124743"/>
            <a:ext cx="2078323" cy="0"/>
          </a:xfrm>
          <a:prstGeom prst="straightConnector1">
            <a:avLst/>
          </a:prstGeom>
          <a:ln w="50800" cap="rnd">
            <a:solidFill>
              <a:srgbClr val="ED7D3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5EBFC7C4-1AFC-1D4F-BDD3-8F3DF9A34A40}"/>
              </a:ext>
            </a:extLst>
          </p:cNvPr>
          <p:cNvSpPr txBox="1"/>
          <p:nvPr/>
        </p:nvSpPr>
        <p:spPr>
          <a:xfrm>
            <a:off x="2609684" y="2855955"/>
            <a:ext cx="2583290" cy="215444"/>
          </a:xfrm>
          <a:prstGeom prst="rect">
            <a:avLst/>
          </a:prstGeom>
          <a:noFill/>
        </p:spPr>
        <p:txBody>
          <a:bodyPr wrap="square" lIns="0" tIns="0" rIns="0" bIns="0" rtlCol="0">
            <a:spAutoFit/>
          </a:bodyPr>
          <a:lstStyle/>
          <a:p>
            <a:pPr algn="ctr"/>
            <a:r>
              <a:rPr lang="en-GB" b="1" dirty="0" err="1">
                <a:solidFill>
                  <a:srgbClr val="ED7D31"/>
                </a:solidFill>
              </a:rPr>
              <a:t>Período de incubación medio</a:t>
            </a:r>
          </a:p>
        </p:txBody>
      </p:sp>
      <p:cxnSp>
        <p:nvCxnSpPr>
          <p:cNvPr id="71" name="Straight Arrow Connector 70">
            <a:extLst>
              <a:ext uri="{FF2B5EF4-FFF2-40B4-BE49-F238E27FC236}">
                <a16:creationId xmlns:a16="http://schemas.microsoft.com/office/drawing/2014/main" id="{AD4ABE01-EBBF-2848-82CA-83CD96FEBA46}"/>
              </a:ext>
            </a:extLst>
          </p:cNvPr>
          <p:cNvCxnSpPr>
            <a:cxnSpLocks/>
          </p:cNvCxnSpPr>
          <p:nvPr/>
        </p:nvCxnSpPr>
        <p:spPr>
          <a:xfrm>
            <a:off x="2575564" y="3995733"/>
            <a:ext cx="0" cy="934872"/>
          </a:xfrm>
          <a:prstGeom prst="straightConnector1">
            <a:avLst/>
          </a:prstGeom>
          <a:ln w="50800" cap="rnd">
            <a:solidFill>
              <a:srgbClr val="ED7D3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77A3643D-466C-0143-B20A-9B3C6EF0D790}"/>
              </a:ext>
            </a:extLst>
          </p:cNvPr>
          <p:cNvSpPr txBox="1"/>
          <p:nvPr/>
        </p:nvSpPr>
        <p:spPr>
          <a:xfrm>
            <a:off x="1867105" y="3725698"/>
            <a:ext cx="1416917" cy="215444"/>
          </a:xfrm>
          <a:prstGeom prst="rect">
            <a:avLst/>
          </a:prstGeom>
          <a:noFill/>
        </p:spPr>
        <p:txBody>
          <a:bodyPr wrap="square" lIns="0" tIns="0" rIns="0" bIns="0" rtlCol="0">
            <a:spAutoFit/>
          </a:bodyPr>
          <a:lstStyle/>
          <a:p>
            <a:pPr algn="ctr"/>
            <a:r>
              <a:rPr lang="en-GB" b="1" dirty="0" err="1">
                <a:solidFill>
                  <a:srgbClr val="ED7D31"/>
                </a:solidFill>
              </a:rPr>
              <a:t>1.</a:t>
            </a:r>
            <a:r>
              <a:rPr lang="en-GB" b="1" baseline="30000" dirty="0" err="1">
                <a:solidFill>
                  <a:srgbClr val="ED7D31"/>
                </a:solidFill>
              </a:rPr>
              <a:t>a</a:t>
            </a:r>
            <a:r>
              <a:rPr lang="en-GB" b="1" dirty="0" err="1">
                <a:solidFill>
                  <a:srgbClr val="ED7D31"/>
                </a:solidFill>
              </a:rPr>
              <a:t> exposición</a:t>
            </a:r>
          </a:p>
        </p:txBody>
      </p:sp>
    </p:spTree>
    <p:extLst>
      <p:ext uri="{BB962C8B-B14F-4D97-AF65-F5344CB8AC3E}">
        <p14:creationId xmlns:p14="http://schemas.microsoft.com/office/powerpoint/2010/main" val="3266884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70C2D4F-5C29-254D-9358-14EFC7FC05DC}"/>
              </a:ext>
            </a:extLst>
          </p:cNvPr>
          <p:cNvSpPr/>
          <p:nvPr/>
        </p:nvSpPr>
        <p:spPr>
          <a:xfrm>
            <a:off x="1" y="1130157"/>
            <a:ext cx="9144000" cy="4931243"/>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6" name="Rounded Rectangle 25">
            <a:extLst>
              <a:ext uri="{FF2B5EF4-FFF2-40B4-BE49-F238E27FC236}">
                <a16:creationId xmlns:a16="http://schemas.microsoft.com/office/drawing/2014/main" id="{A9413CFB-A9F4-4C40-AD67-1F3F641D121B}"/>
              </a:ext>
            </a:extLst>
          </p:cNvPr>
          <p:cNvSpPr/>
          <p:nvPr/>
        </p:nvSpPr>
        <p:spPr>
          <a:xfrm>
            <a:off x="6347012" y="1291567"/>
            <a:ext cx="2328676" cy="4615721"/>
          </a:xfrm>
          <a:prstGeom prst="roundRect">
            <a:avLst>
              <a:gd name="adj" fmla="val 5849"/>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a:solidFill>
                  <a:srgbClr val="3D6C9D"/>
                </a:solidFill>
                <a:latin typeface="Arial Black" panose="020B0604020202020204" pitchFamily="34" charset="0"/>
                <a:cs typeface="Arial Black" panose="020B0604020202020204" pitchFamily="34" charset="0"/>
              </a:rPr>
              <a:t>Virus </a:t>
            </a:r>
            <a:r>
              <a:rPr lang="en-GB" sz="3200" b="1" spc="-50" dirty="0" err="1">
                <a:solidFill>
                  <a:srgbClr val="3D6C9D"/>
                </a:solidFill>
                <a:latin typeface="Arial Black" panose="020B0604020202020204" pitchFamily="34" charset="0"/>
                <a:cs typeface="Arial Black" panose="020B0604020202020204" pitchFamily="34" charset="0"/>
              </a:rPr>
              <a:t>Nipah</a:t>
            </a:r>
            <a:r>
              <a:rPr lang="en-GB" sz="3200" b="1" spc="-50" dirty="0">
                <a:solidFill>
                  <a:srgbClr val="3D6C9D"/>
                </a:solidFill>
                <a:latin typeface="Arial Black" panose="020B0604020202020204" pitchFamily="34" charset="0"/>
                <a:cs typeface="Arial Black" panose="020B0604020202020204" pitchFamily="34" charset="0"/>
              </a:rPr>
              <a:t> </a:t>
            </a:r>
            <a:r>
              <a:rPr lang="en-GB" sz="3200" b="1" spc="-50" dirty="0" err="1">
                <a:solidFill>
                  <a:srgbClr val="3D6C9D"/>
                </a:solidFill>
                <a:latin typeface="Arial Black" panose="020B0604020202020204" pitchFamily="34" charset="0"/>
                <a:cs typeface="Arial Black" panose="020B0604020202020204" pitchFamily="34" charset="0"/>
              </a:rPr>
              <a:t>en</a:t>
            </a:r>
            <a:r>
              <a:rPr lang="en-GB" sz="3200" b="1" spc="-50" dirty="0">
                <a:solidFill>
                  <a:srgbClr val="3D6C9D"/>
                </a:solidFill>
                <a:latin typeface="Arial Black" panose="020B0604020202020204" pitchFamily="34" charset="0"/>
                <a:cs typeface="Arial Black" panose="020B0604020202020204" pitchFamily="34" charset="0"/>
              </a:rPr>
              <a:t> Kerala, India, 2018</a:t>
            </a:r>
          </a:p>
        </p:txBody>
      </p:sp>
      <p:sp>
        <p:nvSpPr>
          <p:cNvPr id="5" name="TextBox 4">
            <a:extLst>
              <a:ext uri="{FF2B5EF4-FFF2-40B4-BE49-F238E27FC236}">
                <a16:creationId xmlns:a16="http://schemas.microsoft.com/office/drawing/2014/main" id="{7C27D2DD-44BC-FA4E-A9A4-E1BBFD263520}"/>
              </a:ext>
            </a:extLst>
          </p:cNvPr>
          <p:cNvSpPr txBox="1"/>
          <p:nvPr/>
        </p:nvSpPr>
        <p:spPr>
          <a:xfrm>
            <a:off x="431799" y="6196414"/>
            <a:ext cx="8243889" cy="461665"/>
          </a:xfrm>
          <a:prstGeom prst="rect">
            <a:avLst/>
          </a:prstGeom>
          <a:noFill/>
        </p:spPr>
        <p:txBody>
          <a:bodyPr wrap="square" lIns="0" tIns="0" rIns="0" bIns="0" rtlCol="0">
            <a:spAutoFit/>
          </a:bodyPr>
          <a:lstStyle/>
          <a:p>
            <a:r>
              <a:rPr lang="en-GB" sz="1000" dirty="0">
                <a:solidFill>
                  <a:schemeClr val="tx1"/>
                </a:solidFill>
              </a:rPr>
              <a:t>Arunkumar G, Chandni R, Mourya DT, Singh SK, Sadanandan R, Sudan P, Bhargava B, Nipah Investigators People and Health Study Group. Investigación del brote de enfermedad por el virus Nipah en Kerala, India, 2018. J Infect Dis. 2019 May 24;219(12):1867-1878. Disponible en inglés en; </a:t>
            </a:r>
            <a:r>
              <a:rPr lang="en-GB" sz="1000" dirty="0">
                <a:solidFill>
                  <a:srgbClr val="3D6C9D"/>
                </a:solidFill>
                <a:hlinkClick r:id="rId2">
                  <a:extLst>
                    <a:ext uri="{A12FA001-AC4F-418D-AE19-62706E023703}">
                      <ahyp:hlinkClr xmlns:ahyp="http://schemas.microsoft.com/office/drawing/2018/hyperlinkcolor" val="tx"/>
                    </a:ext>
                  </a:extLst>
                </a:hlinkClick>
              </a:rPr>
              <a:t>https://doi.org/10.1093/infdis/jiy612</a:t>
            </a:r>
            <a:endParaRPr lang="en-GB" sz="1000" dirty="0">
              <a:solidFill>
                <a:srgbClr val="3D6C9D"/>
              </a:solidFill>
            </a:endParaRPr>
          </a:p>
        </p:txBody>
      </p:sp>
      <p:sp>
        <p:nvSpPr>
          <p:cNvPr id="15" name="TextBox 14">
            <a:extLst>
              <a:ext uri="{FF2B5EF4-FFF2-40B4-BE49-F238E27FC236}">
                <a16:creationId xmlns:a16="http://schemas.microsoft.com/office/drawing/2014/main" id="{E9A9BC9D-0843-9B47-9EF1-14C686DC61B1}"/>
              </a:ext>
            </a:extLst>
          </p:cNvPr>
          <p:cNvSpPr txBox="1"/>
          <p:nvPr/>
        </p:nvSpPr>
        <p:spPr>
          <a:xfrm>
            <a:off x="6894318" y="1521478"/>
            <a:ext cx="1477350" cy="461665"/>
          </a:xfrm>
          <a:prstGeom prst="rect">
            <a:avLst/>
          </a:prstGeom>
          <a:noFill/>
        </p:spPr>
        <p:txBody>
          <a:bodyPr wrap="square" lIns="0" tIns="0" rIns="0" bIns="0" rtlCol="0">
            <a:spAutoFit/>
          </a:bodyPr>
          <a:lstStyle/>
          <a:p>
            <a:r>
              <a:rPr lang="en-GB" sz="1000" b="1" dirty="0" err="1">
                <a:solidFill>
                  <a:schemeClr val="tx1"/>
                </a:solidFill>
              </a:rPr>
              <a:t>May 02, 2018</a:t>
            </a:r>
          </a:p>
          <a:p>
            <a:r>
              <a:rPr lang="en-GB" sz="1000" dirty="0" err="1">
                <a:solidFill>
                  <a:schemeClr val="tx1"/>
                </a:solidFill>
              </a:rPr>
              <a:t>Inicio de la enfermedad en el caso índice.</a:t>
            </a:r>
          </a:p>
        </p:txBody>
      </p:sp>
      <p:sp>
        <p:nvSpPr>
          <p:cNvPr id="17" name="TextBox 16">
            <a:extLst>
              <a:ext uri="{FF2B5EF4-FFF2-40B4-BE49-F238E27FC236}">
                <a16:creationId xmlns:a16="http://schemas.microsoft.com/office/drawing/2014/main" id="{186CAFAF-67CD-6746-A03E-1A9E3983878C}"/>
              </a:ext>
            </a:extLst>
          </p:cNvPr>
          <p:cNvSpPr txBox="1"/>
          <p:nvPr/>
        </p:nvSpPr>
        <p:spPr>
          <a:xfrm>
            <a:off x="6894317" y="2178071"/>
            <a:ext cx="1835159" cy="461665"/>
          </a:xfrm>
          <a:prstGeom prst="rect">
            <a:avLst/>
          </a:prstGeom>
          <a:noFill/>
        </p:spPr>
        <p:txBody>
          <a:bodyPr wrap="square" lIns="0" tIns="0" rIns="0" bIns="0" rtlCol="0">
            <a:spAutoFit/>
          </a:bodyPr>
          <a:lstStyle/>
          <a:p>
            <a:r>
              <a:rPr lang="en-GB" sz="1000" b="1" dirty="0" err="1">
                <a:solidFill>
                  <a:schemeClr val="tx1"/>
                </a:solidFill>
              </a:rPr>
              <a:t>May 17, 2018</a:t>
            </a:r>
          </a:p>
          <a:p>
            <a:r>
              <a:rPr lang="en-GB" sz="1000" dirty="0" err="1">
                <a:solidFill>
                  <a:schemeClr val="tx1"/>
                </a:solidFill>
              </a:rPr>
              <a:t>Los casos 2, 5, 6 fueron ingresados en el hospital.</a:t>
            </a:r>
          </a:p>
        </p:txBody>
      </p:sp>
      <p:sp>
        <p:nvSpPr>
          <p:cNvPr id="19" name="TextBox 18">
            <a:extLst>
              <a:ext uri="{FF2B5EF4-FFF2-40B4-BE49-F238E27FC236}">
                <a16:creationId xmlns:a16="http://schemas.microsoft.com/office/drawing/2014/main" id="{8046B3D8-81E2-FE4F-B78B-D57549656784}"/>
              </a:ext>
            </a:extLst>
          </p:cNvPr>
          <p:cNvSpPr txBox="1"/>
          <p:nvPr/>
        </p:nvSpPr>
        <p:spPr>
          <a:xfrm>
            <a:off x="6894318" y="2834664"/>
            <a:ext cx="1683090" cy="615553"/>
          </a:xfrm>
          <a:prstGeom prst="rect">
            <a:avLst/>
          </a:prstGeom>
          <a:noFill/>
        </p:spPr>
        <p:txBody>
          <a:bodyPr wrap="square" lIns="0" tIns="0" rIns="0" bIns="0" rtlCol="0">
            <a:spAutoFit/>
          </a:bodyPr>
          <a:lstStyle/>
          <a:p>
            <a:r>
              <a:rPr lang="en-GB" sz="1000" b="1" dirty="0" err="1">
                <a:solidFill>
                  <a:schemeClr val="tx1"/>
                </a:solidFill>
              </a:rPr>
              <a:t>May 18, 2018</a:t>
            </a:r>
          </a:p>
          <a:p>
            <a:r>
              <a:rPr lang="en-GB" sz="1000" dirty="0" err="1">
                <a:solidFill>
                  <a:schemeClr val="tx1"/>
                </a:solidFill>
              </a:rPr>
              <a:t>MCVR, Manipal confirma la enfermedad por el virus Nipah en los casos 2, 5, 6.</a:t>
            </a:r>
          </a:p>
        </p:txBody>
      </p:sp>
      <p:sp>
        <p:nvSpPr>
          <p:cNvPr id="21" name="TextBox 20">
            <a:extLst>
              <a:ext uri="{FF2B5EF4-FFF2-40B4-BE49-F238E27FC236}">
                <a16:creationId xmlns:a16="http://schemas.microsoft.com/office/drawing/2014/main" id="{63209200-B226-A84F-ACBA-19D4CE0840EF}"/>
              </a:ext>
            </a:extLst>
          </p:cNvPr>
          <p:cNvSpPr txBox="1"/>
          <p:nvPr/>
        </p:nvSpPr>
        <p:spPr>
          <a:xfrm>
            <a:off x="6894317" y="3648741"/>
            <a:ext cx="1477351" cy="615553"/>
          </a:xfrm>
          <a:prstGeom prst="rect">
            <a:avLst/>
          </a:prstGeom>
          <a:noFill/>
        </p:spPr>
        <p:txBody>
          <a:bodyPr wrap="square" lIns="0" tIns="0" rIns="0" bIns="0" rtlCol="0">
            <a:spAutoFit/>
          </a:bodyPr>
          <a:lstStyle/>
          <a:p>
            <a:r>
              <a:rPr lang="en-GB" sz="1000" b="1" dirty="0" err="1">
                <a:solidFill>
                  <a:schemeClr val="tx1"/>
                </a:solidFill>
              </a:rPr>
              <a:t>May 18, 2018</a:t>
            </a:r>
          </a:p>
          <a:p>
            <a:r>
              <a:rPr lang="en-GB" sz="1000" dirty="0" err="1">
                <a:solidFill>
                  <a:schemeClr val="tx1"/>
                </a:solidFill>
              </a:rPr>
              <a:t>Salud pública estatal activa Equipo de Respuesta Rápida (RRT).</a:t>
            </a:r>
          </a:p>
        </p:txBody>
      </p:sp>
      <p:sp>
        <p:nvSpPr>
          <p:cNvPr id="23" name="TextBox 22">
            <a:extLst>
              <a:ext uri="{FF2B5EF4-FFF2-40B4-BE49-F238E27FC236}">
                <a16:creationId xmlns:a16="http://schemas.microsoft.com/office/drawing/2014/main" id="{FBB4EA42-7374-FF40-A1ED-9C4E3B567E5F}"/>
              </a:ext>
            </a:extLst>
          </p:cNvPr>
          <p:cNvSpPr txBox="1"/>
          <p:nvPr/>
        </p:nvSpPr>
        <p:spPr>
          <a:xfrm>
            <a:off x="6894317" y="4459222"/>
            <a:ext cx="1683091" cy="461665"/>
          </a:xfrm>
          <a:prstGeom prst="rect">
            <a:avLst/>
          </a:prstGeom>
          <a:noFill/>
        </p:spPr>
        <p:txBody>
          <a:bodyPr wrap="square" lIns="0" tIns="0" rIns="0" bIns="0" rtlCol="0">
            <a:spAutoFit/>
          </a:bodyPr>
          <a:lstStyle/>
          <a:p>
            <a:r>
              <a:rPr lang="en-GB" sz="1000" b="1" dirty="0" err="1">
                <a:solidFill>
                  <a:schemeClr val="tx1"/>
                </a:solidFill>
              </a:rPr>
              <a:t>May 19, 2018</a:t>
            </a:r>
          </a:p>
          <a:p>
            <a:r>
              <a:rPr lang="en-GB" sz="1000" dirty="0" err="1">
                <a:solidFill>
                  <a:schemeClr val="tx1"/>
                </a:solidFill>
              </a:rPr>
              <a:t>Aislamiento de casos iniciados.</a:t>
            </a:r>
          </a:p>
        </p:txBody>
      </p:sp>
      <p:sp>
        <p:nvSpPr>
          <p:cNvPr id="25" name="TextBox 24">
            <a:extLst>
              <a:ext uri="{FF2B5EF4-FFF2-40B4-BE49-F238E27FC236}">
                <a16:creationId xmlns:a16="http://schemas.microsoft.com/office/drawing/2014/main" id="{802D5D6C-84DE-F149-8427-D142EA768333}"/>
              </a:ext>
            </a:extLst>
          </p:cNvPr>
          <p:cNvSpPr txBox="1"/>
          <p:nvPr/>
        </p:nvSpPr>
        <p:spPr>
          <a:xfrm>
            <a:off x="6894317" y="5032577"/>
            <a:ext cx="1477351" cy="615553"/>
          </a:xfrm>
          <a:prstGeom prst="rect">
            <a:avLst/>
          </a:prstGeom>
          <a:noFill/>
        </p:spPr>
        <p:txBody>
          <a:bodyPr wrap="square" lIns="0" tIns="0" rIns="0" bIns="0" rtlCol="0">
            <a:spAutoFit/>
          </a:bodyPr>
          <a:lstStyle/>
          <a:p>
            <a:r>
              <a:rPr lang="en-GB" sz="1000" b="1" dirty="0" err="1">
                <a:solidFill>
                  <a:schemeClr val="tx1"/>
                </a:solidFill>
              </a:rPr>
              <a:t>May 20, 2018</a:t>
            </a:r>
          </a:p>
          <a:p>
            <a:r>
              <a:rPr lang="en-GB" sz="1000" dirty="0" err="1">
                <a:solidFill>
                  <a:schemeClr val="tx1"/>
                </a:solidFill>
              </a:rPr>
              <a:t>Declaración oficial de brote de enfermedad por el virus Nipah.</a:t>
            </a:r>
          </a:p>
        </p:txBody>
      </p:sp>
      <p:graphicFrame>
        <p:nvGraphicFramePr>
          <p:cNvPr id="28" name="Chart 27">
            <a:extLst>
              <a:ext uri="{FF2B5EF4-FFF2-40B4-BE49-F238E27FC236}">
                <a16:creationId xmlns:a16="http://schemas.microsoft.com/office/drawing/2014/main" id="{9605A189-C2BD-C34B-A2C0-E7D8C08B50E8}"/>
              </a:ext>
            </a:extLst>
          </p:cNvPr>
          <p:cNvGraphicFramePr/>
          <p:nvPr>
            <p:extLst>
              <p:ext uri="{D42A27DB-BD31-4B8C-83A1-F6EECF244321}">
                <p14:modId xmlns:p14="http://schemas.microsoft.com/office/powerpoint/2010/main" val="1009200670"/>
              </p:ext>
            </p:extLst>
          </p:nvPr>
        </p:nvGraphicFramePr>
        <p:xfrm>
          <a:off x="431800" y="1364481"/>
          <a:ext cx="5805290" cy="4615721"/>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a:extLst>
              <a:ext uri="{FF2B5EF4-FFF2-40B4-BE49-F238E27FC236}">
                <a16:creationId xmlns:a16="http://schemas.microsoft.com/office/drawing/2014/main" id="{568736BB-8360-514B-9F34-9AB3D0A21714}"/>
              </a:ext>
            </a:extLst>
          </p:cNvPr>
          <p:cNvSpPr txBox="1"/>
          <p:nvPr/>
        </p:nvSpPr>
        <p:spPr>
          <a:xfrm>
            <a:off x="5231867" y="1613148"/>
            <a:ext cx="875921" cy="153888"/>
          </a:xfrm>
          <a:prstGeom prst="rect">
            <a:avLst/>
          </a:prstGeom>
          <a:noFill/>
        </p:spPr>
        <p:txBody>
          <a:bodyPr wrap="square" lIns="0" tIns="0" rIns="0" bIns="0" rtlCol="0">
            <a:spAutoFit/>
          </a:bodyPr>
          <a:lstStyle/>
          <a:p>
            <a:r>
              <a:rPr lang="en-GB" sz="1000" dirty="0" err="1">
                <a:solidFill>
                  <a:schemeClr val="tx1"/>
                </a:solidFill>
              </a:rPr>
              <a:t>Muerte</a:t>
            </a:r>
          </a:p>
        </p:txBody>
      </p:sp>
      <p:sp>
        <p:nvSpPr>
          <p:cNvPr id="30" name="TextBox 29">
            <a:extLst>
              <a:ext uri="{FF2B5EF4-FFF2-40B4-BE49-F238E27FC236}">
                <a16:creationId xmlns:a16="http://schemas.microsoft.com/office/drawing/2014/main" id="{F99D92A4-AEF3-5140-B953-A230D970F63F}"/>
              </a:ext>
            </a:extLst>
          </p:cNvPr>
          <p:cNvSpPr txBox="1"/>
          <p:nvPr/>
        </p:nvSpPr>
        <p:spPr>
          <a:xfrm>
            <a:off x="5231867" y="1844634"/>
            <a:ext cx="875921" cy="153888"/>
          </a:xfrm>
          <a:prstGeom prst="rect">
            <a:avLst/>
          </a:prstGeom>
          <a:noFill/>
        </p:spPr>
        <p:txBody>
          <a:bodyPr wrap="square" lIns="0" tIns="0" rIns="0" bIns="0" rtlCol="0">
            <a:spAutoFit/>
          </a:bodyPr>
          <a:lstStyle/>
          <a:p>
            <a:r>
              <a:rPr lang="en-GB" sz="1000" dirty="0" err="1">
                <a:solidFill>
                  <a:schemeClr val="tx1"/>
                </a:solidFill>
              </a:rPr>
              <a:t>Sobreviviente</a:t>
            </a:r>
          </a:p>
        </p:txBody>
      </p:sp>
      <p:sp>
        <p:nvSpPr>
          <p:cNvPr id="6" name="Rectangle 5">
            <a:extLst>
              <a:ext uri="{FF2B5EF4-FFF2-40B4-BE49-F238E27FC236}">
                <a16:creationId xmlns:a16="http://schemas.microsoft.com/office/drawing/2014/main" id="{95AACC43-C404-F041-BAA1-4D342031F644}"/>
              </a:ext>
            </a:extLst>
          </p:cNvPr>
          <p:cNvSpPr>
            <a:spLocks noChangeAspect="1"/>
          </p:cNvSpPr>
          <p:nvPr/>
        </p:nvSpPr>
        <p:spPr>
          <a:xfrm>
            <a:off x="4971587" y="1618746"/>
            <a:ext cx="144000" cy="144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32" name="Rectangle 31">
            <a:extLst>
              <a:ext uri="{FF2B5EF4-FFF2-40B4-BE49-F238E27FC236}">
                <a16:creationId xmlns:a16="http://schemas.microsoft.com/office/drawing/2014/main" id="{AA1C96DA-D709-2640-84A6-CCB76663ED65}"/>
              </a:ext>
            </a:extLst>
          </p:cNvPr>
          <p:cNvSpPr>
            <a:spLocks noChangeAspect="1"/>
          </p:cNvSpPr>
          <p:nvPr/>
        </p:nvSpPr>
        <p:spPr>
          <a:xfrm>
            <a:off x="4971587" y="1849578"/>
            <a:ext cx="144000" cy="144000"/>
          </a:xfrm>
          <a:prstGeom prst="rect">
            <a:avLst/>
          </a:pr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cxnSp>
        <p:nvCxnSpPr>
          <p:cNvPr id="8" name="Straight Arrow Connector 7">
            <a:extLst>
              <a:ext uri="{FF2B5EF4-FFF2-40B4-BE49-F238E27FC236}">
                <a16:creationId xmlns:a16="http://schemas.microsoft.com/office/drawing/2014/main" id="{9EDD44A4-2BD7-D94B-9F1A-8AA984A06DF3}"/>
              </a:ext>
            </a:extLst>
          </p:cNvPr>
          <p:cNvCxnSpPr>
            <a:cxnSpLocks/>
          </p:cNvCxnSpPr>
          <p:nvPr/>
        </p:nvCxnSpPr>
        <p:spPr>
          <a:xfrm>
            <a:off x="1099398" y="1613148"/>
            <a:ext cx="0" cy="3000186"/>
          </a:xfrm>
          <a:prstGeom prst="straightConnector1">
            <a:avLst/>
          </a:prstGeom>
          <a:ln w="19050" cap="rnd">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DD33CF9-218A-E74A-A448-0107A00E39D5}"/>
              </a:ext>
            </a:extLst>
          </p:cNvPr>
          <p:cNvCxnSpPr>
            <a:cxnSpLocks/>
            <a:stCxn id="39" idx="4"/>
          </p:cNvCxnSpPr>
          <p:nvPr/>
        </p:nvCxnSpPr>
        <p:spPr>
          <a:xfrm>
            <a:off x="3377377" y="1419527"/>
            <a:ext cx="0" cy="3193807"/>
          </a:xfrm>
          <a:prstGeom prst="straightConnector1">
            <a:avLst/>
          </a:prstGeom>
          <a:ln w="19050" cap="rnd">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380DBFE-2A73-D645-8A52-66DF85F26C92}"/>
              </a:ext>
            </a:extLst>
          </p:cNvPr>
          <p:cNvCxnSpPr>
            <a:cxnSpLocks/>
          </p:cNvCxnSpPr>
          <p:nvPr/>
        </p:nvCxnSpPr>
        <p:spPr>
          <a:xfrm>
            <a:off x="3521756" y="1613148"/>
            <a:ext cx="0" cy="3000186"/>
          </a:xfrm>
          <a:prstGeom prst="straightConnector1">
            <a:avLst/>
          </a:prstGeom>
          <a:ln w="19050" cap="rnd">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2417E69D-49C9-064F-8D7F-DB22DC99049B}"/>
              </a:ext>
            </a:extLst>
          </p:cNvPr>
          <p:cNvCxnSpPr>
            <a:cxnSpLocks/>
            <a:stCxn id="38" idx="6"/>
          </p:cNvCxnSpPr>
          <p:nvPr/>
        </p:nvCxnSpPr>
        <p:spPr>
          <a:xfrm>
            <a:off x="3063600" y="1505148"/>
            <a:ext cx="162620" cy="2493827"/>
          </a:xfrm>
          <a:prstGeom prst="bentConnector2">
            <a:avLst/>
          </a:prstGeom>
          <a:ln w="19050" cap="rnd">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23860262-201A-284B-9510-5C840A99237B}"/>
              </a:ext>
            </a:extLst>
          </p:cNvPr>
          <p:cNvCxnSpPr>
            <a:cxnSpLocks/>
            <a:stCxn id="41" idx="2"/>
          </p:cNvCxnSpPr>
          <p:nvPr/>
        </p:nvCxnSpPr>
        <p:spPr>
          <a:xfrm rot="10800000" flipV="1">
            <a:off x="3666135" y="1689866"/>
            <a:ext cx="172840" cy="3554838"/>
          </a:xfrm>
          <a:prstGeom prst="bentConnector2">
            <a:avLst/>
          </a:prstGeom>
          <a:ln w="19050" cap="rnd">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FCEC001C-A297-A54D-B39A-07B956117D24}"/>
              </a:ext>
            </a:extLst>
          </p:cNvPr>
          <p:cNvSpPr>
            <a:spLocks noChangeAspect="1"/>
          </p:cNvSpPr>
          <p:nvPr/>
        </p:nvSpPr>
        <p:spPr>
          <a:xfrm>
            <a:off x="6568396" y="1521478"/>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1</a:t>
            </a:r>
          </a:p>
        </p:txBody>
      </p:sp>
      <p:sp>
        <p:nvSpPr>
          <p:cNvPr id="16" name="Oval 15">
            <a:extLst>
              <a:ext uri="{FF2B5EF4-FFF2-40B4-BE49-F238E27FC236}">
                <a16:creationId xmlns:a16="http://schemas.microsoft.com/office/drawing/2014/main" id="{2AADE714-E20B-C54E-BF08-613DE9D90FAA}"/>
              </a:ext>
            </a:extLst>
          </p:cNvPr>
          <p:cNvSpPr>
            <a:spLocks noChangeAspect="1"/>
          </p:cNvSpPr>
          <p:nvPr/>
        </p:nvSpPr>
        <p:spPr>
          <a:xfrm>
            <a:off x="6568396" y="2178071"/>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2</a:t>
            </a:r>
          </a:p>
        </p:txBody>
      </p:sp>
      <p:sp>
        <p:nvSpPr>
          <p:cNvPr id="18" name="Oval 17">
            <a:extLst>
              <a:ext uri="{FF2B5EF4-FFF2-40B4-BE49-F238E27FC236}">
                <a16:creationId xmlns:a16="http://schemas.microsoft.com/office/drawing/2014/main" id="{891F3BAE-2C7C-794D-887B-31ECD2523920}"/>
              </a:ext>
            </a:extLst>
          </p:cNvPr>
          <p:cNvSpPr>
            <a:spLocks noChangeAspect="1"/>
          </p:cNvSpPr>
          <p:nvPr/>
        </p:nvSpPr>
        <p:spPr>
          <a:xfrm>
            <a:off x="6568396" y="2834664"/>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3</a:t>
            </a:r>
          </a:p>
        </p:txBody>
      </p:sp>
      <p:sp>
        <p:nvSpPr>
          <p:cNvPr id="20" name="Oval 19">
            <a:extLst>
              <a:ext uri="{FF2B5EF4-FFF2-40B4-BE49-F238E27FC236}">
                <a16:creationId xmlns:a16="http://schemas.microsoft.com/office/drawing/2014/main" id="{A5763F37-EE1B-1A4E-8DEB-266A002DDC9D}"/>
              </a:ext>
            </a:extLst>
          </p:cNvPr>
          <p:cNvSpPr>
            <a:spLocks noChangeAspect="1"/>
          </p:cNvSpPr>
          <p:nvPr/>
        </p:nvSpPr>
        <p:spPr>
          <a:xfrm>
            <a:off x="6568396" y="3648741"/>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4</a:t>
            </a:r>
          </a:p>
        </p:txBody>
      </p:sp>
      <p:sp>
        <p:nvSpPr>
          <p:cNvPr id="22" name="Oval 21">
            <a:extLst>
              <a:ext uri="{FF2B5EF4-FFF2-40B4-BE49-F238E27FC236}">
                <a16:creationId xmlns:a16="http://schemas.microsoft.com/office/drawing/2014/main" id="{E17D8D6A-3029-DF4E-9668-D4E07317CE9B}"/>
              </a:ext>
            </a:extLst>
          </p:cNvPr>
          <p:cNvSpPr>
            <a:spLocks noChangeAspect="1"/>
          </p:cNvSpPr>
          <p:nvPr/>
        </p:nvSpPr>
        <p:spPr>
          <a:xfrm>
            <a:off x="6568396" y="4459222"/>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5</a:t>
            </a:r>
          </a:p>
        </p:txBody>
      </p:sp>
      <p:sp>
        <p:nvSpPr>
          <p:cNvPr id="24" name="Oval 23">
            <a:extLst>
              <a:ext uri="{FF2B5EF4-FFF2-40B4-BE49-F238E27FC236}">
                <a16:creationId xmlns:a16="http://schemas.microsoft.com/office/drawing/2014/main" id="{DD45D8E9-43CE-994B-A403-FD79E0F0C7C6}"/>
              </a:ext>
            </a:extLst>
          </p:cNvPr>
          <p:cNvSpPr>
            <a:spLocks noChangeAspect="1"/>
          </p:cNvSpPr>
          <p:nvPr/>
        </p:nvSpPr>
        <p:spPr>
          <a:xfrm>
            <a:off x="6568396" y="5032577"/>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6</a:t>
            </a:r>
          </a:p>
        </p:txBody>
      </p:sp>
      <p:sp>
        <p:nvSpPr>
          <p:cNvPr id="33" name="Oval 32">
            <a:extLst>
              <a:ext uri="{FF2B5EF4-FFF2-40B4-BE49-F238E27FC236}">
                <a16:creationId xmlns:a16="http://schemas.microsoft.com/office/drawing/2014/main" id="{357A3DC6-A0D3-104F-8FAC-78BEE3F3BFF8}"/>
              </a:ext>
            </a:extLst>
          </p:cNvPr>
          <p:cNvSpPr>
            <a:spLocks noChangeAspect="1"/>
          </p:cNvSpPr>
          <p:nvPr/>
        </p:nvSpPr>
        <p:spPr>
          <a:xfrm>
            <a:off x="991398" y="1397148"/>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1</a:t>
            </a:r>
          </a:p>
        </p:txBody>
      </p:sp>
      <p:sp>
        <p:nvSpPr>
          <p:cNvPr id="38" name="Oval 37">
            <a:extLst>
              <a:ext uri="{FF2B5EF4-FFF2-40B4-BE49-F238E27FC236}">
                <a16:creationId xmlns:a16="http://schemas.microsoft.com/office/drawing/2014/main" id="{03E653F6-049B-0E4A-B8B4-F28377ACA915}"/>
              </a:ext>
            </a:extLst>
          </p:cNvPr>
          <p:cNvSpPr>
            <a:spLocks noChangeAspect="1"/>
          </p:cNvSpPr>
          <p:nvPr/>
        </p:nvSpPr>
        <p:spPr>
          <a:xfrm>
            <a:off x="2847600" y="1397148"/>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2</a:t>
            </a:r>
          </a:p>
        </p:txBody>
      </p:sp>
      <p:sp>
        <p:nvSpPr>
          <p:cNvPr id="40" name="Oval 39">
            <a:extLst>
              <a:ext uri="{FF2B5EF4-FFF2-40B4-BE49-F238E27FC236}">
                <a16:creationId xmlns:a16="http://schemas.microsoft.com/office/drawing/2014/main" id="{B7968A42-548A-FA41-A1B1-222DB51EF5CE}"/>
              </a:ext>
            </a:extLst>
          </p:cNvPr>
          <p:cNvSpPr>
            <a:spLocks noChangeAspect="1"/>
          </p:cNvSpPr>
          <p:nvPr/>
        </p:nvSpPr>
        <p:spPr>
          <a:xfrm>
            <a:off x="3413756" y="1397148"/>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5</a:t>
            </a:r>
          </a:p>
        </p:txBody>
      </p:sp>
      <p:sp>
        <p:nvSpPr>
          <p:cNvPr id="41" name="Oval 40">
            <a:extLst>
              <a:ext uri="{FF2B5EF4-FFF2-40B4-BE49-F238E27FC236}">
                <a16:creationId xmlns:a16="http://schemas.microsoft.com/office/drawing/2014/main" id="{330379DC-A651-1D43-8CD0-EDE3B22B987C}"/>
              </a:ext>
            </a:extLst>
          </p:cNvPr>
          <p:cNvSpPr>
            <a:spLocks noChangeAspect="1"/>
          </p:cNvSpPr>
          <p:nvPr/>
        </p:nvSpPr>
        <p:spPr>
          <a:xfrm>
            <a:off x="3838975" y="1581866"/>
            <a:ext cx="215944"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6</a:t>
            </a:r>
          </a:p>
        </p:txBody>
      </p:sp>
      <p:sp>
        <p:nvSpPr>
          <p:cNvPr id="39" name="Oval 38">
            <a:extLst>
              <a:ext uri="{FF2B5EF4-FFF2-40B4-BE49-F238E27FC236}">
                <a16:creationId xmlns:a16="http://schemas.microsoft.com/office/drawing/2014/main" id="{268161AD-65B7-4943-9C8A-C1599CF7EC9F}"/>
              </a:ext>
            </a:extLst>
          </p:cNvPr>
          <p:cNvSpPr>
            <a:spLocks noChangeAspect="1"/>
          </p:cNvSpPr>
          <p:nvPr/>
        </p:nvSpPr>
        <p:spPr>
          <a:xfrm>
            <a:off x="3269377" y="1203527"/>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4</a:t>
            </a:r>
          </a:p>
        </p:txBody>
      </p:sp>
      <p:sp>
        <p:nvSpPr>
          <p:cNvPr id="47" name="Oval 46">
            <a:extLst>
              <a:ext uri="{FF2B5EF4-FFF2-40B4-BE49-F238E27FC236}">
                <a16:creationId xmlns:a16="http://schemas.microsoft.com/office/drawing/2014/main" id="{304F641C-3034-644B-83F7-19B1056AC43B}"/>
              </a:ext>
            </a:extLst>
          </p:cNvPr>
          <p:cNvSpPr>
            <a:spLocks noChangeAspect="1"/>
          </p:cNvSpPr>
          <p:nvPr/>
        </p:nvSpPr>
        <p:spPr>
          <a:xfrm>
            <a:off x="3269377" y="1581214"/>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sz="1200" b="1">
                <a:solidFill>
                  <a:schemeClr val="tx1">
                    <a:lumMod val="85000"/>
                    <a:lumOff val="15000"/>
                  </a:schemeClr>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1751937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7E0B1546-0F24-AE40-87FC-E2B4E23253F1}"/>
              </a:ext>
            </a:extLst>
          </p:cNvPr>
          <p:cNvSpPr/>
          <p:nvPr/>
        </p:nvSpPr>
        <p:spPr>
          <a:xfrm>
            <a:off x="1" y="1130157"/>
            <a:ext cx="9144000" cy="4818822"/>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cxnSp>
        <p:nvCxnSpPr>
          <p:cNvPr id="118" name="Straight Connector 117">
            <a:extLst>
              <a:ext uri="{FF2B5EF4-FFF2-40B4-BE49-F238E27FC236}">
                <a16:creationId xmlns:a16="http://schemas.microsoft.com/office/drawing/2014/main" id="{10505FEC-F468-9441-BD55-ADFD97BA5223}"/>
              </a:ext>
            </a:extLst>
          </p:cNvPr>
          <p:cNvCxnSpPr>
            <a:cxnSpLocks/>
            <a:stCxn id="63" idx="6"/>
            <a:endCxn id="66" idx="2"/>
          </p:cNvCxnSpPr>
          <p:nvPr/>
        </p:nvCxnSpPr>
        <p:spPr>
          <a:xfrm>
            <a:off x="3549952" y="4206855"/>
            <a:ext cx="2011152" cy="0"/>
          </a:xfrm>
          <a:prstGeom prst="line">
            <a:avLst/>
          </a:prstGeom>
          <a:ln w="50800" cap="rnd">
            <a:solidFill>
              <a:srgbClr val="ED7D31">
                <a:alpha val="30000"/>
              </a:srgb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Virus Nipah en Kerala, India, 2018</a:t>
            </a:r>
          </a:p>
        </p:txBody>
      </p:sp>
      <p:sp>
        <p:nvSpPr>
          <p:cNvPr id="5" name="TextBox 4">
            <a:extLst>
              <a:ext uri="{FF2B5EF4-FFF2-40B4-BE49-F238E27FC236}">
                <a16:creationId xmlns:a16="http://schemas.microsoft.com/office/drawing/2014/main" id="{7C27D2DD-44BC-FA4E-A9A4-E1BBFD263520}"/>
              </a:ext>
            </a:extLst>
          </p:cNvPr>
          <p:cNvSpPr txBox="1"/>
          <p:nvPr/>
        </p:nvSpPr>
        <p:spPr>
          <a:xfrm>
            <a:off x="431799" y="6204707"/>
            <a:ext cx="8243889" cy="461665"/>
          </a:xfrm>
          <a:prstGeom prst="rect">
            <a:avLst/>
          </a:prstGeom>
          <a:noFill/>
        </p:spPr>
        <p:txBody>
          <a:bodyPr wrap="square" lIns="0" tIns="0" rIns="0" bIns="0" rtlCol="0">
            <a:spAutoFit/>
          </a:bodyPr>
          <a:lstStyle/>
          <a:p>
            <a:r>
              <a:rPr lang="en-GB" sz="1000" dirty="0">
                <a:solidFill>
                  <a:schemeClr val="tx1"/>
                </a:solidFill>
              </a:rPr>
              <a:t>Arunkumar G, Chandni R, Mourya DT, Singh SK, Sadanandan R, Sudan P, Bhargava B, Nipah Investigators People and Health Study Group. Investigación del brote de enfermedad por el virus Nipah en Kerala, India, 2018. J Infect Dis. 2019 May 24;219(12):1867-1878. Disponible en inglés en; </a:t>
            </a:r>
            <a:r>
              <a:rPr lang="en-GB" sz="1000" dirty="0">
                <a:solidFill>
                  <a:srgbClr val="3D6C9D"/>
                </a:solidFill>
                <a:hlinkClick r:id="rId2">
                  <a:extLst>
                    <a:ext uri="{A12FA001-AC4F-418D-AE19-62706E023703}">
                      <ahyp:hlinkClr xmlns:ahyp="http://schemas.microsoft.com/office/drawing/2018/hyperlinkcolor" val="tx"/>
                    </a:ext>
                  </a:extLst>
                </a:hlinkClick>
              </a:rPr>
              <a:t>https://doi.org/10.1093/infdis/jiy612</a:t>
            </a:r>
            <a:endParaRPr lang="en-GB" sz="1000" dirty="0">
              <a:solidFill>
                <a:srgbClr val="3D6C9D"/>
              </a:solidFill>
            </a:endParaRPr>
          </a:p>
        </p:txBody>
      </p:sp>
      <p:sp>
        <p:nvSpPr>
          <p:cNvPr id="34" name="Rounded Rectangle 33">
            <a:extLst>
              <a:ext uri="{FF2B5EF4-FFF2-40B4-BE49-F238E27FC236}">
                <a16:creationId xmlns:a16="http://schemas.microsoft.com/office/drawing/2014/main" id="{B1C3B132-EA58-EC49-B3EE-709DAAA21979}"/>
              </a:ext>
            </a:extLst>
          </p:cNvPr>
          <p:cNvSpPr/>
          <p:nvPr/>
        </p:nvSpPr>
        <p:spPr>
          <a:xfrm>
            <a:off x="3988528" y="1544337"/>
            <a:ext cx="1134000" cy="2259106"/>
          </a:xfrm>
          <a:prstGeom prst="roundRect">
            <a:avLst>
              <a:gd name="adj" fmla="val 9648"/>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chorCtr="0"/>
          <a:lstStyle/>
          <a:p>
            <a:r>
              <a:rPr lang="en-GB" sz="800" b="1">
                <a:solidFill>
                  <a:schemeClr val="tx1"/>
                </a:solidFill>
                <a:latin typeface="Arial" panose="020B0604020202020204" pitchFamily="34" charset="0"/>
                <a:cs typeface="Arial" panose="020B0604020202020204" pitchFamily="34" charset="0"/>
              </a:rPr>
              <a:t>8:00h</a:t>
            </a:r>
          </a:p>
          <a:p>
            <a:r>
              <a:rPr lang="en-GB" sz="800" b="1">
                <a:solidFill>
                  <a:schemeClr val="tx1"/>
                </a:solidFill>
                <a:latin typeface="Arial" panose="020B0604020202020204" pitchFamily="34" charset="0"/>
                <a:cs typeface="Arial" panose="020B0604020202020204" pitchFamily="34" charset="0"/>
              </a:rPr>
              <a:t>5 de mayo de 2018</a:t>
            </a:r>
          </a:p>
          <a:p>
            <a:r>
              <a:rPr lang="en-GB" sz="800">
                <a:solidFill>
                  <a:schemeClr val="tx1"/>
                </a:solidFill>
                <a:latin typeface="Arial" panose="020B0604020202020204" pitchFamily="34" charset="0"/>
                <a:cs typeface="Arial" panose="020B0604020202020204" pitchFamily="34" charset="0"/>
              </a:rPr>
              <a:t>Paciente remitido a H-2, trasladado en vehículo particular</a:t>
            </a:r>
          </a:p>
          <a:p>
            <a:endParaRPr lang="en-GB" sz="800" b="1">
              <a:solidFill>
                <a:schemeClr val="tx1"/>
              </a:solidFill>
              <a:latin typeface="Arial" panose="020B0604020202020204" pitchFamily="34" charset="0"/>
              <a:cs typeface="Arial" panose="020B0604020202020204" pitchFamily="34" charset="0"/>
            </a:endParaRPr>
          </a:p>
          <a:p>
            <a:r>
              <a:rPr lang="en-GB" sz="800" b="1">
                <a:solidFill>
                  <a:schemeClr val="tx1"/>
                </a:solidFill>
                <a:latin typeface="Arial" panose="020B0604020202020204" pitchFamily="34" charset="0"/>
                <a:cs typeface="Arial" panose="020B0604020202020204" pitchFamily="34" charset="0"/>
              </a:rPr>
              <a:t>10:00h</a:t>
            </a:r>
          </a:p>
          <a:p>
            <a:r>
              <a:rPr lang="en-GB" sz="800" b="1">
                <a:solidFill>
                  <a:schemeClr val="tx1"/>
                </a:solidFill>
                <a:latin typeface="Arial" panose="020B0604020202020204" pitchFamily="34" charset="0"/>
                <a:cs typeface="Arial" panose="020B0604020202020204" pitchFamily="34" charset="0"/>
              </a:rPr>
              <a:t>5 de mayo de 2018</a:t>
            </a:r>
          </a:p>
          <a:p>
            <a:r>
              <a:rPr lang="en-GB" sz="800">
                <a:solidFill>
                  <a:schemeClr val="tx1"/>
                </a:solidFill>
                <a:latin typeface="Arial" panose="020B0604020202020204" pitchFamily="34" charset="0"/>
                <a:cs typeface="Arial" panose="020B0604020202020204" pitchFamily="34" charset="0"/>
              </a:rPr>
              <a:t>Paciente alcanza</a:t>
            </a:r>
          </a:p>
          <a:p>
            <a:r>
              <a:rPr lang="en-GB" sz="800">
                <a:solidFill>
                  <a:schemeClr val="tx1"/>
                </a:solidFill>
                <a:latin typeface="Arial" panose="020B0604020202020204" pitchFamily="34" charset="0"/>
                <a:cs typeface="Arial" panose="020B0604020202020204" pitchFamily="34" charset="0"/>
              </a:rPr>
              <a:t>H-2</a:t>
            </a:r>
          </a:p>
          <a:p>
            <a:endParaRPr lang="en-GB" sz="800" b="1">
              <a:solidFill>
                <a:schemeClr val="tx1"/>
              </a:solidFill>
              <a:latin typeface="Arial" panose="020B0604020202020204" pitchFamily="34" charset="0"/>
              <a:cs typeface="Arial" panose="020B0604020202020204" pitchFamily="34" charset="0"/>
            </a:endParaRPr>
          </a:p>
          <a:p>
            <a:r>
              <a:rPr lang="en-GB" sz="800" b="1">
                <a:solidFill>
                  <a:schemeClr val="tx1"/>
                </a:solidFill>
                <a:latin typeface="Arial" panose="020B0604020202020204" pitchFamily="34" charset="0"/>
                <a:cs typeface="Arial" panose="020B0604020202020204" pitchFamily="34" charset="0"/>
              </a:rPr>
              <a:t>10:00h a 10:30h</a:t>
            </a:r>
          </a:p>
          <a:p>
            <a:r>
              <a:rPr lang="en-GB" sz="800" b="1">
                <a:solidFill>
                  <a:schemeClr val="tx1"/>
                </a:solidFill>
                <a:latin typeface="Arial" panose="020B0604020202020204" pitchFamily="34" charset="0"/>
                <a:cs typeface="Arial" panose="020B0604020202020204" pitchFamily="34" charset="0"/>
              </a:rPr>
              <a:t>5 de mayo de 2018</a:t>
            </a:r>
          </a:p>
          <a:p>
            <a:r>
              <a:rPr lang="en-GB" sz="800">
                <a:solidFill>
                  <a:schemeClr val="tx1"/>
                </a:solidFill>
                <a:latin typeface="Arial" panose="020B0604020202020204" pitchFamily="34" charset="0"/>
                <a:cs typeface="Arial" panose="020B0604020202020204" pitchFamily="34" charset="0"/>
              </a:rPr>
              <a:t>El paciente está en la sala de emergencias</a:t>
            </a:r>
          </a:p>
        </p:txBody>
      </p:sp>
      <p:sp>
        <p:nvSpPr>
          <p:cNvPr id="55" name="Rounded Rectangle 54">
            <a:extLst>
              <a:ext uri="{FF2B5EF4-FFF2-40B4-BE49-F238E27FC236}">
                <a16:creationId xmlns:a16="http://schemas.microsoft.com/office/drawing/2014/main" id="{17FB353B-87C3-294B-8722-CDDD1EE67F0C}"/>
              </a:ext>
            </a:extLst>
          </p:cNvPr>
          <p:cNvSpPr/>
          <p:nvPr/>
        </p:nvSpPr>
        <p:spPr>
          <a:xfrm>
            <a:off x="431800" y="3113159"/>
            <a:ext cx="1134000" cy="690283"/>
          </a:xfrm>
          <a:prstGeom prst="roundRect">
            <a:avLst>
              <a:gd name="adj" fmla="val 12245"/>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chorCtr="0"/>
          <a:lstStyle/>
          <a:p>
            <a:r>
              <a:rPr lang="en-GB" sz="800" b="1">
                <a:solidFill>
                  <a:schemeClr val="tx1"/>
                </a:solidFill>
                <a:latin typeface="Arial" panose="020B0604020202020204" pitchFamily="34" charset="0"/>
                <a:cs typeface="Arial" panose="020B0604020202020204" pitchFamily="34" charset="0"/>
              </a:rPr>
              <a:t>20:00h</a:t>
            </a:r>
          </a:p>
          <a:p>
            <a:r>
              <a:rPr lang="en-GB" sz="800" b="1">
                <a:solidFill>
                  <a:schemeClr val="tx1"/>
                </a:solidFill>
                <a:latin typeface="Arial" panose="020B0604020202020204" pitchFamily="34" charset="0"/>
                <a:cs typeface="Arial" panose="020B0604020202020204" pitchFamily="34" charset="0"/>
              </a:rPr>
              <a:t>3 de mayo de 2018</a:t>
            </a:r>
          </a:p>
          <a:p>
            <a:r>
              <a:rPr lang="en-GB" sz="800">
                <a:solidFill>
                  <a:schemeClr val="tx1"/>
                </a:solidFill>
                <a:latin typeface="Arial" panose="020B0604020202020204" pitchFamily="34" charset="0"/>
                <a:cs typeface="Arial" panose="020B0604020202020204" pitchFamily="34" charset="0"/>
              </a:rPr>
              <a:t>Caso índice admitido en H-1</a:t>
            </a:r>
          </a:p>
        </p:txBody>
      </p:sp>
      <p:sp>
        <p:nvSpPr>
          <p:cNvPr id="56" name="Rounded Rectangle 55">
            <a:extLst>
              <a:ext uri="{FF2B5EF4-FFF2-40B4-BE49-F238E27FC236}">
                <a16:creationId xmlns:a16="http://schemas.microsoft.com/office/drawing/2014/main" id="{CA7A3E1C-D87C-1647-B094-2D5D32E041D0}"/>
              </a:ext>
            </a:extLst>
          </p:cNvPr>
          <p:cNvSpPr/>
          <p:nvPr/>
        </p:nvSpPr>
        <p:spPr>
          <a:xfrm>
            <a:off x="1617376" y="3113159"/>
            <a:ext cx="1134000" cy="690283"/>
          </a:xfrm>
          <a:prstGeom prst="roundRect">
            <a:avLst>
              <a:gd name="adj" fmla="val 10947"/>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chorCtr="0"/>
          <a:lstStyle/>
          <a:p>
            <a:r>
              <a:rPr lang="en-GB" sz="800" b="1">
                <a:solidFill>
                  <a:schemeClr val="tx1"/>
                </a:solidFill>
                <a:latin typeface="Arial" panose="020B0604020202020204" pitchFamily="34" charset="0"/>
                <a:cs typeface="Arial" panose="020B0604020202020204" pitchFamily="34" charset="0"/>
              </a:rPr>
              <a:t>10:45h</a:t>
            </a:r>
          </a:p>
          <a:p>
            <a:r>
              <a:rPr lang="en-GB" sz="800" b="1">
                <a:solidFill>
                  <a:schemeClr val="tx1"/>
                </a:solidFill>
                <a:latin typeface="Arial" panose="020B0604020202020204" pitchFamily="34" charset="0"/>
                <a:cs typeface="Arial" panose="020B0604020202020204" pitchFamily="34" charset="0"/>
              </a:rPr>
              <a:t>4 de mayo de 2018</a:t>
            </a:r>
          </a:p>
          <a:p>
            <a:r>
              <a:rPr lang="en-GB" sz="800">
                <a:solidFill>
                  <a:schemeClr val="tx1"/>
                </a:solidFill>
                <a:latin typeface="Arial" panose="020B0604020202020204" pitchFamily="34" charset="0"/>
                <a:cs typeface="Arial" panose="020B0604020202020204" pitchFamily="34" charset="0"/>
              </a:rPr>
              <a:t>Paciente trasladado a sala de hombres</a:t>
            </a:r>
          </a:p>
        </p:txBody>
      </p:sp>
      <p:sp>
        <p:nvSpPr>
          <p:cNvPr id="57" name="Rounded Rectangle 56">
            <a:extLst>
              <a:ext uri="{FF2B5EF4-FFF2-40B4-BE49-F238E27FC236}">
                <a16:creationId xmlns:a16="http://schemas.microsoft.com/office/drawing/2014/main" id="{E38202F2-CB18-AD42-B628-05E64E36A69D}"/>
              </a:ext>
            </a:extLst>
          </p:cNvPr>
          <p:cNvSpPr/>
          <p:nvPr/>
        </p:nvSpPr>
        <p:spPr>
          <a:xfrm>
            <a:off x="2802952" y="2862149"/>
            <a:ext cx="1134000" cy="941294"/>
          </a:xfrm>
          <a:prstGeom prst="roundRect">
            <a:avLst>
              <a:gd name="adj" fmla="val 9648"/>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chorCtr="0"/>
          <a:lstStyle/>
          <a:p>
            <a:r>
              <a:rPr lang="en-GB" sz="800" b="1">
                <a:solidFill>
                  <a:schemeClr val="tx1"/>
                </a:solidFill>
                <a:latin typeface="Arial" panose="020B0604020202020204" pitchFamily="34" charset="0"/>
                <a:cs typeface="Arial" panose="020B0604020202020204" pitchFamily="34" charset="0"/>
              </a:rPr>
              <a:t>20:45h</a:t>
            </a:r>
          </a:p>
          <a:p>
            <a:r>
              <a:rPr lang="en-GB" sz="800" b="1">
                <a:solidFill>
                  <a:schemeClr val="tx1"/>
                </a:solidFill>
                <a:latin typeface="Arial" panose="020B0604020202020204" pitchFamily="34" charset="0"/>
                <a:cs typeface="Arial" panose="020B0604020202020204" pitchFamily="34" charset="0"/>
              </a:rPr>
              <a:t>4 de mayo de 2018</a:t>
            </a:r>
          </a:p>
          <a:p>
            <a:r>
              <a:rPr lang="en-GB" sz="800">
                <a:solidFill>
                  <a:schemeClr val="tx1"/>
                </a:solidFill>
                <a:latin typeface="Arial" panose="020B0604020202020204" pitchFamily="34" charset="0"/>
                <a:cs typeface="Arial" panose="020B0604020202020204" pitchFamily="34" charset="0"/>
              </a:rPr>
              <a:t>C/O fiebre alta, tos persistente, vómitos, alteración de los sentidos</a:t>
            </a:r>
          </a:p>
        </p:txBody>
      </p:sp>
      <p:sp>
        <p:nvSpPr>
          <p:cNvPr id="58" name="Rounded Rectangle 57">
            <a:extLst>
              <a:ext uri="{FF2B5EF4-FFF2-40B4-BE49-F238E27FC236}">
                <a16:creationId xmlns:a16="http://schemas.microsoft.com/office/drawing/2014/main" id="{C49A2739-6CC5-7349-A830-358C9DF6A69A}"/>
              </a:ext>
            </a:extLst>
          </p:cNvPr>
          <p:cNvSpPr/>
          <p:nvPr/>
        </p:nvSpPr>
        <p:spPr>
          <a:xfrm>
            <a:off x="5174104" y="1544337"/>
            <a:ext cx="1134000" cy="2259106"/>
          </a:xfrm>
          <a:prstGeom prst="roundRect">
            <a:avLst>
              <a:gd name="adj" fmla="val 9648"/>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chorCtr="0"/>
          <a:lstStyle/>
          <a:p>
            <a:r>
              <a:rPr lang="en-GB" sz="800" b="1">
                <a:solidFill>
                  <a:schemeClr val="tx1"/>
                </a:solidFill>
                <a:latin typeface="Arial" panose="020B0604020202020204" pitchFamily="34" charset="0"/>
                <a:cs typeface="Arial" panose="020B0604020202020204" pitchFamily="34" charset="0"/>
              </a:rPr>
              <a:t>10:30 a 11:30h</a:t>
            </a:r>
          </a:p>
          <a:p>
            <a:r>
              <a:rPr lang="en-GB" sz="800" b="1">
                <a:solidFill>
                  <a:schemeClr val="tx1"/>
                </a:solidFill>
                <a:latin typeface="Arial" panose="020B0604020202020204" pitchFamily="34" charset="0"/>
                <a:cs typeface="Arial" panose="020B0604020202020204" pitchFamily="34" charset="0"/>
              </a:rPr>
              <a:t>5 de mayo de 2018</a:t>
            </a:r>
          </a:p>
          <a:p>
            <a:r>
              <a:rPr lang="en-GB" sz="800">
                <a:solidFill>
                  <a:schemeClr val="tx1"/>
                </a:solidFill>
                <a:latin typeface="Arial" panose="020B0604020202020204" pitchFamily="34" charset="0"/>
                <a:cs typeface="Arial" panose="020B0604020202020204" pitchFamily="34" charset="0"/>
              </a:rPr>
              <a:t>Paciente está en sala de observación.</a:t>
            </a:r>
          </a:p>
          <a:p>
            <a:endParaRPr lang="en-GB" sz="800">
              <a:solidFill>
                <a:schemeClr val="tx1"/>
              </a:solidFill>
              <a:latin typeface="Arial" panose="020B0604020202020204" pitchFamily="34" charset="0"/>
              <a:cs typeface="Arial" panose="020B0604020202020204" pitchFamily="34" charset="0"/>
            </a:endParaRPr>
          </a:p>
          <a:p>
            <a:r>
              <a:rPr lang="en-GB" sz="800" b="1">
                <a:solidFill>
                  <a:schemeClr val="tx1"/>
                </a:solidFill>
                <a:latin typeface="Arial" panose="020B0604020202020204" pitchFamily="34" charset="0"/>
                <a:cs typeface="Arial" panose="020B0604020202020204" pitchFamily="34" charset="0"/>
              </a:rPr>
              <a:t>11:30 a 12:00h</a:t>
            </a:r>
          </a:p>
          <a:p>
            <a:r>
              <a:rPr lang="en-GB" sz="800" b="1">
                <a:solidFill>
                  <a:schemeClr val="tx1"/>
                </a:solidFill>
                <a:latin typeface="Arial" panose="020B0604020202020204" pitchFamily="34" charset="0"/>
                <a:cs typeface="Arial" panose="020B0604020202020204" pitchFamily="34" charset="0"/>
              </a:rPr>
              <a:t>5 de mayo de 2018</a:t>
            </a:r>
          </a:p>
          <a:p>
            <a:r>
              <a:rPr lang="en-GB" sz="800">
                <a:solidFill>
                  <a:schemeClr val="tx1"/>
                </a:solidFill>
                <a:latin typeface="Arial" panose="020B0604020202020204" pitchFamily="34" charset="0"/>
                <a:cs typeface="Arial" panose="020B0604020202020204" pitchFamily="34" charset="0"/>
              </a:rPr>
              <a:t>El paciente está en la sala de emergencias.</a:t>
            </a:r>
          </a:p>
          <a:p>
            <a:endParaRPr lang="en-GB" sz="800">
              <a:solidFill>
                <a:schemeClr val="tx1"/>
              </a:solidFill>
              <a:latin typeface="Arial" panose="020B0604020202020204" pitchFamily="34" charset="0"/>
              <a:cs typeface="Arial" panose="020B0604020202020204" pitchFamily="34" charset="0"/>
            </a:endParaRPr>
          </a:p>
          <a:p>
            <a:r>
              <a:rPr lang="en-GB" sz="800" b="1">
                <a:solidFill>
                  <a:schemeClr val="tx1"/>
                </a:solidFill>
                <a:latin typeface="Arial" panose="020B0604020202020204" pitchFamily="34" charset="0"/>
                <a:cs typeface="Arial" panose="020B0604020202020204" pitchFamily="34" charset="0"/>
              </a:rPr>
              <a:t>12:00 a 15:00h</a:t>
            </a:r>
          </a:p>
          <a:p>
            <a:r>
              <a:rPr lang="en-GB" sz="800" b="1">
                <a:solidFill>
                  <a:schemeClr val="tx1"/>
                </a:solidFill>
                <a:latin typeface="Arial" panose="020B0604020202020204" pitchFamily="34" charset="0"/>
                <a:cs typeface="Arial" panose="020B0604020202020204" pitchFamily="34" charset="0"/>
              </a:rPr>
              <a:t>5 de mayo de 2018</a:t>
            </a:r>
          </a:p>
          <a:p>
            <a:r>
              <a:rPr lang="en-GB" sz="800">
                <a:solidFill>
                  <a:schemeClr val="tx1"/>
                </a:solidFill>
                <a:latin typeface="Arial" panose="020B0604020202020204" pitchFamily="34" charset="0"/>
                <a:cs typeface="Arial" panose="020B0604020202020204" pitchFamily="34" charset="0"/>
              </a:rPr>
              <a:t>El paciente está en el departamento de radiología.</a:t>
            </a:r>
          </a:p>
        </p:txBody>
      </p:sp>
      <p:sp>
        <p:nvSpPr>
          <p:cNvPr id="60" name="Rounded Rectangle 59">
            <a:extLst>
              <a:ext uri="{FF2B5EF4-FFF2-40B4-BE49-F238E27FC236}">
                <a16:creationId xmlns:a16="http://schemas.microsoft.com/office/drawing/2014/main" id="{DBE8B375-722E-4845-B8BC-A21012768440}"/>
              </a:ext>
            </a:extLst>
          </p:cNvPr>
          <p:cNvSpPr/>
          <p:nvPr/>
        </p:nvSpPr>
        <p:spPr>
          <a:xfrm>
            <a:off x="6359680" y="3113159"/>
            <a:ext cx="1134000" cy="690283"/>
          </a:xfrm>
          <a:prstGeom prst="roundRect">
            <a:avLst>
              <a:gd name="adj" fmla="val 12246"/>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chorCtr="0"/>
          <a:lstStyle/>
          <a:p>
            <a:r>
              <a:rPr lang="en-GB" sz="800" b="1">
                <a:solidFill>
                  <a:schemeClr val="tx1"/>
                </a:solidFill>
                <a:latin typeface="Arial" panose="020B0604020202020204" pitchFamily="34" charset="0"/>
                <a:cs typeface="Arial" panose="020B0604020202020204" pitchFamily="34" charset="0"/>
              </a:rPr>
              <a:t>17:30h</a:t>
            </a:r>
          </a:p>
          <a:p>
            <a:r>
              <a:rPr lang="en-GB" sz="800" b="1">
                <a:solidFill>
                  <a:schemeClr val="tx1"/>
                </a:solidFill>
                <a:latin typeface="Arial" panose="020B0604020202020204" pitchFamily="34" charset="0"/>
                <a:cs typeface="Arial" panose="020B0604020202020204" pitchFamily="34" charset="0"/>
              </a:rPr>
              <a:t>5 de mayo de 2018</a:t>
            </a:r>
          </a:p>
          <a:p>
            <a:r>
              <a:rPr lang="en-GB" sz="800">
                <a:solidFill>
                  <a:schemeClr val="tx1"/>
                </a:solidFill>
                <a:latin typeface="Arial" panose="020B0604020202020204" pitchFamily="34" charset="0"/>
                <a:cs typeface="Arial" panose="020B0604020202020204" pitchFamily="34" charset="0"/>
              </a:rPr>
              <a:t>Paciente declarado muerto</a:t>
            </a:r>
          </a:p>
        </p:txBody>
      </p:sp>
      <p:cxnSp>
        <p:nvCxnSpPr>
          <p:cNvPr id="7" name="Straight Connector 6">
            <a:extLst>
              <a:ext uri="{FF2B5EF4-FFF2-40B4-BE49-F238E27FC236}">
                <a16:creationId xmlns:a16="http://schemas.microsoft.com/office/drawing/2014/main" id="{90F1788B-D20B-EF4D-A380-A6A8BBFBB2F7}"/>
              </a:ext>
            </a:extLst>
          </p:cNvPr>
          <p:cNvCxnSpPr>
            <a:cxnSpLocks/>
            <a:endCxn id="63" idx="2"/>
          </p:cNvCxnSpPr>
          <p:nvPr/>
        </p:nvCxnSpPr>
        <p:spPr>
          <a:xfrm>
            <a:off x="431799" y="4206855"/>
            <a:ext cx="2758153" cy="0"/>
          </a:xfrm>
          <a:prstGeom prst="line">
            <a:avLst/>
          </a:prstGeom>
          <a:ln w="50800">
            <a:solidFill>
              <a:srgbClr val="3D6C9D">
                <a:alpha val="2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761C000-7BC6-4648-9D02-1CA0C7F3015A}"/>
              </a:ext>
            </a:extLst>
          </p:cNvPr>
          <p:cNvCxnSpPr/>
          <p:nvPr/>
        </p:nvCxnSpPr>
        <p:spPr>
          <a:xfrm>
            <a:off x="1337200" y="4098855"/>
            <a:ext cx="0" cy="216000"/>
          </a:xfrm>
          <a:prstGeom prst="line">
            <a:avLst/>
          </a:prstGeom>
          <a:ln w="1905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11FA76F-6E9B-9448-B3C4-11CD5D10D294}"/>
              </a:ext>
            </a:extLst>
          </p:cNvPr>
          <p:cNvCxnSpPr>
            <a:cxnSpLocks/>
          </p:cNvCxnSpPr>
          <p:nvPr/>
        </p:nvCxnSpPr>
        <p:spPr>
          <a:xfrm>
            <a:off x="4168497" y="4098855"/>
            <a:ext cx="0" cy="216000"/>
          </a:xfrm>
          <a:prstGeom prst="line">
            <a:avLst/>
          </a:prstGeom>
          <a:ln w="1905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9169E3B-0C73-BB45-A0CB-7B76C2D2E5C1}"/>
              </a:ext>
            </a:extLst>
          </p:cNvPr>
          <p:cNvCxnSpPr>
            <a:cxnSpLocks/>
          </p:cNvCxnSpPr>
          <p:nvPr/>
        </p:nvCxnSpPr>
        <p:spPr>
          <a:xfrm>
            <a:off x="7218745" y="4098855"/>
            <a:ext cx="0" cy="216000"/>
          </a:xfrm>
          <a:prstGeom prst="line">
            <a:avLst/>
          </a:prstGeom>
          <a:ln w="1905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013758-1B9C-B346-BBDC-7F91CB709DAD}"/>
              </a:ext>
            </a:extLst>
          </p:cNvPr>
          <p:cNvCxnSpPr>
            <a:stCxn id="9" idx="0"/>
            <a:endCxn id="55" idx="2"/>
          </p:cNvCxnSpPr>
          <p:nvPr/>
        </p:nvCxnSpPr>
        <p:spPr>
          <a:xfrm flipV="1">
            <a:off x="998800" y="3803442"/>
            <a:ext cx="0" cy="223413"/>
          </a:xfrm>
          <a:prstGeom prst="line">
            <a:avLst/>
          </a:prstGeom>
          <a:ln w="19050" cap="rnd">
            <a:solidFill>
              <a:srgbClr val="595959"/>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9920673-3D8D-4546-8086-2327CBE77E43}"/>
              </a:ext>
            </a:extLst>
          </p:cNvPr>
          <p:cNvCxnSpPr>
            <a:cxnSpLocks/>
            <a:stCxn id="62" idx="0"/>
            <a:endCxn id="56" idx="2"/>
          </p:cNvCxnSpPr>
          <p:nvPr/>
        </p:nvCxnSpPr>
        <p:spPr>
          <a:xfrm flipV="1">
            <a:off x="2184376" y="3803442"/>
            <a:ext cx="0" cy="223413"/>
          </a:xfrm>
          <a:prstGeom prst="line">
            <a:avLst/>
          </a:prstGeom>
          <a:ln w="19050" cap="rnd">
            <a:solidFill>
              <a:srgbClr val="595959"/>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7D4994F-8D9E-FA48-9726-F4B81D15ACAD}"/>
              </a:ext>
            </a:extLst>
          </p:cNvPr>
          <p:cNvCxnSpPr>
            <a:cxnSpLocks/>
            <a:stCxn id="63" idx="0"/>
            <a:endCxn id="57" idx="2"/>
          </p:cNvCxnSpPr>
          <p:nvPr/>
        </p:nvCxnSpPr>
        <p:spPr>
          <a:xfrm flipV="1">
            <a:off x="3369952" y="3803443"/>
            <a:ext cx="0" cy="223412"/>
          </a:xfrm>
          <a:prstGeom prst="line">
            <a:avLst/>
          </a:prstGeom>
          <a:ln w="19050" cap="rnd">
            <a:solidFill>
              <a:srgbClr val="ED7D3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910B9F7-280A-5742-B2AE-DCCFA616ACD1}"/>
              </a:ext>
            </a:extLst>
          </p:cNvPr>
          <p:cNvCxnSpPr>
            <a:cxnSpLocks/>
            <a:stCxn id="67" idx="0"/>
            <a:endCxn id="34" idx="2"/>
          </p:cNvCxnSpPr>
          <p:nvPr/>
        </p:nvCxnSpPr>
        <p:spPr>
          <a:xfrm flipV="1">
            <a:off x="4555528" y="3803443"/>
            <a:ext cx="0" cy="223412"/>
          </a:xfrm>
          <a:prstGeom prst="line">
            <a:avLst/>
          </a:prstGeom>
          <a:ln w="19050" cap="rnd">
            <a:solidFill>
              <a:srgbClr val="595959"/>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FB48A02-10AA-5F47-80DE-B8725E9D626D}"/>
              </a:ext>
            </a:extLst>
          </p:cNvPr>
          <p:cNvCxnSpPr>
            <a:cxnSpLocks/>
            <a:stCxn id="66" idx="0"/>
            <a:endCxn id="58" idx="2"/>
          </p:cNvCxnSpPr>
          <p:nvPr/>
        </p:nvCxnSpPr>
        <p:spPr>
          <a:xfrm flipV="1">
            <a:off x="5741104" y="3803443"/>
            <a:ext cx="0" cy="223412"/>
          </a:xfrm>
          <a:prstGeom prst="line">
            <a:avLst/>
          </a:prstGeom>
          <a:ln w="19050" cap="rnd">
            <a:solidFill>
              <a:srgbClr val="ED7D31"/>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50AFB76-072B-604A-84BB-C7AC21DEB4E7}"/>
              </a:ext>
            </a:extLst>
          </p:cNvPr>
          <p:cNvCxnSpPr>
            <a:cxnSpLocks/>
            <a:stCxn id="68" idx="0"/>
            <a:endCxn id="60" idx="2"/>
          </p:cNvCxnSpPr>
          <p:nvPr/>
        </p:nvCxnSpPr>
        <p:spPr>
          <a:xfrm flipV="1">
            <a:off x="6926680" y="3803442"/>
            <a:ext cx="0" cy="223413"/>
          </a:xfrm>
          <a:prstGeom prst="line">
            <a:avLst/>
          </a:prstGeom>
          <a:ln w="19050" cap="rnd">
            <a:solidFill>
              <a:srgbClr val="595959"/>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C970126-A860-C54E-850C-6A1C7D57B7ED}"/>
              </a:ext>
            </a:extLst>
          </p:cNvPr>
          <p:cNvCxnSpPr>
            <a:cxnSpLocks/>
            <a:stCxn id="66" idx="6"/>
          </p:cNvCxnSpPr>
          <p:nvPr/>
        </p:nvCxnSpPr>
        <p:spPr>
          <a:xfrm>
            <a:off x="5921104" y="4206855"/>
            <a:ext cx="2754584" cy="0"/>
          </a:xfrm>
          <a:prstGeom prst="line">
            <a:avLst/>
          </a:prstGeom>
          <a:ln w="50800">
            <a:solidFill>
              <a:srgbClr val="3D6C9D">
                <a:alpha val="20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6CC3BB6-3A66-1146-AB36-AEB9AB01CA7C}"/>
              </a:ext>
            </a:extLst>
          </p:cNvPr>
          <p:cNvCxnSpPr>
            <a:cxnSpLocks/>
            <a:stCxn id="86" idx="4"/>
            <a:endCxn id="104" idx="0"/>
          </p:cNvCxnSpPr>
          <p:nvPr/>
        </p:nvCxnSpPr>
        <p:spPr>
          <a:xfrm>
            <a:off x="2897562" y="5209517"/>
            <a:ext cx="0" cy="153277"/>
          </a:xfrm>
          <a:prstGeom prst="line">
            <a:avLst/>
          </a:prstGeom>
          <a:ln w="12700" cap="rnd">
            <a:solidFill>
              <a:srgbClr val="ED7D31"/>
            </a:solidFill>
            <a:prstDash val="sysDot"/>
          </a:ln>
        </p:spPr>
        <p:style>
          <a:lnRef idx="1">
            <a:schemeClr val="accent1"/>
          </a:lnRef>
          <a:fillRef idx="0">
            <a:schemeClr val="accent1"/>
          </a:fillRef>
          <a:effectRef idx="0">
            <a:schemeClr val="accent1"/>
          </a:effectRef>
          <a:fontRef idx="minor">
            <a:schemeClr val="tx1"/>
          </a:fontRef>
        </p:style>
      </p:cxnSp>
      <p:cxnSp>
        <p:nvCxnSpPr>
          <p:cNvPr id="125" name="Elbow Connector 124">
            <a:extLst>
              <a:ext uri="{FF2B5EF4-FFF2-40B4-BE49-F238E27FC236}">
                <a16:creationId xmlns:a16="http://schemas.microsoft.com/office/drawing/2014/main" id="{7DFD05D4-DA17-2E43-A8EB-E5880D7B0DE5}"/>
              </a:ext>
            </a:extLst>
          </p:cNvPr>
          <p:cNvCxnSpPr>
            <a:cxnSpLocks/>
            <a:stCxn id="63" idx="4"/>
            <a:endCxn id="85" idx="0"/>
          </p:cNvCxnSpPr>
          <p:nvPr/>
        </p:nvCxnSpPr>
        <p:spPr>
          <a:xfrm rot="5400000">
            <a:off x="2703333" y="4326898"/>
            <a:ext cx="606662" cy="726577"/>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26" name="Elbow Connector 125">
            <a:extLst>
              <a:ext uri="{FF2B5EF4-FFF2-40B4-BE49-F238E27FC236}">
                <a16:creationId xmlns:a16="http://schemas.microsoft.com/office/drawing/2014/main" id="{E3797E01-F8C0-314A-8493-DD5D2EB4A4FD}"/>
              </a:ext>
            </a:extLst>
          </p:cNvPr>
          <p:cNvCxnSpPr>
            <a:cxnSpLocks/>
            <a:stCxn id="63" idx="4"/>
          </p:cNvCxnSpPr>
          <p:nvPr/>
        </p:nvCxnSpPr>
        <p:spPr>
          <a:xfrm rot="5400000">
            <a:off x="2819122" y="4442687"/>
            <a:ext cx="606662" cy="494998"/>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28" name="Elbow Connector 127">
            <a:extLst>
              <a:ext uri="{FF2B5EF4-FFF2-40B4-BE49-F238E27FC236}">
                <a16:creationId xmlns:a16="http://schemas.microsoft.com/office/drawing/2014/main" id="{C7B1D011-19D5-774B-A1C4-151B5A1888A1}"/>
              </a:ext>
            </a:extLst>
          </p:cNvPr>
          <p:cNvCxnSpPr>
            <a:cxnSpLocks/>
            <a:stCxn id="63" idx="4"/>
            <a:endCxn id="88" idx="0"/>
          </p:cNvCxnSpPr>
          <p:nvPr/>
        </p:nvCxnSpPr>
        <p:spPr>
          <a:xfrm rot="16200000" flipH="1">
            <a:off x="3084613" y="4672194"/>
            <a:ext cx="606662" cy="35984"/>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32" name="Elbow Connector 131">
            <a:extLst>
              <a:ext uri="{FF2B5EF4-FFF2-40B4-BE49-F238E27FC236}">
                <a16:creationId xmlns:a16="http://schemas.microsoft.com/office/drawing/2014/main" id="{972C6408-07F0-7343-A199-21D5AA7966E7}"/>
              </a:ext>
            </a:extLst>
          </p:cNvPr>
          <p:cNvCxnSpPr>
            <a:cxnSpLocks/>
            <a:stCxn id="63" idx="4"/>
            <a:endCxn id="87" idx="0"/>
          </p:cNvCxnSpPr>
          <p:nvPr/>
        </p:nvCxnSpPr>
        <p:spPr>
          <a:xfrm rot="5400000">
            <a:off x="2957520" y="4581085"/>
            <a:ext cx="606662" cy="218203"/>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52" name="Elbow Connector 151">
            <a:extLst>
              <a:ext uri="{FF2B5EF4-FFF2-40B4-BE49-F238E27FC236}">
                <a16:creationId xmlns:a16="http://schemas.microsoft.com/office/drawing/2014/main" id="{71DFD9E4-3C92-0A42-BE6F-C82AB977D32D}"/>
              </a:ext>
            </a:extLst>
          </p:cNvPr>
          <p:cNvCxnSpPr>
            <a:cxnSpLocks/>
            <a:stCxn id="63" idx="4"/>
            <a:endCxn id="89" idx="0"/>
          </p:cNvCxnSpPr>
          <p:nvPr/>
        </p:nvCxnSpPr>
        <p:spPr>
          <a:xfrm rot="16200000" flipH="1">
            <a:off x="3211706" y="4545100"/>
            <a:ext cx="606662" cy="290171"/>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55" name="Elbow Connector 154">
            <a:extLst>
              <a:ext uri="{FF2B5EF4-FFF2-40B4-BE49-F238E27FC236}">
                <a16:creationId xmlns:a16="http://schemas.microsoft.com/office/drawing/2014/main" id="{111238C1-59A5-E642-8293-DB0DE94F913E}"/>
              </a:ext>
            </a:extLst>
          </p:cNvPr>
          <p:cNvCxnSpPr>
            <a:cxnSpLocks/>
            <a:stCxn id="63" idx="4"/>
            <a:endCxn id="90" idx="0"/>
          </p:cNvCxnSpPr>
          <p:nvPr/>
        </p:nvCxnSpPr>
        <p:spPr>
          <a:xfrm rot="16200000" flipH="1">
            <a:off x="3338800" y="4418007"/>
            <a:ext cx="606662" cy="544358"/>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58" name="Elbow Connector 157">
            <a:extLst>
              <a:ext uri="{FF2B5EF4-FFF2-40B4-BE49-F238E27FC236}">
                <a16:creationId xmlns:a16="http://schemas.microsoft.com/office/drawing/2014/main" id="{9540DF47-95FB-FE40-884A-EC2630625F78}"/>
              </a:ext>
            </a:extLst>
          </p:cNvPr>
          <p:cNvCxnSpPr>
            <a:cxnSpLocks/>
            <a:stCxn id="63" idx="4"/>
            <a:endCxn id="91" idx="0"/>
          </p:cNvCxnSpPr>
          <p:nvPr/>
        </p:nvCxnSpPr>
        <p:spPr>
          <a:xfrm rot="16200000" flipH="1">
            <a:off x="3465893" y="4290913"/>
            <a:ext cx="606662" cy="798545"/>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61" name="Elbow Connector 160">
            <a:extLst>
              <a:ext uri="{FF2B5EF4-FFF2-40B4-BE49-F238E27FC236}">
                <a16:creationId xmlns:a16="http://schemas.microsoft.com/office/drawing/2014/main" id="{B360AB38-D2A6-9D43-A195-574C467D0220}"/>
              </a:ext>
            </a:extLst>
          </p:cNvPr>
          <p:cNvCxnSpPr>
            <a:cxnSpLocks/>
            <a:stCxn id="63" idx="4"/>
            <a:endCxn id="92" idx="0"/>
          </p:cNvCxnSpPr>
          <p:nvPr/>
        </p:nvCxnSpPr>
        <p:spPr>
          <a:xfrm rot="16200000" flipH="1">
            <a:off x="3592987" y="4163820"/>
            <a:ext cx="606662" cy="1052732"/>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64" name="Elbow Connector 163">
            <a:extLst>
              <a:ext uri="{FF2B5EF4-FFF2-40B4-BE49-F238E27FC236}">
                <a16:creationId xmlns:a16="http://schemas.microsoft.com/office/drawing/2014/main" id="{65B5E045-B3AF-D64C-8A8F-AA9F142476F2}"/>
              </a:ext>
            </a:extLst>
          </p:cNvPr>
          <p:cNvCxnSpPr>
            <a:cxnSpLocks/>
            <a:stCxn id="63" idx="4"/>
            <a:endCxn id="93" idx="0"/>
          </p:cNvCxnSpPr>
          <p:nvPr/>
        </p:nvCxnSpPr>
        <p:spPr>
          <a:xfrm rot="16200000" flipH="1">
            <a:off x="3720080" y="4036726"/>
            <a:ext cx="606662" cy="1306919"/>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7D3CC73-DD5D-8A4C-882F-E58BC37E6AD3}"/>
              </a:ext>
            </a:extLst>
          </p:cNvPr>
          <p:cNvCxnSpPr>
            <a:cxnSpLocks/>
            <a:stCxn id="93" idx="4"/>
            <a:endCxn id="105" idx="0"/>
          </p:cNvCxnSpPr>
          <p:nvPr/>
        </p:nvCxnSpPr>
        <p:spPr>
          <a:xfrm>
            <a:off x="4676871" y="5209517"/>
            <a:ext cx="0" cy="149071"/>
          </a:xfrm>
          <a:prstGeom prst="line">
            <a:avLst/>
          </a:prstGeom>
          <a:ln w="12700" cap="rnd">
            <a:solidFill>
              <a:srgbClr val="ED7D31"/>
            </a:solidFill>
            <a:prstDash val="sysDot"/>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BF20D6D3-E6C5-6A47-8140-EDDF65C1E37F}"/>
              </a:ext>
            </a:extLst>
          </p:cNvPr>
          <p:cNvCxnSpPr>
            <a:cxnSpLocks/>
            <a:stCxn id="66" idx="4"/>
            <a:endCxn id="94" idx="0"/>
          </p:cNvCxnSpPr>
          <p:nvPr/>
        </p:nvCxnSpPr>
        <p:spPr>
          <a:xfrm rot="5400000">
            <a:off x="5032750" y="4285163"/>
            <a:ext cx="606662" cy="810046"/>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73" name="Elbow Connector 172">
            <a:extLst>
              <a:ext uri="{FF2B5EF4-FFF2-40B4-BE49-F238E27FC236}">
                <a16:creationId xmlns:a16="http://schemas.microsoft.com/office/drawing/2014/main" id="{DF30844C-D312-B34E-85DA-2D3D6BB1A7C7}"/>
              </a:ext>
            </a:extLst>
          </p:cNvPr>
          <p:cNvCxnSpPr>
            <a:cxnSpLocks/>
            <a:stCxn id="66" idx="4"/>
            <a:endCxn id="95" idx="0"/>
          </p:cNvCxnSpPr>
          <p:nvPr/>
        </p:nvCxnSpPr>
        <p:spPr>
          <a:xfrm rot="5400000">
            <a:off x="5159844" y="4412257"/>
            <a:ext cx="606662" cy="555859"/>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76" name="Elbow Connector 175">
            <a:extLst>
              <a:ext uri="{FF2B5EF4-FFF2-40B4-BE49-F238E27FC236}">
                <a16:creationId xmlns:a16="http://schemas.microsoft.com/office/drawing/2014/main" id="{71867020-1387-7048-B6D6-C7F95297A104}"/>
              </a:ext>
            </a:extLst>
          </p:cNvPr>
          <p:cNvCxnSpPr>
            <a:cxnSpLocks/>
            <a:stCxn id="66" idx="4"/>
            <a:endCxn id="96" idx="0"/>
          </p:cNvCxnSpPr>
          <p:nvPr/>
        </p:nvCxnSpPr>
        <p:spPr>
          <a:xfrm rot="5400000">
            <a:off x="5286937" y="4539350"/>
            <a:ext cx="606662" cy="301672"/>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79" name="Elbow Connector 178">
            <a:extLst>
              <a:ext uri="{FF2B5EF4-FFF2-40B4-BE49-F238E27FC236}">
                <a16:creationId xmlns:a16="http://schemas.microsoft.com/office/drawing/2014/main" id="{AC845FAA-FACA-2244-B91E-604FD560AA07}"/>
              </a:ext>
            </a:extLst>
          </p:cNvPr>
          <p:cNvCxnSpPr>
            <a:cxnSpLocks/>
            <a:stCxn id="66" idx="4"/>
            <a:endCxn id="97" idx="0"/>
          </p:cNvCxnSpPr>
          <p:nvPr/>
        </p:nvCxnSpPr>
        <p:spPr>
          <a:xfrm rot="5400000">
            <a:off x="5414031" y="4666444"/>
            <a:ext cx="606662" cy="47485"/>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2" name="Elbow Connector 181">
            <a:extLst>
              <a:ext uri="{FF2B5EF4-FFF2-40B4-BE49-F238E27FC236}">
                <a16:creationId xmlns:a16="http://schemas.microsoft.com/office/drawing/2014/main" id="{07F04D4A-8010-9D4B-A654-380A440E5612}"/>
              </a:ext>
            </a:extLst>
          </p:cNvPr>
          <p:cNvCxnSpPr>
            <a:cxnSpLocks/>
            <a:stCxn id="66" idx="4"/>
            <a:endCxn id="98" idx="0"/>
          </p:cNvCxnSpPr>
          <p:nvPr/>
        </p:nvCxnSpPr>
        <p:spPr>
          <a:xfrm rot="16200000" flipH="1">
            <a:off x="5541124" y="4586835"/>
            <a:ext cx="606662" cy="206702"/>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5" name="Elbow Connector 184">
            <a:extLst>
              <a:ext uri="{FF2B5EF4-FFF2-40B4-BE49-F238E27FC236}">
                <a16:creationId xmlns:a16="http://schemas.microsoft.com/office/drawing/2014/main" id="{871D9970-BE53-9642-AE9B-0520F0987434}"/>
              </a:ext>
            </a:extLst>
          </p:cNvPr>
          <p:cNvCxnSpPr>
            <a:cxnSpLocks/>
            <a:stCxn id="66" idx="4"/>
            <a:endCxn id="99" idx="0"/>
          </p:cNvCxnSpPr>
          <p:nvPr/>
        </p:nvCxnSpPr>
        <p:spPr>
          <a:xfrm rot="16200000" flipH="1">
            <a:off x="5668217" y="4459741"/>
            <a:ext cx="606662" cy="460889"/>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88" name="Elbow Connector 187">
            <a:extLst>
              <a:ext uri="{FF2B5EF4-FFF2-40B4-BE49-F238E27FC236}">
                <a16:creationId xmlns:a16="http://schemas.microsoft.com/office/drawing/2014/main" id="{DA2E579F-8FA6-C949-9837-E0C8599FE7AC}"/>
              </a:ext>
            </a:extLst>
          </p:cNvPr>
          <p:cNvCxnSpPr>
            <a:cxnSpLocks/>
            <a:stCxn id="66" idx="4"/>
            <a:endCxn id="100" idx="0"/>
          </p:cNvCxnSpPr>
          <p:nvPr/>
        </p:nvCxnSpPr>
        <p:spPr>
          <a:xfrm rot="16200000" flipH="1">
            <a:off x="5795311" y="4332648"/>
            <a:ext cx="606662" cy="715076"/>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91" name="Elbow Connector 190">
            <a:extLst>
              <a:ext uri="{FF2B5EF4-FFF2-40B4-BE49-F238E27FC236}">
                <a16:creationId xmlns:a16="http://schemas.microsoft.com/office/drawing/2014/main" id="{55B3BF36-EB53-904B-B564-F2FCB67DB609}"/>
              </a:ext>
            </a:extLst>
          </p:cNvPr>
          <p:cNvCxnSpPr>
            <a:cxnSpLocks/>
            <a:stCxn id="66" idx="4"/>
            <a:endCxn id="101" idx="0"/>
          </p:cNvCxnSpPr>
          <p:nvPr/>
        </p:nvCxnSpPr>
        <p:spPr>
          <a:xfrm rot="16200000" flipH="1">
            <a:off x="5922404" y="4205554"/>
            <a:ext cx="606662" cy="969263"/>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94" name="Elbow Connector 193">
            <a:extLst>
              <a:ext uri="{FF2B5EF4-FFF2-40B4-BE49-F238E27FC236}">
                <a16:creationId xmlns:a16="http://schemas.microsoft.com/office/drawing/2014/main" id="{8301F5E1-D2E6-9B45-B1F7-082EAB679324}"/>
              </a:ext>
            </a:extLst>
          </p:cNvPr>
          <p:cNvCxnSpPr>
            <a:cxnSpLocks/>
            <a:stCxn id="66" idx="4"/>
            <a:endCxn id="102" idx="0"/>
          </p:cNvCxnSpPr>
          <p:nvPr/>
        </p:nvCxnSpPr>
        <p:spPr>
          <a:xfrm rot="16200000" flipH="1">
            <a:off x="6049498" y="4078461"/>
            <a:ext cx="606662" cy="1223450"/>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97" name="Elbow Connector 196">
            <a:extLst>
              <a:ext uri="{FF2B5EF4-FFF2-40B4-BE49-F238E27FC236}">
                <a16:creationId xmlns:a16="http://schemas.microsoft.com/office/drawing/2014/main" id="{C122781C-36DB-7E4F-8C92-C9956FA2F4A5}"/>
              </a:ext>
            </a:extLst>
          </p:cNvPr>
          <p:cNvCxnSpPr>
            <a:cxnSpLocks/>
            <a:stCxn id="66" idx="4"/>
            <a:endCxn id="103" idx="0"/>
          </p:cNvCxnSpPr>
          <p:nvPr/>
        </p:nvCxnSpPr>
        <p:spPr>
          <a:xfrm rot="16200000" flipH="1">
            <a:off x="6176593" y="3951365"/>
            <a:ext cx="606662" cy="1477641"/>
          </a:xfrm>
          <a:prstGeom prst="bentConnector3">
            <a:avLst>
              <a:gd name="adj1" fmla="val 50000"/>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00" name="Elbow Connector 199">
            <a:extLst>
              <a:ext uri="{FF2B5EF4-FFF2-40B4-BE49-F238E27FC236}">
                <a16:creationId xmlns:a16="http://schemas.microsoft.com/office/drawing/2014/main" id="{A6F89EA5-75BF-2943-9606-89407A2BD885}"/>
              </a:ext>
            </a:extLst>
          </p:cNvPr>
          <p:cNvCxnSpPr>
            <a:cxnSpLocks/>
            <a:stCxn id="95" idx="4"/>
            <a:endCxn id="106" idx="2"/>
          </p:cNvCxnSpPr>
          <p:nvPr/>
        </p:nvCxnSpPr>
        <p:spPr>
          <a:xfrm rot="16200000" flipH="1">
            <a:off x="5256897" y="5137865"/>
            <a:ext cx="257071" cy="400374"/>
          </a:xfrm>
          <a:prstGeom prst="bentConnector2">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03" name="Elbow Connector 202">
            <a:extLst>
              <a:ext uri="{FF2B5EF4-FFF2-40B4-BE49-F238E27FC236}">
                <a16:creationId xmlns:a16="http://schemas.microsoft.com/office/drawing/2014/main" id="{ED031579-2324-8B42-9F83-CFAB8F1688A7}"/>
              </a:ext>
            </a:extLst>
          </p:cNvPr>
          <p:cNvCxnSpPr>
            <a:cxnSpLocks/>
            <a:stCxn id="99" idx="4"/>
            <a:endCxn id="106" idx="6"/>
          </p:cNvCxnSpPr>
          <p:nvPr/>
        </p:nvCxnSpPr>
        <p:spPr>
          <a:xfrm rot="5400000">
            <a:off x="5873271" y="5137865"/>
            <a:ext cx="257071" cy="400374"/>
          </a:xfrm>
          <a:prstGeom prst="bentConnector2">
            <a:avLst/>
          </a:prstGeom>
          <a:ln w="12700" cap="rnd">
            <a:solidFill>
              <a:srgbClr val="ED7D3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ABE7201F-ECE3-3244-B9C9-10B3E97AB72E}"/>
              </a:ext>
            </a:extLst>
          </p:cNvPr>
          <p:cNvCxnSpPr>
            <a:cxnSpLocks/>
            <a:stCxn id="97" idx="4"/>
            <a:endCxn id="106" idx="0"/>
          </p:cNvCxnSpPr>
          <p:nvPr/>
        </p:nvCxnSpPr>
        <p:spPr>
          <a:xfrm>
            <a:off x="5693619" y="5209517"/>
            <a:ext cx="0" cy="149071"/>
          </a:xfrm>
          <a:prstGeom prst="line">
            <a:avLst/>
          </a:prstGeom>
          <a:ln w="12700" cap="rnd">
            <a:solidFill>
              <a:srgbClr val="ED7D31"/>
            </a:solidFill>
            <a:prstDash val="sysDot"/>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CEDBD5C-4293-9944-A880-B9A0B5374C4A}"/>
              </a:ext>
            </a:extLst>
          </p:cNvPr>
          <p:cNvSpPr>
            <a:spLocks noChangeAspect="1"/>
          </p:cNvSpPr>
          <p:nvPr/>
        </p:nvSpPr>
        <p:spPr>
          <a:xfrm>
            <a:off x="818800" y="4026855"/>
            <a:ext cx="360000" cy="360000"/>
          </a:xfrm>
          <a:prstGeom prst="ellipse">
            <a:avLst/>
          </a:prstGeom>
          <a:solidFill>
            <a:schemeClr val="bg1"/>
          </a:solidFill>
          <a:ln w="19050">
            <a:solidFill>
              <a:srgbClr val="59595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2" name="Oval 61">
            <a:extLst>
              <a:ext uri="{FF2B5EF4-FFF2-40B4-BE49-F238E27FC236}">
                <a16:creationId xmlns:a16="http://schemas.microsoft.com/office/drawing/2014/main" id="{FC0D5727-0893-764A-8F94-28F7F7E65ECC}"/>
              </a:ext>
            </a:extLst>
          </p:cNvPr>
          <p:cNvSpPr>
            <a:spLocks noChangeAspect="1"/>
          </p:cNvSpPr>
          <p:nvPr/>
        </p:nvSpPr>
        <p:spPr>
          <a:xfrm>
            <a:off x="2004376" y="4026855"/>
            <a:ext cx="360000" cy="360000"/>
          </a:xfrm>
          <a:prstGeom prst="ellipse">
            <a:avLst/>
          </a:prstGeom>
          <a:solidFill>
            <a:schemeClr val="bg1"/>
          </a:solidFill>
          <a:ln w="19050">
            <a:solidFill>
              <a:srgbClr val="59595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3" name="Oval 62">
            <a:extLst>
              <a:ext uri="{FF2B5EF4-FFF2-40B4-BE49-F238E27FC236}">
                <a16:creationId xmlns:a16="http://schemas.microsoft.com/office/drawing/2014/main" id="{512F0097-6197-B245-AE17-22EE93F2ED0E}"/>
              </a:ext>
            </a:extLst>
          </p:cNvPr>
          <p:cNvSpPr>
            <a:spLocks noChangeAspect="1"/>
          </p:cNvSpPr>
          <p:nvPr/>
        </p:nvSpPr>
        <p:spPr>
          <a:xfrm>
            <a:off x="3189952" y="4026855"/>
            <a:ext cx="360000" cy="360000"/>
          </a:xfrm>
          <a:prstGeom prst="ellipse">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b="1">
                <a:solidFill>
                  <a:schemeClr val="bg1"/>
                </a:solidFill>
                <a:latin typeface="Arial" panose="020B0604020202020204" pitchFamily="34" charset="0"/>
                <a:cs typeface="Arial" panose="020B0604020202020204" pitchFamily="34" charset="0"/>
              </a:rPr>
              <a:t>1</a:t>
            </a:r>
          </a:p>
        </p:txBody>
      </p:sp>
      <p:sp>
        <p:nvSpPr>
          <p:cNvPr id="66" name="Oval 65">
            <a:extLst>
              <a:ext uri="{FF2B5EF4-FFF2-40B4-BE49-F238E27FC236}">
                <a16:creationId xmlns:a16="http://schemas.microsoft.com/office/drawing/2014/main" id="{68419FCC-838B-D74B-B192-925581660F58}"/>
              </a:ext>
            </a:extLst>
          </p:cNvPr>
          <p:cNvSpPr>
            <a:spLocks noChangeAspect="1"/>
          </p:cNvSpPr>
          <p:nvPr/>
        </p:nvSpPr>
        <p:spPr>
          <a:xfrm>
            <a:off x="5561104" y="4026855"/>
            <a:ext cx="360000" cy="360000"/>
          </a:xfrm>
          <a:prstGeom prst="ellipse">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RO" b="1">
                <a:solidFill>
                  <a:schemeClr val="bg1"/>
                </a:solidFill>
                <a:latin typeface="Arial" panose="020B0604020202020204" pitchFamily="34" charset="0"/>
                <a:cs typeface="Arial" panose="020B0604020202020204" pitchFamily="34" charset="0"/>
              </a:rPr>
              <a:t>1</a:t>
            </a:r>
          </a:p>
        </p:txBody>
      </p:sp>
      <p:sp>
        <p:nvSpPr>
          <p:cNvPr id="68" name="Oval 67">
            <a:extLst>
              <a:ext uri="{FF2B5EF4-FFF2-40B4-BE49-F238E27FC236}">
                <a16:creationId xmlns:a16="http://schemas.microsoft.com/office/drawing/2014/main" id="{72E65E8F-8265-1843-AFFE-9C810E995BD5}"/>
              </a:ext>
            </a:extLst>
          </p:cNvPr>
          <p:cNvSpPr>
            <a:spLocks noChangeAspect="1"/>
          </p:cNvSpPr>
          <p:nvPr/>
        </p:nvSpPr>
        <p:spPr>
          <a:xfrm>
            <a:off x="6746680" y="4026855"/>
            <a:ext cx="360000" cy="360000"/>
          </a:xfrm>
          <a:prstGeom prst="ellipse">
            <a:avLst/>
          </a:prstGeom>
          <a:solidFill>
            <a:srgbClr val="595959"/>
          </a:solidFill>
          <a:ln w="190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67" name="Oval 66">
            <a:extLst>
              <a:ext uri="{FF2B5EF4-FFF2-40B4-BE49-F238E27FC236}">
                <a16:creationId xmlns:a16="http://schemas.microsoft.com/office/drawing/2014/main" id="{FBA255CC-0C9E-3241-8730-CE5C3045706C}"/>
              </a:ext>
            </a:extLst>
          </p:cNvPr>
          <p:cNvSpPr>
            <a:spLocks noChangeAspect="1"/>
          </p:cNvSpPr>
          <p:nvPr/>
        </p:nvSpPr>
        <p:spPr>
          <a:xfrm>
            <a:off x="4375528" y="4026855"/>
            <a:ext cx="360000" cy="360000"/>
          </a:xfrm>
          <a:prstGeom prst="ellipse">
            <a:avLst/>
          </a:prstGeom>
          <a:solidFill>
            <a:schemeClr val="bg1"/>
          </a:solidFill>
          <a:ln w="19050">
            <a:solidFill>
              <a:srgbClr val="59595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4" name="Graphic 12">
            <a:extLst>
              <a:ext uri="{FF2B5EF4-FFF2-40B4-BE49-F238E27FC236}">
                <a16:creationId xmlns:a16="http://schemas.microsoft.com/office/drawing/2014/main" id="{C3636BA2-A5E8-B544-A2E5-51AED898DD10}"/>
              </a:ext>
            </a:extLst>
          </p:cNvPr>
          <p:cNvSpPr>
            <a:spLocks noChangeAspect="1"/>
          </p:cNvSpPr>
          <p:nvPr/>
        </p:nvSpPr>
        <p:spPr>
          <a:xfrm>
            <a:off x="4447528" y="4112355"/>
            <a:ext cx="216000" cy="189000"/>
          </a:xfrm>
          <a:custGeom>
            <a:avLst/>
            <a:gdLst>
              <a:gd name="connsiteX0" fmla="*/ 11723 w 152400"/>
              <a:gd name="connsiteY0" fmla="*/ 114300 h 133350"/>
              <a:gd name="connsiteX1" fmla="*/ 11723 w 152400"/>
              <a:gd name="connsiteY1" fmla="*/ 128588 h 133350"/>
              <a:gd name="connsiteX2" fmla="*/ 10354 w 152400"/>
              <a:gd name="connsiteY2" fmla="*/ 131981 h 133350"/>
              <a:gd name="connsiteX3" fmla="*/ 6961 w 152400"/>
              <a:gd name="connsiteY3" fmla="*/ 133350 h 133350"/>
              <a:gd name="connsiteX4" fmla="*/ 4763 w 152400"/>
              <a:gd name="connsiteY4" fmla="*/ 133350 h 133350"/>
              <a:gd name="connsiteX5" fmla="*/ 1369 w 152400"/>
              <a:gd name="connsiteY5" fmla="*/ 131981 h 133350"/>
              <a:gd name="connsiteX6" fmla="*/ 0 w 152400"/>
              <a:gd name="connsiteY6" fmla="*/ 128588 h 133350"/>
              <a:gd name="connsiteX7" fmla="*/ 0 w 152400"/>
              <a:gd name="connsiteY7" fmla="*/ 58615 h 133350"/>
              <a:gd name="connsiteX8" fmla="*/ 18903 w 152400"/>
              <a:gd name="connsiteY8" fmla="*/ 4763 h 133350"/>
              <a:gd name="connsiteX9" fmla="*/ 21587 w 152400"/>
              <a:gd name="connsiteY9" fmla="*/ 1246 h 133350"/>
              <a:gd name="connsiteX10" fmla="*/ 26011 w 152400"/>
              <a:gd name="connsiteY10" fmla="*/ 0 h 133350"/>
              <a:gd name="connsiteX11" fmla="*/ 127122 w 152400"/>
              <a:gd name="connsiteY11" fmla="*/ 0 h 133350"/>
              <a:gd name="connsiteX12" fmla="*/ 131049 w 152400"/>
              <a:gd name="connsiteY12" fmla="*/ 1310 h 133350"/>
              <a:gd name="connsiteX13" fmla="*/ 133497 w 152400"/>
              <a:gd name="connsiteY13" fmla="*/ 4763 h 133350"/>
              <a:gd name="connsiteX14" fmla="*/ 152400 w 152400"/>
              <a:gd name="connsiteY14" fmla="*/ 58615 h 133350"/>
              <a:gd name="connsiteX15" fmla="*/ 152400 w 152400"/>
              <a:gd name="connsiteY15" fmla="*/ 128588 h 133350"/>
              <a:gd name="connsiteX16" fmla="*/ 151031 w 152400"/>
              <a:gd name="connsiteY16" fmla="*/ 131981 h 133350"/>
              <a:gd name="connsiteX17" fmla="*/ 147638 w 152400"/>
              <a:gd name="connsiteY17" fmla="*/ 133350 h 133350"/>
              <a:gd name="connsiteX18" fmla="*/ 145439 w 152400"/>
              <a:gd name="connsiteY18" fmla="*/ 133350 h 133350"/>
              <a:gd name="connsiteX19" fmla="*/ 142046 w 152400"/>
              <a:gd name="connsiteY19" fmla="*/ 131981 h 133350"/>
              <a:gd name="connsiteX20" fmla="*/ 140677 w 152400"/>
              <a:gd name="connsiteY20" fmla="*/ 128588 h 133350"/>
              <a:gd name="connsiteX21" fmla="*/ 140677 w 152400"/>
              <a:gd name="connsiteY21" fmla="*/ 114300 h 133350"/>
              <a:gd name="connsiteX22" fmla="*/ 11723 w 152400"/>
              <a:gd name="connsiteY22" fmla="*/ 114300 h 133350"/>
              <a:gd name="connsiteX23" fmla="*/ 13481 w 152400"/>
              <a:gd name="connsiteY23" fmla="*/ 49090 h 133350"/>
              <a:gd name="connsiteX24" fmla="*/ 138919 w 152400"/>
              <a:gd name="connsiteY24" fmla="*/ 49090 h 133350"/>
              <a:gd name="connsiteX25" fmla="*/ 124888 w 152400"/>
              <a:gd name="connsiteY25" fmla="*/ 9525 h 133350"/>
              <a:gd name="connsiteX26" fmla="*/ 27512 w 152400"/>
              <a:gd name="connsiteY26" fmla="*/ 9525 h 133350"/>
              <a:gd name="connsiteX27" fmla="*/ 13481 w 152400"/>
              <a:gd name="connsiteY27" fmla="*/ 49090 h 133350"/>
              <a:gd name="connsiteX28" fmla="*/ 9525 w 152400"/>
              <a:gd name="connsiteY28" fmla="*/ 58615 h 133350"/>
              <a:gd name="connsiteX29" fmla="*/ 9525 w 152400"/>
              <a:gd name="connsiteY29" fmla="*/ 104775 h 133350"/>
              <a:gd name="connsiteX30" fmla="*/ 9525 w 152400"/>
              <a:gd name="connsiteY30" fmla="*/ 58615 h 133350"/>
              <a:gd name="connsiteX31" fmla="*/ 32648 w 152400"/>
              <a:gd name="connsiteY31" fmla="*/ 92319 h 133350"/>
              <a:gd name="connsiteX32" fmla="*/ 40161 w 152400"/>
              <a:gd name="connsiteY32" fmla="*/ 89208 h 133350"/>
              <a:gd name="connsiteX33" fmla="*/ 43229 w 152400"/>
              <a:gd name="connsiteY33" fmla="*/ 81652 h 133350"/>
              <a:gd name="connsiteX34" fmla="*/ 40118 w 152400"/>
              <a:gd name="connsiteY34" fmla="*/ 74139 h 133350"/>
              <a:gd name="connsiteX35" fmla="*/ 32562 w 152400"/>
              <a:gd name="connsiteY35" fmla="*/ 71071 h 133350"/>
              <a:gd name="connsiteX36" fmla="*/ 25049 w 152400"/>
              <a:gd name="connsiteY36" fmla="*/ 74182 h 133350"/>
              <a:gd name="connsiteX37" fmla="*/ 21981 w 152400"/>
              <a:gd name="connsiteY37" fmla="*/ 81738 h 133350"/>
              <a:gd name="connsiteX38" fmla="*/ 25092 w 152400"/>
              <a:gd name="connsiteY38" fmla="*/ 89251 h 133350"/>
              <a:gd name="connsiteX39" fmla="*/ 32648 w 152400"/>
              <a:gd name="connsiteY39" fmla="*/ 92319 h 133350"/>
              <a:gd name="connsiteX40" fmla="*/ 119838 w 152400"/>
              <a:gd name="connsiteY40" fmla="*/ 92319 h 133350"/>
              <a:gd name="connsiteX41" fmla="*/ 127351 w 152400"/>
              <a:gd name="connsiteY41" fmla="*/ 89208 h 133350"/>
              <a:gd name="connsiteX42" fmla="*/ 130419 w 152400"/>
              <a:gd name="connsiteY42" fmla="*/ 81652 h 133350"/>
              <a:gd name="connsiteX43" fmla="*/ 127308 w 152400"/>
              <a:gd name="connsiteY43" fmla="*/ 74139 h 133350"/>
              <a:gd name="connsiteX44" fmla="*/ 119752 w 152400"/>
              <a:gd name="connsiteY44" fmla="*/ 71071 h 133350"/>
              <a:gd name="connsiteX45" fmla="*/ 112239 w 152400"/>
              <a:gd name="connsiteY45" fmla="*/ 74182 h 133350"/>
              <a:gd name="connsiteX46" fmla="*/ 109171 w 152400"/>
              <a:gd name="connsiteY46" fmla="*/ 81738 h 133350"/>
              <a:gd name="connsiteX47" fmla="*/ 112282 w 152400"/>
              <a:gd name="connsiteY47" fmla="*/ 89251 h 133350"/>
              <a:gd name="connsiteX48" fmla="*/ 119838 w 152400"/>
              <a:gd name="connsiteY48" fmla="*/ 92319 h 133350"/>
              <a:gd name="connsiteX49" fmla="*/ 9525 w 152400"/>
              <a:gd name="connsiteY49" fmla="*/ 104775 h 133350"/>
              <a:gd name="connsiteX50" fmla="*/ 142875 w 152400"/>
              <a:gd name="connsiteY50" fmla="*/ 104775 h 133350"/>
              <a:gd name="connsiteX51" fmla="*/ 142875 w 152400"/>
              <a:gd name="connsiteY51" fmla="*/ 58615 h 133350"/>
              <a:gd name="connsiteX52" fmla="*/ 9525 w 152400"/>
              <a:gd name="connsiteY52" fmla="*/ 58615 h 133350"/>
              <a:gd name="connsiteX53" fmla="*/ 9525 w 152400"/>
              <a:gd name="connsiteY53" fmla="*/ 10477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2400" h="133350">
                <a:moveTo>
                  <a:pt x="11723" y="114300"/>
                </a:moveTo>
                <a:lnTo>
                  <a:pt x="11723" y="128588"/>
                </a:lnTo>
                <a:cubicBezTo>
                  <a:pt x="11723" y="129937"/>
                  <a:pt x="11267" y="131068"/>
                  <a:pt x="10354" y="131981"/>
                </a:cubicBezTo>
                <a:cubicBezTo>
                  <a:pt x="9441" y="132894"/>
                  <a:pt x="8310" y="133350"/>
                  <a:pt x="6961" y="133350"/>
                </a:cubicBezTo>
                <a:lnTo>
                  <a:pt x="4763" y="133350"/>
                </a:lnTo>
                <a:cubicBezTo>
                  <a:pt x="3413" y="133350"/>
                  <a:pt x="2282" y="132894"/>
                  <a:pt x="1369" y="131981"/>
                </a:cubicBezTo>
                <a:cubicBezTo>
                  <a:pt x="456" y="131068"/>
                  <a:pt x="0" y="129937"/>
                  <a:pt x="0" y="128588"/>
                </a:cubicBezTo>
                <a:lnTo>
                  <a:pt x="0" y="58615"/>
                </a:lnTo>
                <a:lnTo>
                  <a:pt x="18903" y="4763"/>
                </a:lnTo>
                <a:cubicBezTo>
                  <a:pt x="19367" y="3248"/>
                  <a:pt x="20262" y="2076"/>
                  <a:pt x="21587" y="1246"/>
                </a:cubicBezTo>
                <a:cubicBezTo>
                  <a:pt x="22912" y="415"/>
                  <a:pt x="24386" y="0"/>
                  <a:pt x="26011" y="0"/>
                </a:cubicBezTo>
                <a:lnTo>
                  <a:pt x="127122" y="0"/>
                </a:lnTo>
                <a:cubicBezTo>
                  <a:pt x="128564" y="0"/>
                  <a:pt x="129873" y="437"/>
                  <a:pt x="131049" y="1310"/>
                </a:cubicBezTo>
                <a:cubicBezTo>
                  <a:pt x="132225" y="2183"/>
                  <a:pt x="133041" y="3334"/>
                  <a:pt x="133497" y="4763"/>
                </a:cubicBezTo>
                <a:lnTo>
                  <a:pt x="152400" y="58615"/>
                </a:lnTo>
                <a:lnTo>
                  <a:pt x="152400" y="128588"/>
                </a:lnTo>
                <a:cubicBezTo>
                  <a:pt x="152400" y="129937"/>
                  <a:pt x="151944" y="131068"/>
                  <a:pt x="151031" y="131981"/>
                </a:cubicBezTo>
                <a:cubicBezTo>
                  <a:pt x="150118" y="132894"/>
                  <a:pt x="148987" y="133350"/>
                  <a:pt x="147638" y="133350"/>
                </a:cubicBezTo>
                <a:lnTo>
                  <a:pt x="145439" y="133350"/>
                </a:lnTo>
                <a:cubicBezTo>
                  <a:pt x="144090" y="133350"/>
                  <a:pt x="142959" y="132894"/>
                  <a:pt x="142046" y="131981"/>
                </a:cubicBezTo>
                <a:cubicBezTo>
                  <a:pt x="141133" y="131068"/>
                  <a:pt x="140677" y="129937"/>
                  <a:pt x="140677" y="128588"/>
                </a:cubicBezTo>
                <a:lnTo>
                  <a:pt x="140677" y="114300"/>
                </a:lnTo>
                <a:lnTo>
                  <a:pt x="11723" y="114300"/>
                </a:lnTo>
                <a:close/>
                <a:moveTo>
                  <a:pt x="13481" y="49090"/>
                </a:moveTo>
                <a:lnTo>
                  <a:pt x="138919" y="49090"/>
                </a:lnTo>
                <a:lnTo>
                  <a:pt x="124888" y="9525"/>
                </a:lnTo>
                <a:lnTo>
                  <a:pt x="27512" y="9525"/>
                </a:lnTo>
                <a:lnTo>
                  <a:pt x="13481" y="49090"/>
                </a:lnTo>
                <a:close/>
                <a:moveTo>
                  <a:pt x="9525" y="58615"/>
                </a:moveTo>
                <a:lnTo>
                  <a:pt x="9525" y="104775"/>
                </a:lnTo>
                <a:lnTo>
                  <a:pt x="9525" y="58615"/>
                </a:lnTo>
                <a:close/>
                <a:moveTo>
                  <a:pt x="32648" y="92319"/>
                </a:moveTo>
                <a:cubicBezTo>
                  <a:pt x="35611" y="92319"/>
                  <a:pt x="38115" y="91282"/>
                  <a:pt x="40161" y="89208"/>
                </a:cubicBezTo>
                <a:cubicBezTo>
                  <a:pt x="42206" y="87134"/>
                  <a:pt x="43229" y="84615"/>
                  <a:pt x="43229" y="81652"/>
                </a:cubicBezTo>
                <a:cubicBezTo>
                  <a:pt x="43229" y="78689"/>
                  <a:pt x="42192" y="76185"/>
                  <a:pt x="40118" y="74139"/>
                </a:cubicBezTo>
                <a:cubicBezTo>
                  <a:pt x="38043" y="72094"/>
                  <a:pt x="35525" y="71071"/>
                  <a:pt x="32562" y="71071"/>
                </a:cubicBezTo>
                <a:cubicBezTo>
                  <a:pt x="29599" y="71071"/>
                  <a:pt x="27094" y="72108"/>
                  <a:pt x="25049" y="74182"/>
                </a:cubicBezTo>
                <a:cubicBezTo>
                  <a:pt x="23004" y="76257"/>
                  <a:pt x="21981" y="78775"/>
                  <a:pt x="21981" y="81738"/>
                </a:cubicBezTo>
                <a:cubicBezTo>
                  <a:pt x="21981" y="84701"/>
                  <a:pt x="23018" y="87206"/>
                  <a:pt x="25092" y="89251"/>
                </a:cubicBezTo>
                <a:cubicBezTo>
                  <a:pt x="27166" y="91296"/>
                  <a:pt x="29685" y="92319"/>
                  <a:pt x="32648" y="92319"/>
                </a:cubicBezTo>
                <a:close/>
                <a:moveTo>
                  <a:pt x="119838" y="92319"/>
                </a:moveTo>
                <a:cubicBezTo>
                  <a:pt x="122801" y="92319"/>
                  <a:pt x="125306" y="91282"/>
                  <a:pt x="127351" y="89208"/>
                </a:cubicBezTo>
                <a:cubicBezTo>
                  <a:pt x="129396" y="87134"/>
                  <a:pt x="130419" y="84615"/>
                  <a:pt x="130419" y="81652"/>
                </a:cubicBezTo>
                <a:cubicBezTo>
                  <a:pt x="130419" y="78689"/>
                  <a:pt x="129382" y="76185"/>
                  <a:pt x="127308" y="74139"/>
                </a:cubicBezTo>
                <a:cubicBezTo>
                  <a:pt x="125234" y="72094"/>
                  <a:pt x="122715" y="71071"/>
                  <a:pt x="119752" y="71071"/>
                </a:cubicBezTo>
                <a:cubicBezTo>
                  <a:pt x="116789" y="71071"/>
                  <a:pt x="114285" y="72108"/>
                  <a:pt x="112239" y="74182"/>
                </a:cubicBezTo>
                <a:cubicBezTo>
                  <a:pt x="110194" y="76257"/>
                  <a:pt x="109171" y="78775"/>
                  <a:pt x="109171" y="81738"/>
                </a:cubicBezTo>
                <a:cubicBezTo>
                  <a:pt x="109171" y="84701"/>
                  <a:pt x="110208" y="87206"/>
                  <a:pt x="112282" y="89251"/>
                </a:cubicBezTo>
                <a:cubicBezTo>
                  <a:pt x="114357" y="91296"/>
                  <a:pt x="116875" y="92319"/>
                  <a:pt x="119838" y="92319"/>
                </a:cubicBezTo>
                <a:close/>
                <a:moveTo>
                  <a:pt x="9525" y="104775"/>
                </a:moveTo>
                <a:lnTo>
                  <a:pt x="142875" y="104775"/>
                </a:lnTo>
                <a:lnTo>
                  <a:pt x="142875" y="58615"/>
                </a:lnTo>
                <a:lnTo>
                  <a:pt x="9525" y="58615"/>
                </a:lnTo>
                <a:lnTo>
                  <a:pt x="9525" y="104775"/>
                </a:lnTo>
                <a:close/>
              </a:path>
            </a:pathLst>
          </a:custGeom>
          <a:solidFill>
            <a:srgbClr val="595959"/>
          </a:solidFill>
          <a:ln w="238" cap="flat">
            <a:noFill/>
            <a:prstDash val="solid"/>
            <a:miter/>
          </a:ln>
        </p:spPr>
        <p:txBody>
          <a:bodyPr rtlCol="0" anchor="ctr"/>
          <a:lstStyle/>
          <a:p>
            <a:endParaRPr lang="en-RO"/>
          </a:p>
        </p:txBody>
      </p:sp>
      <p:sp>
        <p:nvSpPr>
          <p:cNvPr id="85" name="Oval 84">
            <a:extLst>
              <a:ext uri="{FF2B5EF4-FFF2-40B4-BE49-F238E27FC236}">
                <a16:creationId xmlns:a16="http://schemas.microsoft.com/office/drawing/2014/main" id="{33E3CF91-BC80-254A-9980-716A0B70CCDB}"/>
              </a:ext>
            </a:extLst>
          </p:cNvPr>
          <p:cNvSpPr>
            <a:spLocks noChangeAspect="1"/>
          </p:cNvSpPr>
          <p:nvPr/>
        </p:nvSpPr>
        <p:spPr>
          <a:xfrm>
            <a:off x="2535375"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2</a:t>
            </a:r>
          </a:p>
        </p:txBody>
      </p:sp>
      <p:sp>
        <p:nvSpPr>
          <p:cNvPr id="86" name="Oval 85">
            <a:extLst>
              <a:ext uri="{FF2B5EF4-FFF2-40B4-BE49-F238E27FC236}">
                <a16:creationId xmlns:a16="http://schemas.microsoft.com/office/drawing/2014/main" id="{EF1D5665-2CB4-3148-98DE-D34B924A5B2E}"/>
              </a:ext>
            </a:extLst>
          </p:cNvPr>
          <p:cNvSpPr>
            <a:spLocks noChangeAspect="1"/>
          </p:cNvSpPr>
          <p:nvPr/>
        </p:nvSpPr>
        <p:spPr>
          <a:xfrm>
            <a:off x="2789562"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3</a:t>
            </a:r>
          </a:p>
        </p:txBody>
      </p:sp>
      <p:sp>
        <p:nvSpPr>
          <p:cNvPr id="87" name="Oval 86">
            <a:extLst>
              <a:ext uri="{FF2B5EF4-FFF2-40B4-BE49-F238E27FC236}">
                <a16:creationId xmlns:a16="http://schemas.microsoft.com/office/drawing/2014/main" id="{F235C606-BB8C-BC42-87CC-80A9739DCD1F}"/>
              </a:ext>
            </a:extLst>
          </p:cNvPr>
          <p:cNvSpPr>
            <a:spLocks noChangeAspect="1"/>
          </p:cNvSpPr>
          <p:nvPr/>
        </p:nvSpPr>
        <p:spPr>
          <a:xfrm>
            <a:off x="3043749"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4</a:t>
            </a:r>
          </a:p>
        </p:txBody>
      </p:sp>
      <p:sp>
        <p:nvSpPr>
          <p:cNvPr id="88" name="Oval 87">
            <a:extLst>
              <a:ext uri="{FF2B5EF4-FFF2-40B4-BE49-F238E27FC236}">
                <a16:creationId xmlns:a16="http://schemas.microsoft.com/office/drawing/2014/main" id="{C784CDC9-5B8A-964D-9EA2-4568598243A0}"/>
              </a:ext>
            </a:extLst>
          </p:cNvPr>
          <p:cNvSpPr>
            <a:spLocks noChangeAspect="1"/>
          </p:cNvSpPr>
          <p:nvPr/>
        </p:nvSpPr>
        <p:spPr>
          <a:xfrm>
            <a:off x="3297936"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5</a:t>
            </a:r>
          </a:p>
        </p:txBody>
      </p:sp>
      <p:sp>
        <p:nvSpPr>
          <p:cNvPr id="89" name="Oval 88">
            <a:extLst>
              <a:ext uri="{FF2B5EF4-FFF2-40B4-BE49-F238E27FC236}">
                <a16:creationId xmlns:a16="http://schemas.microsoft.com/office/drawing/2014/main" id="{0C1339F1-DE98-9F48-8D32-94532AEA9BF9}"/>
              </a:ext>
            </a:extLst>
          </p:cNvPr>
          <p:cNvSpPr>
            <a:spLocks noChangeAspect="1"/>
          </p:cNvSpPr>
          <p:nvPr/>
        </p:nvSpPr>
        <p:spPr>
          <a:xfrm>
            <a:off x="3552123"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6</a:t>
            </a:r>
          </a:p>
        </p:txBody>
      </p:sp>
      <p:sp>
        <p:nvSpPr>
          <p:cNvPr id="90" name="Oval 89">
            <a:extLst>
              <a:ext uri="{FF2B5EF4-FFF2-40B4-BE49-F238E27FC236}">
                <a16:creationId xmlns:a16="http://schemas.microsoft.com/office/drawing/2014/main" id="{99F210AE-DEB4-8544-A7CF-54AEB7F8E90E}"/>
              </a:ext>
            </a:extLst>
          </p:cNvPr>
          <p:cNvSpPr>
            <a:spLocks noChangeAspect="1"/>
          </p:cNvSpPr>
          <p:nvPr/>
        </p:nvSpPr>
        <p:spPr>
          <a:xfrm>
            <a:off x="3806310"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7</a:t>
            </a:r>
          </a:p>
        </p:txBody>
      </p:sp>
      <p:sp>
        <p:nvSpPr>
          <p:cNvPr id="91" name="Oval 90">
            <a:extLst>
              <a:ext uri="{FF2B5EF4-FFF2-40B4-BE49-F238E27FC236}">
                <a16:creationId xmlns:a16="http://schemas.microsoft.com/office/drawing/2014/main" id="{DD6EB648-9484-674B-A576-B3052687577B}"/>
              </a:ext>
            </a:extLst>
          </p:cNvPr>
          <p:cNvSpPr>
            <a:spLocks noChangeAspect="1"/>
          </p:cNvSpPr>
          <p:nvPr/>
        </p:nvSpPr>
        <p:spPr>
          <a:xfrm>
            <a:off x="4060497"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8</a:t>
            </a:r>
          </a:p>
        </p:txBody>
      </p:sp>
      <p:sp>
        <p:nvSpPr>
          <p:cNvPr id="92" name="Oval 91">
            <a:extLst>
              <a:ext uri="{FF2B5EF4-FFF2-40B4-BE49-F238E27FC236}">
                <a16:creationId xmlns:a16="http://schemas.microsoft.com/office/drawing/2014/main" id="{5FD45842-50D2-244F-9ED6-F009B6BA6BFF}"/>
              </a:ext>
            </a:extLst>
          </p:cNvPr>
          <p:cNvSpPr>
            <a:spLocks noChangeAspect="1"/>
          </p:cNvSpPr>
          <p:nvPr/>
        </p:nvSpPr>
        <p:spPr>
          <a:xfrm>
            <a:off x="4314684"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9</a:t>
            </a:r>
          </a:p>
        </p:txBody>
      </p:sp>
      <p:sp>
        <p:nvSpPr>
          <p:cNvPr id="93" name="Oval 92">
            <a:extLst>
              <a:ext uri="{FF2B5EF4-FFF2-40B4-BE49-F238E27FC236}">
                <a16:creationId xmlns:a16="http://schemas.microsoft.com/office/drawing/2014/main" id="{2DF9F981-D1F5-1B44-BDC1-239EE1A48F75}"/>
              </a:ext>
            </a:extLst>
          </p:cNvPr>
          <p:cNvSpPr>
            <a:spLocks noChangeAspect="1"/>
          </p:cNvSpPr>
          <p:nvPr/>
        </p:nvSpPr>
        <p:spPr>
          <a:xfrm>
            <a:off x="4568871"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10</a:t>
            </a:r>
          </a:p>
        </p:txBody>
      </p:sp>
      <p:sp>
        <p:nvSpPr>
          <p:cNvPr id="94" name="Oval 93">
            <a:extLst>
              <a:ext uri="{FF2B5EF4-FFF2-40B4-BE49-F238E27FC236}">
                <a16:creationId xmlns:a16="http://schemas.microsoft.com/office/drawing/2014/main" id="{15422A4C-4E3F-4645-BEB9-2162ED3B9581}"/>
              </a:ext>
            </a:extLst>
          </p:cNvPr>
          <p:cNvSpPr>
            <a:spLocks noChangeAspect="1"/>
          </p:cNvSpPr>
          <p:nvPr/>
        </p:nvSpPr>
        <p:spPr>
          <a:xfrm>
            <a:off x="4823058" y="4993517"/>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11</a:t>
            </a:r>
          </a:p>
        </p:txBody>
      </p:sp>
      <p:sp>
        <p:nvSpPr>
          <p:cNvPr id="95" name="Oval 94">
            <a:extLst>
              <a:ext uri="{FF2B5EF4-FFF2-40B4-BE49-F238E27FC236}">
                <a16:creationId xmlns:a16="http://schemas.microsoft.com/office/drawing/2014/main" id="{4DE753BE-2468-4041-8884-0E57D76F39E9}"/>
              </a:ext>
            </a:extLst>
          </p:cNvPr>
          <p:cNvSpPr>
            <a:spLocks noChangeAspect="1"/>
          </p:cNvSpPr>
          <p:nvPr/>
        </p:nvSpPr>
        <p:spPr>
          <a:xfrm>
            <a:off x="5077245"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12</a:t>
            </a:r>
          </a:p>
        </p:txBody>
      </p:sp>
      <p:sp>
        <p:nvSpPr>
          <p:cNvPr id="96" name="Oval 95">
            <a:extLst>
              <a:ext uri="{FF2B5EF4-FFF2-40B4-BE49-F238E27FC236}">
                <a16:creationId xmlns:a16="http://schemas.microsoft.com/office/drawing/2014/main" id="{B404AADF-9BA3-344B-973B-9B964F170D15}"/>
              </a:ext>
            </a:extLst>
          </p:cNvPr>
          <p:cNvSpPr>
            <a:spLocks noChangeAspect="1"/>
          </p:cNvSpPr>
          <p:nvPr/>
        </p:nvSpPr>
        <p:spPr>
          <a:xfrm>
            <a:off x="5331432"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13</a:t>
            </a:r>
          </a:p>
        </p:txBody>
      </p:sp>
      <p:sp>
        <p:nvSpPr>
          <p:cNvPr id="97" name="Oval 96">
            <a:extLst>
              <a:ext uri="{FF2B5EF4-FFF2-40B4-BE49-F238E27FC236}">
                <a16:creationId xmlns:a16="http://schemas.microsoft.com/office/drawing/2014/main" id="{297A3510-AB63-6344-A9B6-4EB896267F3C}"/>
              </a:ext>
            </a:extLst>
          </p:cNvPr>
          <p:cNvSpPr>
            <a:spLocks noChangeAspect="1"/>
          </p:cNvSpPr>
          <p:nvPr/>
        </p:nvSpPr>
        <p:spPr>
          <a:xfrm>
            <a:off x="5585619"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14</a:t>
            </a:r>
          </a:p>
        </p:txBody>
      </p:sp>
      <p:sp>
        <p:nvSpPr>
          <p:cNvPr id="98" name="Oval 97">
            <a:extLst>
              <a:ext uri="{FF2B5EF4-FFF2-40B4-BE49-F238E27FC236}">
                <a16:creationId xmlns:a16="http://schemas.microsoft.com/office/drawing/2014/main" id="{BCC531AA-FC9A-224A-BAF0-B64F81C6C495}"/>
              </a:ext>
            </a:extLst>
          </p:cNvPr>
          <p:cNvSpPr>
            <a:spLocks noChangeAspect="1"/>
          </p:cNvSpPr>
          <p:nvPr/>
        </p:nvSpPr>
        <p:spPr>
          <a:xfrm>
            <a:off x="5839806"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15</a:t>
            </a:r>
          </a:p>
        </p:txBody>
      </p:sp>
      <p:sp>
        <p:nvSpPr>
          <p:cNvPr id="99" name="Oval 98">
            <a:extLst>
              <a:ext uri="{FF2B5EF4-FFF2-40B4-BE49-F238E27FC236}">
                <a16:creationId xmlns:a16="http://schemas.microsoft.com/office/drawing/2014/main" id="{11214D45-8FD6-0E48-87D2-DB1A5F63CC09}"/>
              </a:ext>
            </a:extLst>
          </p:cNvPr>
          <p:cNvSpPr>
            <a:spLocks noChangeAspect="1"/>
          </p:cNvSpPr>
          <p:nvPr/>
        </p:nvSpPr>
        <p:spPr>
          <a:xfrm>
            <a:off x="6093993"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16</a:t>
            </a:r>
          </a:p>
        </p:txBody>
      </p:sp>
      <p:sp>
        <p:nvSpPr>
          <p:cNvPr id="100" name="Oval 99">
            <a:extLst>
              <a:ext uri="{FF2B5EF4-FFF2-40B4-BE49-F238E27FC236}">
                <a16:creationId xmlns:a16="http://schemas.microsoft.com/office/drawing/2014/main" id="{84E49137-3A83-BB4B-8563-EFCF79456834}"/>
              </a:ext>
            </a:extLst>
          </p:cNvPr>
          <p:cNvSpPr>
            <a:spLocks noChangeAspect="1"/>
          </p:cNvSpPr>
          <p:nvPr/>
        </p:nvSpPr>
        <p:spPr>
          <a:xfrm>
            <a:off x="6348180" y="4993517"/>
            <a:ext cx="216000" cy="216000"/>
          </a:xfrm>
          <a:prstGeom prst="ellipse">
            <a:avLst/>
          </a:prstGeom>
          <a:solidFill>
            <a:srgbClr val="FFC000"/>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17</a:t>
            </a:r>
          </a:p>
        </p:txBody>
      </p:sp>
      <p:sp>
        <p:nvSpPr>
          <p:cNvPr id="101" name="Oval 100">
            <a:extLst>
              <a:ext uri="{FF2B5EF4-FFF2-40B4-BE49-F238E27FC236}">
                <a16:creationId xmlns:a16="http://schemas.microsoft.com/office/drawing/2014/main" id="{AE7C7FE4-D4CE-4A4D-A33E-959937CDC5C4}"/>
              </a:ext>
            </a:extLst>
          </p:cNvPr>
          <p:cNvSpPr>
            <a:spLocks noChangeAspect="1"/>
          </p:cNvSpPr>
          <p:nvPr/>
        </p:nvSpPr>
        <p:spPr>
          <a:xfrm>
            <a:off x="6602367"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18</a:t>
            </a:r>
          </a:p>
        </p:txBody>
      </p:sp>
      <p:sp>
        <p:nvSpPr>
          <p:cNvPr id="102" name="Oval 101">
            <a:extLst>
              <a:ext uri="{FF2B5EF4-FFF2-40B4-BE49-F238E27FC236}">
                <a16:creationId xmlns:a16="http://schemas.microsoft.com/office/drawing/2014/main" id="{77C90F79-5AAC-7443-A4F2-742E9AF368AC}"/>
              </a:ext>
            </a:extLst>
          </p:cNvPr>
          <p:cNvSpPr>
            <a:spLocks noChangeAspect="1"/>
          </p:cNvSpPr>
          <p:nvPr/>
        </p:nvSpPr>
        <p:spPr>
          <a:xfrm>
            <a:off x="6856554"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19</a:t>
            </a:r>
          </a:p>
        </p:txBody>
      </p:sp>
      <p:sp>
        <p:nvSpPr>
          <p:cNvPr id="103" name="Oval 102">
            <a:extLst>
              <a:ext uri="{FF2B5EF4-FFF2-40B4-BE49-F238E27FC236}">
                <a16:creationId xmlns:a16="http://schemas.microsoft.com/office/drawing/2014/main" id="{DB583A48-F697-4242-92F1-116C154CDBFA}"/>
              </a:ext>
            </a:extLst>
          </p:cNvPr>
          <p:cNvSpPr>
            <a:spLocks noChangeAspect="1"/>
          </p:cNvSpPr>
          <p:nvPr/>
        </p:nvSpPr>
        <p:spPr>
          <a:xfrm>
            <a:off x="7110745" y="4993517"/>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20</a:t>
            </a:r>
          </a:p>
        </p:txBody>
      </p:sp>
      <p:sp>
        <p:nvSpPr>
          <p:cNvPr id="104" name="Oval 103">
            <a:extLst>
              <a:ext uri="{FF2B5EF4-FFF2-40B4-BE49-F238E27FC236}">
                <a16:creationId xmlns:a16="http://schemas.microsoft.com/office/drawing/2014/main" id="{A2AAE8A1-D679-B24E-BFAC-B2E8639C4CD8}"/>
              </a:ext>
            </a:extLst>
          </p:cNvPr>
          <p:cNvSpPr>
            <a:spLocks noChangeAspect="1"/>
          </p:cNvSpPr>
          <p:nvPr/>
        </p:nvSpPr>
        <p:spPr>
          <a:xfrm>
            <a:off x="2789562" y="5362794"/>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21</a:t>
            </a:r>
          </a:p>
        </p:txBody>
      </p:sp>
      <p:sp>
        <p:nvSpPr>
          <p:cNvPr id="105" name="Oval 104">
            <a:extLst>
              <a:ext uri="{FF2B5EF4-FFF2-40B4-BE49-F238E27FC236}">
                <a16:creationId xmlns:a16="http://schemas.microsoft.com/office/drawing/2014/main" id="{5EBA5E74-9DBE-934C-A2D2-E68C79D544BB}"/>
              </a:ext>
            </a:extLst>
          </p:cNvPr>
          <p:cNvSpPr>
            <a:spLocks noChangeAspect="1"/>
          </p:cNvSpPr>
          <p:nvPr/>
        </p:nvSpPr>
        <p:spPr>
          <a:xfrm>
            <a:off x="4568871" y="5358588"/>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22</a:t>
            </a:r>
          </a:p>
        </p:txBody>
      </p:sp>
      <p:sp>
        <p:nvSpPr>
          <p:cNvPr id="106" name="Oval 105">
            <a:extLst>
              <a:ext uri="{FF2B5EF4-FFF2-40B4-BE49-F238E27FC236}">
                <a16:creationId xmlns:a16="http://schemas.microsoft.com/office/drawing/2014/main" id="{F696FA8B-AA20-704B-9935-EE41ADFFFA7B}"/>
              </a:ext>
            </a:extLst>
          </p:cNvPr>
          <p:cNvSpPr>
            <a:spLocks noChangeAspect="1"/>
          </p:cNvSpPr>
          <p:nvPr/>
        </p:nvSpPr>
        <p:spPr>
          <a:xfrm>
            <a:off x="5585619" y="5358588"/>
            <a:ext cx="216000" cy="216000"/>
          </a:xfrm>
          <a:prstGeom prst="ellipse">
            <a:avLst/>
          </a:prstGeom>
          <a:solidFill>
            <a:srgbClr val="ED7D31"/>
          </a:solidFill>
          <a:ln w="127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RO" sz="1000" b="1">
                <a:solidFill>
                  <a:schemeClr val="bg1"/>
                </a:solidFill>
                <a:latin typeface="Arial" panose="020B0604020202020204" pitchFamily="34" charset="0"/>
                <a:cs typeface="Arial" panose="020B0604020202020204" pitchFamily="34" charset="0"/>
              </a:rPr>
              <a:t>23</a:t>
            </a:r>
          </a:p>
        </p:txBody>
      </p:sp>
    </p:spTree>
    <p:extLst>
      <p:ext uri="{BB962C8B-B14F-4D97-AF65-F5344CB8AC3E}">
        <p14:creationId xmlns:p14="http://schemas.microsoft.com/office/powerpoint/2010/main" val="645832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3F3DDA26-0698-9441-AD4C-42A564A5BC6B}"/>
              </a:ext>
            </a:extLst>
          </p:cNvPr>
          <p:cNvSpPr/>
          <p:nvPr/>
        </p:nvSpPr>
        <p:spPr>
          <a:xfrm>
            <a:off x="860417" y="2687961"/>
            <a:ext cx="3579303" cy="1622782"/>
          </a:xfrm>
          <a:prstGeom prst="roundRect">
            <a:avLst>
              <a:gd name="adj" fmla="val 10697"/>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3" name="Rounded Rectangle 12">
            <a:extLst>
              <a:ext uri="{FF2B5EF4-FFF2-40B4-BE49-F238E27FC236}">
                <a16:creationId xmlns:a16="http://schemas.microsoft.com/office/drawing/2014/main" id="{711F511C-AF3C-9340-AC9D-B5280DF7F720}"/>
              </a:ext>
            </a:extLst>
          </p:cNvPr>
          <p:cNvSpPr/>
          <p:nvPr/>
        </p:nvSpPr>
        <p:spPr>
          <a:xfrm>
            <a:off x="5096385" y="2687961"/>
            <a:ext cx="3579303" cy="1622782"/>
          </a:xfrm>
          <a:prstGeom prst="roundRect">
            <a:avLst>
              <a:gd name="adj" fmla="val 10078"/>
            </a:avLst>
          </a:prstGeom>
          <a:solidFill>
            <a:srgbClr val="3D6C9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818348"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Contenidos</a:t>
            </a:r>
            <a:endParaRPr lang="en-GB" sz="3200" b="1" spc="-50" dirty="0">
              <a:solidFill>
                <a:srgbClr val="3D6C9D"/>
              </a:solidFill>
              <a:latin typeface="Arial Black" panose="020B0604020202020204" pitchFamily="34" charset="0"/>
              <a:cs typeface="Arial Black" panose="020B0604020202020204" pitchFamily="34" charset="0"/>
            </a:endParaRPr>
          </a:p>
        </p:txBody>
      </p:sp>
      <p:sp>
        <p:nvSpPr>
          <p:cNvPr id="11" name="TextBox 10">
            <a:extLst>
              <a:ext uri="{FF2B5EF4-FFF2-40B4-BE49-F238E27FC236}">
                <a16:creationId xmlns:a16="http://schemas.microsoft.com/office/drawing/2014/main" id="{8CBAF734-DEAF-8E49-B8DA-CB22C756161A}"/>
              </a:ext>
            </a:extLst>
          </p:cNvPr>
          <p:cNvSpPr txBox="1"/>
          <p:nvPr/>
        </p:nvSpPr>
        <p:spPr>
          <a:xfrm>
            <a:off x="1436512" y="2882609"/>
            <a:ext cx="2755118" cy="1231106"/>
          </a:xfrm>
          <a:prstGeom prst="rect">
            <a:avLst/>
          </a:prstGeom>
          <a:noFill/>
        </p:spPr>
        <p:txBody>
          <a:bodyPr wrap="square" lIns="0" tIns="0" rIns="0" bIns="0" rtlCol="0">
            <a:spAutoFit/>
          </a:bodyPr>
          <a:lstStyle/>
          <a:p>
            <a:r>
              <a:rPr lang="en-GB" sz="1600" dirty="0" err="1">
                <a:solidFill>
                  <a:schemeClr val="tx1"/>
                </a:solidFill>
              </a:rPr>
              <a:t>Tipos de diseños de estudios</a:t>
            </a:r>
          </a:p>
          <a:p>
            <a:endParaRPr lang="en-GB" sz="1600" dirty="0" err="1">
              <a:solidFill>
                <a:schemeClr val="tx1"/>
              </a:solidFill>
            </a:endParaRPr>
          </a:p>
          <a:p>
            <a:pPr marL="179388" indent="-179388"/>
            <a:r>
              <a:rPr lang="en-GB" sz="1600" dirty="0" err="1">
                <a:solidFill>
                  <a:schemeClr val="tx1"/>
                </a:solidFill>
              </a:rPr>
              <a:t>– Estudio de cohorte retrospectivo</a:t>
            </a:r>
          </a:p>
          <a:p>
            <a:pPr marL="179388" indent="-179388"/>
            <a:r>
              <a:rPr lang="en-GB" sz="1600" dirty="0" err="1">
                <a:solidFill>
                  <a:schemeClr val="tx1"/>
                </a:solidFill>
              </a:rPr>
              <a:t>– Estudio de caso-control</a:t>
            </a:r>
          </a:p>
        </p:txBody>
      </p:sp>
      <p:sp>
        <p:nvSpPr>
          <p:cNvPr id="12" name="Google Shape;140;p4">
            <a:extLst>
              <a:ext uri="{FF2B5EF4-FFF2-40B4-BE49-F238E27FC236}">
                <a16:creationId xmlns:a16="http://schemas.microsoft.com/office/drawing/2014/main" id="{F5ABE290-FF63-6042-9347-BA2F55EFC1BF}"/>
              </a:ext>
            </a:extLst>
          </p:cNvPr>
          <p:cNvSpPr>
            <a:spLocks noChangeAspect="1"/>
          </p:cNvSpPr>
          <p:nvPr/>
        </p:nvSpPr>
        <p:spPr>
          <a:xfrm>
            <a:off x="429701" y="2579962"/>
            <a:ext cx="864000" cy="864000"/>
          </a:xfrm>
          <a:prstGeom prst="ellipse">
            <a:avLst/>
          </a:prstGeom>
          <a:solidFill>
            <a:srgbClr val="ED7D31"/>
          </a:solidFill>
          <a:ln w="19050">
            <a:solidFill>
              <a:schemeClr val="bg1"/>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086010D2-F083-5D48-B064-35F9E72C78F4}"/>
              </a:ext>
            </a:extLst>
          </p:cNvPr>
          <p:cNvSpPr txBox="1"/>
          <p:nvPr/>
        </p:nvSpPr>
        <p:spPr>
          <a:xfrm>
            <a:off x="5673764" y="2882609"/>
            <a:ext cx="2835668" cy="1231106"/>
          </a:xfrm>
          <a:prstGeom prst="rect">
            <a:avLst/>
          </a:prstGeom>
          <a:noFill/>
        </p:spPr>
        <p:txBody>
          <a:bodyPr wrap="square" lIns="0" tIns="0" rIns="0" bIns="0" rtlCol="0">
            <a:spAutoFit/>
          </a:bodyPr>
          <a:lstStyle/>
          <a:p>
            <a:r>
              <a:rPr lang="en-GB" sz="1600" dirty="0" err="1">
                <a:solidFill>
                  <a:schemeClr val="tx1"/>
                </a:solidFill>
              </a:rPr>
              <a:t>Otros análisis</a:t>
            </a:r>
          </a:p>
          <a:p>
            <a:endParaRPr lang="en-GB" sz="1600" dirty="0" err="1">
              <a:solidFill>
                <a:schemeClr val="tx1"/>
              </a:solidFill>
            </a:endParaRPr>
          </a:p>
          <a:p>
            <a:r>
              <a:rPr lang="en-GB" sz="1600" dirty="0" err="1">
                <a:solidFill>
                  <a:schemeClr val="tx1"/>
                </a:solidFill>
              </a:rPr>
              <a:t>– Análisis de espacio</a:t>
            </a:r>
          </a:p>
          <a:p>
            <a:r>
              <a:rPr lang="en-GB" sz="1600" dirty="0" err="1">
                <a:solidFill>
                  <a:schemeClr val="tx1"/>
                </a:solidFill>
              </a:rPr>
              <a:t>– Análisis de tiempo</a:t>
            </a:r>
          </a:p>
          <a:p>
            <a:r>
              <a:rPr lang="en-GB" sz="1600" dirty="0" err="1">
                <a:solidFill>
                  <a:schemeClr val="tx1"/>
                </a:solidFill>
              </a:rPr>
              <a:t>– Análisis de tiempo y espacio</a:t>
            </a:r>
          </a:p>
        </p:txBody>
      </p:sp>
      <p:sp>
        <p:nvSpPr>
          <p:cNvPr id="18" name="Google Shape;140;p4">
            <a:extLst>
              <a:ext uri="{FF2B5EF4-FFF2-40B4-BE49-F238E27FC236}">
                <a16:creationId xmlns:a16="http://schemas.microsoft.com/office/drawing/2014/main" id="{364FEAC3-B1D8-B945-A536-6EA9CA430A6F}"/>
              </a:ext>
            </a:extLst>
          </p:cNvPr>
          <p:cNvSpPr>
            <a:spLocks noChangeAspect="1"/>
          </p:cNvSpPr>
          <p:nvPr/>
        </p:nvSpPr>
        <p:spPr>
          <a:xfrm>
            <a:off x="4666953" y="2579962"/>
            <a:ext cx="864000" cy="864000"/>
          </a:xfrm>
          <a:prstGeom prst="ellipse">
            <a:avLst/>
          </a:prstGeom>
          <a:solidFill>
            <a:srgbClr val="ED7D31"/>
          </a:solidFill>
          <a:ln w="19050">
            <a:solidFill>
              <a:schemeClr val="bg1"/>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raphic 3">
            <a:extLst>
              <a:ext uri="{FF2B5EF4-FFF2-40B4-BE49-F238E27FC236}">
                <a16:creationId xmlns:a16="http://schemas.microsoft.com/office/drawing/2014/main" id="{04C74707-6F22-3745-8C8D-0E09ECDA6B02}"/>
              </a:ext>
            </a:extLst>
          </p:cNvPr>
          <p:cNvSpPr>
            <a:spLocks noChangeAspect="1"/>
          </p:cNvSpPr>
          <p:nvPr/>
        </p:nvSpPr>
        <p:spPr>
          <a:xfrm>
            <a:off x="4882953" y="2830066"/>
            <a:ext cx="432000" cy="363791"/>
          </a:xfrm>
          <a:custGeom>
            <a:avLst/>
            <a:gdLst>
              <a:gd name="connsiteX0" fmla="*/ 15386 w 180975"/>
              <a:gd name="connsiteY0" fmla="*/ 152400 h 152400"/>
              <a:gd name="connsiteX1" fmla="*/ 4405 w 180975"/>
              <a:gd name="connsiteY1" fmla="*/ 147995 h 152400"/>
              <a:gd name="connsiteX2" fmla="*/ 0 w 180975"/>
              <a:gd name="connsiteY2" fmla="*/ 137014 h 152400"/>
              <a:gd name="connsiteX3" fmla="*/ 0 w 180975"/>
              <a:gd name="connsiteY3" fmla="*/ 38100 h 152400"/>
              <a:gd name="connsiteX4" fmla="*/ 9525 w 180975"/>
              <a:gd name="connsiteY4" fmla="*/ 38100 h 152400"/>
              <a:gd name="connsiteX5" fmla="*/ 9525 w 180975"/>
              <a:gd name="connsiteY5" fmla="*/ 137014 h 152400"/>
              <a:gd name="connsiteX6" fmla="*/ 11357 w 180975"/>
              <a:gd name="connsiteY6" fmla="*/ 141043 h 152400"/>
              <a:gd name="connsiteX7" fmla="*/ 15386 w 180975"/>
              <a:gd name="connsiteY7" fmla="*/ 142875 h 152400"/>
              <a:gd name="connsiteX8" fmla="*/ 142875 w 180975"/>
              <a:gd name="connsiteY8" fmla="*/ 142875 h 152400"/>
              <a:gd name="connsiteX9" fmla="*/ 142875 w 180975"/>
              <a:gd name="connsiteY9" fmla="*/ 152400 h 152400"/>
              <a:gd name="connsiteX10" fmla="*/ 15386 w 180975"/>
              <a:gd name="connsiteY10" fmla="*/ 152400 h 152400"/>
              <a:gd name="connsiteX11" fmla="*/ 53486 w 180975"/>
              <a:gd name="connsiteY11" fmla="*/ 114300 h 152400"/>
              <a:gd name="connsiteX12" fmla="*/ 42505 w 180975"/>
              <a:gd name="connsiteY12" fmla="*/ 109895 h 152400"/>
              <a:gd name="connsiteX13" fmla="*/ 38100 w 180975"/>
              <a:gd name="connsiteY13" fmla="*/ 98914 h 152400"/>
              <a:gd name="connsiteX14" fmla="*/ 38100 w 180975"/>
              <a:gd name="connsiteY14" fmla="*/ 0 h 152400"/>
              <a:gd name="connsiteX15" fmla="*/ 180975 w 180975"/>
              <a:gd name="connsiteY15" fmla="*/ 0 h 152400"/>
              <a:gd name="connsiteX16" fmla="*/ 180975 w 180975"/>
              <a:gd name="connsiteY16" fmla="*/ 98914 h 152400"/>
              <a:gd name="connsiteX17" fmla="*/ 176570 w 180975"/>
              <a:gd name="connsiteY17" fmla="*/ 109895 h 152400"/>
              <a:gd name="connsiteX18" fmla="*/ 165589 w 180975"/>
              <a:gd name="connsiteY18" fmla="*/ 114300 h 152400"/>
              <a:gd name="connsiteX19" fmla="*/ 53486 w 180975"/>
              <a:gd name="connsiteY19" fmla="*/ 114300 h 152400"/>
              <a:gd name="connsiteX20" fmla="*/ 53486 w 180975"/>
              <a:gd name="connsiteY20" fmla="*/ 104775 h 152400"/>
              <a:gd name="connsiteX21" fmla="*/ 165589 w 180975"/>
              <a:gd name="connsiteY21" fmla="*/ 104775 h 152400"/>
              <a:gd name="connsiteX22" fmla="*/ 169618 w 180975"/>
              <a:gd name="connsiteY22" fmla="*/ 102943 h 152400"/>
              <a:gd name="connsiteX23" fmla="*/ 171450 w 180975"/>
              <a:gd name="connsiteY23" fmla="*/ 98914 h 152400"/>
              <a:gd name="connsiteX24" fmla="*/ 171450 w 180975"/>
              <a:gd name="connsiteY24" fmla="*/ 9525 h 152400"/>
              <a:gd name="connsiteX25" fmla="*/ 47625 w 180975"/>
              <a:gd name="connsiteY25" fmla="*/ 9525 h 152400"/>
              <a:gd name="connsiteX26" fmla="*/ 47625 w 180975"/>
              <a:gd name="connsiteY26" fmla="*/ 98914 h 152400"/>
              <a:gd name="connsiteX27" fmla="*/ 49457 w 180975"/>
              <a:gd name="connsiteY27" fmla="*/ 102943 h 152400"/>
              <a:gd name="connsiteX28" fmla="*/ 53486 w 180975"/>
              <a:gd name="connsiteY28" fmla="*/ 104775 h 152400"/>
              <a:gd name="connsiteX29" fmla="*/ 66675 w 180975"/>
              <a:gd name="connsiteY29" fmla="*/ 76200 h 152400"/>
              <a:gd name="connsiteX30" fmla="*/ 104775 w 180975"/>
              <a:gd name="connsiteY30" fmla="*/ 76200 h 152400"/>
              <a:gd name="connsiteX31" fmla="*/ 104775 w 180975"/>
              <a:gd name="connsiteY31" fmla="*/ 28575 h 152400"/>
              <a:gd name="connsiteX32" fmla="*/ 66675 w 180975"/>
              <a:gd name="connsiteY32" fmla="*/ 28575 h 152400"/>
              <a:gd name="connsiteX33" fmla="*/ 66675 w 180975"/>
              <a:gd name="connsiteY33" fmla="*/ 76200 h 152400"/>
              <a:gd name="connsiteX34" fmla="*/ 114300 w 180975"/>
              <a:gd name="connsiteY34" fmla="*/ 76200 h 152400"/>
              <a:gd name="connsiteX35" fmla="*/ 152400 w 180975"/>
              <a:gd name="connsiteY35" fmla="*/ 76200 h 152400"/>
              <a:gd name="connsiteX36" fmla="*/ 152400 w 180975"/>
              <a:gd name="connsiteY36" fmla="*/ 57150 h 152400"/>
              <a:gd name="connsiteX37" fmla="*/ 114300 w 180975"/>
              <a:gd name="connsiteY37" fmla="*/ 57150 h 152400"/>
              <a:gd name="connsiteX38" fmla="*/ 114300 w 180975"/>
              <a:gd name="connsiteY38" fmla="*/ 76200 h 152400"/>
              <a:gd name="connsiteX39" fmla="*/ 114300 w 180975"/>
              <a:gd name="connsiteY39" fmla="*/ 47625 h 152400"/>
              <a:gd name="connsiteX40" fmla="*/ 152400 w 180975"/>
              <a:gd name="connsiteY40" fmla="*/ 47625 h 152400"/>
              <a:gd name="connsiteX41" fmla="*/ 152400 w 180975"/>
              <a:gd name="connsiteY41" fmla="*/ 28575 h 152400"/>
              <a:gd name="connsiteX42" fmla="*/ 114300 w 180975"/>
              <a:gd name="connsiteY42" fmla="*/ 28575 h 152400"/>
              <a:gd name="connsiteX43" fmla="*/ 114300 w 180975"/>
              <a:gd name="connsiteY43" fmla="*/ 47625 h 152400"/>
              <a:gd name="connsiteX44" fmla="*/ 47625 w 180975"/>
              <a:gd name="connsiteY44" fmla="*/ 104775 h 152400"/>
              <a:gd name="connsiteX45" fmla="*/ 47625 w 180975"/>
              <a:gd name="connsiteY45" fmla="*/ 9525 h 152400"/>
              <a:gd name="connsiteX46" fmla="*/ 47625 w 180975"/>
              <a:gd name="connsiteY46" fmla="*/ 10477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0975" h="152400">
                <a:moveTo>
                  <a:pt x="15386" y="152400"/>
                </a:moveTo>
                <a:cubicBezTo>
                  <a:pt x="11003" y="152400"/>
                  <a:pt x="7342" y="150932"/>
                  <a:pt x="4405" y="147995"/>
                </a:cubicBezTo>
                <a:cubicBezTo>
                  <a:pt x="1468" y="145058"/>
                  <a:pt x="0" y="141397"/>
                  <a:pt x="0" y="137014"/>
                </a:cubicBezTo>
                <a:lnTo>
                  <a:pt x="0" y="38100"/>
                </a:lnTo>
                <a:lnTo>
                  <a:pt x="9525" y="38100"/>
                </a:lnTo>
                <a:lnTo>
                  <a:pt x="9525" y="137014"/>
                </a:lnTo>
                <a:cubicBezTo>
                  <a:pt x="9525" y="138479"/>
                  <a:pt x="10136" y="139822"/>
                  <a:pt x="11357" y="141043"/>
                </a:cubicBezTo>
                <a:cubicBezTo>
                  <a:pt x="12578" y="142264"/>
                  <a:pt x="13921" y="142875"/>
                  <a:pt x="15386" y="142875"/>
                </a:cubicBezTo>
                <a:lnTo>
                  <a:pt x="142875" y="142875"/>
                </a:lnTo>
                <a:lnTo>
                  <a:pt x="142875" y="152400"/>
                </a:lnTo>
                <a:lnTo>
                  <a:pt x="15386" y="152400"/>
                </a:lnTo>
                <a:close/>
                <a:moveTo>
                  <a:pt x="53486" y="114300"/>
                </a:moveTo>
                <a:cubicBezTo>
                  <a:pt x="49103" y="114300"/>
                  <a:pt x="45442" y="112832"/>
                  <a:pt x="42505" y="109895"/>
                </a:cubicBezTo>
                <a:cubicBezTo>
                  <a:pt x="39568" y="106958"/>
                  <a:pt x="38100" y="103297"/>
                  <a:pt x="38100" y="98914"/>
                </a:cubicBezTo>
                <a:lnTo>
                  <a:pt x="38100" y="0"/>
                </a:lnTo>
                <a:lnTo>
                  <a:pt x="180975" y="0"/>
                </a:lnTo>
                <a:lnTo>
                  <a:pt x="180975" y="98914"/>
                </a:lnTo>
                <a:cubicBezTo>
                  <a:pt x="180975" y="103297"/>
                  <a:pt x="179507" y="106958"/>
                  <a:pt x="176570" y="109895"/>
                </a:cubicBezTo>
                <a:cubicBezTo>
                  <a:pt x="173633" y="112832"/>
                  <a:pt x="169972" y="114300"/>
                  <a:pt x="165589" y="114300"/>
                </a:cubicBezTo>
                <a:lnTo>
                  <a:pt x="53486" y="114300"/>
                </a:lnTo>
                <a:close/>
                <a:moveTo>
                  <a:pt x="53486" y="104775"/>
                </a:moveTo>
                <a:lnTo>
                  <a:pt x="165589" y="104775"/>
                </a:lnTo>
                <a:cubicBezTo>
                  <a:pt x="167054" y="104775"/>
                  <a:pt x="168397" y="104164"/>
                  <a:pt x="169618" y="102943"/>
                </a:cubicBezTo>
                <a:cubicBezTo>
                  <a:pt x="170839" y="101722"/>
                  <a:pt x="171450" y="100379"/>
                  <a:pt x="171450" y="98914"/>
                </a:cubicBezTo>
                <a:lnTo>
                  <a:pt x="171450" y="9525"/>
                </a:lnTo>
                <a:lnTo>
                  <a:pt x="47625" y="9525"/>
                </a:lnTo>
                <a:lnTo>
                  <a:pt x="47625" y="98914"/>
                </a:lnTo>
                <a:cubicBezTo>
                  <a:pt x="47625" y="100379"/>
                  <a:pt x="48236" y="101722"/>
                  <a:pt x="49457" y="102943"/>
                </a:cubicBezTo>
                <a:cubicBezTo>
                  <a:pt x="50678" y="104164"/>
                  <a:pt x="52021" y="104775"/>
                  <a:pt x="53486" y="104775"/>
                </a:cubicBezTo>
                <a:close/>
                <a:moveTo>
                  <a:pt x="66675" y="76200"/>
                </a:moveTo>
                <a:lnTo>
                  <a:pt x="104775" y="76200"/>
                </a:lnTo>
                <a:lnTo>
                  <a:pt x="104775" y="28575"/>
                </a:lnTo>
                <a:lnTo>
                  <a:pt x="66675" y="28575"/>
                </a:lnTo>
                <a:lnTo>
                  <a:pt x="66675" y="76200"/>
                </a:lnTo>
                <a:close/>
                <a:moveTo>
                  <a:pt x="114300" y="76200"/>
                </a:moveTo>
                <a:lnTo>
                  <a:pt x="152400" y="76200"/>
                </a:lnTo>
                <a:lnTo>
                  <a:pt x="152400" y="57150"/>
                </a:lnTo>
                <a:lnTo>
                  <a:pt x="114300" y="57150"/>
                </a:lnTo>
                <a:lnTo>
                  <a:pt x="114300" y="76200"/>
                </a:lnTo>
                <a:close/>
                <a:moveTo>
                  <a:pt x="114300" y="47625"/>
                </a:moveTo>
                <a:lnTo>
                  <a:pt x="152400" y="47625"/>
                </a:lnTo>
                <a:lnTo>
                  <a:pt x="152400" y="28575"/>
                </a:lnTo>
                <a:lnTo>
                  <a:pt x="114300" y="28575"/>
                </a:lnTo>
                <a:lnTo>
                  <a:pt x="114300" y="47625"/>
                </a:lnTo>
                <a:close/>
                <a:moveTo>
                  <a:pt x="47625" y="104775"/>
                </a:moveTo>
                <a:lnTo>
                  <a:pt x="47625" y="9525"/>
                </a:lnTo>
                <a:lnTo>
                  <a:pt x="47625" y="104775"/>
                </a:lnTo>
                <a:close/>
              </a:path>
            </a:pathLst>
          </a:custGeom>
          <a:solidFill>
            <a:schemeClr val="bg1"/>
          </a:solidFill>
          <a:ln w="238" cap="flat">
            <a:noFill/>
            <a:prstDash val="solid"/>
            <a:miter/>
          </a:ln>
        </p:spPr>
        <p:txBody>
          <a:bodyPr rtlCol="0" anchor="ctr"/>
          <a:lstStyle/>
          <a:p>
            <a:endParaRPr lang="en-RO"/>
          </a:p>
        </p:txBody>
      </p:sp>
      <p:sp>
        <p:nvSpPr>
          <p:cNvPr id="9" name="Graphic 7">
            <a:extLst>
              <a:ext uri="{FF2B5EF4-FFF2-40B4-BE49-F238E27FC236}">
                <a16:creationId xmlns:a16="http://schemas.microsoft.com/office/drawing/2014/main" id="{56F86DEE-FF4D-4E46-B371-CAA4876F5C31}"/>
              </a:ext>
            </a:extLst>
          </p:cNvPr>
          <p:cNvSpPr>
            <a:spLocks noChangeAspect="1"/>
          </p:cNvSpPr>
          <p:nvPr/>
        </p:nvSpPr>
        <p:spPr>
          <a:xfrm>
            <a:off x="687042" y="2795961"/>
            <a:ext cx="409606" cy="432000"/>
          </a:xfrm>
          <a:custGeom>
            <a:avLst/>
            <a:gdLst>
              <a:gd name="connsiteX0" fmla="*/ 9525 w 174197"/>
              <a:gd name="connsiteY0" fmla="*/ 9525 h 183722"/>
              <a:gd name="connsiteX1" fmla="*/ 9525 w 174197"/>
              <a:gd name="connsiteY1" fmla="*/ 69844 h 183722"/>
              <a:gd name="connsiteX2" fmla="*/ 9525 w 174197"/>
              <a:gd name="connsiteY2" fmla="*/ 69606 h 183722"/>
              <a:gd name="connsiteX3" fmla="*/ 9525 w 174197"/>
              <a:gd name="connsiteY3" fmla="*/ 161925 h 183722"/>
              <a:gd name="connsiteX4" fmla="*/ 9525 w 174197"/>
              <a:gd name="connsiteY4" fmla="*/ 9525 h 183722"/>
              <a:gd name="connsiteX5" fmla="*/ 9525 w 174197"/>
              <a:gd name="connsiteY5" fmla="*/ 47625 h 183722"/>
              <a:gd name="connsiteX6" fmla="*/ 9525 w 174197"/>
              <a:gd name="connsiteY6" fmla="*/ 9525 h 183722"/>
              <a:gd name="connsiteX7" fmla="*/ 33338 w 174197"/>
              <a:gd name="connsiteY7" fmla="*/ 100013 h 183722"/>
              <a:gd name="connsiteX8" fmla="*/ 67591 w 174197"/>
              <a:gd name="connsiteY8" fmla="*/ 100013 h 183722"/>
              <a:gd name="connsiteX9" fmla="*/ 70631 w 174197"/>
              <a:gd name="connsiteY9" fmla="*/ 94994 h 183722"/>
              <a:gd name="connsiteX10" fmla="*/ 74112 w 174197"/>
              <a:gd name="connsiteY10" fmla="*/ 90488 h 183722"/>
              <a:gd name="connsiteX11" fmla="*/ 33338 w 174197"/>
              <a:gd name="connsiteY11" fmla="*/ 90488 h 183722"/>
              <a:gd name="connsiteX12" fmla="*/ 33338 w 174197"/>
              <a:gd name="connsiteY12" fmla="*/ 100013 h 183722"/>
              <a:gd name="connsiteX13" fmla="*/ 33338 w 174197"/>
              <a:gd name="connsiteY13" fmla="*/ 138113 h 183722"/>
              <a:gd name="connsiteX14" fmla="*/ 60832 w 174197"/>
              <a:gd name="connsiteY14" fmla="*/ 138113 h 183722"/>
              <a:gd name="connsiteX15" fmla="*/ 60200 w 174197"/>
              <a:gd name="connsiteY15" fmla="*/ 133350 h 183722"/>
              <a:gd name="connsiteX16" fmla="*/ 60136 w 174197"/>
              <a:gd name="connsiteY16" fmla="*/ 128588 h 183722"/>
              <a:gd name="connsiteX17" fmla="*/ 33338 w 174197"/>
              <a:gd name="connsiteY17" fmla="*/ 128588 h 183722"/>
              <a:gd name="connsiteX18" fmla="*/ 33338 w 174197"/>
              <a:gd name="connsiteY18" fmla="*/ 138113 h 183722"/>
              <a:gd name="connsiteX19" fmla="*/ 15386 w 174197"/>
              <a:gd name="connsiteY19" fmla="*/ 171450 h 183722"/>
              <a:gd name="connsiteX20" fmla="*/ 4405 w 174197"/>
              <a:gd name="connsiteY20" fmla="*/ 167045 h 183722"/>
              <a:gd name="connsiteX21" fmla="*/ 0 w 174197"/>
              <a:gd name="connsiteY21" fmla="*/ 156064 h 183722"/>
              <a:gd name="connsiteX22" fmla="*/ 0 w 174197"/>
              <a:gd name="connsiteY22" fmla="*/ 15386 h 183722"/>
              <a:gd name="connsiteX23" fmla="*/ 4405 w 174197"/>
              <a:gd name="connsiteY23" fmla="*/ 4405 h 183722"/>
              <a:gd name="connsiteX24" fmla="*/ 15386 w 174197"/>
              <a:gd name="connsiteY24" fmla="*/ 0 h 183722"/>
              <a:gd name="connsiteX25" fmla="*/ 90488 w 174197"/>
              <a:gd name="connsiteY25" fmla="*/ 0 h 183722"/>
              <a:gd name="connsiteX26" fmla="*/ 133350 w 174197"/>
              <a:gd name="connsiteY26" fmla="*/ 42863 h 183722"/>
              <a:gd name="connsiteX27" fmla="*/ 133350 w 174197"/>
              <a:gd name="connsiteY27" fmla="*/ 71621 h 183722"/>
              <a:gd name="connsiteX28" fmla="*/ 128643 w 174197"/>
              <a:gd name="connsiteY28" fmla="*/ 70476 h 183722"/>
              <a:gd name="connsiteX29" fmla="*/ 123825 w 174197"/>
              <a:gd name="connsiteY29" fmla="*/ 69844 h 183722"/>
              <a:gd name="connsiteX30" fmla="*/ 123825 w 174197"/>
              <a:gd name="connsiteY30" fmla="*/ 47625 h 183722"/>
              <a:gd name="connsiteX31" fmla="*/ 85725 w 174197"/>
              <a:gd name="connsiteY31" fmla="*/ 47625 h 183722"/>
              <a:gd name="connsiteX32" fmla="*/ 85725 w 174197"/>
              <a:gd name="connsiteY32" fmla="*/ 9525 h 183722"/>
              <a:gd name="connsiteX33" fmla="*/ 15386 w 174197"/>
              <a:gd name="connsiteY33" fmla="*/ 9525 h 183722"/>
              <a:gd name="connsiteX34" fmla="*/ 11357 w 174197"/>
              <a:gd name="connsiteY34" fmla="*/ 11357 h 183722"/>
              <a:gd name="connsiteX35" fmla="*/ 9525 w 174197"/>
              <a:gd name="connsiteY35" fmla="*/ 15386 h 183722"/>
              <a:gd name="connsiteX36" fmla="*/ 9525 w 174197"/>
              <a:gd name="connsiteY36" fmla="*/ 156064 h 183722"/>
              <a:gd name="connsiteX37" fmla="*/ 11357 w 174197"/>
              <a:gd name="connsiteY37" fmla="*/ 160093 h 183722"/>
              <a:gd name="connsiteX38" fmla="*/ 15386 w 174197"/>
              <a:gd name="connsiteY38" fmla="*/ 161925 h 183722"/>
              <a:gd name="connsiteX39" fmla="*/ 70393 w 174197"/>
              <a:gd name="connsiteY39" fmla="*/ 161925 h 183722"/>
              <a:gd name="connsiteX40" fmla="*/ 74387 w 174197"/>
              <a:gd name="connsiteY40" fmla="*/ 167026 h 183722"/>
              <a:gd name="connsiteX41" fmla="*/ 79002 w 174197"/>
              <a:gd name="connsiteY41" fmla="*/ 171450 h 183722"/>
              <a:gd name="connsiteX42" fmla="*/ 15386 w 174197"/>
              <a:gd name="connsiteY42" fmla="*/ 171450 h 183722"/>
              <a:gd name="connsiteX43" fmla="*/ 119063 w 174197"/>
              <a:gd name="connsiteY43" fmla="*/ 155331 h 183722"/>
              <a:gd name="connsiteX44" fmla="*/ 138076 w 174197"/>
              <a:gd name="connsiteY44" fmla="*/ 147601 h 183722"/>
              <a:gd name="connsiteX45" fmla="*/ 145806 w 174197"/>
              <a:gd name="connsiteY45" fmla="*/ 128588 h 183722"/>
              <a:gd name="connsiteX46" fmla="*/ 138076 w 174197"/>
              <a:gd name="connsiteY46" fmla="*/ 109574 h 183722"/>
              <a:gd name="connsiteX47" fmla="*/ 119063 w 174197"/>
              <a:gd name="connsiteY47" fmla="*/ 101844 h 183722"/>
              <a:gd name="connsiteX48" fmla="*/ 100049 w 174197"/>
              <a:gd name="connsiteY48" fmla="*/ 109574 h 183722"/>
              <a:gd name="connsiteX49" fmla="*/ 92319 w 174197"/>
              <a:gd name="connsiteY49" fmla="*/ 128588 h 183722"/>
              <a:gd name="connsiteX50" fmla="*/ 100049 w 174197"/>
              <a:gd name="connsiteY50" fmla="*/ 147601 h 183722"/>
              <a:gd name="connsiteX51" fmla="*/ 119063 w 174197"/>
              <a:gd name="connsiteY51" fmla="*/ 155331 h 183722"/>
              <a:gd name="connsiteX52" fmla="*/ 167640 w 174197"/>
              <a:gd name="connsiteY52" fmla="*/ 183722 h 183722"/>
              <a:gd name="connsiteX53" fmla="*/ 141190 w 174197"/>
              <a:gd name="connsiteY53" fmla="*/ 157273 h 183722"/>
              <a:gd name="connsiteX54" fmla="*/ 130905 w 174197"/>
              <a:gd name="connsiteY54" fmla="*/ 162914 h 183722"/>
              <a:gd name="connsiteX55" fmla="*/ 119063 w 174197"/>
              <a:gd name="connsiteY55" fmla="*/ 164856 h 183722"/>
              <a:gd name="connsiteX56" fmla="*/ 93372 w 174197"/>
              <a:gd name="connsiteY56" fmla="*/ 154278 h 183722"/>
              <a:gd name="connsiteX57" fmla="*/ 82794 w 174197"/>
              <a:gd name="connsiteY57" fmla="*/ 128588 h 183722"/>
              <a:gd name="connsiteX58" fmla="*/ 93372 w 174197"/>
              <a:gd name="connsiteY58" fmla="*/ 102897 h 183722"/>
              <a:gd name="connsiteX59" fmla="*/ 119063 w 174197"/>
              <a:gd name="connsiteY59" fmla="*/ 92319 h 183722"/>
              <a:gd name="connsiteX60" fmla="*/ 144753 w 174197"/>
              <a:gd name="connsiteY60" fmla="*/ 102897 h 183722"/>
              <a:gd name="connsiteX61" fmla="*/ 155331 w 174197"/>
              <a:gd name="connsiteY61" fmla="*/ 128588 h 183722"/>
              <a:gd name="connsiteX62" fmla="*/ 153389 w 174197"/>
              <a:gd name="connsiteY62" fmla="*/ 140430 h 183722"/>
              <a:gd name="connsiteX63" fmla="*/ 147748 w 174197"/>
              <a:gd name="connsiteY63" fmla="*/ 150715 h 183722"/>
              <a:gd name="connsiteX64" fmla="*/ 174198 w 174197"/>
              <a:gd name="connsiteY64" fmla="*/ 177165 h 183722"/>
              <a:gd name="connsiteX65" fmla="*/ 167640 w 174197"/>
              <a:gd name="connsiteY65" fmla="*/ 183723 h 18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74197" h="183722">
                <a:moveTo>
                  <a:pt x="9525" y="9525"/>
                </a:moveTo>
                <a:lnTo>
                  <a:pt x="9525" y="69844"/>
                </a:lnTo>
                <a:lnTo>
                  <a:pt x="9525" y="69606"/>
                </a:lnTo>
                <a:lnTo>
                  <a:pt x="9525" y="161925"/>
                </a:lnTo>
                <a:lnTo>
                  <a:pt x="9525" y="9525"/>
                </a:lnTo>
                <a:lnTo>
                  <a:pt x="9525" y="47625"/>
                </a:lnTo>
                <a:lnTo>
                  <a:pt x="9525" y="9525"/>
                </a:lnTo>
                <a:close/>
                <a:moveTo>
                  <a:pt x="33338" y="100013"/>
                </a:moveTo>
                <a:lnTo>
                  <a:pt x="67591" y="100013"/>
                </a:lnTo>
                <a:cubicBezTo>
                  <a:pt x="68531" y="98193"/>
                  <a:pt x="69545" y="96520"/>
                  <a:pt x="70631" y="94994"/>
                </a:cubicBezTo>
                <a:cubicBezTo>
                  <a:pt x="71718" y="93467"/>
                  <a:pt x="72878" y="91965"/>
                  <a:pt x="74112" y="90488"/>
                </a:cubicBezTo>
                <a:lnTo>
                  <a:pt x="33338" y="90488"/>
                </a:lnTo>
                <a:lnTo>
                  <a:pt x="33338" y="100013"/>
                </a:lnTo>
                <a:close/>
                <a:moveTo>
                  <a:pt x="33338" y="138113"/>
                </a:moveTo>
                <a:lnTo>
                  <a:pt x="60832" y="138113"/>
                </a:lnTo>
                <a:cubicBezTo>
                  <a:pt x="60526" y="136525"/>
                  <a:pt x="60316" y="134938"/>
                  <a:pt x="60200" y="133350"/>
                </a:cubicBezTo>
                <a:cubicBezTo>
                  <a:pt x="60084" y="131763"/>
                  <a:pt x="60062" y="130175"/>
                  <a:pt x="60136" y="128588"/>
                </a:cubicBezTo>
                <a:lnTo>
                  <a:pt x="33338" y="128588"/>
                </a:lnTo>
                <a:lnTo>
                  <a:pt x="33338" y="138113"/>
                </a:lnTo>
                <a:close/>
                <a:moveTo>
                  <a:pt x="15386" y="171450"/>
                </a:moveTo>
                <a:cubicBezTo>
                  <a:pt x="11003" y="171450"/>
                  <a:pt x="7342" y="169982"/>
                  <a:pt x="4405" y="167045"/>
                </a:cubicBezTo>
                <a:cubicBezTo>
                  <a:pt x="1468" y="164108"/>
                  <a:pt x="0" y="160447"/>
                  <a:pt x="0" y="156064"/>
                </a:cubicBezTo>
                <a:lnTo>
                  <a:pt x="0" y="15386"/>
                </a:lnTo>
                <a:cubicBezTo>
                  <a:pt x="0" y="11003"/>
                  <a:pt x="1468" y="7342"/>
                  <a:pt x="4405" y="4405"/>
                </a:cubicBezTo>
                <a:cubicBezTo>
                  <a:pt x="7342" y="1468"/>
                  <a:pt x="11003" y="0"/>
                  <a:pt x="15386" y="0"/>
                </a:cubicBezTo>
                <a:lnTo>
                  <a:pt x="90488" y="0"/>
                </a:lnTo>
                <a:lnTo>
                  <a:pt x="133350" y="42863"/>
                </a:lnTo>
                <a:lnTo>
                  <a:pt x="133350" y="71621"/>
                </a:lnTo>
                <a:cubicBezTo>
                  <a:pt x="131799" y="71083"/>
                  <a:pt x="130230" y="70702"/>
                  <a:pt x="128643" y="70476"/>
                </a:cubicBezTo>
                <a:cubicBezTo>
                  <a:pt x="127055" y="70250"/>
                  <a:pt x="125449" y="70039"/>
                  <a:pt x="123825" y="69844"/>
                </a:cubicBezTo>
                <a:lnTo>
                  <a:pt x="123825" y="47625"/>
                </a:lnTo>
                <a:lnTo>
                  <a:pt x="85725" y="47625"/>
                </a:lnTo>
                <a:lnTo>
                  <a:pt x="85725" y="9525"/>
                </a:lnTo>
                <a:lnTo>
                  <a:pt x="15386" y="9525"/>
                </a:lnTo>
                <a:cubicBezTo>
                  <a:pt x="13921" y="9525"/>
                  <a:pt x="12578" y="10136"/>
                  <a:pt x="11357" y="11357"/>
                </a:cubicBezTo>
                <a:cubicBezTo>
                  <a:pt x="10136" y="12578"/>
                  <a:pt x="9525" y="13921"/>
                  <a:pt x="9525" y="15386"/>
                </a:cubicBezTo>
                <a:lnTo>
                  <a:pt x="9525" y="156064"/>
                </a:lnTo>
                <a:cubicBezTo>
                  <a:pt x="9525" y="157529"/>
                  <a:pt x="10136" y="158872"/>
                  <a:pt x="11357" y="160093"/>
                </a:cubicBezTo>
                <a:cubicBezTo>
                  <a:pt x="12578" y="161314"/>
                  <a:pt x="13921" y="161925"/>
                  <a:pt x="15386" y="161925"/>
                </a:cubicBezTo>
                <a:lnTo>
                  <a:pt x="70393" y="161925"/>
                </a:lnTo>
                <a:cubicBezTo>
                  <a:pt x="71590" y="163781"/>
                  <a:pt x="72921" y="165482"/>
                  <a:pt x="74387" y="167026"/>
                </a:cubicBezTo>
                <a:cubicBezTo>
                  <a:pt x="75852" y="168571"/>
                  <a:pt x="77391" y="170046"/>
                  <a:pt x="79002" y="171450"/>
                </a:cubicBezTo>
                <a:lnTo>
                  <a:pt x="15386" y="171450"/>
                </a:lnTo>
                <a:close/>
                <a:moveTo>
                  <a:pt x="119063" y="155331"/>
                </a:moveTo>
                <a:cubicBezTo>
                  <a:pt x="126585" y="155331"/>
                  <a:pt x="132923" y="152754"/>
                  <a:pt x="138076" y="147601"/>
                </a:cubicBezTo>
                <a:cubicBezTo>
                  <a:pt x="143229" y="142448"/>
                  <a:pt x="145806" y="136110"/>
                  <a:pt x="145806" y="128588"/>
                </a:cubicBezTo>
                <a:cubicBezTo>
                  <a:pt x="145806" y="121065"/>
                  <a:pt x="143229" y="114727"/>
                  <a:pt x="138076" y="109574"/>
                </a:cubicBezTo>
                <a:cubicBezTo>
                  <a:pt x="132923" y="104421"/>
                  <a:pt x="126585" y="101844"/>
                  <a:pt x="119063" y="101844"/>
                </a:cubicBezTo>
                <a:cubicBezTo>
                  <a:pt x="111540" y="101844"/>
                  <a:pt x="105202" y="104421"/>
                  <a:pt x="100049" y="109574"/>
                </a:cubicBezTo>
                <a:cubicBezTo>
                  <a:pt x="94896" y="114727"/>
                  <a:pt x="92319" y="121065"/>
                  <a:pt x="92319" y="128588"/>
                </a:cubicBezTo>
                <a:cubicBezTo>
                  <a:pt x="92319" y="136110"/>
                  <a:pt x="94896" y="142448"/>
                  <a:pt x="100049" y="147601"/>
                </a:cubicBezTo>
                <a:cubicBezTo>
                  <a:pt x="105202" y="152754"/>
                  <a:pt x="111540" y="155331"/>
                  <a:pt x="119063" y="155331"/>
                </a:cubicBezTo>
                <a:close/>
                <a:moveTo>
                  <a:pt x="167640" y="183722"/>
                </a:moveTo>
                <a:lnTo>
                  <a:pt x="141190" y="157273"/>
                </a:lnTo>
                <a:cubicBezTo>
                  <a:pt x="138100" y="159739"/>
                  <a:pt x="134672" y="161620"/>
                  <a:pt x="130905" y="162914"/>
                </a:cubicBezTo>
                <a:cubicBezTo>
                  <a:pt x="127137" y="164209"/>
                  <a:pt x="123190" y="164856"/>
                  <a:pt x="119063" y="164856"/>
                </a:cubicBezTo>
                <a:cubicBezTo>
                  <a:pt x="108988" y="164856"/>
                  <a:pt x="100425" y="161330"/>
                  <a:pt x="93372" y="154278"/>
                </a:cubicBezTo>
                <a:cubicBezTo>
                  <a:pt x="86320" y="147225"/>
                  <a:pt x="82794" y="138662"/>
                  <a:pt x="82794" y="128588"/>
                </a:cubicBezTo>
                <a:cubicBezTo>
                  <a:pt x="82794" y="118513"/>
                  <a:pt x="86320" y="109950"/>
                  <a:pt x="93372" y="102897"/>
                </a:cubicBezTo>
                <a:cubicBezTo>
                  <a:pt x="100425" y="95845"/>
                  <a:pt x="108988" y="92319"/>
                  <a:pt x="119063" y="92319"/>
                </a:cubicBezTo>
                <a:cubicBezTo>
                  <a:pt x="129137" y="92319"/>
                  <a:pt x="137700" y="95845"/>
                  <a:pt x="144753" y="102897"/>
                </a:cubicBezTo>
                <a:cubicBezTo>
                  <a:pt x="151805" y="109950"/>
                  <a:pt x="155331" y="118513"/>
                  <a:pt x="155331" y="128588"/>
                </a:cubicBezTo>
                <a:cubicBezTo>
                  <a:pt x="155331" y="132715"/>
                  <a:pt x="154684" y="136662"/>
                  <a:pt x="153389" y="140430"/>
                </a:cubicBezTo>
                <a:cubicBezTo>
                  <a:pt x="152095" y="144197"/>
                  <a:pt x="150214" y="147625"/>
                  <a:pt x="147748" y="150715"/>
                </a:cubicBezTo>
                <a:lnTo>
                  <a:pt x="174198" y="177165"/>
                </a:lnTo>
                <a:lnTo>
                  <a:pt x="167640" y="183723"/>
                </a:lnTo>
                <a:close/>
              </a:path>
            </a:pathLst>
          </a:custGeom>
          <a:solidFill>
            <a:schemeClr val="bg1"/>
          </a:solidFill>
          <a:ln w="238" cap="flat">
            <a:noFill/>
            <a:prstDash val="solid"/>
            <a:miter/>
          </a:ln>
        </p:spPr>
        <p:txBody>
          <a:bodyPr rtlCol="0" anchor="ctr"/>
          <a:lstStyle/>
          <a:p>
            <a:endParaRPr lang="en-RO"/>
          </a:p>
        </p:txBody>
      </p:sp>
    </p:spTree>
    <p:extLst>
      <p:ext uri="{BB962C8B-B14F-4D97-AF65-F5344CB8AC3E}">
        <p14:creationId xmlns:p14="http://schemas.microsoft.com/office/powerpoint/2010/main" val="4176434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42A9580-4294-544D-8F39-E864A4E59E84}"/>
              </a:ext>
            </a:extLst>
          </p:cNvPr>
          <p:cNvSpPr/>
          <p:nvPr/>
        </p:nvSpPr>
        <p:spPr>
          <a:xfrm>
            <a:off x="1" y="1130157"/>
            <a:ext cx="9144000" cy="4818822"/>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454511"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Brote de </a:t>
            </a:r>
            <a:r>
              <a:rPr lang="en-GB" sz="3200" b="1" i="1" spc="-50" dirty="0" err="1">
                <a:solidFill>
                  <a:srgbClr val="3D6C9D"/>
                </a:solidFill>
                <a:latin typeface="Arial Black" panose="020B0604020202020204" pitchFamily="34" charset="0"/>
                <a:cs typeface="Arial Black" panose="020B0604020202020204" pitchFamily="34" charset="0"/>
              </a:rPr>
              <a:t>E. coli</a:t>
            </a:r>
            <a:r>
              <a:rPr lang="en-GB" sz="3200" b="1" spc="-50" dirty="0" err="1">
                <a:solidFill>
                  <a:srgbClr val="3D6C9D"/>
                </a:solidFill>
                <a:latin typeface="Arial Black" panose="020B0604020202020204" pitchFamily="34" charset="0"/>
                <a:cs typeface="Arial Black" panose="020B0604020202020204" pitchFamily="34" charset="0"/>
              </a:rPr>
              <a:t>, Estados Unidos, 2006</a:t>
            </a:r>
          </a:p>
        </p:txBody>
      </p:sp>
      <p:sp>
        <p:nvSpPr>
          <p:cNvPr id="5" name="TextBox 4">
            <a:extLst>
              <a:ext uri="{FF2B5EF4-FFF2-40B4-BE49-F238E27FC236}">
                <a16:creationId xmlns:a16="http://schemas.microsoft.com/office/drawing/2014/main" id="{7C27D2DD-44BC-FA4E-A9A4-E1BBFD263520}"/>
              </a:ext>
            </a:extLst>
          </p:cNvPr>
          <p:cNvSpPr txBox="1"/>
          <p:nvPr/>
        </p:nvSpPr>
        <p:spPr>
          <a:xfrm>
            <a:off x="431799" y="6202411"/>
            <a:ext cx="8243889" cy="461665"/>
          </a:xfrm>
          <a:prstGeom prst="rect">
            <a:avLst/>
          </a:prstGeom>
          <a:noFill/>
        </p:spPr>
        <p:txBody>
          <a:bodyPr wrap="square" lIns="0" tIns="0" rIns="0" bIns="0" rtlCol="0">
            <a:spAutoFit/>
          </a:bodyPr>
          <a:lstStyle/>
          <a:p>
            <a:r>
              <a:rPr lang="en-GB" sz="1000" dirty="0">
                <a:solidFill>
                  <a:schemeClr val="tx1"/>
                </a:solidFill>
              </a:rPr>
              <a:t>Sharapov, U. M., Wendel, A. M., Davis, J. P., Keene, W. E., Farrar, J., Sodha, S., … Braden, C. Brote multiestatal de infecciones por Escherichia coli O157:H7 asociadas con el consumo de espinacas frescas: Estados Unidos, 2006. </a:t>
            </a:r>
            <a:r>
              <a:rPr lang="en-GB" sz="1000" i="1" dirty="0">
                <a:solidFill>
                  <a:schemeClr val="tx1"/>
                </a:solidFill>
              </a:rPr>
              <a:t>Journal of Food Protection.</a:t>
            </a:r>
            <a:r>
              <a:rPr lang="en-GB" sz="1000" dirty="0">
                <a:solidFill>
                  <a:schemeClr val="tx1"/>
                </a:solidFill>
              </a:rPr>
              <a:t> 2016; 79(12), 2024–2030. Disponible en inglés en: </a:t>
            </a:r>
            <a:r>
              <a:rPr lang="en-GB" sz="1000" dirty="0">
                <a:solidFill>
                  <a:srgbClr val="3D6C9D"/>
                </a:solidFill>
                <a:hlinkClick r:id="rId2">
                  <a:extLst>
                    <a:ext uri="{A12FA001-AC4F-418D-AE19-62706E023703}">
                      <ahyp:hlinkClr xmlns:ahyp="http://schemas.microsoft.com/office/drawing/2018/hyperlinkcolor" val="tx"/>
                    </a:ext>
                  </a:extLst>
                </a:hlinkClick>
              </a:rPr>
              <a:t>https://doi.org/10.4315/0362-028X.JFP-15-556</a:t>
            </a:r>
            <a:endParaRPr lang="en-GB" sz="1000" dirty="0">
              <a:solidFill>
                <a:srgbClr val="3D6C9D"/>
              </a:solidFill>
            </a:endParaRPr>
          </a:p>
        </p:txBody>
      </p:sp>
      <p:graphicFrame>
        <p:nvGraphicFramePr>
          <p:cNvPr id="76" name="Chart 75">
            <a:extLst>
              <a:ext uri="{FF2B5EF4-FFF2-40B4-BE49-F238E27FC236}">
                <a16:creationId xmlns:a16="http://schemas.microsoft.com/office/drawing/2014/main" id="{260F1E60-251C-764B-A5D1-B620649DE819}"/>
              </a:ext>
            </a:extLst>
          </p:cNvPr>
          <p:cNvGraphicFramePr/>
          <p:nvPr>
            <p:extLst>
              <p:ext uri="{D42A27DB-BD31-4B8C-83A1-F6EECF244321}">
                <p14:modId xmlns:p14="http://schemas.microsoft.com/office/powerpoint/2010/main" val="3955357640"/>
              </p:ext>
            </p:extLst>
          </p:nvPr>
        </p:nvGraphicFramePr>
        <p:xfrm>
          <a:off x="431800" y="2156791"/>
          <a:ext cx="8243887" cy="3673547"/>
        </p:xfrm>
        <a:graphic>
          <a:graphicData uri="http://schemas.openxmlformats.org/drawingml/2006/chart">
            <c:chart xmlns:c="http://schemas.openxmlformats.org/drawingml/2006/chart" xmlns:r="http://schemas.openxmlformats.org/officeDocument/2006/relationships" r:id="rId3"/>
          </a:graphicData>
        </a:graphic>
      </p:graphicFrame>
      <p:cxnSp>
        <p:nvCxnSpPr>
          <p:cNvPr id="77" name="Straight Arrow Connector 76">
            <a:extLst>
              <a:ext uri="{FF2B5EF4-FFF2-40B4-BE49-F238E27FC236}">
                <a16:creationId xmlns:a16="http://schemas.microsoft.com/office/drawing/2014/main" id="{FCFB28F5-4486-754B-87AA-F96183AFCC15}"/>
              </a:ext>
            </a:extLst>
          </p:cNvPr>
          <p:cNvCxnSpPr>
            <a:cxnSpLocks/>
          </p:cNvCxnSpPr>
          <p:nvPr/>
        </p:nvCxnSpPr>
        <p:spPr>
          <a:xfrm>
            <a:off x="3027590" y="2234416"/>
            <a:ext cx="0" cy="3077812"/>
          </a:xfrm>
          <a:prstGeom prst="straightConnector1">
            <a:avLst/>
          </a:prstGeom>
          <a:ln w="19050" cap="rnd">
            <a:solidFill>
              <a:srgbClr val="ED7D3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834E0608-0EA6-B94E-AD58-B691DE42524B}"/>
              </a:ext>
            </a:extLst>
          </p:cNvPr>
          <p:cNvCxnSpPr>
            <a:cxnSpLocks/>
          </p:cNvCxnSpPr>
          <p:nvPr/>
        </p:nvCxnSpPr>
        <p:spPr>
          <a:xfrm>
            <a:off x="3683572" y="3472428"/>
            <a:ext cx="0" cy="1839800"/>
          </a:xfrm>
          <a:prstGeom prst="straightConnector1">
            <a:avLst/>
          </a:prstGeom>
          <a:ln w="19050" cap="rnd">
            <a:solidFill>
              <a:srgbClr val="ED7D3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7591D83E-66D8-5045-8D06-97EB13670C9D}"/>
              </a:ext>
            </a:extLst>
          </p:cNvPr>
          <p:cNvCxnSpPr>
            <a:cxnSpLocks/>
          </p:cNvCxnSpPr>
          <p:nvPr/>
        </p:nvCxnSpPr>
        <p:spPr>
          <a:xfrm>
            <a:off x="7261658" y="2893931"/>
            <a:ext cx="0" cy="2418297"/>
          </a:xfrm>
          <a:prstGeom prst="straightConnector1">
            <a:avLst/>
          </a:prstGeom>
          <a:ln w="19050" cap="rnd">
            <a:solidFill>
              <a:srgbClr val="ED7D3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Left Brace 3">
            <a:extLst>
              <a:ext uri="{FF2B5EF4-FFF2-40B4-BE49-F238E27FC236}">
                <a16:creationId xmlns:a16="http://schemas.microsoft.com/office/drawing/2014/main" id="{3BCD98E9-00E7-B64B-85F0-46F3FD5458E8}"/>
              </a:ext>
            </a:extLst>
          </p:cNvPr>
          <p:cNvSpPr/>
          <p:nvPr/>
        </p:nvSpPr>
        <p:spPr>
          <a:xfrm rot="5400000">
            <a:off x="3724904" y="1346292"/>
            <a:ext cx="190809" cy="1585439"/>
          </a:xfrm>
          <a:prstGeom prst="leftBrace">
            <a:avLst>
              <a:gd name="adj1" fmla="val 39052"/>
              <a:gd name="adj2" fmla="val 50000"/>
            </a:avLst>
          </a:prstGeom>
          <a:ln w="19050" cap="rnd">
            <a:solidFill>
              <a:srgbClr val="ED7D3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RO"/>
          </a:p>
        </p:txBody>
      </p:sp>
      <p:sp>
        <p:nvSpPr>
          <p:cNvPr id="108" name="Left Brace 107">
            <a:extLst>
              <a:ext uri="{FF2B5EF4-FFF2-40B4-BE49-F238E27FC236}">
                <a16:creationId xmlns:a16="http://schemas.microsoft.com/office/drawing/2014/main" id="{2EE6E7EF-D926-5641-A973-D9D2CFE5338A}"/>
              </a:ext>
            </a:extLst>
          </p:cNvPr>
          <p:cNvSpPr/>
          <p:nvPr/>
        </p:nvSpPr>
        <p:spPr>
          <a:xfrm rot="5400000">
            <a:off x="4781697" y="1874937"/>
            <a:ext cx="190809" cy="528149"/>
          </a:xfrm>
          <a:prstGeom prst="leftBrace">
            <a:avLst>
              <a:gd name="adj1" fmla="val 39052"/>
              <a:gd name="adj2" fmla="val 50000"/>
            </a:avLst>
          </a:prstGeom>
          <a:ln w="19050" cap="rnd">
            <a:solidFill>
              <a:srgbClr val="ED7D3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RO"/>
          </a:p>
        </p:txBody>
      </p:sp>
      <p:cxnSp>
        <p:nvCxnSpPr>
          <p:cNvPr id="13" name="Elbow Connector 12">
            <a:extLst>
              <a:ext uri="{FF2B5EF4-FFF2-40B4-BE49-F238E27FC236}">
                <a16:creationId xmlns:a16="http://schemas.microsoft.com/office/drawing/2014/main" id="{B67B6FB1-CD34-7342-B5CB-815928380C36}"/>
              </a:ext>
            </a:extLst>
          </p:cNvPr>
          <p:cNvCxnSpPr>
            <a:cxnSpLocks/>
            <a:stCxn id="112" idx="3"/>
          </p:cNvCxnSpPr>
          <p:nvPr/>
        </p:nvCxnSpPr>
        <p:spPr>
          <a:xfrm>
            <a:off x="6817045" y="3897959"/>
            <a:ext cx="176257" cy="1414269"/>
          </a:xfrm>
          <a:prstGeom prst="bentConnector2">
            <a:avLst/>
          </a:prstGeom>
          <a:ln w="19050" cap="rnd">
            <a:solidFill>
              <a:srgbClr val="ED7D3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57156901-356A-584E-9388-5BC11E4E62ED}"/>
              </a:ext>
            </a:extLst>
          </p:cNvPr>
          <p:cNvCxnSpPr>
            <a:cxnSpLocks/>
          </p:cNvCxnSpPr>
          <p:nvPr/>
        </p:nvCxnSpPr>
        <p:spPr>
          <a:xfrm>
            <a:off x="8452895" y="4159936"/>
            <a:ext cx="0" cy="1152292"/>
          </a:xfrm>
          <a:prstGeom prst="straightConnector1">
            <a:avLst/>
          </a:prstGeom>
          <a:ln w="19050" cap="rnd">
            <a:solidFill>
              <a:srgbClr val="ED7D3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C274AEDB-87E4-AA42-9D6A-0DED3A2BA31D}"/>
              </a:ext>
            </a:extLst>
          </p:cNvPr>
          <p:cNvSpPr txBox="1"/>
          <p:nvPr/>
        </p:nvSpPr>
        <p:spPr>
          <a:xfrm>
            <a:off x="1111351" y="1769679"/>
            <a:ext cx="1420136" cy="369332"/>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Serie MLVA tipo A (n=180)</a:t>
            </a:r>
          </a:p>
        </p:txBody>
      </p:sp>
      <p:sp>
        <p:nvSpPr>
          <p:cNvPr id="119" name="TextBox 118">
            <a:extLst>
              <a:ext uri="{FF2B5EF4-FFF2-40B4-BE49-F238E27FC236}">
                <a16:creationId xmlns:a16="http://schemas.microsoft.com/office/drawing/2014/main" id="{9AC0C8B2-EA48-D24F-A881-9404AB9D6CDF}"/>
              </a:ext>
            </a:extLst>
          </p:cNvPr>
          <p:cNvSpPr txBox="1"/>
          <p:nvPr/>
        </p:nvSpPr>
        <p:spPr>
          <a:xfrm>
            <a:off x="1375471" y="4952579"/>
            <a:ext cx="875921" cy="184666"/>
          </a:xfrm>
          <a:prstGeom prst="rect">
            <a:avLst/>
          </a:prstGeom>
          <a:noFill/>
        </p:spPr>
        <p:txBody>
          <a:bodyPr wrap="square" lIns="0" tIns="0" rIns="0" bIns="0" rtlCol="0">
            <a:spAutoFit/>
          </a:bodyPr>
          <a:lstStyle/>
          <a:p>
            <a:r>
              <a:rPr lang="en-GB" sz="1200" dirty="0" err="1">
                <a:solidFill>
                  <a:schemeClr val="tx1"/>
                </a:solidFill>
              </a:rPr>
              <a:t>Primario</a:t>
            </a:r>
          </a:p>
        </p:txBody>
      </p:sp>
      <p:sp>
        <p:nvSpPr>
          <p:cNvPr id="120" name="TextBox 119">
            <a:extLst>
              <a:ext uri="{FF2B5EF4-FFF2-40B4-BE49-F238E27FC236}">
                <a16:creationId xmlns:a16="http://schemas.microsoft.com/office/drawing/2014/main" id="{4ED07C17-81C5-DD4C-BA75-E88E6054B658}"/>
              </a:ext>
            </a:extLst>
          </p:cNvPr>
          <p:cNvSpPr txBox="1"/>
          <p:nvPr/>
        </p:nvSpPr>
        <p:spPr>
          <a:xfrm>
            <a:off x="1375471" y="5197035"/>
            <a:ext cx="982751" cy="184666"/>
          </a:xfrm>
          <a:prstGeom prst="rect">
            <a:avLst/>
          </a:prstGeom>
          <a:noFill/>
        </p:spPr>
        <p:txBody>
          <a:bodyPr wrap="square" lIns="0" tIns="0" rIns="0" bIns="0" rtlCol="0">
            <a:spAutoFit/>
          </a:bodyPr>
          <a:lstStyle/>
          <a:p>
            <a:r>
              <a:rPr lang="en-GB" sz="1200" dirty="0" err="1">
                <a:solidFill>
                  <a:schemeClr val="tx1"/>
                </a:solidFill>
              </a:rPr>
              <a:t>Secundario</a:t>
            </a:r>
          </a:p>
        </p:txBody>
      </p:sp>
      <p:sp>
        <p:nvSpPr>
          <p:cNvPr id="122" name="Rectangle 121">
            <a:extLst>
              <a:ext uri="{FF2B5EF4-FFF2-40B4-BE49-F238E27FC236}">
                <a16:creationId xmlns:a16="http://schemas.microsoft.com/office/drawing/2014/main" id="{F8E14C5A-0592-C543-998C-285BE72CB468}"/>
              </a:ext>
            </a:extLst>
          </p:cNvPr>
          <p:cNvSpPr>
            <a:spLocks noChangeAspect="1"/>
          </p:cNvSpPr>
          <p:nvPr/>
        </p:nvSpPr>
        <p:spPr>
          <a:xfrm>
            <a:off x="1115191" y="4972912"/>
            <a:ext cx="144000" cy="144000"/>
          </a:xfrm>
          <a:prstGeom prst="rect">
            <a:avLst/>
          </a:prstGeom>
          <a:solidFill>
            <a:srgbClr val="3D6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23" name="Rectangle 122">
            <a:extLst>
              <a:ext uri="{FF2B5EF4-FFF2-40B4-BE49-F238E27FC236}">
                <a16:creationId xmlns:a16="http://schemas.microsoft.com/office/drawing/2014/main" id="{9C47F021-4E6A-614F-BE39-CC1BED0B0F86}"/>
              </a:ext>
            </a:extLst>
          </p:cNvPr>
          <p:cNvSpPr>
            <a:spLocks noChangeAspect="1"/>
          </p:cNvSpPr>
          <p:nvPr/>
        </p:nvSpPr>
        <p:spPr>
          <a:xfrm>
            <a:off x="1115191" y="5217368"/>
            <a:ext cx="144000" cy="144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84" name="Rounded Rectangle 83">
            <a:extLst>
              <a:ext uri="{FF2B5EF4-FFF2-40B4-BE49-F238E27FC236}">
                <a16:creationId xmlns:a16="http://schemas.microsoft.com/office/drawing/2014/main" id="{8E33214F-38B9-A940-A96E-A93F1329E45F}"/>
              </a:ext>
            </a:extLst>
          </p:cNvPr>
          <p:cNvSpPr/>
          <p:nvPr/>
        </p:nvSpPr>
        <p:spPr>
          <a:xfrm>
            <a:off x="3158147" y="1407957"/>
            <a:ext cx="1324321" cy="629378"/>
          </a:xfrm>
          <a:prstGeom prst="roundRect">
            <a:avLst>
              <a:gd name="adj" fmla="val 14597"/>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Tiempo medio de producción a consumo</a:t>
            </a:r>
          </a:p>
        </p:txBody>
      </p:sp>
      <p:sp>
        <p:nvSpPr>
          <p:cNvPr id="107" name="Rounded Rectangle 106">
            <a:extLst>
              <a:ext uri="{FF2B5EF4-FFF2-40B4-BE49-F238E27FC236}">
                <a16:creationId xmlns:a16="http://schemas.microsoft.com/office/drawing/2014/main" id="{954A223D-63A7-E543-9BE5-FB69D84F3AB3}"/>
              </a:ext>
            </a:extLst>
          </p:cNvPr>
          <p:cNvSpPr/>
          <p:nvPr/>
        </p:nvSpPr>
        <p:spPr>
          <a:xfrm>
            <a:off x="4613026" y="1407957"/>
            <a:ext cx="1864878" cy="629378"/>
          </a:xfrm>
          <a:prstGeom prst="roundRect">
            <a:avLst>
              <a:gd name="adj" fmla="val 14597"/>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Tiempo medio de incubación para los consumidores de lotes</a:t>
            </a:r>
          </a:p>
        </p:txBody>
      </p:sp>
      <p:sp>
        <p:nvSpPr>
          <p:cNvPr id="109" name="Rounded Rectangle 108">
            <a:extLst>
              <a:ext uri="{FF2B5EF4-FFF2-40B4-BE49-F238E27FC236}">
                <a16:creationId xmlns:a16="http://schemas.microsoft.com/office/drawing/2014/main" id="{A99BF4B6-72E1-8446-B1C7-95F2B7583792}"/>
              </a:ext>
            </a:extLst>
          </p:cNvPr>
          <p:cNvSpPr/>
          <p:nvPr/>
        </p:nvSpPr>
        <p:spPr>
          <a:xfrm rot="16200000">
            <a:off x="1259595" y="3648366"/>
            <a:ext cx="3000186" cy="327537"/>
          </a:xfrm>
          <a:prstGeom prst="roundRect">
            <a:avLst>
              <a:gd name="adj" fmla="val 30059"/>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Fecha de producción del lote implicado</a:t>
            </a:r>
          </a:p>
        </p:txBody>
      </p:sp>
      <p:sp>
        <p:nvSpPr>
          <p:cNvPr id="110" name="Rounded Rectangle 109">
            <a:extLst>
              <a:ext uri="{FF2B5EF4-FFF2-40B4-BE49-F238E27FC236}">
                <a16:creationId xmlns:a16="http://schemas.microsoft.com/office/drawing/2014/main" id="{C32344D9-C2A8-DF48-94AE-519AA655465A}"/>
              </a:ext>
            </a:extLst>
          </p:cNvPr>
          <p:cNvSpPr/>
          <p:nvPr/>
        </p:nvSpPr>
        <p:spPr>
          <a:xfrm>
            <a:off x="3156078" y="3004459"/>
            <a:ext cx="1064208" cy="523955"/>
          </a:xfrm>
          <a:prstGeom prst="roundRect">
            <a:avLst>
              <a:gd name="adj" fmla="val 17404"/>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Agosto 20</a:t>
            </a:r>
          </a:p>
          <a:p>
            <a:pPr algn="ctr"/>
            <a:r>
              <a:rPr lang="en-GB" sz="1200">
                <a:latin typeface="Arial" panose="020B0604020202020204" pitchFamily="34" charset="0"/>
                <a:cs typeface="Arial" panose="020B0604020202020204" pitchFamily="34" charset="0"/>
              </a:rPr>
              <a:t>Primer caso</a:t>
            </a:r>
          </a:p>
        </p:txBody>
      </p:sp>
      <p:sp>
        <p:nvSpPr>
          <p:cNvPr id="111" name="Rounded Rectangle 110">
            <a:extLst>
              <a:ext uri="{FF2B5EF4-FFF2-40B4-BE49-F238E27FC236}">
                <a16:creationId xmlns:a16="http://schemas.microsoft.com/office/drawing/2014/main" id="{91AC7F1F-708D-E645-ACE4-9F7ADE97BB07}"/>
              </a:ext>
            </a:extLst>
          </p:cNvPr>
          <p:cNvSpPr/>
          <p:nvPr/>
        </p:nvSpPr>
        <p:spPr>
          <a:xfrm>
            <a:off x="6396652" y="2369976"/>
            <a:ext cx="1730310" cy="523955"/>
          </a:xfrm>
          <a:prstGeom prst="roundRect">
            <a:avLst>
              <a:gd name="adj" fmla="val 17404"/>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Septiembre 16</a:t>
            </a:r>
          </a:p>
          <a:p>
            <a:pPr algn="ctr"/>
            <a:r>
              <a:rPr lang="en-GB" sz="1200">
                <a:latin typeface="Arial" panose="020B0604020202020204" pitchFamily="34" charset="0"/>
                <a:cs typeface="Arial" panose="020B0604020202020204" pitchFamily="34" charset="0"/>
              </a:rPr>
              <a:t>Último caso primario</a:t>
            </a:r>
          </a:p>
        </p:txBody>
      </p:sp>
      <p:sp>
        <p:nvSpPr>
          <p:cNvPr id="112" name="Rounded Rectangle 111">
            <a:extLst>
              <a:ext uri="{FF2B5EF4-FFF2-40B4-BE49-F238E27FC236}">
                <a16:creationId xmlns:a16="http://schemas.microsoft.com/office/drawing/2014/main" id="{C92FA3C7-DC7B-B84F-93CA-A27709D147B0}"/>
              </a:ext>
            </a:extLst>
          </p:cNvPr>
          <p:cNvSpPr/>
          <p:nvPr/>
        </p:nvSpPr>
        <p:spPr>
          <a:xfrm>
            <a:off x="5752838" y="3635981"/>
            <a:ext cx="1064207" cy="523955"/>
          </a:xfrm>
          <a:prstGeom prst="roundRect">
            <a:avLst>
              <a:gd name="adj" fmla="val 17404"/>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Retirada de productos</a:t>
            </a:r>
          </a:p>
        </p:txBody>
      </p:sp>
      <p:sp>
        <p:nvSpPr>
          <p:cNvPr id="113" name="Rounded Rectangle 112">
            <a:extLst>
              <a:ext uri="{FF2B5EF4-FFF2-40B4-BE49-F238E27FC236}">
                <a16:creationId xmlns:a16="http://schemas.microsoft.com/office/drawing/2014/main" id="{DF958313-0993-A748-8608-5CB8069A13F9}"/>
              </a:ext>
            </a:extLst>
          </p:cNvPr>
          <p:cNvSpPr/>
          <p:nvPr/>
        </p:nvSpPr>
        <p:spPr>
          <a:xfrm>
            <a:off x="7499763" y="3638906"/>
            <a:ext cx="1386547" cy="523955"/>
          </a:xfrm>
          <a:prstGeom prst="roundRect">
            <a:avLst>
              <a:gd name="adj" fmla="val 17404"/>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Arial" panose="020B0604020202020204" pitchFamily="34" charset="0"/>
                <a:cs typeface="Arial" panose="020B0604020202020204" pitchFamily="34" charset="0"/>
              </a:rPr>
              <a:t>Septiembre 25</a:t>
            </a:r>
          </a:p>
          <a:p>
            <a:pPr algn="ctr"/>
            <a:r>
              <a:rPr lang="en-GB" sz="1200">
                <a:latin typeface="Arial" panose="020B0604020202020204" pitchFamily="34" charset="0"/>
                <a:cs typeface="Arial" panose="020B0604020202020204" pitchFamily="34" charset="0"/>
              </a:rPr>
              <a:t>Caso secundario</a:t>
            </a:r>
          </a:p>
        </p:txBody>
      </p:sp>
    </p:spTree>
    <p:extLst>
      <p:ext uri="{BB962C8B-B14F-4D97-AF65-F5344CB8AC3E}">
        <p14:creationId xmlns:p14="http://schemas.microsoft.com/office/powerpoint/2010/main" val="1814610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629BF5E-BD6C-2E4A-857D-CFA723E70A2C}"/>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pic>
        <p:nvPicPr>
          <p:cNvPr id="24" name="Imagen 2" descr="Imagen que contiene captura de pantalla&#10;&#10;Descripción generada automáticamente">
            <a:extLst>
              <a:ext uri="{FF2B5EF4-FFF2-40B4-BE49-F238E27FC236}">
                <a16:creationId xmlns:a16="http://schemas.microsoft.com/office/drawing/2014/main" id="{2CD5B563-5CA7-A44F-A43B-E6244A52A690}"/>
              </a:ext>
            </a:extLst>
          </p:cNvPr>
          <p:cNvPicPr>
            <a:picLocks noChangeAspect="1"/>
          </p:cNvPicPr>
          <p:nvPr/>
        </p:nvPicPr>
        <p:blipFill rotWithShape="1">
          <a:blip r:embed="rId3">
            <a:extLst>
              <a:ext uri="{28A0092B-C50C-407E-A947-70E740481C1C}">
                <a14:useLocalDpi xmlns:a14="http://schemas.microsoft.com/office/drawing/2010/main" val="0"/>
              </a:ext>
            </a:extLst>
          </a:blip>
          <a:srcRect t="8000"/>
          <a:stretch/>
        </p:blipFill>
        <p:spPr>
          <a:xfrm>
            <a:off x="431800" y="1490835"/>
            <a:ext cx="6847868" cy="5040000"/>
          </a:xfrm>
          <a:prstGeom prst="roundRect">
            <a:avLst>
              <a:gd name="adj" fmla="val 2074"/>
            </a:avLst>
          </a:prstGeom>
          <a:ln w="19050">
            <a:solidFill>
              <a:schemeClr val="bg1"/>
            </a:solidFill>
          </a:ln>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id="{D8EC6CAE-E9DB-3C48-8DA5-11B0FDC1D53E}"/>
              </a:ext>
            </a:extLst>
          </p:cNvPr>
          <p:cNvSpPr txBox="1"/>
          <p:nvPr/>
        </p:nvSpPr>
        <p:spPr>
          <a:xfrm>
            <a:off x="7585727" y="3456837"/>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spTree>
    <p:extLst>
      <p:ext uri="{BB962C8B-B14F-4D97-AF65-F5344CB8AC3E}">
        <p14:creationId xmlns:p14="http://schemas.microsoft.com/office/powerpoint/2010/main" val="1699941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B4A19A-1A27-3642-9FDC-75534397228E}"/>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56837"/>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6" name="Imagen 2" descr="Imagen que contiene captura de pantalla&#10;&#10;Descripción generada automáticamente">
            <a:extLst>
              <a:ext uri="{FF2B5EF4-FFF2-40B4-BE49-F238E27FC236}">
                <a16:creationId xmlns:a16="http://schemas.microsoft.com/office/drawing/2014/main" id="{97932502-0AD4-4F46-ADBA-3217C0E9E501}"/>
              </a:ext>
            </a:extLst>
          </p:cNvPr>
          <p:cNvPicPr>
            <a:picLocks noChangeAspect="1"/>
          </p:cNvPicPr>
          <p:nvPr/>
        </p:nvPicPr>
        <p:blipFill rotWithShape="1">
          <a:blip r:embed="rId2">
            <a:extLst>
              <a:ext uri="{28A0092B-C50C-407E-A947-70E740481C1C}">
                <a14:useLocalDpi xmlns:a14="http://schemas.microsoft.com/office/drawing/2010/main" val="0"/>
              </a:ext>
            </a:extLst>
          </a:blip>
          <a:srcRect t="8000"/>
          <a:stretch/>
        </p:blipFill>
        <p:spPr>
          <a:xfrm>
            <a:off x="431800" y="1490835"/>
            <a:ext cx="6847869" cy="5040000"/>
          </a:xfrm>
          <a:prstGeom prst="roundRect">
            <a:avLst>
              <a:gd name="adj" fmla="val 1877"/>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02333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CCE45A-E2E8-BE43-8528-10AA57E2B655}"/>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56837"/>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8" name="Imagen 2" descr="Imagen que contiene captura de pantalla&#10;&#10;Descripción generada automáticamente">
            <a:extLst>
              <a:ext uri="{FF2B5EF4-FFF2-40B4-BE49-F238E27FC236}">
                <a16:creationId xmlns:a16="http://schemas.microsoft.com/office/drawing/2014/main" id="{ACC4F46E-DB1A-404C-B273-283F26495DAE}"/>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46223"/>
            <a:ext cx="6850800" cy="4984612"/>
          </a:xfrm>
          <a:prstGeom prst="roundRect">
            <a:avLst>
              <a:gd name="adj" fmla="val 1712"/>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75982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7BA1FF-62CB-AD4F-8BD3-BCF2669556E4}"/>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56837"/>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5" name="Imagen 2" descr="Imagen que contiene captura de pantalla&#10;&#10;Descripción generada automáticamente">
            <a:extLst>
              <a:ext uri="{FF2B5EF4-FFF2-40B4-BE49-F238E27FC236}">
                <a16:creationId xmlns:a16="http://schemas.microsoft.com/office/drawing/2014/main" id="{C286F3DB-55A9-BA4F-8809-D24171B14818}"/>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46224"/>
            <a:ext cx="6850800" cy="4984611"/>
          </a:xfrm>
          <a:prstGeom prst="roundRect">
            <a:avLst>
              <a:gd name="adj" fmla="val 1912"/>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73022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7D3375-E400-824D-ADB0-196EF7E91856}"/>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56837"/>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6" name="Imagen 2" descr="Imagen que contiene captura de pantalla&#10;&#10;Descripción generada automáticamente">
            <a:extLst>
              <a:ext uri="{FF2B5EF4-FFF2-40B4-BE49-F238E27FC236}">
                <a16:creationId xmlns:a16="http://schemas.microsoft.com/office/drawing/2014/main" id="{F25BF162-8BA5-FA4C-A224-C3907CC1079A}"/>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46224"/>
            <a:ext cx="6850800" cy="4984611"/>
          </a:xfrm>
          <a:prstGeom prst="roundRect">
            <a:avLst>
              <a:gd name="adj" fmla="val 2111"/>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65436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590FBE-C5CD-3045-ADED-63F52E36D894}"/>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56837"/>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5" name="Imagen 2" descr="Imagen que contiene captura de pantalla&#10;&#10;Descripción generada automáticamente">
            <a:extLst>
              <a:ext uri="{FF2B5EF4-FFF2-40B4-BE49-F238E27FC236}">
                <a16:creationId xmlns:a16="http://schemas.microsoft.com/office/drawing/2014/main" id="{E62440A8-00F5-FF46-B2C4-86C1E0CB75CC}"/>
              </a:ext>
            </a:extLst>
          </p:cNvPr>
          <p:cNvPicPr>
            <a:picLocks noChangeAspect="1"/>
          </p:cNvPicPr>
          <p:nvPr/>
        </p:nvPicPr>
        <p:blipFill rotWithShape="1">
          <a:blip r:embed="rId2">
            <a:extLst>
              <a:ext uri="{28A0092B-C50C-407E-A947-70E740481C1C}">
                <a14:useLocalDpi xmlns:a14="http://schemas.microsoft.com/office/drawing/2010/main" val="0"/>
              </a:ext>
            </a:extLst>
          </a:blip>
          <a:srcRect t="8889"/>
          <a:stretch/>
        </p:blipFill>
        <p:spPr>
          <a:xfrm>
            <a:off x="431800" y="1537362"/>
            <a:ext cx="6850800" cy="4993473"/>
          </a:xfrm>
          <a:prstGeom prst="roundRect">
            <a:avLst>
              <a:gd name="adj" fmla="val 1540"/>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07276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271C88-E9AE-B947-A5C9-C4E3CA74834F}"/>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56837"/>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6" name="Imagen 2" descr="Imagen que contiene captura de pantalla&#10;&#10;Descripción generada automáticamente">
            <a:extLst>
              <a:ext uri="{FF2B5EF4-FFF2-40B4-BE49-F238E27FC236}">
                <a16:creationId xmlns:a16="http://schemas.microsoft.com/office/drawing/2014/main" id="{EC13C005-7BE7-B84F-8AF0-839859465B7A}"/>
              </a:ext>
            </a:extLst>
          </p:cNvPr>
          <p:cNvPicPr>
            <a:picLocks noChangeAspect="1"/>
          </p:cNvPicPr>
          <p:nvPr/>
        </p:nvPicPr>
        <p:blipFill rotWithShape="1">
          <a:blip r:embed="rId2">
            <a:extLst>
              <a:ext uri="{28A0092B-C50C-407E-A947-70E740481C1C}">
                <a14:useLocalDpi xmlns:a14="http://schemas.microsoft.com/office/drawing/2010/main" val="0"/>
              </a:ext>
            </a:extLst>
          </a:blip>
          <a:srcRect t="8736"/>
          <a:stretch/>
        </p:blipFill>
        <p:spPr>
          <a:xfrm>
            <a:off x="431800" y="1528963"/>
            <a:ext cx="6850800" cy="5001872"/>
          </a:xfrm>
          <a:prstGeom prst="roundRect">
            <a:avLst>
              <a:gd name="adj" fmla="val 1963"/>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572081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505DD2-4119-2E40-BD9B-02848E2F5835}"/>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56837"/>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5" name="Imagen 2" descr="Imagen que contiene captura de pantalla&#10;&#10;Descripción generada automáticamente">
            <a:extLst>
              <a:ext uri="{FF2B5EF4-FFF2-40B4-BE49-F238E27FC236}">
                <a16:creationId xmlns:a16="http://schemas.microsoft.com/office/drawing/2014/main" id="{B51E0DDD-5763-FA49-A274-DA008D2FB59F}"/>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46224"/>
            <a:ext cx="6850800" cy="4984611"/>
          </a:xfrm>
          <a:prstGeom prst="roundRect">
            <a:avLst>
              <a:gd name="adj" fmla="val 1912"/>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85342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5DE791-ECE3-2643-A905-283C36950197}"/>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56837"/>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6" name="Imagen 2" descr="Imagen que contiene captura de pantalla&#10;&#10;Descripción generada automáticamente">
            <a:extLst>
              <a:ext uri="{FF2B5EF4-FFF2-40B4-BE49-F238E27FC236}">
                <a16:creationId xmlns:a16="http://schemas.microsoft.com/office/drawing/2014/main" id="{9144D918-834D-FB49-ABE5-5E58F2B725AD}"/>
              </a:ext>
            </a:extLst>
          </p:cNvPr>
          <p:cNvPicPr>
            <a:picLocks noChangeAspect="1"/>
          </p:cNvPicPr>
          <p:nvPr/>
        </p:nvPicPr>
        <p:blipFill rotWithShape="1">
          <a:blip r:embed="rId2">
            <a:extLst>
              <a:ext uri="{28A0092B-C50C-407E-A947-70E740481C1C}">
                <a14:useLocalDpi xmlns:a14="http://schemas.microsoft.com/office/drawing/2010/main" val="0"/>
              </a:ext>
            </a:extLst>
          </a:blip>
          <a:srcRect t="8400"/>
          <a:stretch/>
        </p:blipFill>
        <p:spPr>
          <a:xfrm>
            <a:off x="431800" y="1510562"/>
            <a:ext cx="6850800" cy="5020273"/>
          </a:xfrm>
          <a:prstGeom prst="roundRect">
            <a:avLst>
              <a:gd name="adj" fmla="val 2016"/>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1823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0F3A946-9E24-3941-97F0-BB77F4FE0B8B}"/>
              </a:ext>
            </a:extLst>
          </p:cNvPr>
          <p:cNvSpPr/>
          <p:nvPr/>
        </p:nvSpPr>
        <p:spPr>
          <a:xfrm>
            <a:off x="1" y="1677798"/>
            <a:ext cx="9144000" cy="4703951"/>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9" name="Rounded Rectangle 8">
            <a:extLst>
              <a:ext uri="{FF2B5EF4-FFF2-40B4-BE49-F238E27FC236}">
                <a16:creationId xmlns:a16="http://schemas.microsoft.com/office/drawing/2014/main" id="{9DB8D212-F022-3F4A-A885-FE06D5AFC903}"/>
              </a:ext>
            </a:extLst>
          </p:cNvPr>
          <p:cNvSpPr/>
          <p:nvPr/>
        </p:nvSpPr>
        <p:spPr>
          <a:xfrm>
            <a:off x="860417" y="3537000"/>
            <a:ext cx="3579303" cy="648000"/>
          </a:xfrm>
          <a:prstGeom prst="roundRect">
            <a:avLst>
              <a:gd name="adj" fmla="val 23081"/>
            </a:avLst>
          </a:prstGeom>
          <a:solidFill>
            <a:srgbClr val="3D6C9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3" name="Rounded Rectangle 12">
            <a:extLst>
              <a:ext uri="{FF2B5EF4-FFF2-40B4-BE49-F238E27FC236}">
                <a16:creationId xmlns:a16="http://schemas.microsoft.com/office/drawing/2014/main" id="{DA23BB65-0CB4-644C-B2C2-8D856DD724D1}"/>
              </a:ext>
            </a:extLst>
          </p:cNvPr>
          <p:cNvSpPr/>
          <p:nvPr/>
        </p:nvSpPr>
        <p:spPr>
          <a:xfrm>
            <a:off x="5096385" y="3537000"/>
            <a:ext cx="3579303" cy="648000"/>
          </a:xfrm>
          <a:prstGeom prst="roundRect">
            <a:avLst>
              <a:gd name="adj" fmla="val 23081"/>
            </a:avLst>
          </a:prstGeom>
          <a:solidFill>
            <a:srgbClr val="3D6C9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818348"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Tipos de diseños de estudios</a:t>
            </a:r>
          </a:p>
        </p:txBody>
      </p:sp>
      <p:sp>
        <p:nvSpPr>
          <p:cNvPr id="11" name="TextBox 10">
            <a:extLst>
              <a:ext uri="{FF2B5EF4-FFF2-40B4-BE49-F238E27FC236}">
                <a16:creationId xmlns:a16="http://schemas.microsoft.com/office/drawing/2014/main" id="{8CBAF734-DEAF-8E49-B8DA-CB22C756161A}"/>
              </a:ext>
            </a:extLst>
          </p:cNvPr>
          <p:cNvSpPr txBox="1"/>
          <p:nvPr/>
        </p:nvSpPr>
        <p:spPr>
          <a:xfrm>
            <a:off x="1436512" y="3614778"/>
            <a:ext cx="2755118" cy="492443"/>
          </a:xfrm>
          <a:prstGeom prst="rect">
            <a:avLst/>
          </a:prstGeom>
          <a:noFill/>
        </p:spPr>
        <p:txBody>
          <a:bodyPr wrap="square" lIns="0" tIns="0" rIns="0" bIns="0" rtlCol="0">
            <a:spAutoFit/>
          </a:bodyPr>
          <a:lstStyle/>
          <a:p>
            <a:r>
              <a:rPr lang="en-GB" sz="1600" dirty="0" err="1">
                <a:solidFill>
                  <a:schemeClr val="tx1"/>
                </a:solidFill>
              </a:rPr>
              <a:t>Estudio de Cohorte retrospectivo</a:t>
            </a:r>
          </a:p>
        </p:txBody>
      </p:sp>
      <p:sp>
        <p:nvSpPr>
          <p:cNvPr id="12" name="Google Shape;140;p4">
            <a:extLst>
              <a:ext uri="{FF2B5EF4-FFF2-40B4-BE49-F238E27FC236}">
                <a16:creationId xmlns:a16="http://schemas.microsoft.com/office/drawing/2014/main" id="{F5ABE290-FF63-6042-9347-BA2F55EFC1BF}"/>
              </a:ext>
            </a:extLst>
          </p:cNvPr>
          <p:cNvSpPr>
            <a:spLocks noChangeAspect="1"/>
          </p:cNvSpPr>
          <p:nvPr/>
        </p:nvSpPr>
        <p:spPr>
          <a:xfrm>
            <a:off x="429701" y="3429000"/>
            <a:ext cx="864000" cy="864000"/>
          </a:xfrm>
          <a:prstGeom prst="ellipse">
            <a:avLst/>
          </a:prstGeom>
          <a:solidFill>
            <a:srgbClr val="ED7D31"/>
          </a:solidFill>
          <a:ln w="19050">
            <a:solidFill>
              <a:schemeClr val="bg1"/>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16">
            <a:extLst>
              <a:ext uri="{FF2B5EF4-FFF2-40B4-BE49-F238E27FC236}">
                <a16:creationId xmlns:a16="http://schemas.microsoft.com/office/drawing/2014/main" id="{086010D2-F083-5D48-B064-35F9E72C78F4}"/>
              </a:ext>
            </a:extLst>
          </p:cNvPr>
          <p:cNvSpPr txBox="1"/>
          <p:nvPr/>
        </p:nvSpPr>
        <p:spPr>
          <a:xfrm>
            <a:off x="5673764" y="3737888"/>
            <a:ext cx="2835668" cy="246221"/>
          </a:xfrm>
          <a:prstGeom prst="rect">
            <a:avLst/>
          </a:prstGeom>
          <a:noFill/>
        </p:spPr>
        <p:txBody>
          <a:bodyPr wrap="square" lIns="0" tIns="0" rIns="0" bIns="0" rtlCol="0">
            <a:spAutoFit/>
          </a:bodyPr>
          <a:lstStyle/>
          <a:p>
            <a:r>
              <a:rPr lang="en-GB" sz="1600" dirty="0" err="1">
                <a:solidFill>
                  <a:schemeClr val="tx1"/>
                </a:solidFill>
              </a:rPr>
              <a:t>Estudio de Caso-Control</a:t>
            </a:r>
          </a:p>
        </p:txBody>
      </p:sp>
      <p:sp>
        <p:nvSpPr>
          <p:cNvPr id="18" name="Google Shape;140;p4">
            <a:extLst>
              <a:ext uri="{FF2B5EF4-FFF2-40B4-BE49-F238E27FC236}">
                <a16:creationId xmlns:a16="http://schemas.microsoft.com/office/drawing/2014/main" id="{364FEAC3-B1D8-B945-A536-6EA9CA430A6F}"/>
              </a:ext>
            </a:extLst>
          </p:cNvPr>
          <p:cNvSpPr>
            <a:spLocks noChangeAspect="1"/>
          </p:cNvSpPr>
          <p:nvPr/>
        </p:nvSpPr>
        <p:spPr>
          <a:xfrm>
            <a:off x="4666953" y="3429000"/>
            <a:ext cx="864000" cy="864000"/>
          </a:xfrm>
          <a:prstGeom prst="ellipse">
            <a:avLst/>
          </a:prstGeom>
          <a:solidFill>
            <a:srgbClr val="ED7D31"/>
          </a:solidFill>
          <a:ln w="19050">
            <a:solidFill>
              <a:schemeClr val="bg1"/>
            </a:solid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raphic 3">
            <a:extLst>
              <a:ext uri="{FF2B5EF4-FFF2-40B4-BE49-F238E27FC236}">
                <a16:creationId xmlns:a16="http://schemas.microsoft.com/office/drawing/2014/main" id="{B42661B8-5FB0-C541-A548-6EBA7DF8A8F9}"/>
              </a:ext>
            </a:extLst>
          </p:cNvPr>
          <p:cNvSpPr>
            <a:spLocks noChangeAspect="1"/>
          </p:cNvSpPr>
          <p:nvPr/>
        </p:nvSpPr>
        <p:spPr>
          <a:xfrm>
            <a:off x="645701" y="3644057"/>
            <a:ext cx="432000" cy="433882"/>
          </a:xfrm>
          <a:custGeom>
            <a:avLst/>
            <a:gdLst>
              <a:gd name="connsiteX0" fmla="*/ 75541 w 151740"/>
              <a:gd name="connsiteY0" fmla="*/ 152400 h 152400"/>
              <a:gd name="connsiteX1" fmla="*/ 24957 w 151740"/>
              <a:gd name="connsiteY1" fmla="*/ 133451 h 152400"/>
              <a:gd name="connsiteX2" fmla="*/ 0 w 151740"/>
              <a:gd name="connsiteY2" fmla="*/ 85725 h 152400"/>
              <a:gd name="connsiteX3" fmla="*/ 9635 w 151740"/>
              <a:gd name="connsiteY3" fmla="*/ 85725 h 152400"/>
              <a:gd name="connsiteX4" fmla="*/ 32028 w 151740"/>
              <a:gd name="connsiteY4" fmla="*/ 126591 h 152400"/>
              <a:gd name="connsiteX5" fmla="*/ 75541 w 151740"/>
              <a:gd name="connsiteY5" fmla="*/ 142875 h 152400"/>
              <a:gd name="connsiteX6" fmla="*/ 122808 w 151740"/>
              <a:gd name="connsiteY6" fmla="*/ 123468 h 152400"/>
              <a:gd name="connsiteX7" fmla="*/ 142216 w 151740"/>
              <a:gd name="connsiteY7" fmla="*/ 76200 h 152400"/>
              <a:gd name="connsiteX8" fmla="*/ 122808 w 151740"/>
              <a:gd name="connsiteY8" fmla="*/ 28932 h 152400"/>
              <a:gd name="connsiteX9" fmla="*/ 75541 w 151740"/>
              <a:gd name="connsiteY9" fmla="*/ 9525 h 152400"/>
              <a:gd name="connsiteX10" fmla="*/ 47753 w 151740"/>
              <a:gd name="connsiteY10" fmla="*/ 15771 h 152400"/>
              <a:gd name="connsiteX11" fmla="*/ 24802 w 151740"/>
              <a:gd name="connsiteY11" fmla="*/ 32971 h 152400"/>
              <a:gd name="connsiteX12" fmla="*/ 48431 w 151740"/>
              <a:gd name="connsiteY12" fmla="*/ 32971 h 152400"/>
              <a:gd name="connsiteX13" fmla="*/ 48431 w 151740"/>
              <a:gd name="connsiteY13" fmla="*/ 42496 h 152400"/>
              <a:gd name="connsiteX14" fmla="*/ 8865 w 151740"/>
              <a:gd name="connsiteY14" fmla="*/ 42496 h 152400"/>
              <a:gd name="connsiteX15" fmla="*/ 8865 w 151740"/>
              <a:gd name="connsiteY15" fmla="*/ 2931 h 152400"/>
              <a:gd name="connsiteX16" fmla="*/ 18390 w 151740"/>
              <a:gd name="connsiteY16" fmla="*/ 2931 h 152400"/>
              <a:gd name="connsiteX17" fmla="*/ 18390 w 151740"/>
              <a:gd name="connsiteY17" fmla="*/ 25681 h 152400"/>
              <a:gd name="connsiteX18" fmla="*/ 44282 w 151740"/>
              <a:gd name="connsiteY18" fmla="*/ 6777 h 152400"/>
              <a:gd name="connsiteX19" fmla="*/ 75541 w 151740"/>
              <a:gd name="connsiteY19" fmla="*/ 0 h 152400"/>
              <a:gd name="connsiteX20" fmla="*/ 105242 w 151740"/>
              <a:gd name="connsiteY20" fmla="*/ 5962 h 152400"/>
              <a:gd name="connsiteX21" fmla="*/ 129458 w 151740"/>
              <a:gd name="connsiteY21" fmla="*/ 22283 h 152400"/>
              <a:gd name="connsiteX22" fmla="*/ 145778 w 151740"/>
              <a:gd name="connsiteY22" fmla="*/ 46498 h 152400"/>
              <a:gd name="connsiteX23" fmla="*/ 151741 w 151740"/>
              <a:gd name="connsiteY23" fmla="*/ 76200 h 152400"/>
              <a:gd name="connsiteX24" fmla="*/ 145778 w 151740"/>
              <a:gd name="connsiteY24" fmla="*/ 105902 h 152400"/>
              <a:gd name="connsiteX25" fmla="*/ 129458 w 151740"/>
              <a:gd name="connsiteY25" fmla="*/ 130117 h 152400"/>
              <a:gd name="connsiteX26" fmla="*/ 105242 w 151740"/>
              <a:gd name="connsiteY26" fmla="*/ 146438 h 152400"/>
              <a:gd name="connsiteX27" fmla="*/ 75541 w 151740"/>
              <a:gd name="connsiteY27" fmla="*/ 152400 h 152400"/>
              <a:gd name="connsiteX28" fmla="*/ 106057 w 151740"/>
              <a:gd name="connsiteY28" fmla="*/ 112908 h 152400"/>
              <a:gd name="connsiteX29" fmla="*/ 71327 w 151740"/>
              <a:gd name="connsiteY29" fmla="*/ 78178 h 152400"/>
              <a:gd name="connsiteX30" fmla="*/ 71327 w 151740"/>
              <a:gd name="connsiteY30" fmla="*/ 28575 h 152400"/>
              <a:gd name="connsiteX31" fmla="*/ 80852 w 151740"/>
              <a:gd name="connsiteY31" fmla="*/ 28575 h 152400"/>
              <a:gd name="connsiteX32" fmla="*/ 80852 w 151740"/>
              <a:gd name="connsiteY32" fmla="*/ 74222 h 152400"/>
              <a:gd name="connsiteX33" fmla="*/ 112798 w 151740"/>
              <a:gd name="connsiteY33" fmla="*/ 106167 h 152400"/>
              <a:gd name="connsiteX34" fmla="*/ 106057 w 151740"/>
              <a:gd name="connsiteY34" fmla="*/ 11290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1740" h="152400">
                <a:moveTo>
                  <a:pt x="75541" y="152400"/>
                </a:moveTo>
                <a:cubicBezTo>
                  <a:pt x="56197" y="152400"/>
                  <a:pt x="39336" y="146084"/>
                  <a:pt x="24957" y="133451"/>
                </a:cubicBezTo>
                <a:cubicBezTo>
                  <a:pt x="10578" y="120818"/>
                  <a:pt x="2259" y="104909"/>
                  <a:pt x="0" y="85725"/>
                </a:cubicBezTo>
                <a:lnTo>
                  <a:pt x="9635" y="85725"/>
                </a:lnTo>
                <a:cubicBezTo>
                  <a:pt x="12224" y="102113"/>
                  <a:pt x="19688" y="115735"/>
                  <a:pt x="32028" y="126591"/>
                </a:cubicBezTo>
                <a:cubicBezTo>
                  <a:pt x="44368" y="137447"/>
                  <a:pt x="58872" y="142875"/>
                  <a:pt x="75541" y="142875"/>
                </a:cubicBezTo>
                <a:cubicBezTo>
                  <a:pt x="94114" y="142875"/>
                  <a:pt x="109870" y="136406"/>
                  <a:pt x="122808" y="123468"/>
                </a:cubicBezTo>
                <a:cubicBezTo>
                  <a:pt x="135747" y="110530"/>
                  <a:pt x="142216" y="94774"/>
                  <a:pt x="142216" y="76200"/>
                </a:cubicBezTo>
                <a:cubicBezTo>
                  <a:pt x="142216" y="57626"/>
                  <a:pt x="135747" y="41870"/>
                  <a:pt x="122808" y="28932"/>
                </a:cubicBezTo>
                <a:cubicBezTo>
                  <a:pt x="109870" y="15994"/>
                  <a:pt x="94114" y="9525"/>
                  <a:pt x="75541" y="9525"/>
                </a:cubicBezTo>
                <a:cubicBezTo>
                  <a:pt x="65686" y="9525"/>
                  <a:pt x="56423" y="11607"/>
                  <a:pt x="47753" y="15771"/>
                </a:cubicBezTo>
                <a:cubicBezTo>
                  <a:pt x="39083" y="19935"/>
                  <a:pt x="31432" y="25669"/>
                  <a:pt x="24802" y="32971"/>
                </a:cubicBezTo>
                <a:lnTo>
                  <a:pt x="48431" y="32971"/>
                </a:lnTo>
                <a:lnTo>
                  <a:pt x="48431" y="42496"/>
                </a:lnTo>
                <a:lnTo>
                  <a:pt x="8865" y="42496"/>
                </a:lnTo>
                <a:lnTo>
                  <a:pt x="8865" y="2931"/>
                </a:lnTo>
                <a:lnTo>
                  <a:pt x="18390" y="2931"/>
                </a:lnTo>
                <a:lnTo>
                  <a:pt x="18390" y="25681"/>
                </a:lnTo>
                <a:cubicBezTo>
                  <a:pt x="25754" y="17597"/>
                  <a:pt x="34385" y="11296"/>
                  <a:pt x="44282" y="6777"/>
                </a:cubicBezTo>
                <a:cubicBezTo>
                  <a:pt x="54179" y="2259"/>
                  <a:pt x="64599" y="0"/>
                  <a:pt x="75541" y="0"/>
                </a:cubicBezTo>
                <a:cubicBezTo>
                  <a:pt x="86104" y="0"/>
                  <a:pt x="96004" y="1987"/>
                  <a:pt x="105242" y="5962"/>
                </a:cubicBezTo>
                <a:cubicBezTo>
                  <a:pt x="114480" y="9937"/>
                  <a:pt x="122552" y="15377"/>
                  <a:pt x="129458" y="22283"/>
                </a:cubicBezTo>
                <a:cubicBezTo>
                  <a:pt x="136363" y="29189"/>
                  <a:pt x="141803" y="37260"/>
                  <a:pt x="145778" y="46498"/>
                </a:cubicBezTo>
                <a:cubicBezTo>
                  <a:pt x="149753" y="55736"/>
                  <a:pt x="151741" y="65637"/>
                  <a:pt x="151741" y="76200"/>
                </a:cubicBezTo>
                <a:cubicBezTo>
                  <a:pt x="151741" y="86763"/>
                  <a:pt x="149753" y="96664"/>
                  <a:pt x="145778" y="105902"/>
                </a:cubicBezTo>
                <a:cubicBezTo>
                  <a:pt x="141803" y="115140"/>
                  <a:pt x="136363" y="123211"/>
                  <a:pt x="129458" y="130117"/>
                </a:cubicBezTo>
                <a:cubicBezTo>
                  <a:pt x="122552" y="137023"/>
                  <a:pt x="114480" y="142463"/>
                  <a:pt x="105242" y="146438"/>
                </a:cubicBezTo>
                <a:cubicBezTo>
                  <a:pt x="96004" y="150413"/>
                  <a:pt x="86104" y="152400"/>
                  <a:pt x="75541" y="152400"/>
                </a:cubicBezTo>
                <a:close/>
                <a:moveTo>
                  <a:pt x="106057" y="112908"/>
                </a:moveTo>
                <a:lnTo>
                  <a:pt x="71327" y="78178"/>
                </a:lnTo>
                <a:lnTo>
                  <a:pt x="71327" y="28575"/>
                </a:lnTo>
                <a:lnTo>
                  <a:pt x="80852" y="28575"/>
                </a:lnTo>
                <a:lnTo>
                  <a:pt x="80852" y="74222"/>
                </a:lnTo>
                <a:lnTo>
                  <a:pt x="112798" y="106167"/>
                </a:lnTo>
                <a:lnTo>
                  <a:pt x="106057" y="112908"/>
                </a:lnTo>
                <a:close/>
              </a:path>
            </a:pathLst>
          </a:custGeom>
          <a:solidFill>
            <a:schemeClr val="bg1"/>
          </a:solidFill>
          <a:ln w="238" cap="flat">
            <a:noFill/>
            <a:prstDash val="solid"/>
            <a:miter/>
          </a:ln>
        </p:spPr>
        <p:txBody>
          <a:bodyPr rtlCol="0" anchor="ctr"/>
          <a:lstStyle/>
          <a:p>
            <a:endParaRPr lang="en-RO"/>
          </a:p>
        </p:txBody>
      </p:sp>
      <p:sp>
        <p:nvSpPr>
          <p:cNvPr id="10" name="Graphic 7">
            <a:extLst>
              <a:ext uri="{FF2B5EF4-FFF2-40B4-BE49-F238E27FC236}">
                <a16:creationId xmlns:a16="http://schemas.microsoft.com/office/drawing/2014/main" id="{E06546D4-724D-BA4B-93D6-E24C30384DCE}"/>
              </a:ext>
            </a:extLst>
          </p:cNvPr>
          <p:cNvSpPr>
            <a:spLocks noChangeAspect="1"/>
          </p:cNvSpPr>
          <p:nvPr/>
        </p:nvSpPr>
        <p:spPr>
          <a:xfrm>
            <a:off x="4882953" y="3728998"/>
            <a:ext cx="432000" cy="264000"/>
          </a:xfrm>
          <a:custGeom>
            <a:avLst/>
            <a:gdLst>
              <a:gd name="connsiteX0" fmla="*/ 0 w 171450"/>
              <a:gd name="connsiteY0" fmla="*/ 104409 h 104775"/>
              <a:gd name="connsiteX1" fmla="*/ 0 w 171450"/>
              <a:gd name="connsiteY1" fmla="*/ 94884 h 104775"/>
              <a:gd name="connsiteX2" fmla="*/ 91037 w 171450"/>
              <a:gd name="connsiteY2" fmla="*/ 94884 h 104775"/>
              <a:gd name="connsiteX3" fmla="*/ 91037 w 171450"/>
              <a:gd name="connsiteY3" fmla="*/ 104409 h 104775"/>
              <a:gd name="connsiteX4" fmla="*/ 0 w 171450"/>
              <a:gd name="connsiteY4" fmla="*/ 104409 h 104775"/>
              <a:gd name="connsiteX5" fmla="*/ 0 w 171450"/>
              <a:gd name="connsiteY5" fmla="*/ 58799 h 104775"/>
              <a:gd name="connsiteX6" fmla="*/ 0 w 171450"/>
              <a:gd name="connsiteY6" fmla="*/ 49274 h 104775"/>
              <a:gd name="connsiteX7" fmla="*/ 42496 w 171450"/>
              <a:gd name="connsiteY7" fmla="*/ 49274 h 104775"/>
              <a:gd name="connsiteX8" fmla="*/ 42496 w 171450"/>
              <a:gd name="connsiteY8" fmla="*/ 58799 h 104775"/>
              <a:gd name="connsiteX9" fmla="*/ 0 w 171450"/>
              <a:gd name="connsiteY9" fmla="*/ 58799 h 104775"/>
              <a:gd name="connsiteX10" fmla="*/ 0 w 171450"/>
              <a:gd name="connsiteY10" fmla="*/ 13189 h 104775"/>
              <a:gd name="connsiteX11" fmla="*/ 0 w 171450"/>
              <a:gd name="connsiteY11" fmla="*/ 3664 h 104775"/>
              <a:gd name="connsiteX12" fmla="*/ 42496 w 171450"/>
              <a:gd name="connsiteY12" fmla="*/ 3664 h 104775"/>
              <a:gd name="connsiteX13" fmla="*/ 42496 w 171450"/>
              <a:gd name="connsiteY13" fmla="*/ 13189 h 104775"/>
              <a:gd name="connsiteX14" fmla="*/ 0 w 171450"/>
              <a:gd name="connsiteY14" fmla="*/ 13189 h 104775"/>
              <a:gd name="connsiteX15" fmla="*/ 164709 w 171450"/>
              <a:gd name="connsiteY15" fmla="*/ 104775 h 104775"/>
              <a:gd name="connsiteX16" fmla="*/ 127672 w 171450"/>
              <a:gd name="connsiteY16" fmla="*/ 68287 h 104775"/>
              <a:gd name="connsiteX17" fmla="*/ 116452 w 171450"/>
              <a:gd name="connsiteY17" fmla="*/ 74268 h 104775"/>
              <a:gd name="connsiteX18" fmla="*/ 104042 w 171450"/>
              <a:gd name="connsiteY18" fmla="*/ 76383 h 104775"/>
              <a:gd name="connsiteX19" fmla="*/ 76698 w 171450"/>
              <a:gd name="connsiteY19" fmla="*/ 65292 h 104775"/>
              <a:gd name="connsiteX20" fmla="*/ 65393 w 171450"/>
              <a:gd name="connsiteY20" fmla="*/ 38192 h 104775"/>
              <a:gd name="connsiteX21" fmla="*/ 76710 w 171450"/>
              <a:gd name="connsiteY21" fmla="*/ 11091 h 104775"/>
              <a:gd name="connsiteX22" fmla="*/ 104086 w 171450"/>
              <a:gd name="connsiteY22" fmla="*/ 0 h 104775"/>
              <a:gd name="connsiteX23" fmla="*/ 131418 w 171450"/>
              <a:gd name="connsiteY23" fmla="*/ 11091 h 104775"/>
              <a:gd name="connsiteX24" fmla="*/ 142692 w 171450"/>
              <a:gd name="connsiteY24" fmla="*/ 38100 h 104775"/>
              <a:gd name="connsiteX25" fmla="*/ 140576 w 171450"/>
              <a:gd name="connsiteY25" fmla="*/ 50510 h 104775"/>
              <a:gd name="connsiteX26" fmla="*/ 134413 w 171450"/>
              <a:gd name="connsiteY26" fmla="*/ 61546 h 104775"/>
              <a:gd name="connsiteX27" fmla="*/ 171450 w 171450"/>
              <a:gd name="connsiteY27" fmla="*/ 98034 h 104775"/>
              <a:gd name="connsiteX28" fmla="*/ 164709 w 171450"/>
              <a:gd name="connsiteY28" fmla="*/ 104775 h 104775"/>
              <a:gd name="connsiteX29" fmla="*/ 104042 w 171450"/>
              <a:gd name="connsiteY29" fmla="*/ 66858 h 104775"/>
              <a:gd name="connsiteX30" fmla="*/ 124672 w 171450"/>
              <a:gd name="connsiteY30" fmla="*/ 58524 h 104775"/>
              <a:gd name="connsiteX31" fmla="*/ 133167 w 171450"/>
              <a:gd name="connsiteY31" fmla="*/ 38192 h 104775"/>
              <a:gd name="connsiteX32" fmla="*/ 124672 w 171450"/>
              <a:gd name="connsiteY32" fmla="*/ 17859 h 104775"/>
              <a:gd name="connsiteX33" fmla="*/ 104042 w 171450"/>
              <a:gd name="connsiteY33" fmla="*/ 9525 h 104775"/>
              <a:gd name="connsiteX34" fmla="*/ 83412 w 171450"/>
              <a:gd name="connsiteY34" fmla="*/ 17859 h 104775"/>
              <a:gd name="connsiteX35" fmla="*/ 74918 w 171450"/>
              <a:gd name="connsiteY35" fmla="*/ 38192 h 104775"/>
              <a:gd name="connsiteX36" fmla="*/ 83412 w 171450"/>
              <a:gd name="connsiteY36" fmla="*/ 58524 h 104775"/>
              <a:gd name="connsiteX37" fmla="*/ 104042 w 171450"/>
              <a:gd name="connsiteY37" fmla="*/ 6685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71450" h="104775">
                <a:moveTo>
                  <a:pt x="0" y="104409"/>
                </a:moveTo>
                <a:lnTo>
                  <a:pt x="0" y="94884"/>
                </a:lnTo>
                <a:lnTo>
                  <a:pt x="91037" y="94884"/>
                </a:lnTo>
                <a:lnTo>
                  <a:pt x="91037" y="104409"/>
                </a:lnTo>
                <a:lnTo>
                  <a:pt x="0" y="104409"/>
                </a:lnTo>
                <a:close/>
                <a:moveTo>
                  <a:pt x="0" y="58799"/>
                </a:moveTo>
                <a:lnTo>
                  <a:pt x="0" y="49274"/>
                </a:lnTo>
                <a:lnTo>
                  <a:pt x="42496" y="49274"/>
                </a:lnTo>
                <a:lnTo>
                  <a:pt x="42496" y="58799"/>
                </a:lnTo>
                <a:lnTo>
                  <a:pt x="0" y="58799"/>
                </a:lnTo>
                <a:close/>
                <a:moveTo>
                  <a:pt x="0" y="13189"/>
                </a:moveTo>
                <a:lnTo>
                  <a:pt x="0" y="3664"/>
                </a:lnTo>
                <a:lnTo>
                  <a:pt x="42496" y="3664"/>
                </a:lnTo>
                <a:lnTo>
                  <a:pt x="42496" y="13189"/>
                </a:lnTo>
                <a:lnTo>
                  <a:pt x="0" y="13189"/>
                </a:lnTo>
                <a:close/>
                <a:moveTo>
                  <a:pt x="164709" y="104775"/>
                </a:moveTo>
                <a:lnTo>
                  <a:pt x="127672" y="68287"/>
                </a:lnTo>
                <a:cubicBezTo>
                  <a:pt x="124228" y="70864"/>
                  <a:pt x="120488" y="72857"/>
                  <a:pt x="116452" y="74268"/>
                </a:cubicBezTo>
                <a:cubicBezTo>
                  <a:pt x="112416" y="75678"/>
                  <a:pt x="108280" y="76383"/>
                  <a:pt x="104042" y="76383"/>
                </a:cubicBezTo>
                <a:cubicBezTo>
                  <a:pt x="93349" y="76383"/>
                  <a:pt x="84234" y="72686"/>
                  <a:pt x="76698" y="65292"/>
                </a:cubicBezTo>
                <a:cubicBezTo>
                  <a:pt x="69161" y="57898"/>
                  <a:pt x="65393" y="48864"/>
                  <a:pt x="65393" y="38192"/>
                </a:cubicBezTo>
                <a:cubicBezTo>
                  <a:pt x="65393" y="27519"/>
                  <a:pt x="69165" y="18485"/>
                  <a:pt x="76710" y="11091"/>
                </a:cubicBezTo>
                <a:cubicBezTo>
                  <a:pt x="84256" y="3697"/>
                  <a:pt x="93381" y="0"/>
                  <a:pt x="104086" y="0"/>
                </a:cubicBezTo>
                <a:cubicBezTo>
                  <a:pt x="114791" y="0"/>
                  <a:pt x="123901" y="3697"/>
                  <a:pt x="131418" y="11091"/>
                </a:cubicBezTo>
                <a:cubicBezTo>
                  <a:pt x="138934" y="18485"/>
                  <a:pt x="142692" y="27488"/>
                  <a:pt x="142692" y="38100"/>
                </a:cubicBezTo>
                <a:cubicBezTo>
                  <a:pt x="142692" y="42337"/>
                  <a:pt x="141987" y="46474"/>
                  <a:pt x="140576" y="50510"/>
                </a:cubicBezTo>
                <a:cubicBezTo>
                  <a:pt x="139166" y="54546"/>
                  <a:pt x="137111" y="58225"/>
                  <a:pt x="134413" y="61546"/>
                </a:cubicBezTo>
                <a:lnTo>
                  <a:pt x="171450" y="98034"/>
                </a:lnTo>
                <a:lnTo>
                  <a:pt x="164709" y="104775"/>
                </a:lnTo>
                <a:close/>
                <a:moveTo>
                  <a:pt x="104042" y="66858"/>
                </a:moveTo>
                <a:cubicBezTo>
                  <a:pt x="112133" y="66858"/>
                  <a:pt x="119009" y="64080"/>
                  <a:pt x="124672" y="58524"/>
                </a:cubicBezTo>
                <a:cubicBezTo>
                  <a:pt x="130335" y="52967"/>
                  <a:pt x="133167" y="46190"/>
                  <a:pt x="133167" y="38192"/>
                </a:cubicBezTo>
                <a:cubicBezTo>
                  <a:pt x="133167" y="30193"/>
                  <a:pt x="130335" y="23416"/>
                  <a:pt x="124672" y="17859"/>
                </a:cubicBezTo>
                <a:cubicBezTo>
                  <a:pt x="119009" y="12303"/>
                  <a:pt x="112133" y="9525"/>
                  <a:pt x="104042" y="9525"/>
                </a:cubicBezTo>
                <a:cubicBezTo>
                  <a:pt x="95952" y="9525"/>
                  <a:pt x="89076" y="12303"/>
                  <a:pt x="83412" y="17859"/>
                </a:cubicBezTo>
                <a:cubicBezTo>
                  <a:pt x="77749" y="23416"/>
                  <a:pt x="74918" y="30193"/>
                  <a:pt x="74918" y="38192"/>
                </a:cubicBezTo>
                <a:cubicBezTo>
                  <a:pt x="74918" y="46190"/>
                  <a:pt x="77749" y="52967"/>
                  <a:pt x="83412" y="58524"/>
                </a:cubicBezTo>
                <a:cubicBezTo>
                  <a:pt x="89076" y="64080"/>
                  <a:pt x="95952" y="66858"/>
                  <a:pt x="104042" y="66858"/>
                </a:cubicBezTo>
                <a:close/>
              </a:path>
            </a:pathLst>
          </a:custGeom>
          <a:solidFill>
            <a:schemeClr val="bg1"/>
          </a:solidFill>
          <a:ln w="238" cap="flat">
            <a:noFill/>
            <a:prstDash val="solid"/>
            <a:miter/>
          </a:ln>
        </p:spPr>
        <p:txBody>
          <a:bodyPr rtlCol="0" anchor="ctr"/>
          <a:lstStyle/>
          <a:p>
            <a:endParaRPr lang="en-RO"/>
          </a:p>
        </p:txBody>
      </p:sp>
    </p:spTree>
    <p:extLst>
      <p:ext uri="{BB962C8B-B14F-4D97-AF65-F5344CB8AC3E}">
        <p14:creationId xmlns:p14="http://schemas.microsoft.com/office/powerpoint/2010/main" val="3198468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0D33D5-72AF-674E-9AAF-8A3F1D7315C3}"/>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56837"/>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5" name="Imagen 2" descr="Imagen que contiene captura de pantalla&#10;&#10;Descripción generada automáticamente">
            <a:extLst>
              <a:ext uri="{FF2B5EF4-FFF2-40B4-BE49-F238E27FC236}">
                <a16:creationId xmlns:a16="http://schemas.microsoft.com/office/drawing/2014/main" id="{70310C9F-7706-054C-AE98-7AD42F477B7D}"/>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46224"/>
            <a:ext cx="6850800" cy="4984611"/>
          </a:xfrm>
          <a:prstGeom prst="roundRect">
            <a:avLst>
              <a:gd name="adj" fmla="val 1513"/>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01009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000AE7-ADBA-0B40-940C-B00BD21640F7}"/>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85877"/>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6" name="Imagen 2" descr="Imagen que contiene captura de pantalla&#10;&#10;Descripción generada automáticamente">
            <a:extLst>
              <a:ext uri="{FF2B5EF4-FFF2-40B4-BE49-F238E27FC236}">
                <a16:creationId xmlns:a16="http://schemas.microsoft.com/office/drawing/2014/main" id="{766A9E3F-3AFB-1C41-BFA5-AE9280D3BAB2}"/>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75264"/>
            <a:ext cx="6850800" cy="4984611"/>
          </a:xfrm>
          <a:prstGeom prst="roundRect">
            <a:avLst>
              <a:gd name="adj" fmla="val 2134"/>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30490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861498-77EE-6F45-90C0-2DC4142A5D1D}"/>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85877"/>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5" name="Imagen 2" descr="Imagen que contiene captura de pantalla&#10;&#10;Descripción generada automáticamente">
            <a:extLst>
              <a:ext uri="{FF2B5EF4-FFF2-40B4-BE49-F238E27FC236}">
                <a16:creationId xmlns:a16="http://schemas.microsoft.com/office/drawing/2014/main" id="{E2803C65-75E5-574F-97CD-ABD888914A04}"/>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75264"/>
            <a:ext cx="6850800" cy="4984611"/>
          </a:xfrm>
          <a:prstGeom prst="roundRect">
            <a:avLst>
              <a:gd name="adj" fmla="val 1896"/>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61262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011192-78F8-6348-B1E7-4A24CA7707B7}"/>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85877"/>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6" name="Imagen 2" descr="Imagen que contiene captura de pantalla&#10;&#10;Descripción generada automáticamente">
            <a:extLst>
              <a:ext uri="{FF2B5EF4-FFF2-40B4-BE49-F238E27FC236}">
                <a16:creationId xmlns:a16="http://schemas.microsoft.com/office/drawing/2014/main" id="{B5060849-0E8F-6A46-A1C1-2E7E1C1DBCC7}"/>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75264"/>
            <a:ext cx="6850800" cy="4984611"/>
          </a:xfrm>
          <a:prstGeom prst="roundRect">
            <a:avLst>
              <a:gd name="adj" fmla="val 2373"/>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43233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203AB2-558F-A44E-B86F-9F63A23F1793}"/>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85877"/>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5" name="Imagen 2" descr="Imagen que contiene captura de pantalla&#10;&#10;Descripción generada automáticamente">
            <a:extLst>
              <a:ext uri="{FF2B5EF4-FFF2-40B4-BE49-F238E27FC236}">
                <a16:creationId xmlns:a16="http://schemas.microsoft.com/office/drawing/2014/main" id="{FA0D3084-0B68-1B47-82E1-6B20A8FDFA72}"/>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75264"/>
            <a:ext cx="6850800" cy="4984611"/>
          </a:xfrm>
          <a:prstGeom prst="roundRect">
            <a:avLst>
              <a:gd name="adj" fmla="val 2134"/>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86470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B83E32-44B9-3C4B-92C5-CE9930DC5256}"/>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85877"/>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6" name="Imagen 2" descr="Imagen que contiene captura de pantalla&#10;&#10;Descripción generada automáticamente">
            <a:extLst>
              <a:ext uri="{FF2B5EF4-FFF2-40B4-BE49-F238E27FC236}">
                <a16:creationId xmlns:a16="http://schemas.microsoft.com/office/drawing/2014/main" id="{EE34C062-D2E0-F84F-8306-A6D826C77718}"/>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75264"/>
            <a:ext cx="6850800" cy="4984611"/>
          </a:xfrm>
          <a:prstGeom prst="roundRect">
            <a:avLst>
              <a:gd name="adj" fmla="val 1896"/>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98100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BA3747-2F3E-5448-AB42-6D235B3C4B75}"/>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85877"/>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5" name="Imagen 2" descr="Imagen que contiene captura de pantalla&#10;&#10;Descripción generada automáticamente">
            <a:extLst>
              <a:ext uri="{FF2B5EF4-FFF2-40B4-BE49-F238E27FC236}">
                <a16:creationId xmlns:a16="http://schemas.microsoft.com/office/drawing/2014/main" id="{91AFDFEE-7A00-2A48-AAB2-7F1FCF125548}"/>
              </a:ext>
            </a:extLst>
          </p:cNvPr>
          <p:cNvPicPr>
            <a:picLocks noChangeAspect="1"/>
          </p:cNvPicPr>
          <p:nvPr/>
        </p:nvPicPr>
        <p:blipFill rotWithShape="1">
          <a:blip r:embed="rId2">
            <a:extLst>
              <a:ext uri="{28A0092B-C50C-407E-A947-70E740481C1C}">
                <a14:useLocalDpi xmlns:a14="http://schemas.microsoft.com/office/drawing/2010/main" val="0"/>
              </a:ext>
            </a:extLst>
          </a:blip>
          <a:srcRect t="8872"/>
          <a:stretch/>
        </p:blipFill>
        <p:spPr>
          <a:xfrm>
            <a:off x="431800" y="1565491"/>
            <a:ext cx="6850800" cy="4994384"/>
          </a:xfrm>
          <a:prstGeom prst="roundRect">
            <a:avLst>
              <a:gd name="adj" fmla="val 2163"/>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65505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D68CD0-412C-4A4C-93B5-541AA05F37E6}"/>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85877"/>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6" name="Imagen 2" descr="Imagen que contiene captura de pantalla&#10;&#10;Descripción generada automáticamente">
            <a:extLst>
              <a:ext uri="{FF2B5EF4-FFF2-40B4-BE49-F238E27FC236}">
                <a16:creationId xmlns:a16="http://schemas.microsoft.com/office/drawing/2014/main" id="{C9484B94-C600-AF43-A7B9-1FFE5F8074AB}"/>
              </a:ext>
            </a:extLst>
          </p:cNvPr>
          <p:cNvPicPr>
            <a:picLocks noChangeAspect="1"/>
          </p:cNvPicPr>
          <p:nvPr/>
        </p:nvPicPr>
        <p:blipFill rotWithShape="1">
          <a:blip r:embed="rId2">
            <a:extLst>
              <a:ext uri="{28A0092B-C50C-407E-A947-70E740481C1C}">
                <a14:useLocalDpi xmlns:a14="http://schemas.microsoft.com/office/drawing/2010/main" val="0"/>
              </a:ext>
            </a:extLst>
          </a:blip>
          <a:srcRect t="8852"/>
          <a:stretch/>
        </p:blipFill>
        <p:spPr>
          <a:xfrm>
            <a:off x="431800" y="1565491"/>
            <a:ext cx="6850800" cy="4995462"/>
          </a:xfrm>
          <a:prstGeom prst="roundRect">
            <a:avLst>
              <a:gd name="adj" fmla="val 2285"/>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94471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ED2286-328D-1140-A7A4-0FBEFCFF4C22}"/>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71042"/>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5" name="Imagen 2" descr="Imagen que contiene captura de pantalla&#10;&#10;Descripción generada automáticamente">
            <a:extLst>
              <a:ext uri="{FF2B5EF4-FFF2-40B4-BE49-F238E27FC236}">
                <a16:creationId xmlns:a16="http://schemas.microsoft.com/office/drawing/2014/main" id="{B9B411E4-22F7-E949-919D-87CB6DDB9CAD}"/>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60429"/>
            <a:ext cx="6850800" cy="4984611"/>
          </a:xfrm>
          <a:prstGeom prst="roundRect">
            <a:avLst>
              <a:gd name="adj" fmla="val 2253"/>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010126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E3C6F4-2B8F-0646-B9D5-BA34C8931E50}"/>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71042"/>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6" name="Imagen 2" descr="Imagen que contiene captura de pantalla&#10;&#10;Descripción generada automáticamente">
            <a:extLst>
              <a:ext uri="{FF2B5EF4-FFF2-40B4-BE49-F238E27FC236}">
                <a16:creationId xmlns:a16="http://schemas.microsoft.com/office/drawing/2014/main" id="{24D7967B-4EDB-584E-8A5C-3A51CA3D84F9}"/>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60429"/>
            <a:ext cx="6850800" cy="4984611"/>
          </a:xfrm>
          <a:prstGeom prst="roundRect">
            <a:avLst>
              <a:gd name="adj" fmla="val 2253"/>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68313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12C664-A87B-1543-B378-2C95437DDADA}"/>
              </a:ext>
            </a:extLst>
          </p:cNvPr>
          <p:cNvSpPr txBox="1"/>
          <p:nvPr/>
        </p:nvSpPr>
        <p:spPr>
          <a:xfrm>
            <a:off x="431800" y="379681"/>
            <a:ext cx="5439611" cy="984885"/>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Estudio de cohorte retrospectivo</a:t>
            </a:r>
          </a:p>
        </p:txBody>
      </p:sp>
      <p:sp>
        <p:nvSpPr>
          <p:cNvPr id="18" name="Graphic 3">
            <a:extLst>
              <a:ext uri="{FF2B5EF4-FFF2-40B4-BE49-F238E27FC236}">
                <a16:creationId xmlns:a16="http://schemas.microsoft.com/office/drawing/2014/main" id="{030A40E2-B1F0-2C4D-9529-006AB0F7B06D}"/>
              </a:ext>
            </a:extLst>
          </p:cNvPr>
          <p:cNvSpPr>
            <a:spLocks noChangeAspect="1"/>
          </p:cNvSpPr>
          <p:nvPr/>
        </p:nvSpPr>
        <p:spPr>
          <a:xfrm>
            <a:off x="7070564" y="1526499"/>
            <a:ext cx="1433754" cy="1440000"/>
          </a:xfrm>
          <a:custGeom>
            <a:avLst/>
            <a:gdLst>
              <a:gd name="connsiteX0" fmla="*/ 75541 w 151740"/>
              <a:gd name="connsiteY0" fmla="*/ 152400 h 152400"/>
              <a:gd name="connsiteX1" fmla="*/ 24957 w 151740"/>
              <a:gd name="connsiteY1" fmla="*/ 133451 h 152400"/>
              <a:gd name="connsiteX2" fmla="*/ 0 w 151740"/>
              <a:gd name="connsiteY2" fmla="*/ 85725 h 152400"/>
              <a:gd name="connsiteX3" fmla="*/ 9635 w 151740"/>
              <a:gd name="connsiteY3" fmla="*/ 85725 h 152400"/>
              <a:gd name="connsiteX4" fmla="*/ 32028 w 151740"/>
              <a:gd name="connsiteY4" fmla="*/ 126591 h 152400"/>
              <a:gd name="connsiteX5" fmla="*/ 75541 w 151740"/>
              <a:gd name="connsiteY5" fmla="*/ 142875 h 152400"/>
              <a:gd name="connsiteX6" fmla="*/ 122808 w 151740"/>
              <a:gd name="connsiteY6" fmla="*/ 123468 h 152400"/>
              <a:gd name="connsiteX7" fmla="*/ 142216 w 151740"/>
              <a:gd name="connsiteY7" fmla="*/ 76200 h 152400"/>
              <a:gd name="connsiteX8" fmla="*/ 122808 w 151740"/>
              <a:gd name="connsiteY8" fmla="*/ 28932 h 152400"/>
              <a:gd name="connsiteX9" fmla="*/ 75541 w 151740"/>
              <a:gd name="connsiteY9" fmla="*/ 9525 h 152400"/>
              <a:gd name="connsiteX10" fmla="*/ 47753 w 151740"/>
              <a:gd name="connsiteY10" fmla="*/ 15771 h 152400"/>
              <a:gd name="connsiteX11" fmla="*/ 24802 w 151740"/>
              <a:gd name="connsiteY11" fmla="*/ 32971 h 152400"/>
              <a:gd name="connsiteX12" fmla="*/ 48431 w 151740"/>
              <a:gd name="connsiteY12" fmla="*/ 32971 h 152400"/>
              <a:gd name="connsiteX13" fmla="*/ 48431 w 151740"/>
              <a:gd name="connsiteY13" fmla="*/ 42496 h 152400"/>
              <a:gd name="connsiteX14" fmla="*/ 8865 w 151740"/>
              <a:gd name="connsiteY14" fmla="*/ 42496 h 152400"/>
              <a:gd name="connsiteX15" fmla="*/ 8865 w 151740"/>
              <a:gd name="connsiteY15" fmla="*/ 2931 h 152400"/>
              <a:gd name="connsiteX16" fmla="*/ 18390 w 151740"/>
              <a:gd name="connsiteY16" fmla="*/ 2931 h 152400"/>
              <a:gd name="connsiteX17" fmla="*/ 18390 w 151740"/>
              <a:gd name="connsiteY17" fmla="*/ 25681 h 152400"/>
              <a:gd name="connsiteX18" fmla="*/ 44282 w 151740"/>
              <a:gd name="connsiteY18" fmla="*/ 6777 h 152400"/>
              <a:gd name="connsiteX19" fmla="*/ 75541 w 151740"/>
              <a:gd name="connsiteY19" fmla="*/ 0 h 152400"/>
              <a:gd name="connsiteX20" fmla="*/ 105242 w 151740"/>
              <a:gd name="connsiteY20" fmla="*/ 5962 h 152400"/>
              <a:gd name="connsiteX21" fmla="*/ 129458 w 151740"/>
              <a:gd name="connsiteY21" fmla="*/ 22283 h 152400"/>
              <a:gd name="connsiteX22" fmla="*/ 145778 w 151740"/>
              <a:gd name="connsiteY22" fmla="*/ 46498 h 152400"/>
              <a:gd name="connsiteX23" fmla="*/ 151741 w 151740"/>
              <a:gd name="connsiteY23" fmla="*/ 76200 h 152400"/>
              <a:gd name="connsiteX24" fmla="*/ 145778 w 151740"/>
              <a:gd name="connsiteY24" fmla="*/ 105902 h 152400"/>
              <a:gd name="connsiteX25" fmla="*/ 129458 w 151740"/>
              <a:gd name="connsiteY25" fmla="*/ 130117 h 152400"/>
              <a:gd name="connsiteX26" fmla="*/ 105242 w 151740"/>
              <a:gd name="connsiteY26" fmla="*/ 146438 h 152400"/>
              <a:gd name="connsiteX27" fmla="*/ 75541 w 151740"/>
              <a:gd name="connsiteY27" fmla="*/ 152400 h 152400"/>
              <a:gd name="connsiteX28" fmla="*/ 106057 w 151740"/>
              <a:gd name="connsiteY28" fmla="*/ 112908 h 152400"/>
              <a:gd name="connsiteX29" fmla="*/ 71327 w 151740"/>
              <a:gd name="connsiteY29" fmla="*/ 78178 h 152400"/>
              <a:gd name="connsiteX30" fmla="*/ 71327 w 151740"/>
              <a:gd name="connsiteY30" fmla="*/ 28575 h 152400"/>
              <a:gd name="connsiteX31" fmla="*/ 80852 w 151740"/>
              <a:gd name="connsiteY31" fmla="*/ 28575 h 152400"/>
              <a:gd name="connsiteX32" fmla="*/ 80852 w 151740"/>
              <a:gd name="connsiteY32" fmla="*/ 74222 h 152400"/>
              <a:gd name="connsiteX33" fmla="*/ 112798 w 151740"/>
              <a:gd name="connsiteY33" fmla="*/ 106167 h 152400"/>
              <a:gd name="connsiteX34" fmla="*/ 106057 w 151740"/>
              <a:gd name="connsiteY34" fmla="*/ 11290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1740" h="152400">
                <a:moveTo>
                  <a:pt x="75541" y="152400"/>
                </a:moveTo>
                <a:cubicBezTo>
                  <a:pt x="56197" y="152400"/>
                  <a:pt x="39336" y="146084"/>
                  <a:pt x="24957" y="133451"/>
                </a:cubicBezTo>
                <a:cubicBezTo>
                  <a:pt x="10578" y="120818"/>
                  <a:pt x="2259" y="104909"/>
                  <a:pt x="0" y="85725"/>
                </a:cubicBezTo>
                <a:lnTo>
                  <a:pt x="9635" y="85725"/>
                </a:lnTo>
                <a:cubicBezTo>
                  <a:pt x="12224" y="102113"/>
                  <a:pt x="19688" y="115735"/>
                  <a:pt x="32028" y="126591"/>
                </a:cubicBezTo>
                <a:cubicBezTo>
                  <a:pt x="44368" y="137447"/>
                  <a:pt x="58872" y="142875"/>
                  <a:pt x="75541" y="142875"/>
                </a:cubicBezTo>
                <a:cubicBezTo>
                  <a:pt x="94114" y="142875"/>
                  <a:pt x="109870" y="136406"/>
                  <a:pt x="122808" y="123468"/>
                </a:cubicBezTo>
                <a:cubicBezTo>
                  <a:pt x="135747" y="110530"/>
                  <a:pt x="142216" y="94774"/>
                  <a:pt x="142216" y="76200"/>
                </a:cubicBezTo>
                <a:cubicBezTo>
                  <a:pt x="142216" y="57626"/>
                  <a:pt x="135747" y="41870"/>
                  <a:pt x="122808" y="28932"/>
                </a:cubicBezTo>
                <a:cubicBezTo>
                  <a:pt x="109870" y="15994"/>
                  <a:pt x="94114" y="9525"/>
                  <a:pt x="75541" y="9525"/>
                </a:cubicBezTo>
                <a:cubicBezTo>
                  <a:pt x="65686" y="9525"/>
                  <a:pt x="56423" y="11607"/>
                  <a:pt x="47753" y="15771"/>
                </a:cubicBezTo>
                <a:cubicBezTo>
                  <a:pt x="39083" y="19935"/>
                  <a:pt x="31432" y="25669"/>
                  <a:pt x="24802" y="32971"/>
                </a:cubicBezTo>
                <a:lnTo>
                  <a:pt x="48431" y="32971"/>
                </a:lnTo>
                <a:lnTo>
                  <a:pt x="48431" y="42496"/>
                </a:lnTo>
                <a:lnTo>
                  <a:pt x="8865" y="42496"/>
                </a:lnTo>
                <a:lnTo>
                  <a:pt x="8865" y="2931"/>
                </a:lnTo>
                <a:lnTo>
                  <a:pt x="18390" y="2931"/>
                </a:lnTo>
                <a:lnTo>
                  <a:pt x="18390" y="25681"/>
                </a:lnTo>
                <a:cubicBezTo>
                  <a:pt x="25754" y="17597"/>
                  <a:pt x="34385" y="11296"/>
                  <a:pt x="44282" y="6777"/>
                </a:cubicBezTo>
                <a:cubicBezTo>
                  <a:pt x="54179" y="2259"/>
                  <a:pt x="64599" y="0"/>
                  <a:pt x="75541" y="0"/>
                </a:cubicBezTo>
                <a:cubicBezTo>
                  <a:pt x="86104" y="0"/>
                  <a:pt x="96004" y="1987"/>
                  <a:pt x="105242" y="5962"/>
                </a:cubicBezTo>
                <a:cubicBezTo>
                  <a:pt x="114480" y="9937"/>
                  <a:pt x="122552" y="15377"/>
                  <a:pt x="129458" y="22283"/>
                </a:cubicBezTo>
                <a:cubicBezTo>
                  <a:pt x="136363" y="29189"/>
                  <a:pt x="141803" y="37260"/>
                  <a:pt x="145778" y="46498"/>
                </a:cubicBezTo>
                <a:cubicBezTo>
                  <a:pt x="149753" y="55736"/>
                  <a:pt x="151741" y="65637"/>
                  <a:pt x="151741" y="76200"/>
                </a:cubicBezTo>
                <a:cubicBezTo>
                  <a:pt x="151741" y="86763"/>
                  <a:pt x="149753" y="96664"/>
                  <a:pt x="145778" y="105902"/>
                </a:cubicBezTo>
                <a:cubicBezTo>
                  <a:pt x="141803" y="115140"/>
                  <a:pt x="136363" y="123211"/>
                  <a:pt x="129458" y="130117"/>
                </a:cubicBezTo>
                <a:cubicBezTo>
                  <a:pt x="122552" y="137023"/>
                  <a:pt x="114480" y="142463"/>
                  <a:pt x="105242" y="146438"/>
                </a:cubicBezTo>
                <a:cubicBezTo>
                  <a:pt x="96004" y="150413"/>
                  <a:pt x="86104" y="152400"/>
                  <a:pt x="75541" y="152400"/>
                </a:cubicBezTo>
                <a:close/>
                <a:moveTo>
                  <a:pt x="106057" y="112908"/>
                </a:moveTo>
                <a:lnTo>
                  <a:pt x="71327" y="78178"/>
                </a:lnTo>
                <a:lnTo>
                  <a:pt x="71327" y="28575"/>
                </a:lnTo>
                <a:lnTo>
                  <a:pt x="80852" y="28575"/>
                </a:lnTo>
                <a:lnTo>
                  <a:pt x="80852" y="74222"/>
                </a:lnTo>
                <a:lnTo>
                  <a:pt x="112798" y="106167"/>
                </a:lnTo>
                <a:lnTo>
                  <a:pt x="106057" y="112908"/>
                </a:lnTo>
                <a:close/>
              </a:path>
            </a:pathLst>
          </a:custGeom>
          <a:solidFill>
            <a:schemeClr val="bg1"/>
          </a:solidFill>
          <a:ln w="238" cap="flat">
            <a:noFill/>
            <a:prstDash val="solid"/>
            <a:miter/>
          </a:ln>
        </p:spPr>
        <p:txBody>
          <a:bodyPr rtlCol="0" anchor="ctr"/>
          <a:lstStyle/>
          <a:p>
            <a:endParaRPr lang="en-RO"/>
          </a:p>
        </p:txBody>
      </p:sp>
      <p:sp>
        <p:nvSpPr>
          <p:cNvPr id="25" name="TextBox 24">
            <a:extLst>
              <a:ext uri="{FF2B5EF4-FFF2-40B4-BE49-F238E27FC236}">
                <a16:creationId xmlns:a16="http://schemas.microsoft.com/office/drawing/2014/main" id="{FA4DF571-289D-8546-91CF-675C1F47D08E}"/>
              </a:ext>
            </a:extLst>
          </p:cNvPr>
          <p:cNvSpPr txBox="1"/>
          <p:nvPr/>
        </p:nvSpPr>
        <p:spPr>
          <a:xfrm>
            <a:off x="431799" y="1364566"/>
            <a:ext cx="5102727" cy="5017185"/>
          </a:xfrm>
          <a:prstGeom prst="rect">
            <a:avLst/>
          </a:prstGeom>
          <a:noFill/>
        </p:spPr>
        <p:txBody>
          <a:bodyPr wrap="square" lIns="0" tIns="0" rIns="0" bIns="0" rtlCol="0" anchor="ctr" anchorCtr="0">
            <a:noAutofit/>
          </a:bodyPr>
          <a:lstStyle/>
          <a:p>
            <a:pPr marL="285750" indent="-285750">
              <a:spcAft>
                <a:spcPts val="800"/>
              </a:spcAft>
              <a:buFont typeface="Arial" panose="020B0604020202020204" pitchFamily="34" charset="0"/>
              <a:buChar char="•"/>
            </a:pPr>
            <a:r>
              <a:rPr lang="en-GB" sz="1600" dirty="0" err="1">
                <a:solidFill>
                  <a:schemeClr val="tx1"/>
                </a:solidFill>
              </a:rPr>
              <a:t>Aplica a toda la población expuesta en la cual surgen los casos, incluyendo tanto sanos como enfermos</a:t>
            </a:r>
          </a:p>
          <a:p>
            <a:pPr marL="285750" indent="-285750">
              <a:spcAft>
                <a:spcPts val="800"/>
              </a:spcAft>
              <a:buFont typeface="Arial" panose="020B0604020202020204" pitchFamily="34" charset="0"/>
              <a:buChar char="•"/>
            </a:pPr>
            <a:r>
              <a:rPr lang="en-GB" sz="1600" dirty="0" err="1">
                <a:solidFill>
                  <a:schemeClr val="tx1"/>
                </a:solidFill>
              </a:rPr>
              <a:t>Útil en brotes pequeños, bien definidos (Enfermedades transmitidas por alimentos – ETA)</a:t>
            </a:r>
          </a:p>
          <a:p>
            <a:pPr marL="285750" indent="-285750">
              <a:spcAft>
                <a:spcPts val="800"/>
              </a:spcAft>
              <a:buFont typeface="Arial" panose="020B0604020202020204" pitchFamily="34" charset="0"/>
              <a:buChar char="•"/>
            </a:pPr>
            <a:r>
              <a:rPr lang="en-GB" sz="1600" dirty="0" err="1">
                <a:solidFill>
                  <a:schemeClr val="tx1"/>
                </a:solidFill>
              </a:rPr>
              <a:t>Población en riesgo fácil de identificar: poblaciones cerradas (colegios, prisiones) o grupos bien definidos (asistentes a una cena, triatlón, etc.)</a:t>
            </a:r>
          </a:p>
          <a:p>
            <a:pPr marL="285750" indent="-285750">
              <a:spcAft>
                <a:spcPts val="800"/>
              </a:spcAft>
              <a:buFont typeface="Arial" panose="020B0604020202020204" pitchFamily="34" charset="0"/>
              <a:buChar char="•"/>
            </a:pPr>
            <a:r>
              <a:rPr lang="en-GB" sz="1600" dirty="0" err="1">
                <a:solidFill>
                  <a:schemeClr val="tx1"/>
                </a:solidFill>
              </a:rPr>
              <a:t>Compara incidencia (riesgo) entre expuestos y no expuestos</a:t>
            </a:r>
          </a:p>
          <a:p>
            <a:pPr marL="285750" indent="-285750">
              <a:spcAft>
                <a:spcPts val="800"/>
              </a:spcAft>
              <a:buFont typeface="Arial" panose="020B0604020202020204" pitchFamily="34" charset="0"/>
              <a:buChar char="•"/>
            </a:pPr>
            <a:r>
              <a:rPr lang="en-GB" sz="1600" dirty="0" err="1">
                <a:solidFill>
                  <a:schemeClr val="tx1"/>
                </a:solidFill>
              </a:rPr>
              <a:t>Es necesario un registro de la exposición: presencia o ausencia</a:t>
            </a:r>
          </a:p>
        </p:txBody>
      </p:sp>
    </p:spTree>
    <p:extLst>
      <p:ext uri="{BB962C8B-B14F-4D97-AF65-F5344CB8AC3E}">
        <p14:creationId xmlns:p14="http://schemas.microsoft.com/office/powerpoint/2010/main" val="1627744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F77F11-5D2A-4E40-A946-4765438D33D8}"/>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71042"/>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5" name="Imagen 2" descr="Imagen que contiene captura de pantalla&#10;&#10;Descripción generada automáticamente">
            <a:extLst>
              <a:ext uri="{FF2B5EF4-FFF2-40B4-BE49-F238E27FC236}">
                <a16:creationId xmlns:a16="http://schemas.microsoft.com/office/drawing/2014/main" id="{367434A6-1F84-1B4E-A64A-93B3888AEC39}"/>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60429"/>
            <a:ext cx="6850800" cy="4984611"/>
          </a:xfrm>
          <a:prstGeom prst="roundRect">
            <a:avLst>
              <a:gd name="adj" fmla="val 2035"/>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643579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0C9C11-9EE8-4F41-B871-50BBE233C4E3}"/>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71042"/>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6" name="Imagen 2" descr="Imagen que contiene captura de pantalla&#10;&#10;Descripción generada automáticamente">
            <a:extLst>
              <a:ext uri="{FF2B5EF4-FFF2-40B4-BE49-F238E27FC236}">
                <a16:creationId xmlns:a16="http://schemas.microsoft.com/office/drawing/2014/main" id="{6A33B847-6B4A-0D4C-8C9D-A40AEA44986C}"/>
              </a:ext>
            </a:extLst>
          </p:cNvPr>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431800" y="1560429"/>
            <a:ext cx="6850800" cy="4984611"/>
          </a:xfrm>
          <a:prstGeom prst="roundRect">
            <a:avLst>
              <a:gd name="adj" fmla="val 2253"/>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768451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56A485-194F-2741-B59E-0F0D5B3FE671}"/>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Análisis de tiempo y espacio</a:t>
            </a:r>
          </a:p>
        </p:txBody>
      </p:sp>
      <p:sp>
        <p:nvSpPr>
          <p:cNvPr id="25" name="TextBox 24">
            <a:extLst>
              <a:ext uri="{FF2B5EF4-FFF2-40B4-BE49-F238E27FC236}">
                <a16:creationId xmlns:a16="http://schemas.microsoft.com/office/drawing/2014/main" id="{D8EC6CAE-E9DB-3C48-8DA5-11B0FDC1D53E}"/>
              </a:ext>
            </a:extLst>
          </p:cNvPr>
          <p:cNvSpPr txBox="1"/>
          <p:nvPr/>
        </p:nvSpPr>
        <p:spPr>
          <a:xfrm>
            <a:off x="7585727" y="3471042"/>
            <a:ext cx="1200921" cy="1107996"/>
          </a:xfrm>
          <a:prstGeom prst="rect">
            <a:avLst/>
          </a:prstGeom>
          <a:noFill/>
        </p:spPr>
        <p:txBody>
          <a:bodyPr wrap="square" lIns="0" tIns="0" rIns="0" bIns="0" rtlCol="0">
            <a:spAutoFit/>
          </a:bodyPr>
          <a:lstStyle/>
          <a:p>
            <a:r>
              <a:rPr lang="en-GB" sz="1200" b="1" dirty="0" err="1">
                <a:solidFill>
                  <a:schemeClr val="tx1"/>
                </a:solidFill>
                <a:latin typeface="Arial" panose="020B0604020202020204" pitchFamily="34" charset="0"/>
                <a:cs typeface="Arial" panose="020B0604020202020204" pitchFamily="34" charset="0"/>
              </a:rPr>
              <a:t>Distribución geográfica de chikungunya en las Américas </a:t>
            </a:r>
          </a:p>
          <a:p>
            <a:r>
              <a:rPr lang="en-GB" sz="1200" b="1" dirty="0" err="1">
                <a:solidFill>
                  <a:schemeClr val="tx1"/>
                </a:solidFill>
                <a:latin typeface="Arial" panose="020B0604020202020204" pitchFamily="34" charset="0"/>
                <a:cs typeface="Arial" panose="020B0604020202020204" pitchFamily="34" charset="0"/>
              </a:rPr>
              <a:t>Diciembre 2013- Diciembre 2017</a:t>
            </a:r>
          </a:p>
        </p:txBody>
      </p:sp>
      <p:pic>
        <p:nvPicPr>
          <p:cNvPr id="5" name="Imagen 2" descr="Imagen que contiene captura de pantalla&#10;&#10;Descripción generada automáticamente">
            <a:extLst>
              <a:ext uri="{FF2B5EF4-FFF2-40B4-BE49-F238E27FC236}">
                <a16:creationId xmlns:a16="http://schemas.microsoft.com/office/drawing/2014/main" id="{D13A28D6-5178-094C-9CD0-A09C577EA381}"/>
              </a:ext>
            </a:extLst>
          </p:cNvPr>
          <p:cNvPicPr>
            <a:picLocks noChangeAspect="1"/>
          </p:cNvPicPr>
          <p:nvPr/>
        </p:nvPicPr>
        <p:blipFill rotWithShape="1">
          <a:blip r:embed="rId2">
            <a:extLst>
              <a:ext uri="{28A0092B-C50C-407E-A947-70E740481C1C}">
                <a14:useLocalDpi xmlns:a14="http://schemas.microsoft.com/office/drawing/2010/main" val="0"/>
              </a:ext>
            </a:extLst>
          </a:blip>
          <a:srcRect t="8852"/>
          <a:stretch/>
        </p:blipFill>
        <p:spPr>
          <a:xfrm>
            <a:off x="431800" y="1550656"/>
            <a:ext cx="6850800" cy="4995462"/>
          </a:xfrm>
          <a:prstGeom prst="roundRect">
            <a:avLst>
              <a:gd name="adj" fmla="val 2285"/>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770661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A1E7BF-95DA-AD45-8B75-EC7EB079E49F}"/>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Influenza aviar en las Américas</a:t>
            </a:r>
          </a:p>
        </p:txBody>
      </p:sp>
      <p:pic>
        <p:nvPicPr>
          <p:cNvPr id="6" name="Picture 5" descr="Map&#10;&#10;Description automatically generated">
            <a:extLst>
              <a:ext uri="{FF2B5EF4-FFF2-40B4-BE49-F238E27FC236}">
                <a16:creationId xmlns:a16="http://schemas.microsoft.com/office/drawing/2014/main" id="{D71D5A02-F1E2-6543-97F4-F4F1F1331013}"/>
              </a:ext>
            </a:extLst>
          </p:cNvPr>
          <p:cNvPicPr>
            <a:picLocks noChangeAspect="1"/>
          </p:cNvPicPr>
          <p:nvPr/>
        </p:nvPicPr>
        <p:blipFill rotWithShape="1">
          <a:blip r:embed="rId2">
            <a:extLst>
              <a:ext uri="{28A0092B-C50C-407E-A947-70E740481C1C}">
                <a14:useLocalDpi xmlns:a14="http://schemas.microsoft.com/office/drawing/2010/main" val="0"/>
              </a:ext>
            </a:extLst>
          </a:blip>
          <a:srcRect l="1307" t="1822" r="1010" b="2515"/>
          <a:stretch/>
        </p:blipFill>
        <p:spPr>
          <a:xfrm>
            <a:off x="431801" y="1549628"/>
            <a:ext cx="8243888" cy="4901742"/>
          </a:xfrm>
          <a:prstGeom prst="roundRect">
            <a:avLst>
              <a:gd name="adj" fmla="val 3120"/>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10440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47EC2E-A3A5-4F45-B5CD-535746D491F2}"/>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Dengue en Tartagal, Argentina, 2004</a:t>
            </a:r>
          </a:p>
        </p:txBody>
      </p:sp>
      <p:sp>
        <p:nvSpPr>
          <p:cNvPr id="4" name="TextBox 3">
            <a:extLst>
              <a:ext uri="{FF2B5EF4-FFF2-40B4-BE49-F238E27FC236}">
                <a16:creationId xmlns:a16="http://schemas.microsoft.com/office/drawing/2014/main" id="{DE246DEC-D8E3-5948-8A4F-9C0B59BDAF88}"/>
              </a:ext>
            </a:extLst>
          </p:cNvPr>
          <p:cNvSpPr txBox="1"/>
          <p:nvPr/>
        </p:nvSpPr>
        <p:spPr>
          <a:xfrm>
            <a:off x="7357201" y="4169276"/>
            <a:ext cx="1404257" cy="2154436"/>
          </a:xfrm>
          <a:prstGeom prst="rect">
            <a:avLst/>
          </a:prstGeom>
          <a:noFill/>
        </p:spPr>
        <p:txBody>
          <a:bodyPr wrap="square" lIns="0" tIns="0" rIns="0" bIns="0" rtlCol="0">
            <a:spAutoFit/>
          </a:bodyPr>
          <a:lstStyle/>
          <a:p>
            <a:r>
              <a:rPr lang="en-GB" sz="1000" dirty="0">
                <a:solidFill>
                  <a:schemeClr val="tx1"/>
                </a:solidFill>
              </a:rPr>
              <a:t>Rotela C, Fouque F, Lamfri M, Sabatier P, Introini V, Zaidenberg M, et al. Análisis espacio-temporal de la dinámica de propagación del dengue en el brote de Tartagal de 2004, norte de Argentina. </a:t>
            </a:r>
            <a:r>
              <a:rPr lang="en-GB" sz="1000" i="1" dirty="0">
                <a:solidFill>
                  <a:schemeClr val="tx1"/>
                </a:solidFill>
              </a:rPr>
              <a:t>Acta Tropica. </a:t>
            </a:r>
            <a:r>
              <a:rPr lang="en-GB" sz="1000" dirty="0">
                <a:solidFill>
                  <a:schemeClr val="tx1"/>
                </a:solidFill>
              </a:rPr>
              <a:t>2007; 103(1), 1–13. Disponible en inglés en: </a:t>
            </a:r>
            <a:r>
              <a:rPr lang="en-GB" sz="1000" dirty="0">
                <a:solidFill>
                  <a:srgbClr val="3D6C9D"/>
                </a:solidFill>
                <a:hlinkClick r:id="rId3">
                  <a:extLst>
                    <a:ext uri="{A12FA001-AC4F-418D-AE19-62706E023703}">
                      <ahyp:hlinkClr xmlns:ahyp="http://schemas.microsoft.com/office/drawing/2018/hyperlinkcolor" val="tx"/>
                    </a:ext>
                  </a:extLst>
                </a:hlinkClick>
              </a:rPr>
              <a:t>https://doi.org/10.1016/j.actatropica.2007.05.003</a:t>
            </a:r>
            <a:endParaRPr lang="en-GB" sz="1000" dirty="0">
              <a:solidFill>
                <a:srgbClr val="3D6C9D"/>
              </a:solidFill>
            </a:endParaRPr>
          </a:p>
        </p:txBody>
      </p:sp>
      <p:pic>
        <p:nvPicPr>
          <p:cNvPr id="5" name="Picture 4" descr="A collage of a map of a city&#10;&#10;Description automatically generated">
            <a:extLst>
              <a:ext uri="{FF2B5EF4-FFF2-40B4-BE49-F238E27FC236}">
                <a16:creationId xmlns:a16="http://schemas.microsoft.com/office/drawing/2014/main" id="{E6BAB208-CB5D-3148-9052-7ABE7CB4AD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800" y="1677287"/>
            <a:ext cx="6493602" cy="4646425"/>
          </a:xfrm>
          <a:prstGeom prst="roundRect">
            <a:avLst>
              <a:gd name="adj" fmla="val 2610"/>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376703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195DD4-4CEB-9244-A516-17F8ADE5AA15}"/>
              </a:ext>
            </a:extLst>
          </p:cNvPr>
          <p:cNvSpPr/>
          <p:nvPr/>
        </p:nvSpPr>
        <p:spPr>
          <a:xfrm>
            <a:off x="3777343" y="0"/>
            <a:ext cx="5366657" cy="6857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3138715" cy="1969770"/>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Dengue en Tartagal, Argentina, 2004</a:t>
            </a:r>
          </a:p>
        </p:txBody>
      </p:sp>
      <p:sp>
        <p:nvSpPr>
          <p:cNvPr id="4" name="TextBox 3">
            <a:extLst>
              <a:ext uri="{FF2B5EF4-FFF2-40B4-BE49-F238E27FC236}">
                <a16:creationId xmlns:a16="http://schemas.microsoft.com/office/drawing/2014/main" id="{DE246DEC-D8E3-5948-8A4F-9C0B59BDAF88}"/>
              </a:ext>
            </a:extLst>
          </p:cNvPr>
          <p:cNvSpPr txBox="1"/>
          <p:nvPr/>
        </p:nvSpPr>
        <p:spPr>
          <a:xfrm>
            <a:off x="4346085" y="5766197"/>
            <a:ext cx="4329602" cy="615553"/>
          </a:xfrm>
          <a:prstGeom prst="rect">
            <a:avLst/>
          </a:prstGeom>
          <a:noFill/>
        </p:spPr>
        <p:txBody>
          <a:bodyPr wrap="square" lIns="0" tIns="0" rIns="0" bIns="0" rtlCol="0">
            <a:spAutoFit/>
          </a:bodyPr>
          <a:lstStyle/>
          <a:p>
            <a:r>
              <a:rPr lang="en-GB" sz="1000" dirty="0">
                <a:solidFill>
                  <a:schemeClr val="tx1"/>
                </a:solidFill>
              </a:rPr>
              <a:t>Rotela C, Fouque F, Lamfri M, Sabatier P, Introini V, Zaidenberg M, et al. Análisis espacio-temporal de la dinámica de propagación del dengue en el brote de Tartagal de 2004, norte de Argentina. </a:t>
            </a:r>
            <a:r>
              <a:rPr lang="en-GB" sz="1000" i="1" dirty="0">
                <a:solidFill>
                  <a:schemeClr val="tx1"/>
                </a:solidFill>
              </a:rPr>
              <a:t>Acta Tropica. </a:t>
            </a:r>
            <a:r>
              <a:rPr lang="en-GB" sz="1000" dirty="0">
                <a:solidFill>
                  <a:schemeClr val="tx1"/>
                </a:solidFill>
              </a:rPr>
              <a:t>2007; 103(1), 1–13. Disponible en inglés en: </a:t>
            </a:r>
            <a:r>
              <a:rPr lang="en-GB" sz="1000" dirty="0">
                <a:solidFill>
                  <a:srgbClr val="3D6C9D"/>
                </a:solidFill>
                <a:hlinkClick r:id="rId3">
                  <a:extLst>
                    <a:ext uri="{A12FA001-AC4F-418D-AE19-62706E023703}">
                      <ahyp:hlinkClr xmlns:ahyp="http://schemas.microsoft.com/office/drawing/2018/hyperlinkcolor" val="tx"/>
                    </a:ext>
                  </a:extLst>
                </a:hlinkClick>
              </a:rPr>
              <a:t>https://doi.org/10.1016/j.actatropica.2007.05.003</a:t>
            </a:r>
            <a:endParaRPr lang="en-GB" sz="1000" dirty="0">
              <a:solidFill>
                <a:srgbClr val="3D6C9D"/>
              </a:solidFill>
            </a:endParaRPr>
          </a:p>
        </p:txBody>
      </p:sp>
      <p:pic>
        <p:nvPicPr>
          <p:cNvPr id="7" name="Imagen 1">
            <a:extLst>
              <a:ext uri="{FF2B5EF4-FFF2-40B4-BE49-F238E27FC236}">
                <a16:creationId xmlns:a16="http://schemas.microsoft.com/office/drawing/2014/main" id="{BE31B1D4-A471-FE4E-89FE-2E053AB4A8E7}"/>
              </a:ext>
            </a:extLst>
          </p:cNvPr>
          <p:cNvPicPr>
            <a:picLocks noChangeAspect="1"/>
          </p:cNvPicPr>
          <p:nvPr/>
        </p:nvPicPr>
        <p:blipFill>
          <a:blip r:embed="rId4"/>
          <a:stretch>
            <a:fillRect/>
          </a:stretch>
        </p:blipFill>
        <p:spPr>
          <a:xfrm>
            <a:off x="4346085" y="441325"/>
            <a:ext cx="4329603" cy="4646425"/>
          </a:xfrm>
          <a:prstGeom prst="roundRect">
            <a:avLst>
              <a:gd name="adj" fmla="val 2587"/>
            </a:avLst>
          </a:prstGeom>
          <a:ln w="19050">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81185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767A41-E0B4-5E4A-8570-D0F4B298F6C9}"/>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Cólera, Haiti 2016</a:t>
            </a:r>
          </a:p>
        </p:txBody>
      </p:sp>
      <p:pic>
        <p:nvPicPr>
          <p:cNvPr id="5" name="Picture 4">
            <a:extLst>
              <a:ext uri="{FF2B5EF4-FFF2-40B4-BE49-F238E27FC236}">
                <a16:creationId xmlns:a16="http://schemas.microsoft.com/office/drawing/2014/main" id="{2F5162FD-A321-2E4A-B908-D069B63DA6C9}"/>
              </a:ext>
            </a:extLst>
          </p:cNvPr>
          <p:cNvPicPr>
            <a:picLocks noChangeAspect="1"/>
          </p:cNvPicPr>
          <p:nvPr/>
        </p:nvPicPr>
        <p:blipFill rotWithShape="1">
          <a:blip r:embed="rId2"/>
          <a:srcRect t="8176" b="10377"/>
          <a:stretch/>
        </p:blipFill>
        <p:spPr>
          <a:xfrm>
            <a:off x="431800" y="1388164"/>
            <a:ext cx="6752386" cy="3664351"/>
          </a:xfrm>
          <a:prstGeom prst="roundRect">
            <a:avLst>
              <a:gd name="adj" fmla="val 2761"/>
            </a:avLst>
          </a:prstGeom>
          <a:ln w="19050">
            <a:solidFill>
              <a:schemeClr val="bg1"/>
            </a:solidFill>
          </a:ln>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CA64A53D-FECE-474F-8652-C15D088C9C90}"/>
              </a:ext>
            </a:extLst>
          </p:cNvPr>
          <p:cNvPicPr>
            <a:picLocks noChangeAspect="1"/>
          </p:cNvPicPr>
          <p:nvPr/>
        </p:nvPicPr>
        <p:blipFill>
          <a:blip r:embed="rId3"/>
          <a:stretch>
            <a:fillRect/>
          </a:stretch>
        </p:blipFill>
        <p:spPr>
          <a:xfrm>
            <a:off x="3746234" y="5196308"/>
            <a:ext cx="3437952" cy="1441039"/>
          </a:xfrm>
          <a:prstGeom prst="roundRect">
            <a:avLst>
              <a:gd name="adj" fmla="val 8250"/>
            </a:avLst>
          </a:prstGeom>
          <a:ln w="19050">
            <a:solidFill>
              <a:schemeClr val="bg1"/>
            </a:solidFill>
          </a:ln>
          <a:effectLst>
            <a:outerShdw blurRad="50800" dist="38100" dir="5400000" algn="t" rotWithShape="0">
              <a:prstClr val="black">
                <a:alpha val="40000"/>
              </a:prstClr>
            </a:outerShdw>
          </a:effectLst>
        </p:spPr>
      </p:pic>
      <p:sp>
        <p:nvSpPr>
          <p:cNvPr id="8" name="TextBox 7">
            <a:extLst>
              <a:ext uri="{FF2B5EF4-FFF2-40B4-BE49-F238E27FC236}">
                <a16:creationId xmlns:a16="http://schemas.microsoft.com/office/drawing/2014/main" id="{882A9C71-2550-AC45-8D2A-EA61B4A8F645}"/>
              </a:ext>
            </a:extLst>
          </p:cNvPr>
          <p:cNvSpPr txBox="1"/>
          <p:nvPr/>
        </p:nvSpPr>
        <p:spPr>
          <a:xfrm>
            <a:off x="431799" y="5469836"/>
            <a:ext cx="3063755" cy="1077218"/>
          </a:xfrm>
          <a:prstGeom prst="rect">
            <a:avLst/>
          </a:prstGeom>
          <a:noFill/>
        </p:spPr>
        <p:txBody>
          <a:bodyPr wrap="square" lIns="0" tIns="0" rIns="0" bIns="0" rtlCol="0">
            <a:spAutoFit/>
          </a:bodyPr>
          <a:lstStyle/>
          <a:p>
            <a:r>
              <a:rPr lang="en-GB" sz="1000" dirty="0">
                <a:solidFill>
                  <a:schemeClr val="tx1"/>
                </a:solidFill>
              </a:rPr>
              <a:t>Organización Panamericana de la Salud / Organización Mundial de la Salud. 29 de noviembre de 2016: Cólera – situación en las Américas – actualización. Washington DC: OPS / OMS; 2016. Disponible en: </a:t>
            </a:r>
            <a:r>
              <a:rPr lang="en-GB" sz="1000" dirty="0">
                <a:solidFill>
                  <a:srgbClr val="3D6C9D"/>
                </a:solidFill>
                <a:hlinkClick r:id="rId4">
                  <a:extLst>
                    <a:ext uri="{A12FA001-AC4F-418D-AE19-62706E023703}">
                      <ahyp:hlinkClr xmlns:ahyp="http://schemas.microsoft.com/office/drawing/2018/hyperlinkcolor" val="tx"/>
                    </a:ext>
                  </a:extLst>
                </a:hlinkClick>
              </a:rPr>
              <a:t>https://www.paho.org/es/documentos/29-noviembre-2016-colera-situacion-americas-actualizacion-0</a:t>
            </a:r>
            <a:endParaRPr lang="en-GB" sz="1000" dirty="0">
              <a:solidFill>
                <a:srgbClr val="3D6C9D"/>
              </a:solidFill>
            </a:endParaRPr>
          </a:p>
        </p:txBody>
      </p:sp>
    </p:spTree>
    <p:extLst>
      <p:ext uri="{BB962C8B-B14F-4D97-AF65-F5344CB8AC3E}">
        <p14:creationId xmlns:p14="http://schemas.microsoft.com/office/powerpoint/2010/main" val="1297444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F42232E-7443-DC46-A547-F1BAF39739A5}"/>
              </a:ext>
            </a:extLst>
          </p:cNvPr>
          <p:cNvSpPr/>
          <p:nvPr/>
        </p:nvSpPr>
        <p:spPr>
          <a:xfrm>
            <a:off x="1" y="1143000"/>
            <a:ext cx="9144000" cy="5714999"/>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799" y="379681"/>
            <a:ext cx="8243889"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Proceso completo</a:t>
            </a:r>
          </a:p>
        </p:txBody>
      </p:sp>
      <p:cxnSp>
        <p:nvCxnSpPr>
          <p:cNvPr id="4" name="Straight Arrow Connector 3">
            <a:extLst>
              <a:ext uri="{FF2B5EF4-FFF2-40B4-BE49-F238E27FC236}">
                <a16:creationId xmlns:a16="http://schemas.microsoft.com/office/drawing/2014/main" id="{696336FD-E0EF-AE4F-9726-7AE4AFD27413}"/>
              </a:ext>
            </a:extLst>
          </p:cNvPr>
          <p:cNvCxnSpPr>
            <a:stCxn id="16" idx="0"/>
            <a:endCxn id="7" idx="2"/>
          </p:cNvCxnSpPr>
          <p:nvPr/>
        </p:nvCxnSpPr>
        <p:spPr>
          <a:xfrm flipV="1">
            <a:off x="1331800" y="2229147"/>
            <a:ext cx="0" cy="3533700"/>
          </a:xfrm>
          <a:prstGeom prst="straightConnector1">
            <a:avLst/>
          </a:prstGeom>
          <a:ln w="19050" cap="rnd">
            <a:solidFill>
              <a:srgbClr val="3D6C9D"/>
            </a:soli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1CAD2C1-3E5C-8946-9520-9123580DB580}"/>
              </a:ext>
            </a:extLst>
          </p:cNvPr>
          <p:cNvCxnSpPr>
            <a:cxnSpLocks/>
            <a:stCxn id="7" idx="3"/>
            <a:endCxn id="10" idx="1"/>
          </p:cNvCxnSpPr>
          <p:nvPr/>
        </p:nvCxnSpPr>
        <p:spPr>
          <a:xfrm>
            <a:off x="2231800" y="1919696"/>
            <a:ext cx="710960" cy="0"/>
          </a:xfrm>
          <a:prstGeom prst="straightConnector1">
            <a:avLst/>
          </a:prstGeom>
          <a:ln w="19050" cap="rnd">
            <a:solidFill>
              <a:srgbClr val="3D6C9D"/>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21033F1-29DC-6A45-BCE2-907B8D720EDE}"/>
              </a:ext>
            </a:extLst>
          </p:cNvPr>
          <p:cNvCxnSpPr>
            <a:cxnSpLocks/>
            <a:stCxn id="10" idx="3"/>
            <a:endCxn id="11" idx="1"/>
          </p:cNvCxnSpPr>
          <p:nvPr/>
        </p:nvCxnSpPr>
        <p:spPr>
          <a:xfrm>
            <a:off x="4742760" y="1919696"/>
            <a:ext cx="710960" cy="0"/>
          </a:xfrm>
          <a:prstGeom prst="straightConnector1">
            <a:avLst/>
          </a:prstGeom>
          <a:ln w="19050" cap="rnd">
            <a:solidFill>
              <a:srgbClr val="3D6C9D"/>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0ECDDC6-48CE-E347-A27E-90FE2F21CEB2}"/>
              </a:ext>
            </a:extLst>
          </p:cNvPr>
          <p:cNvCxnSpPr>
            <a:cxnSpLocks/>
            <a:stCxn id="17" idx="1"/>
            <a:endCxn id="16" idx="3"/>
          </p:cNvCxnSpPr>
          <p:nvPr/>
        </p:nvCxnSpPr>
        <p:spPr>
          <a:xfrm flipH="1">
            <a:off x="2231800" y="6072299"/>
            <a:ext cx="3221920" cy="0"/>
          </a:xfrm>
          <a:prstGeom prst="straightConnector1">
            <a:avLst/>
          </a:prstGeom>
          <a:ln w="19050" cap="rnd">
            <a:solidFill>
              <a:srgbClr val="3D6C9D"/>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A18003B8-A4BB-0F4C-A2C4-B17200F983AB}"/>
              </a:ext>
            </a:extLst>
          </p:cNvPr>
          <p:cNvCxnSpPr>
            <a:cxnSpLocks/>
            <a:endCxn id="15" idx="2"/>
          </p:cNvCxnSpPr>
          <p:nvPr/>
        </p:nvCxnSpPr>
        <p:spPr>
          <a:xfrm rot="10800000">
            <a:off x="2587280" y="4702018"/>
            <a:ext cx="2866440" cy="1246606"/>
          </a:xfrm>
          <a:prstGeom prst="bentConnector2">
            <a:avLst/>
          </a:prstGeom>
          <a:ln w="19050" cap="rnd">
            <a:solidFill>
              <a:srgbClr val="3D6C9D"/>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28077643-8D02-2943-843D-8916E59C5E8D}"/>
              </a:ext>
            </a:extLst>
          </p:cNvPr>
          <p:cNvCxnSpPr>
            <a:cxnSpLocks/>
            <a:stCxn id="11" idx="2"/>
            <a:endCxn id="12" idx="0"/>
          </p:cNvCxnSpPr>
          <p:nvPr/>
        </p:nvCxnSpPr>
        <p:spPr>
          <a:xfrm rot="5400000">
            <a:off x="5372166" y="1608733"/>
            <a:ext cx="361140" cy="1601968"/>
          </a:xfrm>
          <a:prstGeom prst="bentConnector3">
            <a:avLst>
              <a:gd name="adj1" fmla="val 50000"/>
            </a:avLst>
          </a:prstGeom>
          <a:ln w="19050" cap="rnd">
            <a:solidFill>
              <a:srgbClr val="3D6C9D"/>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0FFCDEAF-2390-E146-B565-1B88BA3D7EDB}"/>
              </a:ext>
            </a:extLst>
          </p:cNvPr>
          <p:cNvCxnSpPr>
            <a:cxnSpLocks/>
            <a:stCxn id="11" idx="2"/>
            <a:endCxn id="14" idx="0"/>
          </p:cNvCxnSpPr>
          <p:nvPr/>
        </p:nvCxnSpPr>
        <p:spPr>
          <a:xfrm rot="16200000" flipH="1">
            <a:off x="6974134" y="1608733"/>
            <a:ext cx="361140" cy="1601968"/>
          </a:xfrm>
          <a:prstGeom prst="bentConnector3">
            <a:avLst>
              <a:gd name="adj1" fmla="val 50000"/>
            </a:avLst>
          </a:prstGeom>
          <a:ln w="19050" cap="rnd">
            <a:solidFill>
              <a:srgbClr val="3D6C9D"/>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5DC6927-91ED-B642-BBF2-3B1F53B0FCE9}"/>
              </a:ext>
            </a:extLst>
          </p:cNvPr>
          <p:cNvCxnSpPr>
            <a:cxnSpLocks/>
            <a:stCxn id="11" idx="2"/>
            <a:endCxn id="13" idx="0"/>
          </p:cNvCxnSpPr>
          <p:nvPr/>
        </p:nvCxnSpPr>
        <p:spPr>
          <a:xfrm>
            <a:off x="6353720" y="2229147"/>
            <a:ext cx="0" cy="361140"/>
          </a:xfrm>
          <a:prstGeom prst="straightConnector1">
            <a:avLst/>
          </a:prstGeom>
          <a:ln w="19050" cap="rnd">
            <a:solidFill>
              <a:srgbClr val="3D6C9D"/>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A69F2C7F-B799-BB42-9100-95F13344F073}"/>
              </a:ext>
            </a:extLst>
          </p:cNvPr>
          <p:cNvCxnSpPr>
            <a:cxnSpLocks/>
            <a:stCxn id="12" idx="2"/>
            <a:endCxn id="18" idx="0"/>
          </p:cNvCxnSpPr>
          <p:nvPr/>
        </p:nvCxnSpPr>
        <p:spPr>
          <a:xfrm rot="16200000" flipH="1">
            <a:off x="5372166" y="2401873"/>
            <a:ext cx="361140" cy="1601968"/>
          </a:xfrm>
          <a:prstGeom prst="bentConnector3">
            <a:avLst>
              <a:gd name="adj1" fmla="val 50000"/>
            </a:avLst>
          </a:prstGeom>
          <a:ln w="19050" cap="rnd">
            <a:solidFill>
              <a:srgbClr val="3D6C9D"/>
            </a:solidFill>
            <a:tailEnd type="none"/>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B186FDE6-EC02-3A4E-AB02-804242379372}"/>
              </a:ext>
            </a:extLst>
          </p:cNvPr>
          <p:cNvCxnSpPr>
            <a:cxnSpLocks/>
            <a:stCxn id="14" idx="2"/>
            <a:endCxn id="18" idx="0"/>
          </p:cNvCxnSpPr>
          <p:nvPr/>
        </p:nvCxnSpPr>
        <p:spPr>
          <a:xfrm rot="5400000">
            <a:off x="6974134" y="2401873"/>
            <a:ext cx="361140" cy="1601968"/>
          </a:xfrm>
          <a:prstGeom prst="bentConnector3">
            <a:avLst>
              <a:gd name="adj1" fmla="val 50000"/>
            </a:avLst>
          </a:prstGeom>
          <a:ln w="19050" cap="rnd">
            <a:solidFill>
              <a:srgbClr val="3D6C9D"/>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D9FCF19-3092-A543-A88A-F6967687B9FB}"/>
              </a:ext>
            </a:extLst>
          </p:cNvPr>
          <p:cNvCxnSpPr>
            <a:cxnSpLocks/>
            <a:stCxn id="13" idx="2"/>
            <a:endCxn id="18" idx="0"/>
          </p:cNvCxnSpPr>
          <p:nvPr/>
        </p:nvCxnSpPr>
        <p:spPr>
          <a:xfrm>
            <a:off x="6353720" y="3022287"/>
            <a:ext cx="0" cy="361140"/>
          </a:xfrm>
          <a:prstGeom prst="straightConnector1">
            <a:avLst/>
          </a:prstGeom>
          <a:ln w="19050" cap="rnd">
            <a:solidFill>
              <a:srgbClr val="3D6C9D"/>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F838947-E605-8949-9D42-31592923A43D}"/>
              </a:ext>
            </a:extLst>
          </p:cNvPr>
          <p:cNvCxnSpPr>
            <a:cxnSpLocks/>
            <a:endCxn id="17" idx="0"/>
          </p:cNvCxnSpPr>
          <p:nvPr/>
        </p:nvCxnSpPr>
        <p:spPr>
          <a:xfrm>
            <a:off x="6353720" y="5401707"/>
            <a:ext cx="0" cy="361140"/>
          </a:xfrm>
          <a:prstGeom prst="straightConnector1">
            <a:avLst/>
          </a:prstGeom>
          <a:ln w="19050" cap="rnd">
            <a:solidFill>
              <a:srgbClr val="3D6C9D"/>
            </a:solidFill>
            <a:prstDash val="solid"/>
            <a:tailEnd type="none" w="lg" len="lg"/>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9FCFAF09-3A80-5746-A0C7-40266AF1EAE7}"/>
              </a:ext>
            </a:extLst>
          </p:cNvPr>
          <p:cNvSpPr/>
          <p:nvPr/>
        </p:nvSpPr>
        <p:spPr>
          <a:xfrm>
            <a:off x="431800" y="1610244"/>
            <a:ext cx="1800000" cy="618903"/>
          </a:xfrm>
          <a:prstGeom prst="roundRect">
            <a:avLst>
              <a:gd name="adj" fmla="val 19726"/>
            </a:avLst>
          </a:prstGeom>
          <a:solidFill>
            <a:srgbClr val="B7C8DA"/>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Recolección de información</a:t>
            </a:r>
          </a:p>
        </p:txBody>
      </p:sp>
      <p:sp>
        <p:nvSpPr>
          <p:cNvPr id="10" name="Rounded Rectangle 9">
            <a:extLst>
              <a:ext uri="{FF2B5EF4-FFF2-40B4-BE49-F238E27FC236}">
                <a16:creationId xmlns:a16="http://schemas.microsoft.com/office/drawing/2014/main" id="{7EE629B9-BCF4-3846-A8CA-D7F8BF6466CE}"/>
              </a:ext>
            </a:extLst>
          </p:cNvPr>
          <p:cNvSpPr/>
          <p:nvPr/>
        </p:nvSpPr>
        <p:spPr>
          <a:xfrm>
            <a:off x="2942760" y="1610244"/>
            <a:ext cx="1800000" cy="618903"/>
          </a:xfrm>
          <a:prstGeom prst="roundRect">
            <a:avLst>
              <a:gd name="adj" fmla="val 19726"/>
            </a:avLst>
          </a:prstGeom>
          <a:solidFill>
            <a:srgbClr val="B7C8DA"/>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¿Información confiable?</a:t>
            </a:r>
          </a:p>
        </p:txBody>
      </p:sp>
      <p:sp>
        <p:nvSpPr>
          <p:cNvPr id="11" name="Rounded Rectangle 10">
            <a:extLst>
              <a:ext uri="{FF2B5EF4-FFF2-40B4-BE49-F238E27FC236}">
                <a16:creationId xmlns:a16="http://schemas.microsoft.com/office/drawing/2014/main" id="{280ACD86-F8A9-F54C-9878-9BA03807F3A2}"/>
              </a:ext>
            </a:extLst>
          </p:cNvPr>
          <p:cNvSpPr/>
          <p:nvPr/>
        </p:nvSpPr>
        <p:spPr>
          <a:xfrm>
            <a:off x="5453720" y="1610244"/>
            <a:ext cx="1800000" cy="618903"/>
          </a:xfrm>
          <a:prstGeom prst="roundRect">
            <a:avLst>
              <a:gd name="adj" fmla="val 19726"/>
            </a:avLst>
          </a:prstGeom>
          <a:solidFill>
            <a:srgbClr val="B7C8DA"/>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Análisis en</a:t>
            </a:r>
          </a:p>
          <a:p>
            <a:pPr algn="ctr"/>
            <a:r>
              <a:rPr lang="en-GB" dirty="0" err="1">
                <a:solidFill>
                  <a:schemeClr val="tx1"/>
                </a:solidFill>
                <a:latin typeface="Arial" panose="020B0604020202020204" pitchFamily="34" charset="0"/>
                <a:cs typeface="Arial" panose="020B0604020202020204" pitchFamily="34" charset="0"/>
              </a:rPr>
              <a:t>función de:</a:t>
            </a:r>
          </a:p>
        </p:txBody>
      </p:sp>
      <p:sp>
        <p:nvSpPr>
          <p:cNvPr id="12" name="Rounded Rectangle 11">
            <a:extLst>
              <a:ext uri="{FF2B5EF4-FFF2-40B4-BE49-F238E27FC236}">
                <a16:creationId xmlns:a16="http://schemas.microsoft.com/office/drawing/2014/main" id="{8C5B79FB-DA15-834E-8A0B-F5E7EF219DA2}"/>
              </a:ext>
            </a:extLst>
          </p:cNvPr>
          <p:cNvSpPr/>
          <p:nvPr/>
        </p:nvSpPr>
        <p:spPr>
          <a:xfrm>
            <a:off x="4031752" y="2590287"/>
            <a:ext cx="1440000" cy="432000"/>
          </a:xfrm>
          <a:prstGeom prst="roundRect">
            <a:avLst>
              <a:gd name="adj" fmla="val 26781"/>
            </a:avLst>
          </a:prstGeom>
          <a:solidFill>
            <a:srgbClr val="B7C8DA"/>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Tiempo</a:t>
            </a:r>
            <a:endParaRPr lang="en-RO" dirty="0">
              <a:solidFill>
                <a:schemeClr val="tx1"/>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9A4E75E8-D959-424B-BCB3-0BF31A66C875}"/>
              </a:ext>
            </a:extLst>
          </p:cNvPr>
          <p:cNvSpPr/>
          <p:nvPr/>
        </p:nvSpPr>
        <p:spPr>
          <a:xfrm>
            <a:off x="5633720" y="2590287"/>
            <a:ext cx="1440000" cy="432000"/>
          </a:xfrm>
          <a:prstGeom prst="roundRect">
            <a:avLst>
              <a:gd name="adj" fmla="val 26781"/>
            </a:avLst>
          </a:prstGeom>
          <a:solidFill>
            <a:srgbClr val="B7C8DA"/>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Espacio</a:t>
            </a:r>
            <a:endParaRPr lang="en-RO" dirty="0">
              <a:solidFill>
                <a:schemeClr val="tx1"/>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987594E0-EBD4-9548-ADDD-D68E4A24BB07}"/>
              </a:ext>
            </a:extLst>
          </p:cNvPr>
          <p:cNvSpPr/>
          <p:nvPr/>
        </p:nvSpPr>
        <p:spPr>
          <a:xfrm>
            <a:off x="7235688" y="2590287"/>
            <a:ext cx="1440000" cy="432000"/>
          </a:xfrm>
          <a:prstGeom prst="roundRect">
            <a:avLst>
              <a:gd name="adj" fmla="val 26781"/>
            </a:avLst>
          </a:prstGeom>
          <a:solidFill>
            <a:srgbClr val="B7C8DA"/>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Persona</a:t>
            </a:r>
            <a:endParaRPr lang="en-RO" dirty="0">
              <a:solidFill>
                <a:schemeClr val="tx1"/>
              </a:solidFill>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90614D30-CCD3-434B-9831-11E7F10630D4}"/>
              </a:ext>
            </a:extLst>
          </p:cNvPr>
          <p:cNvSpPr/>
          <p:nvPr/>
        </p:nvSpPr>
        <p:spPr>
          <a:xfrm>
            <a:off x="1687280" y="4083115"/>
            <a:ext cx="1800000" cy="618903"/>
          </a:xfrm>
          <a:prstGeom prst="roundRect">
            <a:avLst>
              <a:gd name="adj" fmla="val 19726"/>
            </a:avLst>
          </a:prstGeom>
          <a:solidFill>
            <a:srgbClr val="B7C8DA"/>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Confirmación de la hipótesis</a:t>
            </a:r>
          </a:p>
        </p:txBody>
      </p:sp>
      <p:sp>
        <p:nvSpPr>
          <p:cNvPr id="16" name="Rounded Rectangle 15">
            <a:extLst>
              <a:ext uri="{FF2B5EF4-FFF2-40B4-BE49-F238E27FC236}">
                <a16:creationId xmlns:a16="http://schemas.microsoft.com/office/drawing/2014/main" id="{78DCCDFE-0813-4F4F-AC13-FD54554B682E}"/>
              </a:ext>
            </a:extLst>
          </p:cNvPr>
          <p:cNvSpPr/>
          <p:nvPr/>
        </p:nvSpPr>
        <p:spPr>
          <a:xfrm>
            <a:off x="431800" y="5762847"/>
            <a:ext cx="1800000" cy="618903"/>
          </a:xfrm>
          <a:prstGeom prst="roundRect">
            <a:avLst>
              <a:gd name="adj" fmla="val 19726"/>
            </a:avLst>
          </a:prstGeom>
          <a:solidFill>
            <a:srgbClr val="B7C8DA"/>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Generación de hipótesis</a:t>
            </a:r>
          </a:p>
        </p:txBody>
      </p:sp>
      <p:sp>
        <p:nvSpPr>
          <p:cNvPr id="17" name="Rounded Rectangle 16">
            <a:extLst>
              <a:ext uri="{FF2B5EF4-FFF2-40B4-BE49-F238E27FC236}">
                <a16:creationId xmlns:a16="http://schemas.microsoft.com/office/drawing/2014/main" id="{AA2EB8F7-FF83-3044-B89C-D4B27EDF9E98}"/>
              </a:ext>
            </a:extLst>
          </p:cNvPr>
          <p:cNvSpPr/>
          <p:nvPr/>
        </p:nvSpPr>
        <p:spPr>
          <a:xfrm>
            <a:off x="5453720" y="5762847"/>
            <a:ext cx="1800000" cy="618903"/>
          </a:xfrm>
          <a:prstGeom prst="roundRect">
            <a:avLst>
              <a:gd name="adj" fmla="val 19726"/>
            </a:avLst>
          </a:prstGeom>
          <a:solidFill>
            <a:srgbClr val="B7C8DA"/>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Arial" panose="020B0604020202020204" pitchFamily="34" charset="0"/>
                <a:cs typeface="Arial" panose="020B0604020202020204" pitchFamily="34" charset="0"/>
              </a:rPr>
              <a:t>Evaluación de la hipótesis</a:t>
            </a:r>
          </a:p>
        </p:txBody>
      </p:sp>
      <p:sp>
        <p:nvSpPr>
          <p:cNvPr id="18" name="Rounded Rectangle 17">
            <a:extLst>
              <a:ext uri="{FF2B5EF4-FFF2-40B4-BE49-F238E27FC236}">
                <a16:creationId xmlns:a16="http://schemas.microsoft.com/office/drawing/2014/main" id="{0BFE4BC7-88E8-FB4A-93A7-48A7837817C6}"/>
              </a:ext>
            </a:extLst>
          </p:cNvPr>
          <p:cNvSpPr/>
          <p:nvPr/>
        </p:nvSpPr>
        <p:spPr>
          <a:xfrm>
            <a:off x="4031752" y="3383427"/>
            <a:ext cx="4643936" cy="2018280"/>
          </a:xfrm>
          <a:prstGeom prst="roundRect">
            <a:avLst>
              <a:gd name="adj" fmla="val 7148"/>
            </a:avLst>
          </a:prstGeom>
          <a:solidFill>
            <a:schemeClr val="bg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dirty="0">
              <a:solidFill>
                <a:schemeClr val="tx1"/>
              </a:solidFill>
              <a:latin typeface="Arial" panose="020B0604020202020204" pitchFamily="34" charset="0"/>
              <a:cs typeface="Arial" panose="020B0604020202020204" pitchFamily="34" charset="0"/>
            </a:endParaRPr>
          </a:p>
        </p:txBody>
      </p:sp>
      <p:graphicFrame>
        <p:nvGraphicFramePr>
          <p:cNvPr id="21" name="Chart 20">
            <a:extLst>
              <a:ext uri="{FF2B5EF4-FFF2-40B4-BE49-F238E27FC236}">
                <a16:creationId xmlns:a16="http://schemas.microsoft.com/office/drawing/2014/main" id="{84F1633C-913E-1C4E-8D18-6BDCE13D73E1}"/>
              </a:ext>
            </a:extLst>
          </p:cNvPr>
          <p:cNvGraphicFramePr/>
          <p:nvPr>
            <p:extLst>
              <p:ext uri="{D42A27DB-BD31-4B8C-83A1-F6EECF244321}">
                <p14:modId xmlns:p14="http://schemas.microsoft.com/office/powerpoint/2010/main" val="3060432896"/>
              </p:ext>
            </p:extLst>
          </p:nvPr>
        </p:nvGraphicFramePr>
        <p:xfrm>
          <a:off x="4092712" y="3489959"/>
          <a:ext cx="2460488" cy="1972707"/>
        </p:xfrm>
        <a:graphic>
          <a:graphicData uri="http://schemas.openxmlformats.org/drawingml/2006/chart">
            <c:chart xmlns:c="http://schemas.openxmlformats.org/drawingml/2006/chart" xmlns:r="http://schemas.openxmlformats.org/officeDocument/2006/relationships" r:id="rId3"/>
          </a:graphicData>
        </a:graphic>
      </p:graphicFrame>
      <p:pic>
        <p:nvPicPr>
          <p:cNvPr id="22" name="Picture 25" descr="casos y bombas y cementerio">
            <a:extLst>
              <a:ext uri="{FF2B5EF4-FFF2-40B4-BE49-F238E27FC236}">
                <a16:creationId xmlns:a16="http://schemas.microsoft.com/office/drawing/2014/main" id="{EA85D2AB-93BF-7440-B336-E01EA8B942F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38144" y="3817892"/>
            <a:ext cx="17526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233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681795-D4EB-B814-0FD1-D47CCE232801}"/>
              </a:ext>
            </a:extLst>
          </p:cNvPr>
          <p:cNvSpPr txBox="1"/>
          <p:nvPr/>
        </p:nvSpPr>
        <p:spPr>
          <a:xfrm>
            <a:off x="439840" y="3541852"/>
            <a:ext cx="7153156" cy="2923877"/>
          </a:xfrm>
          <a:prstGeom prst="rect">
            <a:avLst/>
          </a:prstGeom>
          <a:noFill/>
        </p:spPr>
        <p:txBody>
          <a:bodyPr wrap="square" rtlCol="0">
            <a:spAutoFit/>
          </a:bodyPr>
          <a:lstStyle/>
          <a:p>
            <a:r>
              <a:rPr lang="es-ES_tradnl" b="1" i="0" dirty="0">
                <a:solidFill>
                  <a:schemeClr val="bg1"/>
                </a:solidFill>
                <a:effectLst/>
                <a:latin typeface="+mn-lt"/>
              </a:rPr>
              <a:t>© Organización Panamericana de la Salud, 2023</a:t>
            </a:r>
          </a:p>
          <a:p>
            <a:br>
              <a:rPr lang="es-ES_tradnl" dirty="0">
                <a:solidFill>
                  <a:schemeClr val="bg1"/>
                </a:solidFill>
                <a:latin typeface="+mn-lt"/>
              </a:rPr>
            </a:br>
            <a:r>
              <a:rPr lang="es-ES_tradnl" sz="1200" b="0" i="0" dirty="0">
                <a:solidFill>
                  <a:schemeClr val="bg1"/>
                </a:solidFill>
                <a:effectLst/>
                <a:latin typeface="+mn-lt"/>
              </a:rPr>
              <a:t>Algunos derechos reservados. Esta obra está disponible en virtud de la licencia Reconocimiento-NoComercial-CompartirIgual 3.0 Organizaciones intergubernamentales de Creative Commons (</a:t>
            </a:r>
            <a:r>
              <a:rPr lang="es-ES_tradnl" sz="1200" b="0" i="0" u="none" strike="noStrike" dirty="0">
                <a:solidFill>
                  <a:schemeClr val="bg1"/>
                </a:solidFill>
                <a:effectLst/>
                <a:latin typeface="+mn-lt"/>
                <a:hlinkClick r:id="rId2">
                  <a:extLst>
                    <a:ext uri="{A12FA001-AC4F-418D-AE19-62706E023703}">
                      <ahyp:hlinkClr xmlns:ahyp="http://schemas.microsoft.com/office/drawing/2018/hyperlinkcolor" val="tx"/>
                    </a:ext>
                  </a:extLst>
                </a:hlinkClick>
              </a:rPr>
              <a:t>CC BY-NC-SA 3.0 IGO</a:t>
            </a:r>
            <a:r>
              <a:rPr lang="es-ES_tradnl" sz="1200" b="0" i="0" dirty="0">
                <a:solidFill>
                  <a:schemeClr val="bg1"/>
                </a:solidFill>
                <a:effectLst/>
                <a:latin typeface="+mn-lt"/>
              </a:rPr>
              <a:t>).</a:t>
            </a:r>
            <a:br>
              <a:rPr lang="es-ES_tradnl" sz="1200" b="0" i="0" dirty="0">
                <a:solidFill>
                  <a:schemeClr val="bg1"/>
                </a:solidFill>
                <a:effectLst/>
                <a:latin typeface="+mn-lt"/>
              </a:rPr>
            </a:br>
            <a:br>
              <a:rPr lang="es-ES_tradnl" sz="1200" dirty="0">
                <a:solidFill>
                  <a:schemeClr val="bg1"/>
                </a:solidFill>
                <a:latin typeface="+mn-lt"/>
              </a:rPr>
            </a:br>
            <a:r>
              <a:rPr lang="es-ES_tradnl" sz="1200" b="0" i="0" dirty="0">
                <a:solidFill>
                  <a:schemeClr val="bg1"/>
                </a:solidFill>
                <a:effectLst/>
                <a:latin typeface="+mn-lt"/>
              </a:rPr>
              <a:t>Con arreglo a las condiciones de la licencia, se permite copiar, redistribuir y adaptar la obra con fines no comerciales, siempre que se utilice la misma licencia o una licencia equivalente de Creative Commons y se cite correctamente. En ningún uso que se haga de esta obra debe darse a entender que la Organización Panamericana de la Salud (OPS) respalda una organización, producto o servicio específicos. No está permitido utilizar el logotipo de la OPS.</a:t>
            </a:r>
            <a:br>
              <a:rPr lang="es-ES_tradnl" sz="1200" dirty="0">
                <a:solidFill>
                  <a:schemeClr val="bg1"/>
                </a:solidFill>
                <a:latin typeface="+mn-lt"/>
              </a:rPr>
            </a:br>
            <a:r>
              <a:rPr lang="es-ES_tradnl" sz="1200" b="0" i="0" dirty="0">
                <a:solidFill>
                  <a:schemeClr val="bg1"/>
                </a:solidFill>
                <a:effectLst/>
                <a:latin typeface="+mn-lt"/>
              </a:rPr>
              <a:t>La OPS ha adoptado todas las precauciones razonables para verificar la información que figura en la presente publicación. No obstante, el material publicado se distribuye sin garantía de ningún tipo, ni explícita ni implícita. El lector es responsable de la interpretación y el uso que haga de ese material, y en ningún caso la OPS podrá ser considerada responsable de daño alguno causado por su utilización.</a:t>
            </a:r>
            <a:endParaRPr lang="es-ES_tradnl" dirty="0">
              <a:solidFill>
                <a:schemeClr val="bg1"/>
              </a:solidFill>
              <a:latin typeface="+mn-lt"/>
            </a:endParaRPr>
          </a:p>
        </p:txBody>
      </p:sp>
    </p:spTree>
    <p:extLst>
      <p:ext uri="{BB962C8B-B14F-4D97-AF65-F5344CB8AC3E}">
        <p14:creationId xmlns:p14="http://schemas.microsoft.com/office/powerpoint/2010/main" val="2934626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6F6A3D-2480-D842-BCCE-F620537A7C5E}"/>
              </a:ext>
            </a:extLst>
          </p:cNvPr>
          <p:cNvSpPr/>
          <p:nvPr/>
        </p:nvSpPr>
        <p:spPr>
          <a:xfrm>
            <a:off x="1" y="1677798"/>
            <a:ext cx="9144000" cy="4703951"/>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818348"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Estudio de cohorte</a:t>
            </a:r>
          </a:p>
        </p:txBody>
      </p:sp>
      <p:cxnSp>
        <p:nvCxnSpPr>
          <p:cNvPr id="34" name="Elbow Connector 33">
            <a:extLst>
              <a:ext uri="{FF2B5EF4-FFF2-40B4-BE49-F238E27FC236}">
                <a16:creationId xmlns:a16="http://schemas.microsoft.com/office/drawing/2014/main" id="{5877C9CF-A809-6646-941F-093C8DF307B7}"/>
              </a:ext>
            </a:extLst>
          </p:cNvPr>
          <p:cNvCxnSpPr>
            <a:cxnSpLocks/>
            <a:stCxn id="25" idx="3"/>
            <a:endCxn id="26" idx="1"/>
          </p:cNvCxnSpPr>
          <p:nvPr/>
        </p:nvCxnSpPr>
        <p:spPr>
          <a:xfrm flipV="1">
            <a:off x="3861028" y="2258970"/>
            <a:ext cx="1421944" cy="492442"/>
          </a:xfrm>
          <a:prstGeom prst="bentConnector3">
            <a:avLst/>
          </a:prstGeom>
          <a:ln w="19050" cap="rnd">
            <a:gradFill>
              <a:gsLst>
                <a:gs pos="0">
                  <a:srgbClr val="FFC000"/>
                </a:gs>
                <a:gs pos="100000">
                  <a:srgbClr val="ED7D31"/>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A5100236-D21F-3944-BA2F-FAB6880D74A3}"/>
              </a:ext>
            </a:extLst>
          </p:cNvPr>
          <p:cNvCxnSpPr>
            <a:cxnSpLocks/>
            <a:stCxn id="25" idx="3"/>
            <a:endCxn id="31" idx="1"/>
          </p:cNvCxnSpPr>
          <p:nvPr/>
        </p:nvCxnSpPr>
        <p:spPr>
          <a:xfrm>
            <a:off x="3861028" y="2751412"/>
            <a:ext cx="1421944" cy="492442"/>
          </a:xfrm>
          <a:prstGeom prst="bentConnector3">
            <a:avLst/>
          </a:prstGeom>
          <a:ln w="19050" cap="rnd">
            <a:gradFill>
              <a:gsLst>
                <a:gs pos="0">
                  <a:srgbClr val="FFC000"/>
                </a:gs>
                <a:gs pos="100000">
                  <a:srgbClr val="3D6C9D"/>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B2EEECEE-4D4C-BC4A-B326-8EF23DBA2ED7}"/>
              </a:ext>
            </a:extLst>
          </p:cNvPr>
          <p:cNvCxnSpPr>
            <a:cxnSpLocks/>
            <a:stCxn id="28" idx="3"/>
            <a:endCxn id="32" idx="1"/>
          </p:cNvCxnSpPr>
          <p:nvPr/>
        </p:nvCxnSpPr>
        <p:spPr>
          <a:xfrm>
            <a:off x="3861028" y="5426714"/>
            <a:ext cx="1421944" cy="492442"/>
          </a:xfrm>
          <a:prstGeom prst="bentConnector3">
            <a:avLst>
              <a:gd name="adj1" fmla="val 50000"/>
            </a:avLst>
          </a:prstGeom>
          <a:ln w="19050" cap="rnd">
            <a:gradFill>
              <a:gsLst>
                <a:gs pos="0">
                  <a:srgbClr val="3D6C9D"/>
                </a:gs>
                <a:gs pos="100000">
                  <a:srgbClr val="3D6C9D"/>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CA38E145-AC4A-8A41-8509-34CECDAF9653}"/>
              </a:ext>
            </a:extLst>
          </p:cNvPr>
          <p:cNvCxnSpPr>
            <a:cxnSpLocks/>
            <a:stCxn id="28" idx="3"/>
            <a:endCxn id="29" idx="1"/>
          </p:cNvCxnSpPr>
          <p:nvPr/>
        </p:nvCxnSpPr>
        <p:spPr>
          <a:xfrm flipV="1">
            <a:off x="3861028" y="4938483"/>
            <a:ext cx="1421944" cy="488231"/>
          </a:xfrm>
          <a:prstGeom prst="bentConnector3">
            <a:avLst>
              <a:gd name="adj1" fmla="val 50000"/>
            </a:avLst>
          </a:prstGeom>
          <a:ln w="19050" cap="rnd">
            <a:gradFill>
              <a:gsLst>
                <a:gs pos="0">
                  <a:srgbClr val="3D6C9D"/>
                </a:gs>
                <a:gs pos="100000">
                  <a:srgbClr val="ED7D31"/>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D3823824-25DF-0845-853A-581E4C86C238}"/>
              </a:ext>
            </a:extLst>
          </p:cNvPr>
          <p:cNvSpPr/>
          <p:nvPr/>
        </p:nvSpPr>
        <p:spPr>
          <a:xfrm>
            <a:off x="2061028" y="2505191"/>
            <a:ext cx="1800000" cy="492442"/>
          </a:xfrm>
          <a:prstGeom prst="roundRect">
            <a:avLst>
              <a:gd name="adj" fmla="val 23473"/>
            </a:avLst>
          </a:prstGeom>
          <a:solidFill>
            <a:srgbClr val="FFC000"/>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Expuestos</a:t>
            </a:r>
          </a:p>
        </p:txBody>
      </p:sp>
      <p:sp>
        <p:nvSpPr>
          <p:cNvPr id="26" name="Rounded Rectangle 25">
            <a:extLst>
              <a:ext uri="{FF2B5EF4-FFF2-40B4-BE49-F238E27FC236}">
                <a16:creationId xmlns:a16="http://schemas.microsoft.com/office/drawing/2014/main" id="{4B8DF3CF-AB7D-AE4F-972F-43157D5F6F0F}"/>
              </a:ext>
            </a:extLst>
          </p:cNvPr>
          <p:cNvSpPr/>
          <p:nvPr/>
        </p:nvSpPr>
        <p:spPr>
          <a:xfrm>
            <a:off x="5282972" y="2012749"/>
            <a:ext cx="1800000" cy="492442"/>
          </a:xfrm>
          <a:prstGeom prst="roundRect">
            <a:avLst>
              <a:gd name="adj" fmla="val 23473"/>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Enfermaron</a:t>
            </a:r>
          </a:p>
        </p:txBody>
      </p:sp>
      <p:sp>
        <p:nvSpPr>
          <p:cNvPr id="28" name="Rounded Rectangle 27">
            <a:extLst>
              <a:ext uri="{FF2B5EF4-FFF2-40B4-BE49-F238E27FC236}">
                <a16:creationId xmlns:a16="http://schemas.microsoft.com/office/drawing/2014/main" id="{EFD309D5-D1F0-5640-B70C-D788EE0D86CE}"/>
              </a:ext>
            </a:extLst>
          </p:cNvPr>
          <p:cNvSpPr/>
          <p:nvPr/>
        </p:nvSpPr>
        <p:spPr>
          <a:xfrm>
            <a:off x="2061028" y="5180493"/>
            <a:ext cx="1800000" cy="492442"/>
          </a:xfrm>
          <a:prstGeom prst="roundRect">
            <a:avLst>
              <a:gd name="adj" fmla="val 23473"/>
            </a:avLst>
          </a:prstGeom>
          <a:solidFill>
            <a:srgbClr val="3D6C9D"/>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No expuestos</a:t>
            </a:r>
          </a:p>
        </p:txBody>
      </p:sp>
      <p:sp>
        <p:nvSpPr>
          <p:cNvPr id="29" name="Rounded Rectangle 28">
            <a:extLst>
              <a:ext uri="{FF2B5EF4-FFF2-40B4-BE49-F238E27FC236}">
                <a16:creationId xmlns:a16="http://schemas.microsoft.com/office/drawing/2014/main" id="{6637E630-0CA5-334A-BEE2-28141FD8C2E2}"/>
              </a:ext>
            </a:extLst>
          </p:cNvPr>
          <p:cNvSpPr/>
          <p:nvPr/>
        </p:nvSpPr>
        <p:spPr>
          <a:xfrm>
            <a:off x="5282972" y="4692262"/>
            <a:ext cx="1800000" cy="492442"/>
          </a:xfrm>
          <a:prstGeom prst="roundRect">
            <a:avLst>
              <a:gd name="adj" fmla="val 23473"/>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Enfermaron</a:t>
            </a:r>
          </a:p>
        </p:txBody>
      </p:sp>
      <p:sp>
        <p:nvSpPr>
          <p:cNvPr id="31" name="Rounded Rectangle 30">
            <a:extLst>
              <a:ext uri="{FF2B5EF4-FFF2-40B4-BE49-F238E27FC236}">
                <a16:creationId xmlns:a16="http://schemas.microsoft.com/office/drawing/2014/main" id="{B48200AF-F7DB-CF4B-B0C6-BB8F02683A30}"/>
              </a:ext>
            </a:extLst>
          </p:cNvPr>
          <p:cNvSpPr/>
          <p:nvPr/>
        </p:nvSpPr>
        <p:spPr>
          <a:xfrm>
            <a:off x="5282972" y="2997633"/>
            <a:ext cx="1800000" cy="492442"/>
          </a:xfrm>
          <a:prstGeom prst="roundRect">
            <a:avLst>
              <a:gd name="adj" fmla="val 23473"/>
            </a:avLst>
          </a:prstGeom>
          <a:solidFill>
            <a:srgbClr val="3D6C9D"/>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No enfermaron</a:t>
            </a:r>
          </a:p>
        </p:txBody>
      </p:sp>
      <p:sp>
        <p:nvSpPr>
          <p:cNvPr id="32" name="Rounded Rectangle 31">
            <a:extLst>
              <a:ext uri="{FF2B5EF4-FFF2-40B4-BE49-F238E27FC236}">
                <a16:creationId xmlns:a16="http://schemas.microsoft.com/office/drawing/2014/main" id="{9FC31197-4ABA-FE40-923B-2EE1EC9404EE}"/>
              </a:ext>
            </a:extLst>
          </p:cNvPr>
          <p:cNvSpPr/>
          <p:nvPr/>
        </p:nvSpPr>
        <p:spPr>
          <a:xfrm>
            <a:off x="5282972" y="5672935"/>
            <a:ext cx="1800000" cy="492442"/>
          </a:xfrm>
          <a:prstGeom prst="roundRect">
            <a:avLst>
              <a:gd name="adj" fmla="val 23473"/>
            </a:avLst>
          </a:prstGeom>
          <a:solidFill>
            <a:srgbClr val="3D6C9D"/>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No enfermaron</a:t>
            </a:r>
          </a:p>
        </p:txBody>
      </p:sp>
    </p:spTree>
    <p:extLst>
      <p:ext uri="{BB962C8B-B14F-4D97-AF65-F5344CB8AC3E}">
        <p14:creationId xmlns:p14="http://schemas.microsoft.com/office/powerpoint/2010/main" val="236909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77273F-CB3C-7345-9FDA-6DE7038536EE}"/>
              </a:ext>
            </a:extLst>
          </p:cNvPr>
          <p:cNvSpPr/>
          <p:nvPr/>
        </p:nvSpPr>
        <p:spPr>
          <a:xfrm>
            <a:off x="1" y="1677798"/>
            <a:ext cx="9144000" cy="4703951"/>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818348"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Enfoque de cohorte retrospectivo</a:t>
            </a:r>
          </a:p>
        </p:txBody>
      </p:sp>
      <p:cxnSp>
        <p:nvCxnSpPr>
          <p:cNvPr id="14" name="Elbow Connector 13">
            <a:extLst>
              <a:ext uri="{FF2B5EF4-FFF2-40B4-BE49-F238E27FC236}">
                <a16:creationId xmlns:a16="http://schemas.microsoft.com/office/drawing/2014/main" id="{FAE91CC5-6C41-F54B-A587-63D4AB96A5E5}"/>
              </a:ext>
            </a:extLst>
          </p:cNvPr>
          <p:cNvCxnSpPr>
            <a:stCxn id="18" idx="3"/>
            <a:endCxn id="4" idx="1"/>
          </p:cNvCxnSpPr>
          <p:nvPr/>
        </p:nvCxnSpPr>
        <p:spPr>
          <a:xfrm flipV="1">
            <a:off x="2231800" y="2751412"/>
            <a:ext cx="1421944" cy="1337651"/>
          </a:xfrm>
          <a:prstGeom prst="bentConnector3">
            <a:avLst/>
          </a:prstGeom>
          <a:ln w="19050" cap="rnd">
            <a:gradFill>
              <a:gsLst>
                <a:gs pos="0">
                  <a:srgbClr val="595959"/>
                </a:gs>
                <a:gs pos="100000">
                  <a:srgbClr val="FFC000"/>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E19CFD2A-58F0-EC41-8BEC-708FFCF73F2E}"/>
              </a:ext>
            </a:extLst>
          </p:cNvPr>
          <p:cNvCxnSpPr>
            <a:cxnSpLocks/>
            <a:stCxn id="18" idx="3"/>
            <a:endCxn id="7" idx="1"/>
          </p:cNvCxnSpPr>
          <p:nvPr/>
        </p:nvCxnSpPr>
        <p:spPr>
          <a:xfrm>
            <a:off x="2231800" y="4089063"/>
            <a:ext cx="1421944" cy="1337651"/>
          </a:xfrm>
          <a:prstGeom prst="bentConnector3">
            <a:avLst/>
          </a:prstGeom>
          <a:ln w="19050" cap="rnd">
            <a:gradFill>
              <a:gsLst>
                <a:gs pos="0">
                  <a:srgbClr val="595959"/>
                </a:gs>
                <a:gs pos="100000">
                  <a:srgbClr val="3D6C9D"/>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17A19F47-8644-D344-95B4-FC19E81B3A93}"/>
              </a:ext>
            </a:extLst>
          </p:cNvPr>
          <p:cNvCxnSpPr>
            <a:cxnSpLocks/>
            <a:stCxn id="4" idx="3"/>
            <a:endCxn id="6" idx="1"/>
          </p:cNvCxnSpPr>
          <p:nvPr/>
        </p:nvCxnSpPr>
        <p:spPr>
          <a:xfrm flipV="1">
            <a:off x="5453744" y="2258970"/>
            <a:ext cx="1421944" cy="492442"/>
          </a:xfrm>
          <a:prstGeom prst="bentConnector3">
            <a:avLst/>
          </a:prstGeom>
          <a:ln w="19050" cap="rnd">
            <a:gradFill>
              <a:gsLst>
                <a:gs pos="0">
                  <a:srgbClr val="FFC000"/>
                </a:gs>
                <a:gs pos="100000">
                  <a:srgbClr val="ED7D31"/>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084CE178-B073-FD48-BD20-D7BB623DB3D3}"/>
              </a:ext>
            </a:extLst>
          </p:cNvPr>
          <p:cNvCxnSpPr>
            <a:cxnSpLocks/>
            <a:stCxn id="4" idx="3"/>
            <a:endCxn id="10" idx="1"/>
          </p:cNvCxnSpPr>
          <p:nvPr/>
        </p:nvCxnSpPr>
        <p:spPr>
          <a:xfrm>
            <a:off x="5453744" y="2751412"/>
            <a:ext cx="1421944" cy="492442"/>
          </a:xfrm>
          <a:prstGeom prst="bentConnector3">
            <a:avLst/>
          </a:prstGeom>
          <a:ln w="19050" cap="rnd">
            <a:gradFill>
              <a:gsLst>
                <a:gs pos="0">
                  <a:srgbClr val="FFC000"/>
                </a:gs>
                <a:gs pos="100000">
                  <a:srgbClr val="3D6C9D"/>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4AE43BC-4B8D-D040-93A2-B91E445B0A58}"/>
              </a:ext>
            </a:extLst>
          </p:cNvPr>
          <p:cNvCxnSpPr>
            <a:cxnSpLocks/>
            <a:stCxn id="7" idx="3"/>
            <a:endCxn id="11" idx="1"/>
          </p:cNvCxnSpPr>
          <p:nvPr/>
        </p:nvCxnSpPr>
        <p:spPr>
          <a:xfrm>
            <a:off x="5453744" y="5426714"/>
            <a:ext cx="1421944" cy="492442"/>
          </a:xfrm>
          <a:prstGeom prst="bentConnector3">
            <a:avLst>
              <a:gd name="adj1" fmla="val 50000"/>
            </a:avLst>
          </a:prstGeom>
          <a:ln w="19050" cap="rnd">
            <a:gradFill>
              <a:gsLst>
                <a:gs pos="0">
                  <a:srgbClr val="3D6C9D"/>
                </a:gs>
                <a:gs pos="100000">
                  <a:srgbClr val="3D6C9D"/>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EEFE0D4E-8261-D949-9692-9C0AF3B3247F}"/>
              </a:ext>
            </a:extLst>
          </p:cNvPr>
          <p:cNvCxnSpPr>
            <a:cxnSpLocks/>
            <a:stCxn id="7" idx="3"/>
            <a:endCxn id="8" idx="1"/>
          </p:cNvCxnSpPr>
          <p:nvPr/>
        </p:nvCxnSpPr>
        <p:spPr>
          <a:xfrm flipV="1">
            <a:off x="5453744" y="4938483"/>
            <a:ext cx="1421944" cy="488231"/>
          </a:xfrm>
          <a:prstGeom prst="bentConnector3">
            <a:avLst>
              <a:gd name="adj1" fmla="val 50000"/>
            </a:avLst>
          </a:prstGeom>
          <a:ln w="19050" cap="rnd">
            <a:gradFill>
              <a:gsLst>
                <a:gs pos="0">
                  <a:srgbClr val="3D6C9D"/>
                </a:gs>
                <a:gs pos="100000">
                  <a:srgbClr val="ED7D31"/>
                </a:gs>
              </a:gsLst>
              <a:lin ang="5400000" scaled="1"/>
            </a:gra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0E74A692-CE04-7342-B25C-FF4DCB3A9EE9}"/>
              </a:ext>
            </a:extLst>
          </p:cNvPr>
          <p:cNvSpPr/>
          <p:nvPr/>
        </p:nvSpPr>
        <p:spPr>
          <a:xfrm>
            <a:off x="431800" y="3725253"/>
            <a:ext cx="1800000" cy="727620"/>
          </a:xfrm>
          <a:prstGeom prst="roundRect">
            <a:avLst>
              <a:gd name="adj" fmla="val 20999"/>
            </a:avLst>
          </a:prstGeom>
          <a:solidFill>
            <a:srgbClr val="595959"/>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Toda la</a:t>
            </a:r>
          </a:p>
          <a:p>
            <a:pPr algn="ctr"/>
            <a:r>
              <a:rPr lang="en-RO" sz="1600">
                <a:solidFill>
                  <a:schemeClr val="bg1"/>
                </a:solidFill>
                <a:latin typeface="Arial" panose="020B0604020202020204" pitchFamily="34" charset="0"/>
                <a:cs typeface="Arial" panose="020B0604020202020204" pitchFamily="34" charset="0"/>
              </a:rPr>
              <a:t>población</a:t>
            </a:r>
          </a:p>
        </p:txBody>
      </p:sp>
      <p:sp>
        <p:nvSpPr>
          <p:cNvPr id="4" name="Rounded Rectangle 3">
            <a:extLst>
              <a:ext uri="{FF2B5EF4-FFF2-40B4-BE49-F238E27FC236}">
                <a16:creationId xmlns:a16="http://schemas.microsoft.com/office/drawing/2014/main" id="{6E5D31B9-7FB3-9B4B-AF8D-060667F3403D}"/>
              </a:ext>
            </a:extLst>
          </p:cNvPr>
          <p:cNvSpPr/>
          <p:nvPr/>
        </p:nvSpPr>
        <p:spPr>
          <a:xfrm>
            <a:off x="3653744" y="2505191"/>
            <a:ext cx="1800000" cy="492442"/>
          </a:xfrm>
          <a:prstGeom prst="roundRect">
            <a:avLst>
              <a:gd name="adj" fmla="val 23473"/>
            </a:avLst>
          </a:prstGeom>
          <a:solidFill>
            <a:srgbClr val="FFC000"/>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Expuestos</a:t>
            </a:r>
          </a:p>
        </p:txBody>
      </p:sp>
      <p:sp>
        <p:nvSpPr>
          <p:cNvPr id="6" name="Rounded Rectangle 5">
            <a:extLst>
              <a:ext uri="{FF2B5EF4-FFF2-40B4-BE49-F238E27FC236}">
                <a16:creationId xmlns:a16="http://schemas.microsoft.com/office/drawing/2014/main" id="{0DA1DF23-C447-5A46-A604-2FD36602812D}"/>
              </a:ext>
            </a:extLst>
          </p:cNvPr>
          <p:cNvSpPr/>
          <p:nvPr/>
        </p:nvSpPr>
        <p:spPr>
          <a:xfrm>
            <a:off x="6875688" y="2012749"/>
            <a:ext cx="1800000" cy="492442"/>
          </a:xfrm>
          <a:prstGeom prst="roundRect">
            <a:avLst>
              <a:gd name="adj" fmla="val 23473"/>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Enfermaron</a:t>
            </a:r>
          </a:p>
        </p:txBody>
      </p:sp>
      <p:sp>
        <p:nvSpPr>
          <p:cNvPr id="7" name="Rounded Rectangle 6">
            <a:extLst>
              <a:ext uri="{FF2B5EF4-FFF2-40B4-BE49-F238E27FC236}">
                <a16:creationId xmlns:a16="http://schemas.microsoft.com/office/drawing/2014/main" id="{94C74ADF-1C68-7644-AC0D-5FA1CD61DAF0}"/>
              </a:ext>
            </a:extLst>
          </p:cNvPr>
          <p:cNvSpPr/>
          <p:nvPr/>
        </p:nvSpPr>
        <p:spPr>
          <a:xfrm>
            <a:off x="3653744" y="5180493"/>
            <a:ext cx="1800000" cy="492442"/>
          </a:xfrm>
          <a:prstGeom prst="roundRect">
            <a:avLst>
              <a:gd name="adj" fmla="val 23473"/>
            </a:avLst>
          </a:prstGeom>
          <a:solidFill>
            <a:srgbClr val="3D6C9D"/>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No expuestos</a:t>
            </a:r>
          </a:p>
        </p:txBody>
      </p:sp>
      <p:sp>
        <p:nvSpPr>
          <p:cNvPr id="8" name="Rounded Rectangle 7">
            <a:extLst>
              <a:ext uri="{FF2B5EF4-FFF2-40B4-BE49-F238E27FC236}">
                <a16:creationId xmlns:a16="http://schemas.microsoft.com/office/drawing/2014/main" id="{16A90E9F-EA63-B749-9C79-ECBD0169C451}"/>
              </a:ext>
            </a:extLst>
          </p:cNvPr>
          <p:cNvSpPr/>
          <p:nvPr/>
        </p:nvSpPr>
        <p:spPr>
          <a:xfrm>
            <a:off x="6875688" y="4692262"/>
            <a:ext cx="1800000" cy="492442"/>
          </a:xfrm>
          <a:prstGeom prst="roundRect">
            <a:avLst>
              <a:gd name="adj" fmla="val 23473"/>
            </a:avLst>
          </a:prstGeom>
          <a:solidFill>
            <a:srgbClr val="ED7D31"/>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Enfermaron</a:t>
            </a:r>
          </a:p>
        </p:txBody>
      </p:sp>
      <p:sp>
        <p:nvSpPr>
          <p:cNvPr id="10" name="Rounded Rectangle 9">
            <a:extLst>
              <a:ext uri="{FF2B5EF4-FFF2-40B4-BE49-F238E27FC236}">
                <a16:creationId xmlns:a16="http://schemas.microsoft.com/office/drawing/2014/main" id="{46E2DD6A-8244-4F4D-B655-C86B288261F7}"/>
              </a:ext>
            </a:extLst>
          </p:cNvPr>
          <p:cNvSpPr/>
          <p:nvPr/>
        </p:nvSpPr>
        <p:spPr>
          <a:xfrm>
            <a:off x="6875688" y="2997633"/>
            <a:ext cx="1800000" cy="492442"/>
          </a:xfrm>
          <a:prstGeom prst="roundRect">
            <a:avLst>
              <a:gd name="adj" fmla="val 23473"/>
            </a:avLst>
          </a:prstGeom>
          <a:solidFill>
            <a:srgbClr val="3D6C9D"/>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No enfermaron</a:t>
            </a:r>
          </a:p>
        </p:txBody>
      </p:sp>
      <p:sp>
        <p:nvSpPr>
          <p:cNvPr id="11" name="Rounded Rectangle 10">
            <a:extLst>
              <a:ext uri="{FF2B5EF4-FFF2-40B4-BE49-F238E27FC236}">
                <a16:creationId xmlns:a16="http://schemas.microsoft.com/office/drawing/2014/main" id="{3C09A277-AD8C-A941-A209-CE884608E196}"/>
              </a:ext>
            </a:extLst>
          </p:cNvPr>
          <p:cNvSpPr/>
          <p:nvPr/>
        </p:nvSpPr>
        <p:spPr>
          <a:xfrm>
            <a:off x="6875688" y="5672935"/>
            <a:ext cx="1800000" cy="492442"/>
          </a:xfrm>
          <a:prstGeom prst="roundRect">
            <a:avLst>
              <a:gd name="adj" fmla="val 23473"/>
            </a:avLst>
          </a:prstGeom>
          <a:solidFill>
            <a:srgbClr val="3D6C9D"/>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RO" sz="1600">
                <a:solidFill>
                  <a:schemeClr val="bg1"/>
                </a:solidFill>
                <a:latin typeface="Arial" panose="020B0604020202020204" pitchFamily="34" charset="0"/>
                <a:cs typeface="Arial" panose="020B0604020202020204" pitchFamily="34" charset="0"/>
              </a:rPr>
              <a:t>No enfermaron</a:t>
            </a:r>
          </a:p>
        </p:txBody>
      </p:sp>
    </p:spTree>
    <p:extLst>
      <p:ext uri="{BB962C8B-B14F-4D97-AF65-F5344CB8AC3E}">
        <p14:creationId xmlns:p14="http://schemas.microsoft.com/office/powerpoint/2010/main" val="2427528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B996D4-8F2A-B046-922A-F8C6C7BEEE6D}"/>
              </a:ext>
            </a:extLst>
          </p:cNvPr>
          <p:cNvSpPr/>
          <p:nvPr/>
        </p:nvSpPr>
        <p:spPr>
          <a:xfrm>
            <a:off x="1" y="1677798"/>
            <a:ext cx="9144000" cy="4703951"/>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818348" cy="984885"/>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Calcular </a:t>
            </a:r>
            <a:r>
              <a:rPr lang="en-GB" sz="3200" spc="-50" dirty="0" err="1">
                <a:solidFill>
                  <a:srgbClr val="3D6C9D"/>
                </a:solidFill>
                <a:latin typeface="Arial Black" panose="020B0604020202020204" pitchFamily="34" charset="0"/>
                <a:cs typeface="Arial Black" panose="020B0604020202020204" pitchFamily="34" charset="0"/>
              </a:rPr>
              <a:t>tasa de ataque </a:t>
            </a:r>
            <a:r>
              <a:rPr lang="en-GB" sz="3200" b="1" spc="-50" dirty="0" err="1">
                <a:solidFill>
                  <a:srgbClr val="3D6C9D"/>
                </a:solidFill>
                <a:latin typeface="Arial Black" panose="020B0604020202020204" pitchFamily="34" charset="0"/>
                <a:cs typeface="Arial Black" panose="020B0604020202020204" pitchFamily="34" charset="0"/>
              </a:rPr>
              <a:t>específica</a:t>
            </a:r>
          </a:p>
          <a:p>
            <a:r>
              <a:rPr lang="en-GB" sz="3200" b="1" spc="-50" dirty="0" err="1">
                <a:solidFill>
                  <a:srgbClr val="3D6C9D"/>
                </a:solidFill>
                <a:latin typeface="Arial Black" panose="020B0604020202020204" pitchFamily="34" charset="0"/>
                <a:cs typeface="Arial Black" panose="020B0604020202020204" pitchFamily="34" charset="0"/>
              </a:rPr>
              <a:t>para cada exposición:</a:t>
            </a:r>
          </a:p>
        </p:txBody>
      </p:sp>
      <p:graphicFrame>
        <p:nvGraphicFramePr>
          <p:cNvPr id="17" name="Table 3">
            <a:extLst>
              <a:ext uri="{FF2B5EF4-FFF2-40B4-BE49-F238E27FC236}">
                <a16:creationId xmlns:a16="http://schemas.microsoft.com/office/drawing/2014/main" id="{6759A367-9496-4044-9A23-EDB682BFAAE6}"/>
              </a:ext>
            </a:extLst>
          </p:cNvPr>
          <p:cNvGraphicFramePr>
            <a:graphicFrameLocks noGrp="1"/>
          </p:cNvGraphicFramePr>
          <p:nvPr>
            <p:extLst>
              <p:ext uri="{D42A27DB-BD31-4B8C-83A1-F6EECF244321}">
                <p14:modId xmlns:p14="http://schemas.microsoft.com/office/powerpoint/2010/main" val="2636943500"/>
              </p:ext>
            </p:extLst>
          </p:nvPr>
        </p:nvGraphicFramePr>
        <p:xfrm>
          <a:off x="429700" y="2164509"/>
          <a:ext cx="8245988" cy="3780560"/>
        </p:xfrm>
        <a:graphic>
          <a:graphicData uri="http://schemas.openxmlformats.org/drawingml/2006/table">
            <a:tbl>
              <a:tblPr>
                <a:effectLst>
                  <a:outerShdw blurRad="50800" dist="38100" dir="5400000" algn="t" rotWithShape="0">
                    <a:prstClr val="black">
                      <a:alpha val="40000"/>
                    </a:prstClr>
                  </a:outerShdw>
                </a:effectLst>
                <a:tableStyleId>{5C22544A-7EE6-4342-B048-85BDC9FD1C3A}</a:tableStyleId>
              </a:tblPr>
              <a:tblGrid>
                <a:gridCol w="2061497">
                  <a:extLst>
                    <a:ext uri="{9D8B030D-6E8A-4147-A177-3AD203B41FA5}">
                      <a16:colId xmlns:a16="http://schemas.microsoft.com/office/drawing/2014/main" val="4266073103"/>
                    </a:ext>
                  </a:extLst>
                </a:gridCol>
                <a:gridCol w="2061497">
                  <a:extLst>
                    <a:ext uri="{9D8B030D-6E8A-4147-A177-3AD203B41FA5}">
                      <a16:colId xmlns:a16="http://schemas.microsoft.com/office/drawing/2014/main" val="6642283"/>
                    </a:ext>
                  </a:extLst>
                </a:gridCol>
                <a:gridCol w="2061497">
                  <a:extLst>
                    <a:ext uri="{9D8B030D-6E8A-4147-A177-3AD203B41FA5}">
                      <a16:colId xmlns:a16="http://schemas.microsoft.com/office/drawing/2014/main" val="1746359052"/>
                    </a:ext>
                  </a:extLst>
                </a:gridCol>
                <a:gridCol w="2061497">
                  <a:extLst>
                    <a:ext uri="{9D8B030D-6E8A-4147-A177-3AD203B41FA5}">
                      <a16:colId xmlns:a16="http://schemas.microsoft.com/office/drawing/2014/main" val="2002867619"/>
                    </a:ext>
                  </a:extLst>
                </a:gridCol>
              </a:tblGrid>
              <a:tr h="612112">
                <a:tc>
                  <a:txBody>
                    <a:bodyPr/>
                    <a:lstStyle/>
                    <a:p>
                      <a:pPr algn="l"/>
                      <a:endParaRPr lang="en-RO" sz="1200" b="1" i="0" dirty="0">
                        <a:latin typeface="Arial" panose="020B0604020202020204" pitchFamily="34" charset="0"/>
                        <a:cs typeface="Arial" panose="020B0604020202020204" pitchFamily="34" charset="0"/>
                      </a:endParaRPr>
                    </a:p>
                  </a:txBody>
                  <a:tcPr marL="72000" marR="72000" anchor="ctr">
                    <a:lnL w="12700" cap="flat" cmpd="sng" algn="ctr">
                      <a:no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RO" sz="1200" b="1" i="0" dirty="0">
                          <a:solidFill>
                            <a:schemeClr val="bg1"/>
                          </a:solidFill>
                          <a:latin typeface="Arial" panose="020B0604020202020204" pitchFamily="34" charset="0"/>
                          <a:cs typeface="Arial" panose="020B0604020202020204" pitchFamily="34" charset="0"/>
                        </a:rPr>
                        <a:t>Enfermo</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accent2"/>
                    </a:solidFill>
                  </a:tcPr>
                </a:tc>
                <a:tc>
                  <a:txBody>
                    <a:bodyPr/>
                    <a:lstStyle/>
                    <a:p>
                      <a:pPr algn="ctr"/>
                      <a:r>
                        <a:rPr lang="en-RO" sz="1200" b="1" i="0" dirty="0">
                          <a:solidFill>
                            <a:schemeClr val="bg1"/>
                          </a:solidFill>
                          <a:latin typeface="Arial" panose="020B0604020202020204" pitchFamily="34" charset="0"/>
                          <a:cs typeface="Arial" panose="020B0604020202020204" pitchFamily="34" charset="0"/>
                        </a:rPr>
                        <a:t>No enfermo</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accent2"/>
                    </a:solidFill>
                  </a:tcPr>
                </a:tc>
                <a:tc>
                  <a:txBody>
                    <a:bodyPr/>
                    <a:lstStyle/>
                    <a:p>
                      <a:pPr algn="ctr"/>
                      <a:r>
                        <a:rPr lang="en-RO" sz="1200" b="1" i="0" dirty="0">
                          <a:solidFill>
                            <a:schemeClr val="bg1"/>
                          </a:solidFill>
                          <a:latin typeface="Arial" panose="020B0604020202020204" pitchFamily="34" charset="0"/>
                          <a:cs typeface="Arial" panose="020B0604020202020204" pitchFamily="34" charset="0"/>
                        </a:rPr>
                        <a:t>Tasa de ataque</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2718933762"/>
                  </a:ext>
                </a:extLst>
              </a:tr>
              <a:tr h="180000">
                <a:tc gridSpan="4">
                  <a:txBody>
                    <a:bodyPr/>
                    <a:lstStyle/>
                    <a:p>
                      <a:pPr algn="l"/>
                      <a:endParaRPr lang="en-RO" sz="400" b="0" i="0" dirty="0">
                        <a:latin typeface="Arial" panose="020B0604020202020204" pitchFamily="34" charset="0"/>
                        <a:cs typeface="Arial" panose="020B0604020202020204" pitchFamily="34" charset="0"/>
                      </a:endParaRPr>
                    </a:p>
                  </a:txBody>
                  <a:tcPr marL="72000" marR="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extLst>
                  <a:ext uri="{0D108BD9-81ED-4DB2-BD59-A6C34878D82A}">
                    <a16:rowId xmlns:a16="http://schemas.microsoft.com/office/drawing/2014/main" val="290042459"/>
                  </a:ext>
                </a:extLst>
              </a:tr>
              <a:tr h="306056">
                <a:tc>
                  <a:txBody>
                    <a:bodyPr/>
                    <a:lstStyle/>
                    <a:p>
                      <a:pPr algn="l"/>
                      <a:r>
                        <a:rPr lang="en-RO" sz="1200" b="0" i="0" dirty="0">
                          <a:latin typeface="Arial" panose="020B0604020202020204" pitchFamily="34" charset="0"/>
                          <a:cs typeface="Arial" panose="020B0604020202020204" pitchFamily="34" charset="0"/>
                        </a:rPr>
                        <a:t>Salsa</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4</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10</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29%</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90144933"/>
                  </a:ext>
                </a:extLst>
              </a:tr>
              <a:tr h="306056">
                <a:tc>
                  <a:txBody>
                    <a:bodyPr/>
                    <a:lstStyle/>
                    <a:p>
                      <a:pPr algn="l"/>
                      <a:r>
                        <a:rPr lang="en-RO" sz="1200" b="0" i="0" dirty="0">
                          <a:latin typeface="Arial" panose="020B0604020202020204" pitchFamily="34" charset="0"/>
                          <a:cs typeface="Arial" panose="020B0604020202020204" pitchFamily="34" charset="0"/>
                        </a:rPr>
                        <a:t>No salsa</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12</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34</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26%</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48462538"/>
                  </a:ext>
                </a:extLst>
              </a:tr>
              <a:tr h="180000">
                <a:tc gridSpan="4">
                  <a:txBody>
                    <a:bodyPr/>
                    <a:lstStyle/>
                    <a:p>
                      <a:pPr algn="l"/>
                      <a:endParaRPr lang="en-RO" sz="400" b="0" i="0" dirty="0">
                        <a:latin typeface="Arial" panose="020B0604020202020204" pitchFamily="34" charset="0"/>
                        <a:cs typeface="Arial" panose="020B0604020202020204" pitchFamily="34" charset="0"/>
                      </a:endParaRPr>
                    </a:p>
                  </a:txBody>
                  <a:tcPr marL="72000" marR="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extLst>
                  <a:ext uri="{0D108BD9-81ED-4DB2-BD59-A6C34878D82A}">
                    <a16:rowId xmlns:a16="http://schemas.microsoft.com/office/drawing/2014/main" val="4032255388"/>
                  </a:ext>
                </a:extLst>
              </a:tr>
              <a:tr h="306056">
                <a:tc>
                  <a:txBody>
                    <a:bodyPr/>
                    <a:lstStyle/>
                    <a:p>
                      <a:pPr algn="l"/>
                      <a:r>
                        <a:rPr lang="en-RO" sz="1200" b="0" i="0" dirty="0">
                          <a:latin typeface="Arial" panose="020B0604020202020204" pitchFamily="34" charset="0"/>
                          <a:cs typeface="Arial" panose="020B0604020202020204" pitchFamily="34" charset="0"/>
                        </a:rPr>
                        <a:t>Mayonesa</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15</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4</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79%</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3448266"/>
                  </a:ext>
                </a:extLst>
              </a:tr>
              <a:tr h="306056">
                <a:tc>
                  <a:txBody>
                    <a:bodyPr/>
                    <a:lstStyle/>
                    <a:p>
                      <a:pPr algn="l"/>
                      <a:r>
                        <a:rPr lang="en-RO" sz="1200" b="0" i="0" dirty="0">
                          <a:latin typeface="Arial" panose="020B0604020202020204" pitchFamily="34" charset="0"/>
                          <a:cs typeface="Arial" panose="020B0604020202020204" pitchFamily="34" charset="0"/>
                        </a:rPr>
                        <a:t>No mayonesa</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1</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40</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2%</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66609849"/>
                  </a:ext>
                </a:extLst>
              </a:tr>
              <a:tr h="180000">
                <a:tc gridSpan="4">
                  <a:txBody>
                    <a:bodyPr/>
                    <a:lstStyle/>
                    <a:p>
                      <a:pPr algn="l"/>
                      <a:endParaRPr lang="en-RO" sz="400" b="0" i="0" dirty="0">
                        <a:latin typeface="Arial" panose="020B0604020202020204" pitchFamily="34" charset="0"/>
                        <a:cs typeface="Arial" panose="020B0604020202020204" pitchFamily="34" charset="0"/>
                      </a:endParaRPr>
                    </a:p>
                  </a:txBody>
                  <a:tcPr marL="72000" marR="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extLst>
                  <a:ext uri="{0D108BD9-81ED-4DB2-BD59-A6C34878D82A}">
                    <a16:rowId xmlns:a16="http://schemas.microsoft.com/office/drawing/2014/main" val="3578880794"/>
                  </a:ext>
                </a:extLst>
              </a:tr>
              <a:tr h="306056">
                <a:tc>
                  <a:txBody>
                    <a:bodyPr/>
                    <a:lstStyle/>
                    <a:p>
                      <a:pPr algn="l"/>
                      <a:r>
                        <a:rPr lang="en-RO" sz="1200" b="0" i="0" dirty="0">
                          <a:latin typeface="Arial" panose="020B0604020202020204" pitchFamily="34" charset="0"/>
                          <a:cs typeface="Arial" panose="020B0604020202020204" pitchFamily="34" charset="0"/>
                        </a:rPr>
                        <a:t>Hombre</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7</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28</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20%</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41331925"/>
                  </a:ext>
                </a:extLst>
              </a:tr>
              <a:tr h="306056">
                <a:tc>
                  <a:txBody>
                    <a:bodyPr/>
                    <a:lstStyle/>
                    <a:p>
                      <a:pPr algn="l"/>
                      <a:r>
                        <a:rPr lang="en-RO" sz="1200" b="0" i="0" dirty="0">
                          <a:latin typeface="Arial" panose="020B0604020202020204" pitchFamily="34" charset="0"/>
                          <a:cs typeface="Arial" panose="020B0604020202020204" pitchFamily="34" charset="0"/>
                        </a:rPr>
                        <a:t>Mujer</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9</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16</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36%</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35453675"/>
                  </a:ext>
                </a:extLst>
              </a:tr>
              <a:tr h="180000">
                <a:tc gridSpan="4">
                  <a:txBody>
                    <a:bodyPr/>
                    <a:lstStyle/>
                    <a:p>
                      <a:pPr algn="l"/>
                      <a:endParaRPr lang="en-RO" sz="400" b="0" i="0" dirty="0">
                        <a:latin typeface="Arial" panose="020B0604020202020204" pitchFamily="34" charset="0"/>
                        <a:cs typeface="Arial" panose="020B0604020202020204" pitchFamily="34" charset="0"/>
                      </a:endParaRPr>
                    </a:p>
                  </a:txBody>
                  <a:tcPr marL="72000" marR="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hMerge="1">
                  <a:txBody>
                    <a:bodyPr/>
                    <a:lstStyle/>
                    <a:p>
                      <a:pPr algn="ctr"/>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extLst>
                  <a:ext uri="{0D108BD9-81ED-4DB2-BD59-A6C34878D82A}">
                    <a16:rowId xmlns:a16="http://schemas.microsoft.com/office/drawing/2014/main" val="1171083239"/>
                  </a:ext>
                </a:extLst>
              </a:tr>
              <a:tr h="306056">
                <a:tc>
                  <a:txBody>
                    <a:bodyPr/>
                    <a:lstStyle/>
                    <a:p>
                      <a:pPr algn="l"/>
                      <a:r>
                        <a:rPr lang="en-RO" sz="1200" b="0" i="0" dirty="0">
                          <a:latin typeface="Arial" panose="020B0604020202020204" pitchFamily="34" charset="0"/>
                          <a:cs typeface="Arial" panose="020B0604020202020204" pitchFamily="34" charset="0"/>
                        </a:rPr>
                        <a:t>Adulto</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11</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32</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26%</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13006735"/>
                  </a:ext>
                </a:extLst>
              </a:tr>
              <a:tr h="306056">
                <a:tc>
                  <a:txBody>
                    <a:bodyPr/>
                    <a:lstStyle/>
                    <a:p>
                      <a:pPr algn="l"/>
                      <a:r>
                        <a:rPr lang="en-RO" sz="1200" b="0" i="0" dirty="0">
                          <a:latin typeface="Arial" panose="020B0604020202020204" pitchFamily="34" charset="0"/>
                          <a:cs typeface="Arial" panose="020B0604020202020204" pitchFamily="34" charset="0"/>
                        </a:rPr>
                        <a:t>Niño</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5</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12</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0" i="0" dirty="0">
                          <a:latin typeface="Arial" panose="020B0604020202020204" pitchFamily="34" charset="0"/>
                          <a:cs typeface="Arial" panose="020B0604020202020204" pitchFamily="34" charset="0"/>
                        </a:rPr>
                        <a:t>29%</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17474271"/>
                  </a:ext>
                </a:extLst>
              </a:tr>
            </a:tbl>
          </a:graphicData>
        </a:graphic>
      </p:graphicFrame>
    </p:spTree>
    <p:extLst>
      <p:ext uri="{BB962C8B-B14F-4D97-AF65-F5344CB8AC3E}">
        <p14:creationId xmlns:p14="http://schemas.microsoft.com/office/powerpoint/2010/main" val="3406782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F3F3EC-D477-B44D-B381-DA592E0C11D8}"/>
              </a:ext>
            </a:extLst>
          </p:cNvPr>
          <p:cNvSpPr/>
          <p:nvPr/>
        </p:nvSpPr>
        <p:spPr>
          <a:xfrm>
            <a:off x="1" y="1677798"/>
            <a:ext cx="9144000" cy="4703951"/>
          </a:xfrm>
          <a:prstGeom prst="rect">
            <a:avLst/>
          </a:prstGeom>
          <a:solidFill>
            <a:srgbClr val="DBE4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2" name="TextBox 1">
            <a:extLst>
              <a:ext uri="{FF2B5EF4-FFF2-40B4-BE49-F238E27FC236}">
                <a16:creationId xmlns:a16="http://schemas.microsoft.com/office/drawing/2014/main" id="{9F12C664-A87B-1543-B378-2C95437DDADA}"/>
              </a:ext>
            </a:extLst>
          </p:cNvPr>
          <p:cNvSpPr txBox="1"/>
          <p:nvPr/>
        </p:nvSpPr>
        <p:spPr>
          <a:xfrm>
            <a:off x="431800" y="379681"/>
            <a:ext cx="7818348" cy="492443"/>
          </a:xfrm>
          <a:prstGeom prst="rect">
            <a:avLst/>
          </a:prstGeom>
          <a:noFill/>
        </p:spPr>
        <p:txBody>
          <a:bodyPr wrap="square" lIns="0" tIns="0" rIns="0" bIns="0" rtlCol="0">
            <a:spAutoFit/>
          </a:bodyPr>
          <a:lstStyle/>
          <a:p>
            <a:r>
              <a:rPr lang="en-GB" sz="3200" b="1" spc="-50" dirty="0" err="1">
                <a:solidFill>
                  <a:srgbClr val="3D6C9D"/>
                </a:solidFill>
                <a:latin typeface="Arial Black" panose="020B0604020202020204" pitchFamily="34" charset="0"/>
                <a:cs typeface="Arial Black" panose="020B0604020202020204" pitchFamily="34" charset="0"/>
              </a:rPr>
              <a:t>Calculando el riesgo relativo</a:t>
            </a:r>
          </a:p>
        </p:txBody>
      </p:sp>
      <p:graphicFrame>
        <p:nvGraphicFramePr>
          <p:cNvPr id="4" name="Table 3">
            <a:extLst>
              <a:ext uri="{FF2B5EF4-FFF2-40B4-BE49-F238E27FC236}">
                <a16:creationId xmlns:a16="http://schemas.microsoft.com/office/drawing/2014/main" id="{C4F4AD7E-7B96-A94D-BC84-243280C6AE27}"/>
              </a:ext>
            </a:extLst>
          </p:cNvPr>
          <p:cNvGraphicFramePr>
            <a:graphicFrameLocks noGrp="1"/>
          </p:cNvGraphicFramePr>
          <p:nvPr>
            <p:extLst>
              <p:ext uri="{D42A27DB-BD31-4B8C-83A1-F6EECF244321}">
                <p14:modId xmlns:p14="http://schemas.microsoft.com/office/powerpoint/2010/main" val="3629209665"/>
              </p:ext>
            </p:extLst>
          </p:nvPr>
        </p:nvGraphicFramePr>
        <p:xfrm>
          <a:off x="429700" y="2899494"/>
          <a:ext cx="8245985" cy="1530280"/>
        </p:xfrm>
        <a:graphic>
          <a:graphicData uri="http://schemas.openxmlformats.org/drawingml/2006/table">
            <a:tbl>
              <a:tblPr>
                <a:effectLst>
                  <a:outerShdw blurRad="50800" dist="38100" dir="5400000" algn="t" rotWithShape="0">
                    <a:prstClr val="black">
                      <a:alpha val="40000"/>
                    </a:prstClr>
                  </a:outerShdw>
                </a:effectLst>
                <a:tableStyleId>{5C22544A-7EE6-4342-B048-85BDC9FD1C3A}</a:tableStyleId>
              </a:tblPr>
              <a:tblGrid>
                <a:gridCol w="1649197">
                  <a:extLst>
                    <a:ext uri="{9D8B030D-6E8A-4147-A177-3AD203B41FA5}">
                      <a16:colId xmlns:a16="http://schemas.microsoft.com/office/drawing/2014/main" val="4266073103"/>
                    </a:ext>
                  </a:extLst>
                </a:gridCol>
                <a:gridCol w="1649197">
                  <a:extLst>
                    <a:ext uri="{9D8B030D-6E8A-4147-A177-3AD203B41FA5}">
                      <a16:colId xmlns:a16="http://schemas.microsoft.com/office/drawing/2014/main" val="6642283"/>
                    </a:ext>
                  </a:extLst>
                </a:gridCol>
                <a:gridCol w="1649197">
                  <a:extLst>
                    <a:ext uri="{9D8B030D-6E8A-4147-A177-3AD203B41FA5}">
                      <a16:colId xmlns:a16="http://schemas.microsoft.com/office/drawing/2014/main" val="1746359052"/>
                    </a:ext>
                  </a:extLst>
                </a:gridCol>
                <a:gridCol w="1649197">
                  <a:extLst>
                    <a:ext uri="{9D8B030D-6E8A-4147-A177-3AD203B41FA5}">
                      <a16:colId xmlns:a16="http://schemas.microsoft.com/office/drawing/2014/main" val="2002867619"/>
                    </a:ext>
                  </a:extLst>
                </a:gridCol>
                <a:gridCol w="1649197">
                  <a:extLst>
                    <a:ext uri="{9D8B030D-6E8A-4147-A177-3AD203B41FA5}">
                      <a16:colId xmlns:a16="http://schemas.microsoft.com/office/drawing/2014/main" val="1577826046"/>
                    </a:ext>
                  </a:extLst>
                </a:gridCol>
              </a:tblGrid>
              <a:tr h="306056">
                <a:tc rowSpan="2">
                  <a:txBody>
                    <a:bodyPr/>
                    <a:lstStyle/>
                    <a:p>
                      <a:pPr algn="l"/>
                      <a:endParaRPr lang="en-RO" sz="1200" b="1" i="0" dirty="0">
                        <a:latin typeface="Arial" panose="020B0604020202020204" pitchFamily="34" charset="0"/>
                        <a:cs typeface="Arial" panose="020B0604020202020204" pitchFamily="34" charset="0"/>
                      </a:endParaRPr>
                    </a:p>
                  </a:txBody>
                  <a:tcPr marL="72000" marR="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rowSpan="2">
                  <a:txBody>
                    <a:bodyPr/>
                    <a:lstStyle/>
                    <a:p>
                      <a:pPr algn="l"/>
                      <a:endParaRPr lang="en-RO" sz="1200" b="1" i="0" dirty="0">
                        <a:latin typeface="Arial" panose="020B0604020202020204" pitchFamily="34" charset="0"/>
                        <a:cs typeface="Arial" panose="020B0604020202020204" pitchFamily="34" charset="0"/>
                      </a:endParaRPr>
                    </a:p>
                  </a:txBody>
                  <a:tcPr marL="72000" marR="72000" anchor="ctr">
                    <a:lnL w="12700" cap="flat" cmpd="sng" algn="ctr">
                      <a:no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gridSpan="3">
                  <a:txBody>
                    <a:bodyPr/>
                    <a:lstStyle/>
                    <a:p>
                      <a:pPr algn="ctr"/>
                      <a:r>
                        <a:rPr lang="en-RO" sz="1200" b="1" i="0" dirty="0">
                          <a:solidFill>
                            <a:schemeClr val="bg1"/>
                          </a:solidFill>
                          <a:latin typeface="Arial" panose="020B0604020202020204" pitchFamily="34" charset="0"/>
                          <a:cs typeface="Arial" panose="020B0604020202020204" pitchFamily="34" charset="0"/>
                        </a:rPr>
                        <a:t>Enfermo</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accent2"/>
                    </a:solidFill>
                  </a:tcPr>
                </a:tc>
                <a:tc hMerge="1">
                  <a:txBody>
                    <a:bodyPr/>
                    <a:lstStyle/>
                    <a:p>
                      <a:pPr algn="ctr"/>
                      <a:endParaRPr lang="en-RO" sz="1200" b="1"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rgbClr val="FFC000">
                        <a:alpha val="29804"/>
                      </a:srgbClr>
                    </a:solidFill>
                  </a:tcPr>
                </a:tc>
                <a:tc hMerge="1">
                  <a:txBody>
                    <a:bodyPr/>
                    <a:lstStyle/>
                    <a:p>
                      <a:pPr algn="ctr"/>
                      <a:endParaRPr lang="en-RO" sz="1200" b="1"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rgbClr val="FFC000">
                        <a:alpha val="29804"/>
                      </a:srgbClr>
                    </a:solidFill>
                  </a:tcPr>
                </a:tc>
                <a:extLst>
                  <a:ext uri="{0D108BD9-81ED-4DB2-BD59-A6C34878D82A}">
                    <a16:rowId xmlns:a16="http://schemas.microsoft.com/office/drawing/2014/main" val="2718933762"/>
                  </a:ext>
                </a:extLst>
              </a:tr>
              <a:tr h="306056">
                <a:tc vMerge="1">
                  <a:txBody>
                    <a:bodyPr/>
                    <a:lstStyle/>
                    <a:p>
                      <a:endParaRPr lang="en-RO"/>
                    </a:p>
                  </a:txBody>
                  <a:tcPr/>
                </a:tc>
                <a:tc vMerge="1">
                  <a:txBody>
                    <a:bodyPr/>
                    <a:lstStyle/>
                    <a:p>
                      <a:endParaRPr lang="en-RO"/>
                    </a:p>
                  </a:txBody>
                  <a:tcPr/>
                </a:tc>
                <a:tc>
                  <a:txBody>
                    <a:bodyPr/>
                    <a:lstStyle/>
                    <a:p>
                      <a:pPr algn="ctr"/>
                      <a:r>
                        <a:rPr lang="en-RO" sz="1200" b="1" i="0" dirty="0">
                          <a:solidFill>
                            <a:schemeClr val="bg1"/>
                          </a:solidFill>
                          <a:latin typeface="Arial" panose="020B0604020202020204" pitchFamily="34" charset="0"/>
                          <a:cs typeface="Arial" panose="020B0604020202020204" pitchFamily="34" charset="0"/>
                        </a:rPr>
                        <a:t>Si</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accent2"/>
                    </a:solidFill>
                  </a:tcPr>
                </a:tc>
                <a:tc>
                  <a:txBody>
                    <a:bodyPr/>
                    <a:lstStyle/>
                    <a:p>
                      <a:pPr algn="ctr"/>
                      <a:r>
                        <a:rPr lang="en-RO" sz="1200" b="1" i="0" dirty="0">
                          <a:solidFill>
                            <a:schemeClr val="bg1"/>
                          </a:solidFill>
                          <a:latin typeface="Arial" panose="020B0604020202020204" pitchFamily="34" charset="0"/>
                          <a:cs typeface="Arial" panose="020B0604020202020204" pitchFamily="34" charset="0"/>
                        </a:rPr>
                        <a:t>No</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accent2"/>
                    </a:solidFill>
                  </a:tcPr>
                </a:tc>
                <a:tc>
                  <a:txBody>
                    <a:bodyPr/>
                    <a:lstStyle/>
                    <a:p>
                      <a:pPr algn="ctr"/>
                      <a:r>
                        <a:rPr lang="en-RO" sz="1200" b="1" i="0" dirty="0">
                          <a:solidFill>
                            <a:schemeClr val="bg1"/>
                          </a:solidFill>
                          <a:latin typeface="Arial" panose="020B0604020202020204" pitchFamily="34" charset="0"/>
                          <a:cs typeface="Arial" panose="020B0604020202020204" pitchFamily="34" charset="0"/>
                        </a:rPr>
                        <a:t>Total</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59505133"/>
                  </a:ext>
                </a:extLst>
              </a:tr>
              <a:tr h="306056">
                <a:tc rowSpan="3">
                  <a:txBody>
                    <a:bodyPr/>
                    <a:lstStyle/>
                    <a:p>
                      <a:pPr algn="l"/>
                      <a:r>
                        <a:rPr lang="en-RO" sz="1200" b="0" i="0" dirty="0">
                          <a:latin typeface="Arial" panose="020B0604020202020204" pitchFamily="34" charset="0"/>
                          <a:cs typeface="Arial" panose="020B0604020202020204" pitchFamily="34" charset="0"/>
                        </a:rPr>
                        <a:t>Mayonesa</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l"/>
                      <a:r>
                        <a:rPr lang="en-RO" sz="1200" b="0" i="0" dirty="0">
                          <a:latin typeface="Arial" panose="020B0604020202020204" pitchFamily="34" charset="0"/>
                          <a:cs typeface="Arial" panose="020B0604020202020204" pitchFamily="34" charset="0"/>
                        </a:rPr>
                        <a:t>Si</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15</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4</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19</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90144933"/>
                  </a:ext>
                </a:extLst>
              </a:tr>
              <a:tr h="306056">
                <a:tc vMerge="1">
                  <a:txBody>
                    <a:bodyPr/>
                    <a:lstStyle/>
                    <a:p>
                      <a:pPr algn="l"/>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a:txBody>
                    <a:bodyPr/>
                    <a:lstStyle/>
                    <a:p>
                      <a:pPr algn="l"/>
                      <a:r>
                        <a:rPr lang="en-RO" sz="1200" b="0" i="0" dirty="0">
                          <a:latin typeface="Arial" panose="020B0604020202020204" pitchFamily="34" charset="0"/>
                          <a:cs typeface="Arial" panose="020B0604020202020204" pitchFamily="34" charset="0"/>
                        </a:rPr>
                        <a:t>No</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1</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40</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41</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48462538"/>
                  </a:ext>
                </a:extLst>
              </a:tr>
              <a:tr h="306056">
                <a:tc vMerge="1">
                  <a:txBody>
                    <a:bodyPr/>
                    <a:lstStyle/>
                    <a:p>
                      <a:pPr algn="l"/>
                      <a:endParaRPr lang="en-RO" sz="1200" b="0" i="0" dirty="0">
                        <a:latin typeface="Arial" panose="020B0604020202020204" pitchFamily="34" charset="0"/>
                        <a:cs typeface="Arial" panose="020B0604020202020204" pitchFamily="34" charset="0"/>
                      </a:endParaRP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noFill/>
                  </a:tcPr>
                </a:tc>
                <a:tc>
                  <a:txBody>
                    <a:bodyPr/>
                    <a:lstStyle/>
                    <a:p>
                      <a:pPr algn="l"/>
                      <a:r>
                        <a:rPr lang="en-RO" sz="1200" b="0" i="0" dirty="0">
                          <a:latin typeface="Arial" panose="020B0604020202020204" pitchFamily="34" charset="0"/>
                          <a:cs typeface="Arial" panose="020B0604020202020204" pitchFamily="34" charset="0"/>
                        </a:rPr>
                        <a:t>Total</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16</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44</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tc>
                  <a:txBody>
                    <a:bodyPr/>
                    <a:lstStyle/>
                    <a:p>
                      <a:pPr algn="ctr"/>
                      <a:r>
                        <a:rPr lang="en-RO" sz="1200" b="1" i="0" dirty="0">
                          <a:latin typeface="Arial" panose="020B0604020202020204" pitchFamily="34" charset="0"/>
                          <a:cs typeface="Arial" panose="020B0604020202020204" pitchFamily="34" charset="0"/>
                        </a:rPr>
                        <a:t>60</a:t>
                      </a:r>
                    </a:p>
                  </a:txBody>
                  <a:tcPr marL="72000" marR="72000" anchor="ctr">
                    <a:lnL w="6350" cap="flat" cmpd="sng" algn="ctr">
                      <a:solidFill>
                        <a:schemeClr val="tx1">
                          <a:lumMod val="85000"/>
                          <a:lumOff val="15000"/>
                        </a:schemeClr>
                      </a:solidFill>
                      <a:prstDash val="solid"/>
                      <a:round/>
                      <a:headEnd type="none" w="med" len="med"/>
                      <a:tailEnd type="none" w="med" len="med"/>
                    </a:lnL>
                    <a:lnR w="6350" cap="flat" cmpd="sng" algn="ctr">
                      <a:solidFill>
                        <a:schemeClr val="tx1">
                          <a:lumMod val="85000"/>
                          <a:lumOff val="15000"/>
                        </a:schemeClr>
                      </a:solidFill>
                      <a:prstDash val="solid"/>
                      <a:round/>
                      <a:headEnd type="none" w="med" len="med"/>
                      <a:tailEnd type="none" w="med" len="med"/>
                    </a:lnR>
                    <a:lnT w="6350" cap="flat" cmpd="sng" algn="ctr">
                      <a:solidFill>
                        <a:schemeClr val="tx1">
                          <a:lumMod val="85000"/>
                          <a:lumOff val="15000"/>
                        </a:schemeClr>
                      </a:solidFill>
                      <a:prstDash val="solid"/>
                      <a:round/>
                      <a:headEnd type="none" w="med" len="med"/>
                      <a:tailEnd type="none" w="med" len="med"/>
                    </a:lnT>
                    <a:lnB w="635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32255388"/>
                  </a:ext>
                </a:extLst>
              </a:tr>
            </a:tbl>
          </a:graphicData>
        </a:graphic>
      </p:graphicFrame>
      <p:sp>
        <p:nvSpPr>
          <p:cNvPr id="5" name="TextBox 4">
            <a:extLst>
              <a:ext uri="{FF2B5EF4-FFF2-40B4-BE49-F238E27FC236}">
                <a16:creationId xmlns:a16="http://schemas.microsoft.com/office/drawing/2014/main" id="{BA7EB35B-FE8C-EF4B-BCB2-911D09D94036}"/>
              </a:ext>
            </a:extLst>
          </p:cNvPr>
          <p:cNvSpPr txBox="1"/>
          <p:nvPr/>
        </p:nvSpPr>
        <p:spPr>
          <a:xfrm>
            <a:off x="431800" y="5051409"/>
            <a:ext cx="8243885" cy="246221"/>
          </a:xfrm>
          <a:prstGeom prst="rect">
            <a:avLst/>
          </a:prstGeom>
          <a:noFill/>
        </p:spPr>
        <p:txBody>
          <a:bodyPr wrap="square" lIns="0" tIns="0" rIns="0" bIns="0" rtlCol="0">
            <a:spAutoFit/>
          </a:bodyPr>
          <a:lstStyle/>
          <a:p>
            <a:r>
              <a:rPr lang="en-GB" sz="1600" dirty="0" err="1">
                <a:solidFill>
                  <a:schemeClr val="tx1"/>
                </a:solidFill>
              </a:rPr>
              <a:t>Riesgo relativo (RR) = Razón de riesgos = (15/19) / (1/41) = 32.4</a:t>
            </a:r>
          </a:p>
        </p:txBody>
      </p:sp>
    </p:spTree>
    <p:extLst>
      <p:ext uri="{BB962C8B-B14F-4D97-AF65-F5344CB8AC3E}">
        <p14:creationId xmlns:p14="http://schemas.microsoft.com/office/powerpoint/2010/main" val="2295086647"/>
      </p:ext>
    </p:extLst>
  </p:cSld>
  <p:clrMapOvr>
    <a:masterClrMapping/>
  </p:clrMapOvr>
</p:sld>
</file>

<file path=ppt/theme/theme1.xml><?xml version="1.0" encoding="utf-8"?>
<a:theme xmlns:a="http://schemas.openxmlformats.org/drawingml/2006/main" name="Mast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0A99749F33F64F95A051BBC96A4F1D" ma:contentTypeVersion="17" ma:contentTypeDescription="Create a new document." ma:contentTypeScope="" ma:versionID="5291f6761f077333fcabb842c0739908">
  <xsd:schema xmlns:xsd="http://www.w3.org/2001/XMLSchema" xmlns:xs="http://www.w3.org/2001/XMLSchema" xmlns:p="http://schemas.microsoft.com/office/2006/metadata/properties" xmlns:ns2="7170b921-48a6-4c9c-8595-41a35ee792fa" xmlns:ns3="5288815d-30e0-4460-8dab-82a13faf8463" xmlns:ns4="5e13aadc-de86-43ee-b386-40c01ba74c80" targetNamespace="http://schemas.microsoft.com/office/2006/metadata/properties" ma:root="true" ma:fieldsID="5fef478f95bb5c98995e950eca02bb60" ns2:_="" ns3:_="" ns4:_="">
    <xsd:import namespace="7170b921-48a6-4c9c-8595-41a35ee792fa"/>
    <xsd:import namespace="5288815d-30e0-4460-8dab-82a13faf8463"/>
    <xsd:import namespace="5e13aadc-de86-43ee-b386-40c01ba74c8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70b921-48a6-4c9c-8595-41a35ee792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0f44cca-6aff-4d49-827c-e4b3bc2e3f1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88815d-30e0-4460-8dab-82a13faf846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13aadc-de86-43ee-b386-40c01ba74c80"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1f68e32-b327-406a-95eb-0e0d7836d20d}" ma:internalName="TaxCatchAll" ma:showField="CatchAllData" ma:web="5288815d-30e0-4460-8dab-82a13faf84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CE7ECB-32D3-490A-B066-0AA2A0E5994E}">
  <ds:schemaRefs>
    <ds:schemaRef ds:uri="http://schemas.microsoft.com/sharepoint/v3/contenttype/forms"/>
  </ds:schemaRefs>
</ds:datastoreItem>
</file>

<file path=customXml/itemProps2.xml><?xml version="1.0" encoding="utf-8"?>
<ds:datastoreItem xmlns:ds="http://schemas.openxmlformats.org/officeDocument/2006/customXml" ds:itemID="{01642256-314F-4F39-B00B-D41DA839FA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70b921-48a6-4c9c-8595-41a35ee792fa"/>
    <ds:schemaRef ds:uri="5288815d-30e0-4460-8dab-82a13faf8463"/>
    <ds:schemaRef ds:uri="5e13aadc-de86-43ee-b386-40c01ba74c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2669</TotalTime>
  <Words>2847</Words>
  <Application>Microsoft Office PowerPoint</Application>
  <PresentationFormat>On-screen Show (4:3)</PresentationFormat>
  <Paragraphs>416</Paragraphs>
  <Slides>58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 Black</vt:lpstr>
      <vt:lpstr>Arial</vt:lpstr>
      <vt:lpstr>Calibri</vt:lpstr>
      <vt:lpstr>Times New Roman</vt:lpstr>
      <vt:lpstr>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DVBID</dc:creator>
  <cp:lastModifiedBy>Macias,  Jessica (WDC)</cp:lastModifiedBy>
  <cp:revision>1672</cp:revision>
  <dcterms:created xsi:type="dcterms:W3CDTF">2000-03-07T14:53:30Z</dcterms:created>
  <dcterms:modified xsi:type="dcterms:W3CDTF">2024-01-10T21:32:06Z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0x010100590A99749F33F64F95A051BBC96A4F1D</vt:lpwstr>
  </property>
</Properties>
</file>