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9"/>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2" r:id="rId14"/>
    <p:sldId id="273" r:id="rId15"/>
    <p:sldId id="274" r:id="rId16"/>
    <p:sldId id="275" r:id="rId17"/>
    <p:sldId id="276" r:id="rId18"/>
  </p:sldIdLst>
  <p:sldSz cx="9144000" cy="6858000" type="screen4x3"/>
  <p:notesSz cx="6797675" cy="9926638"/>
  <p:embeddedFontLst>
    <p:embeddedFont>
      <p:font typeface="Arial Black" panose="020B0A04020102020204" pitchFamily="34" charset="0"/>
      <p:bold r:id="rId20"/>
    </p:embeddedFont>
    <p:embeddedFont>
      <p:font typeface="Calibri" panose="020F0502020204030204" pitchFamily="34" charset="0"/>
      <p:regular r:id="rId21"/>
      <p:bold r:id="rId22"/>
      <p:italic r:id="rId23"/>
      <p:boldItalic r:id="rId24"/>
    </p:embeddedFont>
    <p:embeddedFont>
      <p:font typeface="Segoe UI" panose="020B050204020402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C9D"/>
    <a:srgbClr val="ED7D31"/>
    <a:srgbClr val="CADFEB"/>
    <a:srgbClr val="FFC000"/>
    <a:srgbClr val="595959"/>
    <a:srgbClr val="DDEAF6"/>
    <a:srgbClr val="146C9D"/>
    <a:srgbClr val="1233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9"/>
    <p:restoredTop sz="95033" autoAdjust="0"/>
  </p:normalViewPr>
  <p:slideViewPr>
    <p:cSldViewPr snapToGrid="0">
      <p:cViewPr varScale="1">
        <p:scale>
          <a:sx n="75" d="100"/>
          <a:sy n="75" d="100"/>
        </p:scale>
        <p:origin x="1704" y="58"/>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68"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67" Type="http://schemas.openxmlformats.org/officeDocument/2006/relationships/viewProps" Target="viewProps.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69"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ho.int/publications/i/item/978924154992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Every day, HAIs lead to prolonged hospital stays, long-term disability, increased antimicrobial resistance, huge additional costs to health systems, high costs to patients and their families, and unnecessary deaths.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Although HAIs are the most common adverse event in health care, their true global burden is not yet known accurately due to the difficulty of collecting reliable data: most countries lack surveillance systems for HAI, and those that do face complexity and a lack of uniform criteria for diagnosing them.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COSTS: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Although evidence regarding the economic burden of HAIs is limited, particularly in LMICs, available data from the United States and Europe suggest an impact of billions of dollars. According to the US Centers for Disease Control and Prevention, the total annual direct medical costs of HAIs for US hospitals are between USD 35.7 billion and USD 45 billion (19), while the annual economic impact in Europe amounts to EUR 7 billion (20). </a:t>
            </a:r>
            <a:endParaRPr lang="en-US" b="0" i="0" dirty="0">
              <a:solidFill>
                <a:srgbClr val="000000"/>
              </a:solidFill>
              <a:effectLst/>
              <a:latin typeface="Segoe UI" panose="020B0502040204020203" pitchFamily="34" charset="0"/>
            </a:endParaRPr>
          </a:p>
          <a:p>
            <a:r>
              <a:rPr lang="en-US" sz="1200" i="0" dirty="0"/>
              <a:t>World Health </a:t>
            </a:r>
            <a:r>
              <a:rPr lang="en-US" sz="1200" dirty="0"/>
              <a:t>Organization. Guidelines on core components of infection prevention and control </a:t>
            </a:r>
            <a:r>
              <a:rPr lang="en-US" sz="1200" dirty="0" err="1"/>
              <a:t>programmes</a:t>
            </a:r>
            <a:r>
              <a:rPr lang="en-US" sz="1200" dirty="0"/>
              <a:t> at the national and acute health care facility level. Geneva: WHO</a:t>
            </a:r>
            <a:r>
              <a:rPr lang="en-US" sz="1200" i="0" dirty="0"/>
              <a:t>; 2016. Available from: </a:t>
            </a:r>
            <a:r>
              <a:rPr lang="en-US" sz="1200" dirty="0">
                <a:hlinkClick r:id="rId3"/>
              </a:rPr>
              <a:t>https://www.who.int/publications/i/item/9789241549929</a:t>
            </a:r>
            <a:r>
              <a:rPr lang="en-US" sz="1200" dirty="0"/>
              <a:t> </a:t>
            </a:r>
            <a:endParaRPr lang="es-PE" sz="1200" dirty="0"/>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633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One in 10 patients get an infection while receiving care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More than 50% of surgical site infections may be resistant to antibiotics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Infection prevention and control reduces HAIs by at least 30%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Nosocomial infection affects a large number of patients worldwide, significantly increasing the mortality rate and financial losses. According to an estimate reported by WHO, approximately 15% of all hospitalized patients suffer from these infections. Infections are responsible for 4% to 56% of all causes of death in newborns, with an incidence rate of 75% in Southeast Asia and sub-Saharan Africa.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The frequency of infections overall in low-income countries is three times higher than in high-income countries, while the incidence is 3 to 20 times higher in neonates. </a:t>
            </a:r>
            <a:endParaRPr lang="en-US" b="0" i="0" dirty="0">
              <a:solidFill>
                <a:srgbClr val="000000"/>
              </a:solidFill>
              <a:effectLst/>
              <a:latin typeface="Segoe UI" panose="020B0502040204020203" pitchFamily="34" charset="0"/>
            </a:endParaRP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227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0" i="0" dirty="0">
                <a:solidFill>
                  <a:srgbClr val="000000"/>
                </a:solidFill>
                <a:effectLst/>
                <a:latin typeface="Calibri" panose="020F0502020204030204" pitchFamily="34" charset="0"/>
              </a:rPr>
              <a:t>Risk factors for HAI vary depending on the type of health care facility and the area of care where the patient is admitted, and are partially different in developing countries. In studies conducted in hospitals in high-income countries, the most common factors independently associated with the occurrence of HAI were: age&gt; 65 years; Intensive care unit (ICU) admission hospital stay longer than seven days; placement of a central venous catheter, urinary catheter, or endotracheal tube; having surgery; trauma-induced immunosuppression; neutropenia; a rapid or ultimately fatal disease (according to the McCabe-Jackson Classification); and functional impairment or coma. The same risk factors in critical care were identified in low- and middle-income countries with the addition of other determinants that are more widely associated with poverty, such as lack of basic hygiene and limited resources. These include malnutrition, age &lt;1 year, low birth weight, parenteral nutrition, or two or more underlying diseases. Although not proven to be independent risk factors, general barriers to infection control best practices in low- and middle-income countries are lack of financial support, inadequate number of trained staff working in infection control, understaffed hospital units, and insufficient equipment and supplies. </a:t>
            </a:r>
            <a:endParaRPr lang="en-US" dirty="0"/>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150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Risk factors for HAI vary depending on the type of health care facility and the area of care where the patient is admitted, and are partially different in developing countries. In studies conducted in hospitals in high-income countries, the most common factors independently associated with the occurrence of HAI were: age&gt; 65 years; Intensive care unit (ICU) admission; hospital stay longer than seven days; placement of a central venous catheter, urinary catheter, or endotracheal tube; having surgery; trauma-induced immunosuppression; neutropenia; a rapid or ultimately fatal disease (according to the McCabe-Jackson Classification); and functional impairment or coma. The same risk factors in critical care were identified in low- and middle-income countries with the addition of other determinants that are more widely associated with poverty, such as lack of basic hygiene and limited resources. These include malnutrition, age &lt;1 year, low birth weight, parenteral nutrition, or two or more underlying diseases. Although not proven to be independent risk factors, general barriers to infection control best practices in low- and middle-income countries are a lack of financial support, inadequate number of trained staff working in infection control, understaffed hospital units, and insufficient equipment and supplies.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8040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0" i="0">
                <a:solidFill>
                  <a:srgbClr val="000000"/>
                </a:solidFill>
                <a:effectLst/>
                <a:latin typeface="Calibri" panose="020F0502020204030204" pitchFamily="34" charset="0"/>
              </a:rPr>
              <a:t>Importance of building blocks for ICH programs as a critical element of safe, high-quality, people-centered, and integrated care </a:t>
            </a:r>
            <a:endParaRPr lang="en-US" sz="1000" b="1" i="0" u="none" strike="noStrike" kern="1200" baseline="0">
              <a:solidFill>
                <a:schemeClr val="tx1"/>
              </a:solidFill>
              <a:latin typeface="+mn-lt"/>
              <a:ea typeface="+mn-ea"/>
              <a:cs typeface="+mn-cs"/>
            </a:endParaRPr>
          </a:p>
          <a:p>
            <a:endParaRPr lang="es-ES_tradnl"/>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150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3842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112963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1941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83866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3117783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apps.who.int/iris/bitstream/10665/80135/1/9789241501507_%20eng.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apps.who.int/iris/bitstream/10665/80135/1/9789241501507_%20eng.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pps.who.int/iris/bitstream/10665/80135/1/9789241501507_%20eng.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pps.who.int/iris/bitstream/10665/80135/1/9789241501507_%20eng.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publications/i/item/978924154992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nc-nd/3.0/igo/"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apps.who.int/iris/bitstream/10665/80135/1/9789241501507_%20eng.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apps.who.int/iris/bitstream/10665/80135/1/9789241501507_%20eng.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2690337"/>
            <a:ext cx="7398408" cy="1477328"/>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Healthcare-Associated Infections (HAI)</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HAI epidemiology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9793FE6B-D7B8-6A48-A237-E37191497B6D}"/>
              </a:ext>
            </a:extLst>
          </p:cNvPr>
          <p:cNvSpPr txBox="1"/>
          <p:nvPr/>
        </p:nvSpPr>
        <p:spPr>
          <a:xfrm>
            <a:off x="431800" y="6073973"/>
            <a:ext cx="8243888" cy="307777"/>
          </a:xfrm>
          <a:prstGeom prst="rect">
            <a:avLst/>
          </a:prstGeom>
          <a:noFill/>
        </p:spPr>
        <p:txBody>
          <a:bodyPr wrap="square" lIns="0" tIns="0" rIns="0" bIns="0" rtlCol="0">
            <a:spAutoFit/>
          </a:bodyPr>
          <a:lstStyle/>
          <a:p>
            <a:r>
              <a:rPr lang="en-GB" sz="1000" dirty="0">
                <a:solidFill>
                  <a:schemeClr val="tx1"/>
                </a:solidFill>
              </a:rPr>
              <a:t>World Health Organization. Report on the burden of endemic health care-associated infection worldwide. Geneva: WHO, 2011. Available from: </a:t>
            </a:r>
            <a:r>
              <a:rPr lang="en-GB" sz="1000" dirty="0">
                <a:solidFill>
                  <a:srgbClr val="3D6C9D"/>
                </a:solidFill>
                <a:hlinkClick r:id="rId2">
                  <a:extLst>
                    <a:ext uri="{A12FA001-AC4F-418D-AE19-62706E023703}">
                      <ahyp:hlinkClr xmlns:ahyp="http://schemas.microsoft.com/office/drawing/2018/hyperlinkcolor" val="tx"/>
                    </a:ext>
                  </a:extLst>
                </a:hlinkClick>
              </a:rPr>
              <a:t>http://apps.who.int/iris/bitstream/10665/80135/1/9789241501507_ eng.pdf</a:t>
            </a:r>
            <a:endParaRPr lang="en-GB" sz="1000" dirty="0">
              <a:solidFill>
                <a:srgbClr val="3D6C9D"/>
              </a:solidFill>
            </a:endParaRPr>
          </a:p>
        </p:txBody>
      </p:sp>
      <p:sp>
        <p:nvSpPr>
          <p:cNvPr id="10" name="Rounded Rectangle 9">
            <a:extLst>
              <a:ext uri="{FF2B5EF4-FFF2-40B4-BE49-F238E27FC236}">
                <a16:creationId xmlns:a16="http://schemas.microsoft.com/office/drawing/2014/main" id="{B30C7C8E-7050-5040-8DA9-7DD4E7229891}"/>
              </a:ext>
            </a:extLst>
          </p:cNvPr>
          <p:cNvSpPr/>
          <p:nvPr/>
        </p:nvSpPr>
        <p:spPr>
          <a:xfrm>
            <a:off x="860417" y="2073200"/>
            <a:ext cx="3579303" cy="3482496"/>
          </a:xfrm>
          <a:prstGeom prst="roundRect">
            <a:avLst>
              <a:gd name="adj" fmla="val 519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767E8E93-FD1A-9543-9A97-E01E67420977}"/>
              </a:ext>
            </a:extLst>
          </p:cNvPr>
          <p:cNvSpPr/>
          <p:nvPr/>
        </p:nvSpPr>
        <p:spPr>
          <a:xfrm>
            <a:off x="5083759" y="2073200"/>
            <a:ext cx="3579303" cy="3482496"/>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Google Shape;140;p4">
            <a:extLst>
              <a:ext uri="{FF2B5EF4-FFF2-40B4-BE49-F238E27FC236}">
                <a16:creationId xmlns:a16="http://schemas.microsoft.com/office/drawing/2014/main" id="{9A47AD2C-E72E-AE46-9AB9-F7875117F838}"/>
              </a:ext>
            </a:extLst>
          </p:cNvPr>
          <p:cNvSpPr>
            <a:spLocks noChangeAspect="1"/>
          </p:cNvSpPr>
          <p:nvPr/>
        </p:nvSpPr>
        <p:spPr>
          <a:xfrm>
            <a:off x="429701" y="166174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0;p4">
            <a:extLst>
              <a:ext uri="{FF2B5EF4-FFF2-40B4-BE49-F238E27FC236}">
                <a16:creationId xmlns:a16="http://schemas.microsoft.com/office/drawing/2014/main" id="{778A6B45-E107-9B47-AECC-054234D8D81C}"/>
              </a:ext>
            </a:extLst>
          </p:cNvPr>
          <p:cNvSpPr>
            <a:spLocks noChangeAspect="1"/>
          </p:cNvSpPr>
          <p:nvPr/>
        </p:nvSpPr>
        <p:spPr>
          <a:xfrm>
            <a:off x="4666953" y="166174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289615" y="2525748"/>
            <a:ext cx="2755118" cy="2031325"/>
          </a:xfrm>
          <a:prstGeom prst="rect">
            <a:avLst/>
          </a:prstGeom>
          <a:noFill/>
        </p:spPr>
        <p:txBody>
          <a:bodyPr wrap="square" lIns="0" tIns="0" rIns="0" bIns="0" rtlCol="0">
            <a:spAutoFit/>
          </a:bodyPr>
          <a:lstStyle/>
          <a:p>
            <a:r>
              <a:rPr lang="en-GB" sz="1600" dirty="0" err="1">
                <a:solidFill>
                  <a:schemeClr val="tx1"/>
                </a:solidFill>
              </a:rPr>
              <a:t>Invasive devices are associated with infections</a:t>
            </a:r>
          </a:p>
          <a:p>
            <a:endParaRPr lang="en-GB" sz="1600" dirty="0" err="1">
              <a:solidFill>
                <a:schemeClr val="tx1"/>
              </a:solidFill>
            </a:endParaRPr>
          </a:p>
          <a:p>
            <a:pPr marL="134938" indent="-134938"/>
            <a:r>
              <a:rPr lang="en-GB" dirty="0" err="1">
                <a:solidFill>
                  <a:schemeClr val="tx1"/>
                </a:solidFill>
              </a:rPr>
              <a:t>– Catheter-related bloodstream infections (CR-BSI)</a:t>
            </a:r>
          </a:p>
          <a:p>
            <a:pPr marL="134938" indent="-134938"/>
            <a:r>
              <a:rPr lang="en-GB" dirty="0" err="1">
                <a:solidFill>
                  <a:schemeClr val="tx1"/>
                </a:solidFill>
              </a:rPr>
              <a:t>– Catheter-related urinary tract infections (CR-UTI)</a:t>
            </a:r>
          </a:p>
          <a:p>
            <a:pPr marL="134938" indent="-134938"/>
            <a:r>
              <a:rPr lang="en-GB" dirty="0" err="1">
                <a:solidFill>
                  <a:schemeClr val="tx1"/>
                </a:solidFill>
              </a:rPr>
              <a:t>– Ventilator-associated pneumonia (VAP)</a:t>
            </a:r>
          </a:p>
        </p:txBody>
      </p:sp>
      <p:sp>
        <p:nvSpPr>
          <p:cNvPr id="14" name="Graphic 6">
            <a:extLst>
              <a:ext uri="{FF2B5EF4-FFF2-40B4-BE49-F238E27FC236}">
                <a16:creationId xmlns:a16="http://schemas.microsoft.com/office/drawing/2014/main" id="{C2EE3BBC-5205-264E-BBB7-9FDEBF02B7CA}"/>
              </a:ext>
            </a:extLst>
          </p:cNvPr>
          <p:cNvSpPr>
            <a:spLocks noChangeAspect="1"/>
          </p:cNvSpPr>
          <p:nvPr/>
        </p:nvSpPr>
        <p:spPr>
          <a:xfrm>
            <a:off x="644417" y="1877748"/>
            <a:ext cx="432000" cy="432000"/>
          </a:xfrm>
          <a:custGeom>
            <a:avLst/>
            <a:gdLst>
              <a:gd name="connsiteX0" fmla="*/ 115399 w 173648"/>
              <a:gd name="connsiteY0" fmla="*/ 173648 h 173648"/>
              <a:gd name="connsiteX1" fmla="*/ 112001 w 173648"/>
              <a:gd name="connsiteY1" fmla="*/ 172284 h 173648"/>
              <a:gd name="connsiteX2" fmla="*/ 110637 w 173648"/>
              <a:gd name="connsiteY2" fmla="*/ 168886 h 173648"/>
              <a:gd name="connsiteX3" fmla="*/ 110637 w 173648"/>
              <a:gd name="connsiteY3" fmla="*/ 153334 h 173648"/>
              <a:gd name="connsiteX4" fmla="*/ 99179 w 173648"/>
              <a:gd name="connsiteY4" fmla="*/ 150688 h 173648"/>
              <a:gd name="connsiteX5" fmla="*/ 89279 w 173648"/>
              <a:gd name="connsiteY5" fmla="*/ 144799 h 173648"/>
              <a:gd name="connsiteX6" fmla="*/ 77189 w 173648"/>
              <a:gd name="connsiteY6" fmla="*/ 157071 h 173648"/>
              <a:gd name="connsiteX7" fmla="*/ 73791 w 173648"/>
              <a:gd name="connsiteY7" fmla="*/ 158527 h 173648"/>
              <a:gd name="connsiteX8" fmla="*/ 70394 w 173648"/>
              <a:gd name="connsiteY8" fmla="*/ 157071 h 173648"/>
              <a:gd name="connsiteX9" fmla="*/ 69001 w 173648"/>
              <a:gd name="connsiteY9" fmla="*/ 153765 h 173648"/>
              <a:gd name="connsiteX10" fmla="*/ 70394 w 173648"/>
              <a:gd name="connsiteY10" fmla="*/ 150459 h 173648"/>
              <a:gd name="connsiteX11" fmla="*/ 82721 w 173648"/>
              <a:gd name="connsiteY11" fmla="*/ 137948 h 173648"/>
              <a:gd name="connsiteX12" fmla="*/ 80651 w 173648"/>
              <a:gd name="connsiteY12" fmla="*/ 134898 h 173648"/>
              <a:gd name="connsiteX13" fmla="*/ 78765 w 173648"/>
              <a:gd name="connsiteY13" fmla="*/ 131665 h 173648"/>
              <a:gd name="connsiteX14" fmla="*/ 71053 w 173648"/>
              <a:gd name="connsiteY14" fmla="*/ 116480 h 173648"/>
              <a:gd name="connsiteX15" fmla="*/ 69862 w 173648"/>
              <a:gd name="connsiteY15" fmla="*/ 114190 h 173648"/>
              <a:gd name="connsiteX16" fmla="*/ 68305 w 173648"/>
              <a:gd name="connsiteY16" fmla="*/ 112084 h 173648"/>
              <a:gd name="connsiteX17" fmla="*/ 52608 w 173648"/>
              <a:gd name="connsiteY17" fmla="*/ 127782 h 173648"/>
              <a:gd name="connsiteX18" fmla="*/ 49145 w 173648"/>
              <a:gd name="connsiteY18" fmla="*/ 129330 h 173648"/>
              <a:gd name="connsiteX19" fmla="*/ 45684 w 173648"/>
              <a:gd name="connsiteY19" fmla="*/ 127965 h 173648"/>
              <a:gd name="connsiteX20" fmla="*/ 44291 w 173648"/>
              <a:gd name="connsiteY20" fmla="*/ 124594 h 173648"/>
              <a:gd name="connsiteX21" fmla="*/ 45684 w 173648"/>
              <a:gd name="connsiteY21" fmla="*/ 121224 h 173648"/>
              <a:gd name="connsiteX22" fmla="*/ 61565 w 173648"/>
              <a:gd name="connsiteY22" fmla="*/ 105288 h 173648"/>
              <a:gd name="connsiteX23" fmla="*/ 59550 w 173648"/>
              <a:gd name="connsiteY23" fmla="*/ 103731 h 173648"/>
              <a:gd name="connsiteX24" fmla="*/ 57168 w 173648"/>
              <a:gd name="connsiteY24" fmla="*/ 102540 h 173648"/>
              <a:gd name="connsiteX25" fmla="*/ 41983 w 173648"/>
              <a:gd name="connsiteY25" fmla="*/ 94884 h 173648"/>
              <a:gd name="connsiteX26" fmla="*/ 39108 w 173648"/>
              <a:gd name="connsiteY26" fmla="*/ 93354 h 173648"/>
              <a:gd name="connsiteX27" fmla="*/ 36415 w 173648"/>
              <a:gd name="connsiteY27" fmla="*/ 91587 h 173648"/>
              <a:gd name="connsiteX28" fmla="*/ 25278 w 173648"/>
              <a:gd name="connsiteY28" fmla="*/ 102724 h 173648"/>
              <a:gd name="connsiteX29" fmla="*/ 21880 w 173648"/>
              <a:gd name="connsiteY29" fmla="*/ 104180 h 173648"/>
              <a:gd name="connsiteX30" fmla="*/ 18482 w 173648"/>
              <a:gd name="connsiteY30" fmla="*/ 102724 h 173648"/>
              <a:gd name="connsiteX31" fmla="*/ 17090 w 173648"/>
              <a:gd name="connsiteY31" fmla="*/ 99353 h 173648"/>
              <a:gd name="connsiteX32" fmla="*/ 18482 w 173648"/>
              <a:gd name="connsiteY32" fmla="*/ 95983 h 173648"/>
              <a:gd name="connsiteX33" fmla="*/ 29381 w 173648"/>
              <a:gd name="connsiteY33" fmla="*/ 85084 h 173648"/>
              <a:gd name="connsiteX34" fmla="*/ 23199 w 173648"/>
              <a:gd name="connsiteY34" fmla="*/ 74799 h 173648"/>
              <a:gd name="connsiteX35" fmla="*/ 20314 w 173648"/>
              <a:gd name="connsiteY35" fmla="*/ 63012 h 173648"/>
              <a:gd name="connsiteX36" fmla="*/ 4763 w 173648"/>
              <a:gd name="connsiteY36" fmla="*/ 63012 h 173648"/>
              <a:gd name="connsiteX37" fmla="*/ 1365 w 173648"/>
              <a:gd name="connsiteY37" fmla="*/ 61647 h 173648"/>
              <a:gd name="connsiteX38" fmla="*/ 0 w 173648"/>
              <a:gd name="connsiteY38" fmla="*/ 58249 h 173648"/>
              <a:gd name="connsiteX39" fmla="*/ 1365 w 173648"/>
              <a:gd name="connsiteY39" fmla="*/ 54851 h 173648"/>
              <a:gd name="connsiteX40" fmla="*/ 4763 w 173648"/>
              <a:gd name="connsiteY40" fmla="*/ 53487 h 173648"/>
              <a:gd name="connsiteX41" fmla="*/ 20607 w 173648"/>
              <a:gd name="connsiteY41" fmla="*/ 53487 h 173648"/>
              <a:gd name="connsiteX42" fmla="*/ 23465 w 173648"/>
              <a:gd name="connsiteY42" fmla="*/ 43815 h 173648"/>
              <a:gd name="connsiteX43" fmla="*/ 28667 w 173648"/>
              <a:gd name="connsiteY43" fmla="*/ 35408 h 173648"/>
              <a:gd name="connsiteX44" fmla="*/ 17585 w 173648"/>
              <a:gd name="connsiteY44" fmla="*/ 24325 h 173648"/>
              <a:gd name="connsiteX45" fmla="*/ 16193 w 173648"/>
              <a:gd name="connsiteY45" fmla="*/ 20955 h 173648"/>
              <a:gd name="connsiteX46" fmla="*/ 17585 w 173648"/>
              <a:gd name="connsiteY46" fmla="*/ 17585 h 173648"/>
              <a:gd name="connsiteX47" fmla="*/ 20955 w 173648"/>
              <a:gd name="connsiteY47" fmla="*/ 16193 h 173648"/>
              <a:gd name="connsiteX48" fmla="*/ 24325 w 173648"/>
              <a:gd name="connsiteY48" fmla="*/ 17585 h 173648"/>
              <a:gd name="connsiteX49" fmla="*/ 35224 w 173648"/>
              <a:gd name="connsiteY49" fmla="*/ 28667 h 173648"/>
              <a:gd name="connsiteX50" fmla="*/ 43724 w 173648"/>
              <a:gd name="connsiteY50" fmla="*/ 23465 h 173648"/>
              <a:gd name="connsiteX51" fmla="*/ 53487 w 173648"/>
              <a:gd name="connsiteY51" fmla="*/ 20607 h 173648"/>
              <a:gd name="connsiteX52" fmla="*/ 53487 w 173648"/>
              <a:gd name="connsiteY52" fmla="*/ 4763 h 173648"/>
              <a:gd name="connsiteX53" fmla="*/ 54851 w 173648"/>
              <a:gd name="connsiteY53" fmla="*/ 1365 h 173648"/>
              <a:gd name="connsiteX54" fmla="*/ 58249 w 173648"/>
              <a:gd name="connsiteY54" fmla="*/ 0 h 173648"/>
              <a:gd name="connsiteX55" fmla="*/ 61647 w 173648"/>
              <a:gd name="connsiteY55" fmla="*/ 1365 h 173648"/>
              <a:gd name="connsiteX56" fmla="*/ 63012 w 173648"/>
              <a:gd name="connsiteY56" fmla="*/ 4763 h 173648"/>
              <a:gd name="connsiteX57" fmla="*/ 63012 w 173648"/>
              <a:gd name="connsiteY57" fmla="*/ 20314 h 173648"/>
              <a:gd name="connsiteX58" fmla="*/ 74945 w 173648"/>
              <a:gd name="connsiteY58" fmla="*/ 23226 h 173648"/>
              <a:gd name="connsiteX59" fmla="*/ 85322 w 173648"/>
              <a:gd name="connsiteY59" fmla="*/ 29619 h 173648"/>
              <a:gd name="connsiteX60" fmla="*/ 96404 w 173648"/>
              <a:gd name="connsiteY60" fmla="*/ 18537 h 173648"/>
              <a:gd name="connsiteX61" fmla="*/ 99710 w 173648"/>
              <a:gd name="connsiteY61" fmla="*/ 17145 h 173648"/>
              <a:gd name="connsiteX62" fmla="*/ 103017 w 173648"/>
              <a:gd name="connsiteY62" fmla="*/ 18537 h 173648"/>
              <a:gd name="connsiteX63" fmla="*/ 104409 w 173648"/>
              <a:gd name="connsiteY63" fmla="*/ 21908 h 173648"/>
              <a:gd name="connsiteX64" fmla="*/ 103017 w 173648"/>
              <a:gd name="connsiteY64" fmla="*/ 25278 h 173648"/>
              <a:gd name="connsiteX65" fmla="*/ 91642 w 173648"/>
              <a:gd name="connsiteY65" fmla="*/ 36653 h 173648"/>
              <a:gd name="connsiteX66" fmla="*/ 93446 w 173648"/>
              <a:gd name="connsiteY66" fmla="*/ 39199 h 173648"/>
              <a:gd name="connsiteX67" fmla="*/ 94884 w 173648"/>
              <a:gd name="connsiteY67" fmla="*/ 41983 h 173648"/>
              <a:gd name="connsiteX68" fmla="*/ 102485 w 173648"/>
              <a:gd name="connsiteY68" fmla="*/ 56820 h 173648"/>
              <a:gd name="connsiteX69" fmla="*/ 103676 w 173648"/>
              <a:gd name="connsiteY69" fmla="*/ 59019 h 173648"/>
              <a:gd name="connsiteX70" fmla="*/ 105050 w 173648"/>
              <a:gd name="connsiteY70" fmla="*/ 61033 h 173648"/>
              <a:gd name="connsiteX71" fmla="*/ 120217 w 173648"/>
              <a:gd name="connsiteY71" fmla="*/ 45867 h 173648"/>
              <a:gd name="connsiteX72" fmla="*/ 123523 w 173648"/>
              <a:gd name="connsiteY72" fmla="*/ 44475 h 173648"/>
              <a:gd name="connsiteX73" fmla="*/ 126829 w 173648"/>
              <a:gd name="connsiteY73" fmla="*/ 45867 h 173648"/>
              <a:gd name="connsiteX74" fmla="*/ 128221 w 173648"/>
              <a:gd name="connsiteY74" fmla="*/ 49173 h 173648"/>
              <a:gd name="connsiteX75" fmla="*/ 126829 w 173648"/>
              <a:gd name="connsiteY75" fmla="*/ 52479 h 173648"/>
              <a:gd name="connsiteX76" fmla="*/ 111553 w 173648"/>
              <a:gd name="connsiteY76" fmla="*/ 67884 h 173648"/>
              <a:gd name="connsiteX77" fmla="*/ 113842 w 173648"/>
              <a:gd name="connsiteY77" fmla="*/ 69533 h 173648"/>
              <a:gd name="connsiteX78" fmla="*/ 116498 w 173648"/>
              <a:gd name="connsiteY78" fmla="*/ 70998 h 173648"/>
              <a:gd name="connsiteX79" fmla="*/ 131665 w 173648"/>
              <a:gd name="connsiteY79" fmla="*/ 78765 h 173648"/>
              <a:gd name="connsiteX80" fmla="*/ 135191 w 173648"/>
              <a:gd name="connsiteY80" fmla="*/ 80862 h 173648"/>
              <a:gd name="connsiteX81" fmla="*/ 138479 w 173648"/>
              <a:gd name="connsiteY81" fmla="*/ 83197 h 173648"/>
              <a:gd name="connsiteX82" fmla="*/ 150752 w 173648"/>
              <a:gd name="connsiteY82" fmla="*/ 71108 h 173648"/>
              <a:gd name="connsiteX83" fmla="*/ 154122 w 173648"/>
              <a:gd name="connsiteY83" fmla="*/ 69716 h 173648"/>
              <a:gd name="connsiteX84" fmla="*/ 157492 w 173648"/>
              <a:gd name="connsiteY84" fmla="*/ 71108 h 173648"/>
              <a:gd name="connsiteX85" fmla="*/ 158885 w 173648"/>
              <a:gd name="connsiteY85" fmla="*/ 74414 h 173648"/>
              <a:gd name="connsiteX86" fmla="*/ 157492 w 173648"/>
              <a:gd name="connsiteY86" fmla="*/ 77720 h 173648"/>
              <a:gd name="connsiteX87" fmla="*/ 145220 w 173648"/>
              <a:gd name="connsiteY87" fmla="*/ 89938 h 173648"/>
              <a:gd name="connsiteX88" fmla="*/ 150779 w 173648"/>
              <a:gd name="connsiteY88" fmla="*/ 99628 h 173648"/>
              <a:gd name="connsiteX89" fmla="*/ 153334 w 173648"/>
              <a:gd name="connsiteY89" fmla="*/ 110637 h 173648"/>
              <a:gd name="connsiteX90" fmla="*/ 168886 w 173648"/>
              <a:gd name="connsiteY90" fmla="*/ 110637 h 173648"/>
              <a:gd name="connsiteX91" fmla="*/ 172284 w 173648"/>
              <a:gd name="connsiteY91" fmla="*/ 112001 h 173648"/>
              <a:gd name="connsiteX92" fmla="*/ 173648 w 173648"/>
              <a:gd name="connsiteY92" fmla="*/ 115399 h 173648"/>
              <a:gd name="connsiteX93" fmla="*/ 172284 w 173648"/>
              <a:gd name="connsiteY93" fmla="*/ 118797 h 173648"/>
              <a:gd name="connsiteX94" fmla="*/ 168886 w 173648"/>
              <a:gd name="connsiteY94" fmla="*/ 120162 h 173648"/>
              <a:gd name="connsiteX95" fmla="*/ 153041 w 173648"/>
              <a:gd name="connsiteY95" fmla="*/ 120162 h 173648"/>
              <a:gd name="connsiteX96" fmla="*/ 150275 w 173648"/>
              <a:gd name="connsiteY96" fmla="*/ 129806 h 173648"/>
              <a:gd name="connsiteX97" fmla="*/ 145165 w 173648"/>
              <a:gd name="connsiteY97" fmla="*/ 138186 h 173648"/>
              <a:gd name="connsiteX98" fmla="*/ 155825 w 173648"/>
              <a:gd name="connsiteY98" fmla="*/ 149030 h 173648"/>
              <a:gd name="connsiteX99" fmla="*/ 157218 w 173648"/>
              <a:gd name="connsiteY99" fmla="*/ 152336 h 173648"/>
              <a:gd name="connsiteX100" fmla="*/ 155825 w 173648"/>
              <a:gd name="connsiteY100" fmla="*/ 155642 h 173648"/>
              <a:gd name="connsiteX101" fmla="*/ 152428 w 173648"/>
              <a:gd name="connsiteY101" fmla="*/ 157099 h 173648"/>
              <a:gd name="connsiteX102" fmla="*/ 149030 w 173648"/>
              <a:gd name="connsiteY102" fmla="*/ 155642 h 173648"/>
              <a:gd name="connsiteX103" fmla="*/ 138424 w 173648"/>
              <a:gd name="connsiteY103" fmla="*/ 144982 h 173648"/>
              <a:gd name="connsiteX104" fmla="*/ 129925 w 173648"/>
              <a:gd name="connsiteY104" fmla="*/ 150184 h 173648"/>
              <a:gd name="connsiteX105" fmla="*/ 120162 w 173648"/>
              <a:gd name="connsiteY105" fmla="*/ 153041 h 173648"/>
              <a:gd name="connsiteX106" fmla="*/ 120162 w 173648"/>
              <a:gd name="connsiteY106" fmla="*/ 168886 h 173648"/>
              <a:gd name="connsiteX107" fmla="*/ 118797 w 173648"/>
              <a:gd name="connsiteY107" fmla="*/ 172284 h 173648"/>
              <a:gd name="connsiteX108" fmla="*/ 115399 w 173648"/>
              <a:gd name="connsiteY108" fmla="*/ 173648 h 173648"/>
              <a:gd name="connsiteX109" fmla="*/ 113970 w 173648"/>
              <a:gd name="connsiteY109" fmla="*/ 143974 h 173648"/>
              <a:gd name="connsiteX110" fmla="*/ 136711 w 173648"/>
              <a:gd name="connsiteY110" fmla="*/ 133497 h 173648"/>
              <a:gd name="connsiteX111" fmla="*/ 143498 w 173648"/>
              <a:gd name="connsiteY111" fmla="*/ 109208 h 173648"/>
              <a:gd name="connsiteX112" fmla="*/ 138140 w 173648"/>
              <a:gd name="connsiteY112" fmla="*/ 96349 h 173648"/>
              <a:gd name="connsiteX113" fmla="*/ 127305 w 173648"/>
              <a:gd name="connsiteY113" fmla="*/ 87300 h 173648"/>
              <a:gd name="connsiteX114" fmla="*/ 111589 w 173648"/>
              <a:gd name="connsiteY114" fmla="*/ 79204 h 173648"/>
              <a:gd name="connsiteX115" fmla="*/ 101707 w 173648"/>
              <a:gd name="connsiteY115" fmla="*/ 71941 h 173648"/>
              <a:gd name="connsiteX116" fmla="*/ 94444 w 173648"/>
              <a:gd name="connsiteY116" fmla="*/ 62059 h 173648"/>
              <a:gd name="connsiteX117" fmla="*/ 86348 w 173648"/>
              <a:gd name="connsiteY117" fmla="*/ 46343 h 173648"/>
              <a:gd name="connsiteX118" fmla="*/ 75394 w 173648"/>
              <a:gd name="connsiteY118" fmla="*/ 34199 h 173648"/>
              <a:gd name="connsiteX119" fmla="*/ 59678 w 173648"/>
              <a:gd name="connsiteY119" fmla="*/ 29674 h 173648"/>
              <a:gd name="connsiteX120" fmla="*/ 36937 w 173648"/>
              <a:gd name="connsiteY120" fmla="*/ 40152 h 173648"/>
              <a:gd name="connsiteX121" fmla="*/ 30150 w 173648"/>
              <a:gd name="connsiteY121" fmla="*/ 64440 h 173648"/>
              <a:gd name="connsiteX122" fmla="*/ 35508 w 173648"/>
              <a:gd name="connsiteY122" fmla="*/ 77299 h 173648"/>
              <a:gd name="connsiteX123" fmla="*/ 46343 w 173648"/>
              <a:gd name="connsiteY123" fmla="*/ 86348 h 173648"/>
              <a:gd name="connsiteX124" fmla="*/ 62059 w 173648"/>
              <a:gd name="connsiteY124" fmla="*/ 94444 h 173648"/>
              <a:gd name="connsiteX125" fmla="*/ 71941 w 173648"/>
              <a:gd name="connsiteY125" fmla="*/ 101707 h 173648"/>
              <a:gd name="connsiteX126" fmla="*/ 79204 w 173648"/>
              <a:gd name="connsiteY126" fmla="*/ 111589 h 173648"/>
              <a:gd name="connsiteX127" fmla="*/ 87300 w 173648"/>
              <a:gd name="connsiteY127" fmla="*/ 127305 h 173648"/>
              <a:gd name="connsiteX128" fmla="*/ 98254 w 173648"/>
              <a:gd name="connsiteY128" fmla="*/ 139450 h 173648"/>
              <a:gd name="connsiteX129" fmla="*/ 113970 w 173648"/>
              <a:gd name="connsiteY129" fmla="*/ 143974 h 173648"/>
              <a:gd name="connsiteX130" fmla="*/ 63012 w 173648"/>
              <a:gd name="connsiteY130" fmla="*/ 69606 h 173648"/>
              <a:gd name="connsiteX131" fmla="*/ 70934 w 173648"/>
              <a:gd name="connsiteY131" fmla="*/ 66355 h 173648"/>
              <a:gd name="connsiteX132" fmla="*/ 74368 w 173648"/>
              <a:gd name="connsiteY132" fmla="*/ 58432 h 173648"/>
              <a:gd name="connsiteX133" fmla="*/ 71026 w 173648"/>
              <a:gd name="connsiteY133" fmla="*/ 50418 h 173648"/>
              <a:gd name="connsiteX134" fmla="*/ 63012 w 173648"/>
              <a:gd name="connsiteY134" fmla="*/ 46893 h 173648"/>
              <a:gd name="connsiteX135" fmla="*/ 55090 w 173648"/>
              <a:gd name="connsiteY135" fmla="*/ 50235 h 173648"/>
              <a:gd name="connsiteX136" fmla="*/ 51655 w 173648"/>
              <a:gd name="connsiteY136" fmla="*/ 58249 h 173648"/>
              <a:gd name="connsiteX137" fmla="*/ 55090 w 173648"/>
              <a:gd name="connsiteY137" fmla="*/ 66171 h 173648"/>
              <a:gd name="connsiteX138" fmla="*/ 63012 w 173648"/>
              <a:gd name="connsiteY138" fmla="*/ 69606 h 173648"/>
              <a:gd name="connsiteX139" fmla="*/ 110637 w 173648"/>
              <a:gd name="connsiteY139" fmla="*/ 127672 h 173648"/>
              <a:gd name="connsiteX140" fmla="*/ 115976 w 173648"/>
              <a:gd name="connsiteY140" fmla="*/ 125501 h 173648"/>
              <a:gd name="connsiteX141" fmla="*/ 118147 w 173648"/>
              <a:gd name="connsiteY141" fmla="*/ 120162 h 173648"/>
              <a:gd name="connsiteX142" fmla="*/ 115976 w 173648"/>
              <a:gd name="connsiteY142" fmla="*/ 114822 h 173648"/>
              <a:gd name="connsiteX143" fmla="*/ 110637 w 173648"/>
              <a:gd name="connsiteY143" fmla="*/ 112651 h 173648"/>
              <a:gd name="connsiteX144" fmla="*/ 105297 w 173648"/>
              <a:gd name="connsiteY144" fmla="*/ 114822 h 173648"/>
              <a:gd name="connsiteX145" fmla="*/ 103126 w 173648"/>
              <a:gd name="connsiteY145" fmla="*/ 120162 h 173648"/>
              <a:gd name="connsiteX146" fmla="*/ 105297 w 173648"/>
              <a:gd name="connsiteY146" fmla="*/ 125501 h 173648"/>
              <a:gd name="connsiteX147" fmla="*/ 110637 w 173648"/>
              <a:gd name="connsiteY147" fmla="*/ 127672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73648" h="173648">
                <a:moveTo>
                  <a:pt x="115399" y="173648"/>
                </a:moveTo>
                <a:cubicBezTo>
                  <a:pt x="114044" y="173648"/>
                  <a:pt x="112911" y="173193"/>
                  <a:pt x="112001" y="172284"/>
                </a:cubicBezTo>
                <a:cubicBezTo>
                  <a:pt x="111092" y="171374"/>
                  <a:pt x="110637" y="170241"/>
                  <a:pt x="110637" y="168886"/>
                </a:cubicBezTo>
                <a:lnTo>
                  <a:pt x="110637" y="153334"/>
                </a:lnTo>
                <a:cubicBezTo>
                  <a:pt x="106619" y="152944"/>
                  <a:pt x="102800" y="152061"/>
                  <a:pt x="99179" y="150688"/>
                </a:cubicBezTo>
                <a:cubicBezTo>
                  <a:pt x="95559" y="149314"/>
                  <a:pt x="92258" y="147351"/>
                  <a:pt x="89279" y="144799"/>
                </a:cubicBezTo>
                <a:lnTo>
                  <a:pt x="77189" y="157071"/>
                </a:lnTo>
                <a:cubicBezTo>
                  <a:pt x="76139" y="157963"/>
                  <a:pt x="75006" y="158448"/>
                  <a:pt x="73791" y="158527"/>
                </a:cubicBezTo>
                <a:cubicBezTo>
                  <a:pt x="72576" y="158607"/>
                  <a:pt x="71444" y="158121"/>
                  <a:pt x="70394" y="157071"/>
                </a:cubicBezTo>
                <a:cubicBezTo>
                  <a:pt x="69466" y="156143"/>
                  <a:pt x="69001" y="155041"/>
                  <a:pt x="69001" y="153765"/>
                </a:cubicBezTo>
                <a:cubicBezTo>
                  <a:pt x="69001" y="152489"/>
                  <a:pt x="69466" y="151387"/>
                  <a:pt x="70394" y="150459"/>
                </a:cubicBezTo>
                <a:lnTo>
                  <a:pt x="82721" y="137948"/>
                </a:lnTo>
                <a:cubicBezTo>
                  <a:pt x="82001" y="136910"/>
                  <a:pt x="81311" y="135893"/>
                  <a:pt x="80651" y="134898"/>
                </a:cubicBezTo>
                <a:cubicBezTo>
                  <a:pt x="79992" y="133903"/>
                  <a:pt x="79363" y="132825"/>
                  <a:pt x="78765" y="131665"/>
                </a:cubicBezTo>
                <a:lnTo>
                  <a:pt x="71053" y="116480"/>
                </a:lnTo>
                <a:cubicBezTo>
                  <a:pt x="70687" y="115625"/>
                  <a:pt x="70290" y="114862"/>
                  <a:pt x="69862" y="114190"/>
                </a:cubicBezTo>
                <a:cubicBezTo>
                  <a:pt x="69435" y="113519"/>
                  <a:pt x="68916" y="112817"/>
                  <a:pt x="68305" y="112084"/>
                </a:cubicBezTo>
                <a:lnTo>
                  <a:pt x="52608" y="127782"/>
                </a:lnTo>
                <a:cubicBezTo>
                  <a:pt x="51557" y="128673"/>
                  <a:pt x="50403" y="129189"/>
                  <a:pt x="49145" y="129330"/>
                </a:cubicBezTo>
                <a:cubicBezTo>
                  <a:pt x="47888" y="129470"/>
                  <a:pt x="46734" y="129015"/>
                  <a:pt x="45684" y="127965"/>
                </a:cubicBezTo>
                <a:cubicBezTo>
                  <a:pt x="44755" y="127037"/>
                  <a:pt x="44291" y="125913"/>
                  <a:pt x="44291" y="124594"/>
                </a:cubicBezTo>
                <a:cubicBezTo>
                  <a:pt x="44291" y="123276"/>
                  <a:pt x="44755" y="122152"/>
                  <a:pt x="45684" y="121224"/>
                </a:cubicBezTo>
                <a:lnTo>
                  <a:pt x="61565" y="105288"/>
                </a:lnTo>
                <a:cubicBezTo>
                  <a:pt x="60954" y="104677"/>
                  <a:pt x="60282" y="104158"/>
                  <a:pt x="59550" y="103731"/>
                </a:cubicBezTo>
                <a:cubicBezTo>
                  <a:pt x="58817" y="103304"/>
                  <a:pt x="58023" y="102907"/>
                  <a:pt x="57168" y="102540"/>
                </a:cubicBezTo>
                <a:lnTo>
                  <a:pt x="41983" y="94884"/>
                </a:lnTo>
                <a:cubicBezTo>
                  <a:pt x="40945" y="94322"/>
                  <a:pt x="39987" y="93812"/>
                  <a:pt x="39108" y="93354"/>
                </a:cubicBezTo>
                <a:cubicBezTo>
                  <a:pt x="38228" y="92896"/>
                  <a:pt x="37331" y="92307"/>
                  <a:pt x="36415" y="91587"/>
                </a:cubicBezTo>
                <a:lnTo>
                  <a:pt x="25278" y="102724"/>
                </a:lnTo>
                <a:cubicBezTo>
                  <a:pt x="24228" y="103615"/>
                  <a:pt x="23095" y="104101"/>
                  <a:pt x="21880" y="104180"/>
                </a:cubicBezTo>
                <a:cubicBezTo>
                  <a:pt x="20665" y="104259"/>
                  <a:pt x="19532" y="103774"/>
                  <a:pt x="18482" y="102724"/>
                </a:cubicBezTo>
                <a:cubicBezTo>
                  <a:pt x="17554" y="101796"/>
                  <a:pt x="17090" y="100672"/>
                  <a:pt x="17090" y="99353"/>
                </a:cubicBezTo>
                <a:cubicBezTo>
                  <a:pt x="17090" y="98034"/>
                  <a:pt x="17554" y="96911"/>
                  <a:pt x="18482" y="95983"/>
                </a:cubicBezTo>
                <a:lnTo>
                  <a:pt x="29381" y="85084"/>
                </a:lnTo>
                <a:cubicBezTo>
                  <a:pt x="26792" y="81946"/>
                  <a:pt x="24731" y="78517"/>
                  <a:pt x="23199" y="74799"/>
                </a:cubicBezTo>
                <a:cubicBezTo>
                  <a:pt x="21666" y="71080"/>
                  <a:pt x="20705" y="67151"/>
                  <a:pt x="20314" y="63012"/>
                </a:cubicBezTo>
                <a:lnTo>
                  <a:pt x="4763" y="63012"/>
                </a:lnTo>
                <a:cubicBezTo>
                  <a:pt x="3407" y="63012"/>
                  <a:pt x="2274" y="62557"/>
                  <a:pt x="1365" y="61647"/>
                </a:cubicBezTo>
                <a:cubicBezTo>
                  <a:pt x="455" y="60737"/>
                  <a:pt x="0" y="59605"/>
                  <a:pt x="0" y="58249"/>
                </a:cubicBezTo>
                <a:cubicBezTo>
                  <a:pt x="0" y="56894"/>
                  <a:pt x="455" y="55761"/>
                  <a:pt x="1365" y="54851"/>
                </a:cubicBezTo>
                <a:cubicBezTo>
                  <a:pt x="2274" y="53942"/>
                  <a:pt x="3407" y="53487"/>
                  <a:pt x="4763" y="53487"/>
                </a:cubicBezTo>
                <a:lnTo>
                  <a:pt x="20607" y="53487"/>
                </a:lnTo>
                <a:cubicBezTo>
                  <a:pt x="21157" y="49982"/>
                  <a:pt x="22109" y="46758"/>
                  <a:pt x="23465" y="43815"/>
                </a:cubicBezTo>
                <a:cubicBezTo>
                  <a:pt x="24820" y="40872"/>
                  <a:pt x="26554" y="38070"/>
                  <a:pt x="28667" y="35408"/>
                </a:cubicBezTo>
                <a:lnTo>
                  <a:pt x="17585" y="24325"/>
                </a:lnTo>
                <a:cubicBezTo>
                  <a:pt x="16657" y="23397"/>
                  <a:pt x="16193" y="22274"/>
                  <a:pt x="16193" y="20955"/>
                </a:cubicBezTo>
                <a:cubicBezTo>
                  <a:pt x="16193" y="19636"/>
                  <a:pt x="16657" y="18513"/>
                  <a:pt x="17585" y="17585"/>
                </a:cubicBezTo>
                <a:cubicBezTo>
                  <a:pt x="18513" y="16657"/>
                  <a:pt x="19636" y="16193"/>
                  <a:pt x="20955" y="16193"/>
                </a:cubicBezTo>
                <a:cubicBezTo>
                  <a:pt x="22274" y="16193"/>
                  <a:pt x="23397" y="16657"/>
                  <a:pt x="24325" y="17585"/>
                </a:cubicBezTo>
                <a:lnTo>
                  <a:pt x="35224" y="28667"/>
                </a:lnTo>
                <a:cubicBezTo>
                  <a:pt x="37886" y="26554"/>
                  <a:pt x="40720" y="24820"/>
                  <a:pt x="43724" y="23465"/>
                </a:cubicBezTo>
                <a:cubicBezTo>
                  <a:pt x="46728" y="22109"/>
                  <a:pt x="49982" y="21157"/>
                  <a:pt x="53487" y="20607"/>
                </a:cubicBezTo>
                <a:lnTo>
                  <a:pt x="53487" y="4763"/>
                </a:lnTo>
                <a:cubicBezTo>
                  <a:pt x="53487" y="3407"/>
                  <a:pt x="53942" y="2274"/>
                  <a:pt x="54851" y="1365"/>
                </a:cubicBezTo>
                <a:cubicBezTo>
                  <a:pt x="55761" y="455"/>
                  <a:pt x="56894" y="0"/>
                  <a:pt x="58249" y="0"/>
                </a:cubicBezTo>
                <a:cubicBezTo>
                  <a:pt x="59605" y="0"/>
                  <a:pt x="60737" y="455"/>
                  <a:pt x="61647" y="1365"/>
                </a:cubicBezTo>
                <a:cubicBezTo>
                  <a:pt x="62557" y="2274"/>
                  <a:pt x="63012" y="3407"/>
                  <a:pt x="63012" y="4763"/>
                </a:cubicBezTo>
                <a:lnTo>
                  <a:pt x="63012" y="20314"/>
                </a:lnTo>
                <a:cubicBezTo>
                  <a:pt x="67188" y="20705"/>
                  <a:pt x="71166" y="21676"/>
                  <a:pt x="74945" y="23226"/>
                </a:cubicBezTo>
                <a:cubicBezTo>
                  <a:pt x="78725" y="24777"/>
                  <a:pt x="82184" y="26908"/>
                  <a:pt x="85322" y="29619"/>
                </a:cubicBezTo>
                <a:lnTo>
                  <a:pt x="96404" y="18537"/>
                </a:lnTo>
                <a:cubicBezTo>
                  <a:pt x="97332" y="17609"/>
                  <a:pt x="98434" y="17145"/>
                  <a:pt x="99710" y="17145"/>
                </a:cubicBezTo>
                <a:cubicBezTo>
                  <a:pt x="100987" y="17145"/>
                  <a:pt x="102089" y="17609"/>
                  <a:pt x="103017" y="18537"/>
                </a:cubicBezTo>
                <a:cubicBezTo>
                  <a:pt x="103945" y="19465"/>
                  <a:pt x="104409" y="20589"/>
                  <a:pt x="104409" y="21908"/>
                </a:cubicBezTo>
                <a:cubicBezTo>
                  <a:pt x="104409" y="23226"/>
                  <a:pt x="103945" y="24350"/>
                  <a:pt x="103017" y="25278"/>
                </a:cubicBezTo>
                <a:lnTo>
                  <a:pt x="91642" y="36653"/>
                </a:lnTo>
                <a:cubicBezTo>
                  <a:pt x="92326" y="37532"/>
                  <a:pt x="92927" y="38381"/>
                  <a:pt x="93446" y="39199"/>
                </a:cubicBezTo>
                <a:cubicBezTo>
                  <a:pt x="93965" y="40017"/>
                  <a:pt x="94444" y="40945"/>
                  <a:pt x="94884" y="41983"/>
                </a:cubicBezTo>
                <a:lnTo>
                  <a:pt x="102485" y="56820"/>
                </a:lnTo>
                <a:cubicBezTo>
                  <a:pt x="102852" y="57553"/>
                  <a:pt x="103249" y="58286"/>
                  <a:pt x="103676" y="59019"/>
                </a:cubicBezTo>
                <a:cubicBezTo>
                  <a:pt x="104104" y="59751"/>
                  <a:pt x="104562" y="60423"/>
                  <a:pt x="105050" y="61033"/>
                </a:cubicBezTo>
                <a:lnTo>
                  <a:pt x="120217" y="45867"/>
                </a:lnTo>
                <a:cubicBezTo>
                  <a:pt x="121145" y="44939"/>
                  <a:pt x="122247" y="44475"/>
                  <a:pt x="123523" y="44475"/>
                </a:cubicBezTo>
                <a:cubicBezTo>
                  <a:pt x="124799" y="44475"/>
                  <a:pt x="125901" y="44939"/>
                  <a:pt x="126829" y="45867"/>
                </a:cubicBezTo>
                <a:cubicBezTo>
                  <a:pt x="127757" y="46795"/>
                  <a:pt x="128221" y="47897"/>
                  <a:pt x="128221" y="49173"/>
                </a:cubicBezTo>
                <a:cubicBezTo>
                  <a:pt x="128221" y="50449"/>
                  <a:pt x="127757" y="51551"/>
                  <a:pt x="126829" y="52479"/>
                </a:cubicBezTo>
                <a:lnTo>
                  <a:pt x="111553" y="67884"/>
                </a:lnTo>
                <a:cubicBezTo>
                  <a:pt x="112285" y="68495"/>
                  <a:pt x="113049" y="69044"/>
                  <a:pt x="113842" y="69533"/>
                </a:cubicBezTo>
                <a:cubicBezTo>
                  <a:pt x="114636" y="70021"/>
                  <a:pt x="115521" y="70509"/>
                  <a:pt x="116498" y="70998"/>
                </a:cubicBezTo>
                <a:lnTo>
                  <a:pt x="131665" y="78765"/>
                </a:lnTo>
                <a:cubicBezTo>
                  <a:pt x="132862" y="79485"/>
                  <a:pt x="134037" y="80184"/>
                  <a:pt x="135191" y="80862"/>
                </a:cubicBezTo>
                <a:cubicBezTo>
                  <a:pt x="136345" y="81540"/>
                  <a:pt x="137441" y="82318"/>
                  <a:pt x="138479" y="83197"/>
                </a:cubicBezTo>
                <a:lnTo>
                  <a:pt x="150752" y="71108"/>
                </a:lnTo>
                <a:cubicBezTo>
                  <a:pt x="151680" y="70180"/>
                  <a:pt x="152803" y="69716"/>
                  <a:pt x="154122" y="69716"/>
                </a:cubicBezTo>
                <a:cubicBezTo>
                  <a:pt x="155441" y="69716"/>
                  <a:pt x="156564" y="70180"/>
                  <a:pt x="157492" y="71108"/>
                </a:cubicBezTo>
                <a:cubicBezTo>
                  <a:pt x="158421" y="72036"/>
                  <a:pt x="158885" y="73138"/>
                  <a:pt x="158885" y="74414"/>
                </a:cubicBezTo>
                <a:cubicBezTo>
                  <a:pt x="158885" y="75690"/>
                  <a:pt x="158421" y="76792"/>
                  <a:pt x="157492" y="77720"/>
                </a:cubicBezTo>
                <a:lnTo>
                  <a:pt x="145220" y="89938"/>
                </a:lnTo>
                <a:cubicBezTo>
                  <a:pt x="147613" y="92918"/>
                  <a:pt x="149466" y="96148"/>
                  <a:pt x="150779" y="99628"/>
                </a:cubicBezTo>
                <a:cubicBezTo>
                  <a:pt x="152092" y="103108"/>
                  <a:pt x="152944" y="106778"/>
                  <a:pt x="153334" y="110637"/>
                </a:cubicBezTo>
                <a:lnTo>
                  <a:pt x="168886" y="110637"/>
                </a:lnTo>
                <a:cubicBezTo>
                  <a:pt x="170241" y="110637"/>
                  <a:pt x="171374" y="111092"/>
                  <a:pt x="172284" y="112001"/>
                </a:cubicBezTo>
                <a:cubicBezTo>
                  <a:pt x="173193" y="112911"/>
                  <a:pt x="173648" y="114044"/>
                  <a:pt x="173648" y="115399"/>
                </a:cubicBezTo>
                <a:cubicBezTo>
                  <a:pt x="173648" y="116755"/>
                  <a:pt x="173193" y="117887"/>
                  <a:pt x="172284" y="118797"/>
                </a:cubicBezTo>
                <a:cubicBezTo>
                  <a:pt x="171374" y="119707"/>
                  <a:pt x="170241" y="120162"/>
                  <a:pt x="168886" y="120162"/>
                </a:cubicBezTo>
                <a:lnTo>
                  <a:pt x="153041" y="120162"/>
                </a:lnTo>
                <a:cubicBezTo>
                  <a:pt x="152492" y="123666"/>
                  <a:pt x="151570" y="126881"/>
                  <a:pt x="150275" y="129806"/>
                </a:cubicBezTo>
                <a:cubicBezTo>
                  <a:pt x="148981" y="132730"/>
                  <a:pt x="147277" y="135524"/>
                  <a:pt x="145165" y="138186"/>
                </a:cubicBezTo>
                <a:lnTo>
                  <a:pt x="155825" y="149030"/>
                </a:lnTo>
                <a:cubicBezTo>
                  <a:pt x="156754" y="149958"/>
                  <a:pt x="157218" y="151060"/>
                  <a:pt x="157218" y="152336"/>
                </a:cubicBezTo>
                <a:cubicBezTo>
                  <a:pt x="157218" y="153612"/>
                  <a:pt x="156754" y="154714"/>
                  <a:pt x="155825" y="155642"/>
                </a:cubicBezTo>
                <a:cubicBezTo>
                  <a:pt x="154775" y="156534"/>
                  <a:pt x="153643" y="157019"/>
                  <a:pt x="152428" y="157099"/>
                </a:cubicBezTo>
                <a:cubicBezTo>
                  <a:pt x="151213" y="157178"/>
                  <a:pt x="150080" y="156693"/>
                  <a:pt x="149030" y="155642"/>
                </a:cubicBezTo>
                <a:lnTo>
                  <a:pt x="138424" y="144982"/>
                </a:lnTo>
                <a:cubicBezTo>
                  <a:pt x="135762" y="147094"/>
                  <a:pt x="132929" y="148828"/>
                  <a:pt x="129925" y="150184"/>
                </a:cubicBezTo>
                <a:cubicBezTo>
                  <a:pt x="126921" y="151539"/>
                  <a:pt x="123666" y="152492"/>
                  <a:pt x="120162" y="153041"/>
                </a:cubicBezTo>
                <a:lnTo>
                  <a:pt x="120162" y="168886"/>
                </a:lnTo>
                <a:cubicBezTo>
                  <a:pt x="120162" y="170241"/>
                  <a:pt x="119707" y="171374"/>
                  <a:pt x="118797" y="172284"/>
                </a:cubicBezTo>
                <a:cubicBezTo>
                  <a:pt x="117887" y="173193"/>
                  <a:pt x="116755" y="173648"/>
                  <a:pt x="115399" y="173648"/>
                </a:cubicBezTo>
                <a:close/>
                <a:moveTo>
                  <a:pt x="113970" y="143974"/>
                </a:moveTo>
                <a:cubicBezTo>
                  <a:pt x="123178" y="143974"/>
                  <a:pt x="130758" y="140482"/>
                  <a:pt x="136711" y="133497"/>
                </a:cubicBezTo>
                <a:cubicBezTo>
                  <a:pt x="142665" y="126512"/>
                  <a:pt x="144927" y="118415"/>
                  <a:pt x="143498" y="109208"/>
                </a:cubicBezTo>
                <a:cubicBezTo>
                  <a:pt x="142704" y="104445"/>
                  <a:pt x="140918" y="100159"/>
                  <a:pt x="138140" y="96349"/>
                </a:cubicBezTo>
                <a:cubicBezTo>
                  <a:pt x="135362" y="92539"/>
                  <a:pt x="131750" y="89523"/>
                  <a:pt x="127305" y="87300"/>
                </a:cubicBezTo>
                <a:lnTo>
                  <a:pt x="111589" y="79204"/>
                </a:lnTo>
                <a:cubicBezTo>
                  <a:pt x="107938" y="77299"/>
                  <a:pt x="104644" y="74878"/>
                  <a:pt x="101707" y="71941"/>
                </a:cubicBezTo>
                <a:cubicBezTo>
                  <a:pt x="98770" y="69005"/>
                  <a:pt x="96349" y="65710"/>
                  <a:pt x="94444" y="62059"/>
                </a:cubicBezTo>
                <a:lnTo>
                  <a:pt x="86348" y="46343"/>
                </a:lnTo>
                <a:cubicBezTo>
                  <a:pt x="83808" y="41263"/>
                  <a:pt x="80157" y="37215"/>
                  <a:pt x="75394" y="34199"/>
                </a:cubicBezTo>
                <a:cubicBezTo>
                  <a:pt x="70632" y="31182"/>
                  <a:pt x="65393" y="29674"/>
                  <a:pt x="59678" y="29674"/>
                </a:cubicBezTo>
                <a:cubicBezTo>
                  <a:pt x="50470" y="29674"/>
                  <a:pt x="42890" y="33167"/>
                  <a:pt x="36937" y="40152"/>
                </a:cubicBezTo>
                <a:cubicBezTo>
                  <a:pt x="30984" y="47137"/>
                  <a:pt x="28722" y="55233"/>
                  <a:pt x="30150" y="64440"/>
                </a:cubicBezTo>
                <a:cubicBezTo>
                  <a:pt x="30944" y="69203"/>
                  <a:pt x="32730" y="73489"/>
                  <a:pt x="35508" y="77299"/>
                </a:cubicBezTo>
                <a:cubicBezTo>
                  <a:pt x="38286" y="81109"/>
                  <a:pt x="41898" y="84125"/>
                  <a:pt x="46343" y="86348"/>
                </a:cubicBezTo>
                <a:lnTo>
                  <a:pt x="62059" y="94444"/>
                </a:lnTo>
                <a:cubicBezTo>
                  <a:pt x="65710" y="96349"/>
                  <a:pt x="69004" y="98770"/>
                  <a:pt x="71941" y="101707"/>
                </a:cubicBezTo>
                <a:cubicBezTo>
                  <a:pt x="74878" y="104644"/>
                  <a:pt x="77299" y="107938"/>
                  <a:pt x="79204" y="111589"/>
                </a:cubicBezTo>
                <a:lnTo>
                  <a:pt x="87300" y="127305"/>
                </a:lnTo>
                <a:cubicBezTo>
                  <a:pt x="89840" y="132385"/>
                  <a:pt x="93492" y="136434"/>
                  <a:pt x="98254" y="139450"/>
                </a:cubicBezTo>
                <a:cubicBezTo>
                  <a:pt x="103017" y="142466"/>
                  <a:pt x="108255" y="143974"/>
                  <a:pt x="113970" y="143974"/>
                </a:cubicBezTo>
                <a:close/>
                <a:moveTo>
                  <a:pt x="63012" y="69606"/>
                </a:moveTo>
                <a:cubicBezTo>
                  <a:pt x="66126" y="69606"/>
                  <a:pt x="68766" y="68522"/>
                  <a:pt x="70934" y="66355"/>
                </a:cubicBezTo>
                <a:cubicBezTo>
                  <a:pt x="73101" y="64187"/>
                  <a:pt x="74246" y="61546"/>
                  <a:pt x="74368" y="58432"/>
                </a:cubicBezTo>
                <a:cubicBezTo>
                  <a:pt x="74368" y="55318"/>
                  <a:pt x="73254" y="52647"/>
                  <a:pt x="71026" y="50418"/>
                </a:cubicBezTo>
                <a:cubicBezTo>
                  <a:pt x="68797" y="48190"/>
                  <a:pt x="66126" y="47015"/>
                  <a:pt x="63012" y="46893"/>
                </a:cubicBezTo>
                <a:cubicBezTo>
                  <a:pt x="59898" y="46893"/>
                  <a:pt x="57257" y="48007"/>
                  <a:pt x="55090" y="50235"/>
                </a:cubicBezTo>
                <a:cubicBezTo>
                  <a:pt x="52922" y="52464"/>
                  <a:pt x="51777" y="55135"/>
                  <a:pt x="51655" y="58249"/>
                </a:cubicBezTo>
                <a:cubicBezTo>
                  <a:pt x="51777" y="61363"/>
                  <a:pt x="52922" y="64004"/>
                  <a:pt x="55090" y="66171"/>
                </a:cubicBezTo>
                <a:cubicBezTo>
                  <a:pt x="57257" y="68339"/>
                  <a:pt x="59898" y="69484"/>
                  <a:pt x="63012" y="69606"/>
                </a:cubicBezTo>
                <a:close/>
                <a:moveTo>
                  <a:pt x="110637" y="127672"/>
                </a:moveTo>
                <a:cubicBezTo>
                  <a:pt x="112749" y="127672"/>
                  <a:pt x="114529" y="126948"/>
                  <a:pt x="115976" y="125501"/>
                </a:cubicBezTo>
                <a:cubicBezTo>
                  <a:pt x="117423" y="124054"/>
                  <a:pt x="118147" y="122274"/>
                  <a:pt x="118147" y="120162"/>
                </a:cubicBezTo>
                <a:cubicBezTo>
                  <a:pt x="118147" y="118049"/>
                  <a:pt x="117423" y="116269"/>
                  <a:pt x="115976" y="114822"/>
                </a:cubicBezTo>
                <a:cubicBezTo>
                  <a:pt x="114529" y="113375"/>
                  <a:pt x="112749" y="112651"/>
                  <a:pt x="110637" y="112651"/>
                </a:cubicBezTo>
                <a:cubicBezTo>
                  <a:pt x="108524" y="112651"/>
                  <a:pt x="106744" y="113375"/>
                  <a:pt x="105297" y="114822"/>
                </a:cubicBezTo>
                <a:cubicBezTo>
                  <a:pt x="103850" y="116269"/>
                  <a:pt x="103126" y="118049"/>
                  <a:pt x="103126" y="120162"/>
                </a:cubicBezTo>
                <a:cubicBezTo>
                  <a:pt x="103126" y="122274"/>
                  <a:pt x="103850" y="124054"/>
                  <a:pt x="105297" y="125501"/>
                </a:cubicBezTo>
                <a:cubicBezTo>
                  <a:pt x="106744" y="126948"/>
                  <a:pt x="108524" y="127672"/>
                  <a:pt x="110637" y="127672"/>
                </a:cubicBezTo>
                <a:close/>
              </a:path>
            </a:pathLst>
          </a:custGeom>
          <a:solidFill>
            <a:schemeClr val="bg1"/>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086010D2-F083-5D48-B064-35F9E72C78F4}"/>
              </a:ext>
            </a:extLst>
          </p:cNvPr>
          <p:cNvSpPr txBox="1"/>
          <p:nvPr/>
        </p:nvSpPr>
        <p:spPr>
          <a:xfrm>
            <a:off x="5530953" y="2525748"/>
            <a:ext cx="2719195" cy="1785104"/>
          </a:xfrm>
          <a:prstGeom prst="rect">
            <a:avLst/>
          </a:prstGeom>
          <a:noFill/>
        </p:spPr>
        <p:txBody>
          <a:bodyPr wrap="square" lIns="0" tIns="0" rIns="0" bIns="0" rtlCol="0">
            <a:spAutoFit/>
          </a:bodyPr>
          <a:lstStyle/>
          <a:p>
            <a:r>
              <a:rPr lang="en-GB" sz="1600" dirty="0" err="1">
                <a:solidFill>
                  <a:schemeClr val="tx1"/>
                </a:solidFill>
              </a:rPr>
              <a:t>In high-income countries:</a:t>
            </a:r>
          </a:p>
          <a:p>
            <a:endParaRPr lang="en-GB" sz="1600" dirty="0" err="1">
              <a:solidFill>
                <a:schemeClr val="tx1"/>
              </a:solidFill>
            </a:endParaRPr>
          </a:p>
          <a:p>
            <a:pPr marL="184150" indent="-184150"/>
            <a:r>
              <a:rPr lang="en-GB" dirty="0" err="1">
                <a:solidFill>
                  <a:schemeClr val="tx1"/>
                </a:solidFill>
              </a:rPr>
              <a:t>– CR-BSI: 3.5 per 1000 central line days</a:t>
            </a:r>
          </a:p>
          <a:p>
            <a:pPr marL="184150" indent="-184150"/>
            <a:r>
              <a:rPr lang="en-GB" dirty="0" err="1">
                <a:solidFill>
                  <a:schemeClr val="tx1"/>
                </a:solidFill>
              </a:rPr>
              <a:t> – CR-UTI: 4.1 per 1000 urinary catheter days</a:t>
            </a:r>
          </a:p>
          <a:p>
            <a:pPr marL="184150" indent="-184150"/>
            <a:r>
              <a:rPr lang="en-GB" dirty="0" err="1">
                <a:solidFill>
                  <a:schemeClr val="tx1"/>
                </a:solidFill>
              </a:rPr>
              <a:t> – VAP: 7.9 per 1000 ventilator days</a:t>
            </a:r>
          </a:p>
        </p:txBody>
      </p:sp>
      <p:sp>
        <p:nvSpPr>
          <p:cNvPr id="21" name="Graphic 3">
            <a:extLst>
              <a:ext uri="{FF2B5EF4-FFF2-40B4-BE49-F238E27FC236}">
                <a16:creationId xmlns:a16="http://schemas.microsoft.com/office/drawing/2014/main" id="{55F1E3ED-F9F2-D144-8456-E9855546847D}"/>
              </a:ext>
            </a:extLst>
          </p:cNvPr>
          <p:cNvSpPr>
            <a:spLocks noChangeAspect="1"/>
          </p:cNvSpPr>
          <p:nvPr/>
        </p:nvSpPr>
        <p:spPr>
          <a:xfrm>
            <a:off x="4882953" y="1857200"/>
            <a:ext cx="432000" cy="432000"/>
          </a:xfrm>
          <a:custGeom>
            <a:avLst/>
            <a:gdLst>
              <a:gd name="connsiteX0" fmla="*/ 0 w 161925"/>
              <a:gd name="connsiteY0" fmla="*/ 161925 h 161925"/>
              <a:gd name="connsiteX1" fmla="*/ 0 w 161925"/>
              <a:gd name="connsiteY1" fmla="*/ 38100 h 161925"/>
              <a:gd name="connsiteX2" fmla="*/ 38100 w 161925"/>
              <a:gd name="connsiteY2" fmla="*/ 38100 h 161925"/>
              <a:gd name="connsiteX3" fmla="*/ 38100 w 161925"/>
              <a:gd name="connsiteY3" fmla="*/ 0 h 161925"/>
              <a:gd name="connsiteX4" fmla="*/ 123825 w 161925"/>
              <a:gd name="connsiteY4" fmla="*/ 0 h 161925"/>
              <a:gd name="connsiteX5" fmla="*/ 123825 w 161925"/>
              <a:gd name="connsiteY5" fmla="*/ 76200 h 161925"/>
              <a:gd name="connsiteX6" fmla="*/ 161925 w 161925"/>
              <a:gd name="connsiteY6" fmla="*/ 76200 h 161925"/>
              <a:gd name="connsiteX7" fmla="*/ 161925 w 161925"/>
              <a:gd name="connsiteY7" fmla="*/ 161925 h 161925"/>
              <a:gd name="connsiteX8" fmla="*/ 95250 w 161925"/>
              <a:gd name="connsiteY8" fmla="*/ 161925 h 161925"/>
              <a:gd name="connsiteX9" fmla="*/ 95250 w 161925"/>
              <a:gd name="connsiteY9" fmla="*/ 123825 h 161925"/>
              <a:gd name="connsiteX10" fmla="*/ 66675 w 161925"/>
              <a:gd name="connsiteY10" fmla="*/ 123825 h 161925"/>
              <a:gd name="connsiteX11" fmla="*/ 66675 w 161925"/>
              <a:gd name="connsiteY11" fmla="*/ 161925 h 161925"/>
              <a:gd name="connsiteX12" fmla="*/ 0 w 161925"/>
              <a:gd name="connsiteY12" fmla="*/ 161925 h 161925"/>
              <a:gd name="connsiteX13" fmla="*/ 9525 w 161925"/>
              <a:gd name="connsiteY13" fmla="*/ 152400 h 161925"/>
              <a:gd name="connsiteX14" fmla="*/ 38100 w 161925"/>
              <a:gd name="connsiteY14" fmla="*/ 152400 h 161925"/>
              <a:gd name="connsiteX15" fmla="*/ 38100 w 161925"/>
              <a:gd name="connsiteY15" fmla="*/ 123825 h 161925"/>
              <a:gd name="connsiteX16" fmla="*/ 9525 w 161925"/>
              <a:gd name="connsiteY16" fmla="*/ 123825 h 161925"/>
              <a:gd name="connsiteX17" fmla="*/ 9525 w 161925"/>
              <a:gd name="connsiteY17" fmla="*/ 152400 h 161925"/>
              <a:gd name="connsiteX18" fmla="*/ 9525 w 161925"/>
              <a:gd name="connsiteY18" fmla="*/ 114300 h 161925"/>
              <a:gd name="connsiteX19" fmla="*/ 38100 w 161925"/>
              <a:gd name="connsiteY19" fmla="*/ 114300 h 161925"/>
              <a:gd name="connsiteX20" fmla="*/ 38100 w 161925"/>
              <a:gd name="connsiteY20" fmla="*/ 85725 h 161925"/>
              <a:gd name="connsiteX21" fmla="*/ 9525 w 161925"/>
              <a:gd name="connsiteY21" fmla="*/ 85725 h 161925"/>
              <a:gd name="connsiteX22" fmla="*/ 9525 w 161925"/>
              <a:gd name="connsiteY22" fmla="*/ 114300 h 161925"/>
              <a:gd name="connsiteX23" fmla="*/ 9525 w 161925"/>
              <a:gd name="connsiteY23" fmla="*/ 76200 h 161925"/>
              <a:gd name="connsiteX24" fmla="*/ 38100 w 161925"/>
              <a:gd name="connsiteY24" fmla="*/ 76200 h 161925"/>
              <a:gd name="connsiteX25" fmla="*/ 38100 w 161925"/>
              <a:gd name="connsiteY25" fmla="*/ 47625 h 161925"/>
              <a:gd name="connsiteX26" fmla="*/ 9525 w 161925"/>
              <a:gd name="connsiteY26" fmla="*/ 47625 h 161925"/>
              <a:gd name="connsiteX27" fmla="*/ 9525 w 161925"/>
              <a:gd name="connsiteY27" fmla="*/ 76200 h 161925"/>
              <a:gd name="connsiteX28" fmla="*/ 47625 w 161925"/>
              <a:gd name="connsiteY28" fmla="*/ 114300 h 161925"/>
              <a:gd name="connsiteX29" fmla="*/ 76200 w 161925"/>
              <a:gd name="connsiteY29" fmla="*/ 114300 h 161925"/>
              <a:gd name="connsiteX30" fmla="*/ 76200 w 161925"/>
              <a:gd name="connsiteY30" fmla="*/ 85725 h 161925"/>
              <a:gd name="connsiteX31" fmla="*/ 47625 w 161925"/>
              <a:gd name="connsiteY31" fmla="*/ 85725 h 161925"/>
              <a:gd name="connsiteX32" fmla="*/ 47625 w 161925"/>
              <a:gd name="connsiteY32" fmla="*/ 114300 h 161925"/>
              <a:gd name="connsiteX33" fmla="*/ 47625 w 161925"/>
              <a:gd name="connsiteY33" fmla="*/ 76200 h 161925"/>
              <a:gd name="connsiteX34" fmla="*/ 76200 w 161925"/>
              <a:gd name="connsiteY34" fmla="*/ 76200 h 161925"/>
              <a:gd name="connsiteX35" fmla="*/ 76200 w 161925"/>
              <a:gd name="connsiteY35" fmla="*/ 47625 h 161925"/>
              <a:gd name="connsiteX36" fmla="*/ 47625 w 161925"/>
              <a:gd name="connsiteY36" fmla="*/ 47625 h 161925"/>
              <a:gd name="connsiteX37" fmla="*/ 47625 w 161925"/>
              <a:gd name="connsiteY37" fmla="*/ 76200 h 161925"/>
              <a:gd name="connsiteX38" fmla="*/ 47625 w 161925"/>
              <a:gd name="connsiteY38" fmla="*/ 38100 h 161925"/>
              <a:gd name="connsiteX39" fmla="*/ 76200 w 161925"/>
              <a:gd name="connsiteY39" fmla="*/ 38100 h 161925"/>
              <a:gd name="connsiteX40" fmla="*/ 76200 w 161925"/>
              <a:gd name="connsiteY40" fmla="*/ 9525 h 161925"/>
              <a:gd name="connsiteX41" fmla="*/ 47625 w 161925"/>
              <a:gd name="connsiteY41" fmla="*/ 9525 h 161925"/>
              <a:gd name="connsiteX42" fmla="*/ 47625 w 161925"/>
              <a:gd name="connsiteY42" fmla="*/ 38100 h 161925"/>
              <a:gd name="connsiteX43" fmla="*/ 85725 w 161925"/>
              <a:gd name="connsiteY43" fmla="*/ 114300 h 161925"/>
              <a:gd name="connsiteX44" fmla="*/ 114300 w 161925"/>
              <a:gd name="connsiteY44" fmla="*/ 114300 h 161925"/>
              <a:gd name="connsiteX45" fmla="*/ 114300 w 161925"/>
              <a:gd name="connsiteY45" fmla="*/ 85725 h 161925"/>
              <a:gd name="connsiteX46" fmla="*/ 85725 w 161925"/>
              <a:gd name="connsiteY46" fmla="*/ 85725 h 161925"/>
              <a:gd name="connsiteX47" fmla="*/ 85725 w 161925"/>
              <a:gd name="connsiteY47" fmla="*/ 114300 h 161925"/>
              <a:gd name="connsiteX48" fmla="*/ 85725 w 161925"/>
              <a:gd name="connsiteY48" fmla="*/ 76200 h 161925"/>
              <a:gd name="connsiteX49" fmla="*/ 114300 w 161925"/>
              <a:gd name="connsiteY49" fmla="*/ 76200 h 161925"/>
              <a:gd name="connsiteX50" fmla="*/ 114300 w 161925"/>
              <a:gd name="connsiteY50" fmla="*/ 47625 h 161925"/>
              <a:gd name="connsiteX51" fmla="*/ 85725 w 161925"/>
              <a:gd name="connsiteY51" fmla="*/ 47625 h 161925"/>
              <a:gd name="connsiteX52" fmla="*/ 85725 w 161925"/>
              <a:gd name="connsiteY52" fmla="*/ 76200 h 161925"/>
              <a:gd name="connsiteX53" fmla="*/ 85725 w 161925"/>
              <a:gd name="connsiteY53" fmla="*/ 38100 h 161925"/>
              <a:gd name="connsiteX54" fmla="*/ 114300 w 161925"/>
              <a:gd name="connsiteY54" fmla="*/ 38100 h 161925"/>
              <a:gd name="connsiteX55" fmla="*/ 114300 w 161925"/>
              <a:gd name="connsiteY55" fmla="*/ 9525 h 161925"/>
              <a:gd name="connsiteX56" fmla="*/ 85725 w 161925"/>
              <a:gd name="connsiteY56" fmla="*/ 9525 h 161925"/>
              <a:gd name="connsiteX57" fmla="*/ 85725 w 161925"/>
              <a:gd name="connsiteY57" fmla="*/ 38100 h 161925"/>
              <a:gd name="connsiteX58" fmla="*/ 123825 w 161925"/>
              <a:gd name="connsiteY58" fmla="*/ 152400 h 161925"/>
              <a:gd name="connsiteX59" fmla="*/ 152400 w 161925"/>
              <a:gd name="connsiteY59" fmla="*/ 152400 h 161925"/>
              <a:gd name="connsiteX60" fmla="*/ 152400 w 161925"/>
              <a:gd name="connsiteY60" fmla="*/ 123825 h 161925"/>
              <a:gd name="connsiteX61" fmla="*/ 123825 w 161925"/>
              <a:gd name="connsiteY61" fmla="*/ 123825 h 161925"/>
              <a:gd name="connsiteX62" fmla="*/ 123825 w 161925"/>
              <a:gd name="connsiteY62" fmla="*/ 152400 h 161925"/>
              <a:gd name="connsiteX63" fmla="*/ 123825 w 161925"/>
              <a:gd name="connsiteY63" fmla="*/ 114300 h 161925"/>
              <a:gd name="connsiteX64" fmla="*/ 152400 w 161925"/>
              <a:gd name="connsiteY64" fmla="*/ 114300 h 161925"/>
              <a:gd name="connsiteX65" fmla="*/ 152400 w 161925"/>
              <a:gd name="connsiteY65" fmla="*/ 85725 h 161925"/>
              <a:gd name="connsiteX66" fmla="*/ 123825 w 161925"/>
              <a:gd name="connsiteY66" fmla="*/ 85725 h 161925"/>
              <a:gd name="connsiteX67" fmla="*/ 123825 w 161925"/>
              <a:gd name="connsiteY67" fmla="*/ 11430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61925" h="161925">
                <a:moveTo>
                  <a:pt x="0" y="161925"/>
                </a:moveTo>
                <a:lnTo>
                  <a:pt x="0" y="38100"/>
                </a:lnTo>
                <a:lnTo>
                  <a:pt x="38100" y="38100"/>
                </a:lnTo>
                <a:lnTo>
                  <a:pt x="38100" y="0"/>
                </a:lnTo>
                <a:lnTo>
                  <a:pt x="123825" y="0"/>
                </a:lnTo>
                <a:lnTo>
                  <a:pt x="123825" y="76200"/>
                </a:lnTo>
                <a:lnTo>
                  <a:pt x="161925" y="76200"/>
                </a:lnTo>
                <a:lnTo>
                  <a:pt x="161925" y="161925"/>
                </a:lnTo>
                <a:lnTo>
                  <a:pt x="95250" y="161925"/>
                </a:lnTo>
                <a:lnTo>
                  <a:pt x="95250" y="123825"/>
                </a:lnTo>
                <a:lnTo>
                  <a:pt x="66675" y="123825"/>
                </a:lnTo>
                <a:lnTo>
                  <a:pt x="66675" y="161925"/>
                </a:lnTo>
                <a:lnTo>
                  <a:pt x="0" y="161925"/>
                </a:lnTo>
                <a:close/>
                <a:moveTo>
                  <a:pt x="9525" y="152400"/>
                </a:moveTo>
                <a:lnTo>
                  <a:pt x="38100" y="152400"/>
                </a:lnTo>
                <a:lnTo>
                  <a:pt x="38100" y="123825"/>
                </a:lnTo>
                <a:lnTo>
                  <a:pt x="9525" y="123825"/>
                </a:lnTo>
                <a:lnTo>
                  <a:pt x="9525" y="152400"/>
                </a:lnTo>
                <a:close/>
                <a:moveTo>
                  <a:pt x="9525" y="114300"/>
                </a:moveTo>
                <a:lnTo>
                  <a:pt x="38100" y="114300"/>
                </a:lnTo>
                <a:lnTo>
                  <a:pt x="38100" y="85725"/>
                </a:lnTo>
                <a:lnTo>
                  <a:pt x="9525" y="85725"/>
                </a:lnTo>
                <a:lnTo>
                  <a:pt x="9525" y="114300"/>
                </a:lnTo>
                <a:close/>
                <a:moveTo>
                  <a:pt x="9525" y="76200"/>
                </a:moveTo>
                <a:lnTo>
                  <a:pt x="38100" y="76200"/>
                </a:lnTo>
                <a:lnTo>
                  <a:pt x="38100" y="47625"/>
                </a:lnTo>
                <a:lnTo>
                  <a:pt x="9525" y="47625"/>
                </a:lnTo>
                <a:lnTo>
                  <a:pt x="9525" y="76200"/>
                </a:lnTo>
                <a:close/>
                <a:moveTo>
                  <a:pt x="47625" y="114300"/>
                </a:moveTo>
                <a:lnTo>
                  <a:pt x="76200" y="114300"/>
                </a:lnTo>
                <a:lnTo>
                  <a:pt x="76200" y="85725"/>
                </a:lnTo>
                <a:lnTo>
                  <a:pt x="47625" y="85725"/>
                </a:lnTo>
                <a:lnTo>
                  <a:pt x="47625" y="114300"/>
                </a:lnTo>
                <a:close/>
                <a:moveTo>
                  <a:pt x="47625" y="76200"/>
                </a:moveTo>
                <a:lnTo>
                  <a:pt x="76200" y="76200"/>
                </a:lnTo>
                <a:lnTo>
                  <a:pt x="76200" y="47625"/>
                </a:lnTo>
                <a:lnTo>
                  <a:pt x="47625" y="47625"/>
                </a:lnTo>
                <a:lnTo>
                  <a:pt x="47625" y="76200"/>
                </a:lnTo>
                <a:close/>
                <a:moveTo>
                  <a:pt x="47625" y="38100"/>
                </a:moveTo>
                <a:lnTo>
                  <a:pt x="76200" y="38100"/>
                </a:lnTo>
                <a:lnTo>
                  <a:pt x="76200" y="9525"/>
                </a:lnTo>
                <a:lnTo>
                  <a:pt x="47625" y="9525"/>
                </a:lnTo>
                <a:lnTo>
                  <a:pt x="47625" y="38100"/>
                </a:lnTo>
                <a:close/>
                <a:moveTo>
                  <a:pt x="85725" y="114300"/>
                </a:moveTo>
                <a:lnTo>
                  <a:pt x="114300" y="114300"/>
                </a:lnTo>
                <a:lnTo>
                  <a:pt x="114300" y="85725"/>
                </a:lnTo>
                <a:lnTo>
                  <a:pt x="85725" y="85725"/>
                </a:lnTo>
                <a:lnTo>
                  <a:pt x="85725" y="114300"/>
                </a:lnTo>
                <a:close/>
                <a:moveTo>
                  <a:pt x="85725" y="76200"/>
                </a:moveTo>
                <a:lnTo>
                  <a:pt x="114300" y="76200"/>
                </a:lnTo>
                <a:lnTo>
                  <a:pt x="114300" y="47625"/>
                </a:lnTo>
                <a:lnTo>
                  <a:pt x="85725" y="47625"/>
                </a:lnTo>
                <a:lnTo>
                  <a:pt x="85725" y="76200"/>
                </a:lnTo>
                <a:close/>
                <a:moveTo>
                  <a:pt x="85725" y="38100"/>
                </a:moveTo>
                <a:lnTo>
                  <a:pt x="114300" y="38100"/>
                </a:lnTo>
                <a:lnTo>
                  <a:pt x="114300" y="9525"/>
                </a:lnTo>
                <a:lnTo>
                  <a:pt x="85725" y="9525"/>
                </a:lnTo>
                <a:lnTo>
                  <a:pt x="85725" y="38100"/>
                </a:lnTo>
                <a:close/>
                <a:moveTo>
                  <a:pt x="123825" y="152400"/>
                </a:moveTo>
                <a:lnTo>
                  <a:pt x="152400" y="152400"/>
                </a:lnTo>
                <a:lnTo>
                  <a:pt x="152400" y="123825"/>
                </a:lnTo>
                <a:lnTo>
                  <a:pt x="123825" y="123825"/>
                </a:lnTo>
                <a:lnTo>
                  <a:pt x="123825" y="152400"/>
                </a:lnTo>
                <a:close/>
                <a:moveTo>
                  <a:pt x="123825" y="114300"/>
                </a:moveTo>
                <a:lnTo>
                  <a:pt x="152400" y="114300"/>
                </a:lnTo>
                <a:lnTo>
                  <a:pt x="152400" y="85725"/>
                </a:lnTo>
                <a:lnTo>
                  <a:pt x="123825" y="85725"/>
                </a:lnTo>
                <a:lnTo>
                  <a:pt x="123825" y="11430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97875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HAI epidemiology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9793FE6B-D7B8-6A48-A237-E37191497B6D}"/>
              </a:ext>
            </a:extLst>
          </p:cNvPr>
          <p:cNvSpPr txBox="1"/>
          <p:nvPr/>
        </p:nvSpPr>
        <p:spPr>
          <a:xfrm>
            <a:off x="431800" y="6073973"/>
            <a:ext cx="8243888" cy="307777"/>
          </a:xfrm>
          <a:prstGeom prst="rect">
            <a:avLst/>
          </a:prstGeom>
          <a:noFill/>
        </p:spPr>
        <p:txBody>
          <a:bodyPr wrap="square" lIns="0" tIns="0" rIns="0" bIns="0" rtlCol="0">
            <a:spAutoFit/>
          </a:bodyPr>
          <a:lstStyle/>
          <a:p>
            <a:r>
              <a:rPr lang="en-GB" sz="1000" dirty="0">
                <a:solidFill>
                  <a:schemeClr val="tx1"/>
                </a:solidFill>
              </a:rPr>
              <a:t>World Health Organization. Report on the burden of endemic health care-associated infection worldwide. Geneva: WHO, 2011. Available from: </a:t>
            </a:r>
            <a:r>
              <a:rPr lang="en-GB" sz="1000" dirty="0">
                <a:solidFill>
                  <a:srgbClr val="3D6C9D"/>
                </a:solidFill>
                <a:hlinkClick r:id="rId2">
                  <a:extLst>
                    <a:ext uri="{A12FA001-AC4F-418D-AE19-62706E023703}">
                      <ahyp:hlinkClr xmlns:ahyp="http://schemas.microsoft.com/office/drawing/2018/hyperlinkcolor" val="tx"/>
                    </a:ext>
                  </a:extLst>
                </a:hlinkClick>
              </a:rPr>
              <a:t>http://apps.who.int/iris/bitstream/10665/80135/1/9789241501507_ eng.pdf</a:t>
            </a:r>
            <a:endParaRPr lang="en-GB" sz="1000" dirty="0">
              <a:solidFill>
                <a:srgbClr val="3D6C9D"/>
              </a:solidFill>
            </a:endParaRPr>
          </a:p>
        </p:txBody>
      </p:sp>
      <p:sp>
        <p:nvSpPr>
          <p:cNvPr id="13" name="Rounded Rectangle 12">
            <a:extLst>
              <a:ext uri="{FF2B5EF4-FFF2-40B4-BE49-F238E27FC236}">
                <a16:creationId xmlns:a16="http://schemas.microsoft.com/office/drawing/2014/main" id="{E8915A16-DA33-FA4C-BD4B-F89D59BD547E}"/>
              </a:ext>
            </a:extLst>
          </p:cNvPr>
          <p:cNvSpPr/>
          <p:nvPr/>
        </p:nvSpPr>
        <p:spPr>
          <a:xfrm>
            <a:off x="860417" y="2073200"/>
            <a:ext cx="3579303" cy="3482496"/>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36CA480D-1DBC-AC41-A554-B4E71021E902}"/>
              </a:ext>
            </a:extLst>
          </p:cNvPr>
          <p:cNvSpPr/>
          <p:nvPr/>
        </p:nvSpPr>
        <p:spPr>
          <a:xfrm>
            <a:off x="5083759" y="2073200"/>
            <a:ext cx="3579303" cy="3482496"/>
          </a:xfrm>
          <a:prstGeom prst="roundRect">
            <a:avLst>
              <a:gd name="adj" fmla="val 519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Google Shape;140;p4">
            <a:extLst>
              <a:ext uri="{FF2B5EF4-FFF2-40B4-BE49-F238E27FC236}">
                <a16:creationId xmlns:a16="http://schemas.microsoft.com/office/drawing/2014/main" id="{903222CE-D416-C64C-B080-FF3E34B8690C}"/>
              </a:ext>
            </a:extLst>
          </p:cNvPr>
          <p:cNvSpPr>
            <a:spLocks noChangeAspect="1"/>
          </p:cNvSpPr>
          <p:nvPr/>
        </p:nvSpPr>
        <p:spPr>
          <a:xfrm>
            <a:off x="429701" y="166174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0;p4">
            <a:extLst>
              <a:ext uri="{FF2B5EF4-FFF2-40B4-BE49-F238E27FC236}">
                <a16:creationId xmlns:a16="http://schemas.microsoft.com/office/drawing/2014/main" id="{CE9EAC68-28EE-EA43-BC08-55BF9C04B7E9}"/>
              </a:ext>
            </a:extLst>
          </p:cNvPr>
          <p:cNvSpPr>
            <a:spLocks noChangeAspect="1"/>
          </p:cNvSpPr>
          <p:nvPr/>
        </p:nvSpPr>
        <p:spPr>
          <a:xfrm>
            <a:off x="4666953" y="166174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289615" y="2525748"/>
            <a:ext cx="2755118" cy="2031325"/>
          </a:xfrm>
          <a:prstGeom prst="rect">
            <a:avLst/>
          </a:prstGeom>
          <a:noFill/>
        </p:spPr>
        <p:txBody>
          <a:bodyPr wrap="square" lIns="0" tIns="0" rIns="0" bIns="0" rtlCol="0">
            <a:spAutoFit/>
          </a:bodyPr>
          <a:lstStyle/>
          <a:p>
            <a:r>
              <a:rPr lang="en-GB" sz="1600" dirty="0" err="1">
                <a:solidFill>
                  <a:schemeClr val="tx1"/>
                </a:solidFill>
              </a:rPr>
              <a:t>In middle and low-income countries:</a:t>
            </a:r>
          </a:p>
          <a:p>
            <a:endParaRPr lang="en-GB" sz="1600" dirty="0" err="1">
              <a:solidFill>
                <a:schemeClr val="tx1"/>
              </a:solidFill>
            </a:endParaRPr>
          </a:p>
          <a:p>
            <a:pPr marL="184150" indent="-184150"/>
            <a:r>
              <a:rPr lang="en-GB" dirty="0" err="1">
                <a:solidFill>
                  <a:schemeClr val="tx1"/>
                </a:solidFill>
              </a:rPr>
              <a:t>– CR-BSI: 12.2 per 1000 central line days</a:t>
            </a:r>
          </a:p>
          <a:p>
            <a:pPr marL="184150" indent="-184150"/>
            <a:r>
              <a:rPr lang="en-GB" dirty="0" err="1">
                <a:solidFill>
                  <a:schemeClr val="tx1"/>
                </a:solidFill>
              </a:rPr>
              <a:t>– CR-UTI: 8.8 per 1000 urinary catheter days</a:t>
            </a:r>
          </a:p>
          <a:p>
            <a:pPr marL="184150" indent="-184150"/>
            <a:r>
              <a:rPr lang="en-GB" dirty="0" err="1">
                <a:solidFill>
                  <a:schemeClr val="tx1"/>
                </a:solidFill>
              </a:rPr>
              <a:t>– VAP: 23.9 per 1000 ventilator days</a:t>
            </a:r>
          </a:p>
        </p:txBody>
      </p:sp>
      <p:sp>
        <p:nvSpPr>
          <p:cNvPr id="10" name="Graphic 8">
            <a:extLst>
              <a:ext uri="{FF2B5EF4-FFF2-40B4-BE49-F238E27FC236}">
                <a16:creationId xmlns:a16="http://schemas.microsoft.com/office/drawing/2014/main" id="{92FC207A-107E-1842-85EA-21C46A433BEF}"/>
              </a:ext>
            </a:extLst>
          </p:cNvPr>
          <p:cNvSpPr>
            <a:spLocks noChangeAspect="1"/>
          </p:cNvSpPr>
          <p:nvPr/>
        </p:nvSpPr>
        <p:spPr>
          <a:xfrm>
            <a:off x="633184" y="1857127"/>
            <a:ext cx="468000" cy="432146"/>
          </a:xfrm>
          <a:custGeom>
            <a:avLst/>
            <a:gdLst>
              <a:gd name="connsiteX0" fmla="*/ 24179 w 181707"/>
              <a:gd name="connsiteY0" fmla="*/ 167787 h 167786"/>
              <a:gd name="connsiteX1" fmla="*/ 24179 w 181707"/>
              <a:gd name="connsiteY1" fmla="*/ 80688 h 167786"/>
              <a:gd name="connsiteX2" fmla="*/ 5752 w 181707"/>
              <a:gd name="connsiteY2" fmla="*/ 94884 h 167786"/>
              <a:gd name="connsiteX3" fmla="*/ 0 w 181707"/>
              <a:gd name="connsiteY3" fmla="*/ 87337 h 167786"/>
              <a:gd name="connsiteX4" fmla="*/ 24179 w 181707"/>
              <a:gd name="connsiteY4" fmla="*/ 68727 h 167786"/>
              <a:gd name="connsiteX5" fmla="*/ 24179 w 181707"/>
              <a:gd name="connsiteY5" fmla="*/ 43595 h 167786"/>
              <a:gd name="connsiteX6" fmla="*/ 33704 w 181707"/>
              <a:gd name="connsiteY6" fmla="*/ 43595 h 167786"/>
              <a:gd name="connsiteX7" fmla="*/ 33704 w 181707"/>
              <a:gd name="connsiteY7" fmla="*/ 61345 h 167786"/>
              <a:gd name="connsiteX8" fmla="*/ 90854 w 181707"/>
              <a:gd name="connsiteY8" fmla="*/ 17768 h 167786"/>
              <a:gd name="connsiteX9" fmla="*/ 181708 w 181707"/>
              <a:gd name="connsiteY9" fmla="*/ 87337 h 167786"/>
              <a:gd name="connsiteX10" fmla="*/ 175956 w 181707"/>
              <a:gd name="connsiteY10" fmla="*/ 94829 h 167786"/>
              <a:gd name="connsiteX11" fmla="*/ 157529 w 181707"/>
              <a:gd name="connsiteY11" fmla="*/ 80688 h 167786"/>
              <a:gd name="connsiteX12" fmla="*/ 157529 w 181707"/>
              <a:gd name="connsiteY12" fmla="*/ 167787 h 167786"/>
              <a:gd name="connsiteX13" fmla="*/ 24179 w 181707"/>
              <a:gd name="connsiteY13" fmla="*/ 167787 h 167786"/>
              <a:gd name="connsiteX14" fmla="*/ 33704 w 181707"/>
              <a:gd name="connsiteY14" fmla="*/ 158262 h 167786"/>
              <a:gd name="connsiteX15" fmla="*/ 77665 w 181707"/>
              <a:gd name="connsiteY15" fmla="*/ 158262 h 167786"/>
              <a:gd name="connsiteX16" fmla="*/ 77665 w 181707"/>
              <a:gd name="connsiteY16" fmla="*/ 112835 h 167786"/>
              <a:gd name="connsiteX17" fmla="*/ 104043 w 181707"/>
              <a:gd name="connsiteY17" fmla="*/ 112835 h 167786"/>
              <a:gd name="connsiteX18" fmla="*/ 104043 w 181707"/>
              <a:gd name="connsiteY18" fmla="*/ 158262 h 167786"/>
              <a:gd name="connsiteX19" fmla="*/ 148004 w 181707"/>
              <a:gd name="connsiteY19" fmla="*/ 158262 h 167786"/>
              <a:gd name="connsiteX20" fmla="*/ 148004 w 181707"/>
              <a:gd name="connsiteY20" fmla="*/ 73489 h 167786"/>
              <a:gd name="connsiteX21" fmla="*/ 90854 w 181707"/>
              <a:gd name="connsiteY21" fmla="*/ 29912 h 167786"/>
              <a:gd name="connsiteX22" fmla="*/ 33704 w 181707"/>
              <a:gd name="connsiteY22" fmla="*/ 73489 h 167786"/>
              <a:gd name="connsiteX23" fmla="*/ 33704 w 181707"/>
              <a:gd name="connsiteY23" fmla="*/ 158262 h 167786"/>
              <a:gd name="connsiteX24" fmla="*/ 24179 w 181707"/>
              <a:gd name="connsiteY24" fmla="*/ 32239 h 167786"/>
              <a:gd name="connsiteX25" fmla="*/ 29674 w 181707"/>
              <a:gd name="connsiteY25" fmla="*/ 17493 h 167786"/>
              <a:gd name="connsiteX26" fmla="*/ 45427 w 181707"/>
              <a:gd name="connsiteY26" fmla="*/ 11357 h 167786"/>
              <a:gd name="connsiteX27" fmla="*/ 54412 w 181707"/>
              <a:gd name="connsiteY27" fmla="*/ 8069 h 167786"/>
              <a:gd name="connsiteX28" fmla="*/ 57150 w 181707"/>
              <a:gd name="connsiteY28" fmla="*/ 0 h 167786"/>
              <a:gd name="connsiteX29" fmla="*/ 66675 w 181707"/>
              <a:gd name="connsiteY29" fmla="*/ 0 h 167786"/>
              <a:gd name="connsiteX30" fmla="*/ 61180 w 181707"/>
              <a:gd name="connsiteY30" fmla="*/ 14745 h 167786"/>
              <a:gd name="connsiteX31" fmla="*/ 45427 w 181707"/>
              <a:gd name="connsiteY31" fmla="*/ 20882 h 167786"/>
              <a:gd name="connsiteX32" fmla="*/ 36442 w 181707"/>
              <a:gd name="connsiteY32" fmla="*/ 24170 h 167786"/>
              <a:gd name="connsiteX33" fmla="*/ 33704 w 181707"/>
              <a:gd name="connsiteY33" fmla="*/ 32239 h 167786"/>
              <a:gd name="connsiteX34" fmla="*/ 24179 w 181707"/>
              <a:gd name="connsiteY34" fmla="*/ 32239 h 167786"/>
              <a:gd name="connsiteX35" fmla="*/ 33704 w 181707"/>
              <a:gd name="connsiteY35" fmla="*/ 158262 h 167786"/>
              <a:gd name="connsiteX36" fmla="*/ 148004 w 181707"/>
              <a:gd name="connsiteY36" fmla="*/ 158262 h 167786"/>
              <a:gd name="connsiteX37" fmla="*/ 33704 w 181707"/>
              <a:gd name="connsiteY37" fmla="*/ 158262 h 16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707" h="167786">
                <a:moveTo>
                  <a:pt x="24179" y="167787"/>
                </a:moveTo>
                <a:lnTo>
                  <a:pt x="24179" y="80688"/>
                </a:lnTo>
                <a:lnTo>
                  <a:pt x="5752" y="94884"/>
                </a:lnTo>
                <a:lnTo>
                  <a:pt x="0" y="87337"/>
                </a:lnTo>
                <a:lnTo>
                  <a:pt x="24179" y="68727"/>
                </a:lnTo>
                <a:lnTo>
                  <a:pt x="24179" y="43595"/>
                </a:lnTo>
                <a:lnTo>
                  <a:pt x="33704" y="43595"/>
                </a:lnTo>
                <a:lnTo>
                  <a:pt x="33704" y="61345"/>
                </a:lnTo>
                <a:lnTo>
                  <a:pt x="90854" y="17768"/>
                </a:lnTo>
                <a:lnTo>
                  <a:pt x="181708" y="87337"/>
                </a:lnTo>
                <a:lnTo>
                  <a:pt x="175956" y="94829"/>
                </a:lnTo>
                <a:lnTo>
                  <a:pt x="157529" y="80688"/>
                </a:lnTo>
                <a:lnTo>
                  <a:pt x="157529" y="167787"/>
                </a:lnTo>
                <a:lnTo>
                  <a:pt x="24179" y="167787"/>
                </a:lnTo>
                <a:close/>
                <a:moveTo>
                  <a:pt x="33704" y="158262"/>
                </a:moveTo>
                <a:lnTo>
                  <a:pt x="77665" y="158262"/>
                </a:lnTo>
                <a:lnTo>
                  <a:pt x="77665" y="112835"/>
                </a:lnTo>
                <a:lnTo>
                  <a:pt x="104043" y="112835"/>
                </a:lnTo>
                <a:lnTo>
                  <a:pt x="104043" y="158262"/>
                </a:lnTo>
                <a:lnTo>
                  <a:pt x="148004" y="158262"/>
                </a:lnTo>
                <a:lnTo>
                  <a:pt x="148004" y="73489"/>
                </a:lnTo>
                <a:lnTo>
                  <a:pt x="90854" y="29912"/>
                </a:lnTo>
                <a:lnTo>
                  <a:pt x="33704" y="73489"/>
                </a:lnTo>
                <a:lnTo>
                  <a:pt x="33704" y="158262"/>
                </a:lnTo>
                <a:close/>
                <a:moveTo>
                  <a:pt x="24179" y="32239"/>
                </a:moveTo>
                <a:cubicBezTo>
                  <a:pt x="24179" y="26499"/>
                  <a:pt x="26011" y="21584"/>
                  <a:pt x="29674" y="17493"/>
                </a:cubicBezTo>
                <a:cubicBezTo>
                  <a:pt x="33338" y="13402"/>
                  <a:pt x="38589" y="11357"/>
                  <a:pt x="45427" y="11357"/>
                </a:cubicBezTo>
                <a:cubicBezTo>
                  <a:pt x="49591" y="11357"/>
                  <a:pt x="52586" y="10261"/>
                  <a:pt x="54412" y="8069"/>
                </a:cubicBezTo>
                <a:cubicBezTo>
                  <a:pt x="56237" y="5877"/>
                  <a:pt x="57150" y="3187"/>
                  <a:pt x="57150" y="0"/>
                </a:cubicBezTo>
                <a:lnTo>
                  <a:pt x="66675" y="0"/>
                </a:lnTo>
                <a:cubicBezTo>
                  <a:pt x="66675" y="5739"/>
                  <a:pt x="64844" y="10655"/>
                  <a:pt x="61180" y="14745"/>
                </a:cubicBezTo>
                <a:cubicBezTo>
                  <a:pt x="57517" y="18836"/>
                  <a:pt x="52266" y="20882"/>
                  <a:pt x="45427" y="20882"/>
                </a:cubicBezTo>
                <a:cubicBezTo>
                  <a:pt x="41263" y="20882"/>
                  <a:pt x="38268" y="21978"/>
                  <a:pt x="36442" y="24170"/>
                </a:cubicBezTo>
                <a:cubicBezTo>
                  <a:pt x="34617" y="26362"/>
                  <a:pt x="33704" y="29051"/>
                  <a:pt x="33704" y="32239"/>
                </a:cubicBezTo>
                <a:lnTo>
                  <a:pt x="24179" y="32239"/>
                </a:lnTo>
                <a:close/>
                <a:moveTo>
                  <a:pt x="33704" y="158262"/>
                </a:moveTo>
                <a:lnTo>
                  <a:pt x="148004" y="158262"/>
                </a:lnTo>
                <a:lnTo>
                  <a:pt x="33704" y="158262"/>
                </a:lnTo>
                <a:close/>
              </a:path>
            </a:pathLst>
          </a:custGeom>
          <a:solidFill>
            <a:schemeClr val="bg1"/>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086010D2-F083-5D48-B064-35F9E72C78F4}"/>
              </a:ext>
            </a:extLst>
          </p:cNvPr>
          <p:cNvSpPr txBox="1"/>
          <p:nvPr/>
        </p:nvSpPr>
        <p:spPr>
          <a:xfrm>
            <a:off x="5530953" y="2525748"/>
            <a:ext cx="2587436" cy="738664"/>
          </a:xfrm>
          <a:prstGeom prst="rect">
            <a:avLst/>
          </a:prstGeom>
          <a:noFill/>
        </p:spPr>
        <p:txBody>
          <a:bodyPr wrap="square" lIns="0" tIns="0" rIns="0" bIns="0" rtlCol="0">
            <a:spAutoFit/>
          </a:bodyPr>
          <a:lstStyle/>
          <a:p>
            <a:r>
              <a:rPr lang="en-GB" sz="1600" dirty="0" err="1">
                <a:solidFill>
                  <a:schemeClr val="tx1"/>
                </a:solidFill>
              </a:rPr>
              <a:t>The increased time of hospitalization varies between 5 and 29 days</a:t>
            </a:r>
          </a:p>
        </p:txBody>
      </p:sp>
      <p:sp>
        <p:nvSpPr>
          <p:cNvPr id="5" name="Graphic 3">
            <a:extLst>
              <a:ext uri="{FF2B5EF4-FFF2-40B4-BE49-F238E27FC236}">
                <a16:creationId xmlns:a16="http://schemas.microsoft.com/office/drawing/2014/main" id="{56D8ED34-9A1C-FA4D-AEDB-4D743AAC7A4A}"/>
              </a:ext>
            </a:extLst>
          </p:cNvPr>
          <p:cNvSpPr>
            <a:spLocks noChangeAspect="1"/>
          </p:cNvSpPr>
          <p:nvPr/>
        </p:nvSpPr>
        <p:spPr>
          <a:xfrm>
            <a:off x="4909383" y="1857127"/>
            <a:ext cx="379140" cy="432000"/>
          </a:xfrm>
          <a:custGeom>
            <a:avLst/>
            <a:gdLst>
              <a:gd name="connsiteX0" fmla="*/ 38100 w 152400"/>
              <a:gd name="connsiteY0" fmla="*/ 105874 h 173648"/>
              <a:gd name="connsiteX1" fmla="*/ 32962 w 152400"/>
              <a:gd name="connsiteY1" fmla="*/ 103685 h 173648"/>
              <a:gd name="connsiteX2" fmla="*/ 30773 w 152400"/>
              <a:gd name="connsiteY2" fmla="*/ 98547 h 173648"/>
              <a:gd name="connsiteX3" fmla="*/ 32962 w 152400"/>
              <a:gd name="connsiteY3" fmla="*/ 93409 h 173648"/>
              <a:gd name="connsiteX4" fmla="*/ 38100 w 152400"/>
              <a:gd name="connsiteY4" fmla="*/ 91220 h 173648"/>
              <a:gd name="connsiteX5" fmla="*/ 43238 w 152400"/>
              <a:gd name="connsiteY5" fmla="*/ 93409 h 173648"/>
              <a:gd name="connsiteX6" fmla="*/ 45427 w 152400"/>
              <a:gd name="connsiteY6" fmla="*/ 98547 h 173648"/>
              <a:gd name="connsiteX7" fmla="*/ 43238 w 152400"/>
              <a:gd name="connsiteY7" fmla="*/ 103685 h 173648"/>
              <a:gd name="connsiteX8" fmla="*/ 38100 w 152400"/>
              <a:gd name="connsiteY8" fmla="*/ 105874 h 173648"/>
              <a:gd name="connsiteX9" fmla="*/ 76200 w 152400"/>
              <a:gd name="connsiteY9" fmla="*/ 105874 h 173648"/>
              <a:gd name="connsiteX10" fmla="*/ 71062 w 152400"/>
              <a:gd name="connsiteY10" fmla="*/ 103685 h 173648"/>
              <a:gd name="connsiteX11" fmla="*/ 68873 w 152400"/>
              <a:gd name="connsiteY11" fmla="*/ 98547 h 173648"/>
              <a:gd name="connsiteX12" fmla="*/ 71062 w 152400"/>
              <a:gd name="connsiteY12" fmla="*/ 93409 h 173648"/>
              <a:gd name="connsiteX13" fmla="*/ 76200 w 152400"/>
              <a:gd name="connsiteY13" fmla="*/ 91220 h 173648"/>
              <a:gd name="connsiteX14" fmla="*/ 81338 w 152400"/>
              <a:gd name="connsiteY14" fmla="*/ 93409 h 173648"/>
              <a:gd name="connsiteX15" fmla="*/ 83527 w 152400"/>
              <a:gd name="connsiteY15" fmla="*/ 98547 h 173648"/>
              <a:gd name="connsiteX16" fmla="*/ 81338 w 152400"/>
              <a:gd name="connsiteY16" fmla="*/ 103685 h 173648"/>
              <a:gd name="connsiteX17" fmla="*/ 76200 w 152400"/>
              <a:gd name="connsiteY17" fmla="*/ 105874 h 173648"/>
              <a:gd name="connsiteX18" fmla="*/ 114300 w 152400"/>
              <a:gd name="connsiteY18" fmla="*/ 105874 h 173648"/>
              <a:gd name="connsiteX19" fmla="*/ 109162 w 152400"/>
              <a:gd name="connsiteY19" fmla="*/ 103685 h 173648"/>
              <a:gd name="connsiteX20" fmla="*/ 106973 w 152400"/>
              <a:gd name="connsiteY20" fmla="*/ 98547 h 173648"/>
              <a:gd name="connsiteX21" fmla="*/ 109162 w 152400"/>
              <a:gd name="connsiteY21" fmla="*/ 93409 h 173648"/>
              <a:gd name="connsiteX22" fmla="*/ 114300 w 152400"/>
              <a:gd name="connsiteY22" fmla="*/ 91220 h 173648"/>
              <a:gd name="connsiteX23" fmla="*/ 119438 w 152400"/>
              <a:gd name="connsiteY23" fmla="*/ 93409 h 173648"/>
              <a:gd name="connsiteX24" fmla="*/ 121627 w 152400"/>
              <a:gd name="connsiteY24" fmla="*/ 98547 h 173648"/>
              <a:gd name="connsiteX25" fmla="*/ 119438 w 152400"/>
              <a:gd name="connsiteY25" fmla="*/ 103685 h 173648"/>
              <a:gd name="connsiteX26" fmla="*/ 114300 w 152400"/>
              <a:gd name="connsiteY26" fmla="*/ 105874 h 173648"/>
              <a:gd name="connsiteX27" fmla="*/ 15386 w 152400"/>
              <a:gd name="connsiteY27" fmla="*/ 173648 h 173648"/>
              <a:gd name="connsiteX28" fmla="*/ 4405 w 152400"/>
              <a:gd name="connsiteY28" fmla="*/ 169243 h 173648"/>
              <a:gd name="connsiteX29" fmla="*/ 0 w 152400"/>
              <a:gd name="connsiteY29" fmla="*/ 158262 h 173648"/>
              <a:gd name="connsiteX30" fmla="*/ 0 w 152400"/>
              <a:gd name="connsiteY30" fmla="*/ 36635 h 173648"/>
              <a:gd name="connsiteX31" fmla="*/ 4405 w 152400"/>
              <a:gd name="connsiteY31" fmla="*/ 25653 h 173648"/>
              <a:gd name="connsiteX32" fmla="*/ 15386 w 152400"/>
              <a:gd name="connsiteY32" fmla="*/ 21248 h 173648"/>
              <a:gd name="connsiteX33" fmla="*/ 32238 w 152400"/>
              <a:gd name="connsiteY33" fmla="*/ 21248 h 173648"/>
              <a:gd name="connsiteX34" fmla="*/ 32238 w 152400"/>
              <a:gd name="connsiteY34" fmla="*/ 0 h 173648"/>
              <a:gd name="connsiteX35" fmla="*/ 42496 w 152400"/>
              <a:gd name="connsiteY35" fmla="*/ 0 h 173648"/>
              <a:gd name="connsiteX36" fmla="*/ 42496 w 152400"/>
              <a:gd name="connsiteY36" fmla="*/ 21248 h 173648"/>
              <a:gd name="connsiteX37" fmla="*/ 110636 w 152400"/>
              <a:gd name="connsiteY37" fmla="*/ 21248 h 173648"/>
              <a:gd name="connsiteX38" fmla="*/ 110636 w 152400"/>
              <a:gd name="connsiteY38" fmla="*/ 0 h 173648"/>
              <a:gd name="connsiteX39" fmla="*/ 120162 w 152400"/>
              <a:gd name="connsiteY39" fmla="*/ 0 h 173648"/>
              <a:gd name="connsiteX40" fmla="*/ 120162 w 152400"/>
              <a:gd name="connsiteY40" fmla="*/ 21248 h 173648"/>
              <a:gd name="connsiteX41" fmla="*/ 137014 w 152400"/>
              <a:gd name="connsiteY41" fmla="*/ 21248 h 173648"/>
              <a:gd name="connsiteX42" fmla="*/ 147995 w 152400"/>
              <a:gd name="connsiteY42" fmla="*/ 25653 h 173648"/>
              <a:gd name="connsiteX43" fmla="*/ 152400 w 152400"/>
              <a:gd name="connsiteY43" fmla="*/ 36635 h 173648"/>
              <a:gd name="connsiteX44" fmla="*/ 152400 w 152400"/>
              <a:gd name="connsiteY44" fmla="*/ 158262 h 173648"/>
              <a:gd name="connsiteX45" fmla="*/ 147995 w 152400"/>
              <a:gd name="connsiteY45" fmla="*/ 169243 h 173648"/>
              <a:gd name="connsiteX46" fmla="*/ 137014 w 152400"/>
              <a:gd name="connsiteY46" fmla="*/ 173648 h 173648"/>
              <a:gd name="connsiteX47" fmla="*/ 15386 w 152400"/>
              <a:gd name="connsiteY47" fmla="*/ 173648 h 173648"/>
              <a:gd name="connsiteX48" fmla="*/ 15386 w 152400"/>
              <a:gd name="connsiteY48" fmla="*/ 164123 h 173648"/>
              <a:gd name="connsiteX49" fmla="*/ 137014 w 152400"/>
              <a:gd name="connsiteY49" fmla="*/ 164123 h 173648"/>
              <a:gd name="connsiteX50" fmla="*/ 141043 w 152400"/>
              <a:gd name="connsiteY50" fmla="*/ 162291 h 173648"/>
              <a:gd name="connsiteX51" fmla="*/ 142875 w 152400"/>
              <a:gd name="connsiteY51" fmla="*/ 158262 h 173648"/>
              <a:gd name="connsiteX52" fmla="*/ 142875 w 152400"/>
              <a:gd name="connsiteY52" fmla="*/ 74735 h 173648"/>
              <a:gd name="connsiteX53" fmla="*/ 9525 w 152400"/>
              <a:gd name="connsiteY53" fmla="*/ 74735 h 173648"/>
              <a:gd name="connsiteX54" fmla="*/ 9525 w 152400"/>
              <a:gd name="connsiteY54" fmla="*/ 158262 h 173648"/>
              <a:gd name="connsiteX55" fmla="*/ 11357 w 152400"/>
              <a:gd name="connsiteY55" fmla="*/ 162291 h 173648"/>
              <a:gd name="connsiteX56" fmla="*/ 15386 w 152400"/>
              <a:gd name="connsiteY56" fmla="*/ 164123 h 173648"/>
              <a:gd name="connsiteX57" fmla="*/ 9525 w 152400"/>
              <a:gd name="connsiteY57" fmla="*/ 65210 h 173648"/>
              <a:gd name="connsiteX58" fmla="*/ 142875 w 152400"/>
              <a:gd name="connsiteY58" fmla="*/ 65210 h 173648"/>
              <a:gd name="connsiteX59" fmla="*/ 142875 w 152400"/>
              <a:gd name="connsiteY59" fmla="*/ 36635 h 173648"/>
              <a:gd name="connsiteX60" fmla="*/ 141043 w 152400"/>
              <a:gd name="connsiteY60" fmla="*/ 32605 h 173648"/>
              <a:gd name="connsiteX61" fmla="*/ 137014 w 152400"/>
              <a:gd name="connsiteY61" fmla="*/ 30773 h 173648"/>
              <a:gd name="connsiteX62" fmla="*/ 15386 w 152400"/>
              <a:gd name="connsiteY62" fmla="*/ 30773 h 173648"/>
              <a:gd name="connsiteX63" fmla="*/ 11357 w 152400"/>
              <a:gd name="connsiteY63" fmla="*/ 32605 h 173648"/>
              <a:gd name="connsiteX64" fmla="*/ 9525 w 152400"/>
              <a:gd name="connsiteY64" fmla="*/ 36635 h 173648"/>
              <a:gd name="connsiteX65" fmla="*/ 9525 w 152400"/>
              <a:gd name="connsiteY65" fmla="*/ 65210 h 173648"/>
              <a:gd name="connsiteX66" fmla="*/ 9525 w 152400"/>
              <a:gd name="connsiteY66" fmla="*/ 65210 h 173648"/>
              <a:gd name="connsiteX67" fmla="*/ 9525 w 152400"/>
              <a:gd name="connsiteY67" fmla="*/ 30773 h 173648"/>
              <a:gd name="connsiteX68" fmla="*/ 9525 w 152400"/>
              <a:gd name="connsiteY68" fmla="*/ 65210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52400" h="173648">
                <a:moveTo>
                  <a:pt x="38100" y="105874"/>
                </a:moveTo>
                <a:cubicBezTo>
                  <a:pt x="36134" y="105874"/>
                  <a:pt x="34421" y="105145"/>
                  <a:pt x="32962" y="103685"/>
                </a:cubicBezTo>
                <a:cubicBezTo>
                  <a:pt x="31503" y="102226"/>
                  <a:pt x="30773" y="100513"/>
                  <a:pt x="30773" y="98547"/>
                </a:cubicBezTo>
                <a:cubicBezTo>
                  <a:pt x="30773" y="96581"/>
                  <a:pt x="31503" y="94868"/>
                  <a:pt x="32962" y="93409"/>
                </a:cubicBezTo>
                <a:cubicBezTo>
                  <a:pt x="34421" y="91950"/>
                  <a:pt x="36134" y="91220"/>
                  <a:pt x="38100" y="91220"/>
                </a:cubicBezTo>
                <a:cubicBezTo>
                  <a:pt x="40066" y="91220"/>
                  <a:pt x="41779" y="91950"/>
                  <a:pt x="43238" y="93409"/>
                </a:cubicBezTo>
                <a:cubicBezTo>
                  <a:pt x="44697" y="94868"/>
                  <a:pt x="45427" y="96581"/>
                  <a:pt x="45427" y="98547"/>
                </a:cubicBezTo>
                <a:cubicBezTo>
                  <a:pt x="45427" y="100513"/>
                  <a:pt x="44697" y="102226"/>
                  <a:pt x="43238" y="103685"/>
                </a:cubicBezTo>
                <a:cubicBezTo>
                  <a:pt x="41779" y="105144"/>
                  <a:pt x="40066" y="105874"/>
                  <a:pt x="38100" y="105874"/>
                </a:cubicBezTo>
                <a:close/>
                <a:moveTo>
                  <a:pt x="76200" y="105874"/>
                </a:moveTo>
                <a:cubicBezTo>
                  <a:pt x="74234" y="105874"/>
                  <a:pt x="72521" y="105145"/>
                  <a:pt x="71062" y="103685"/>
                </a:cubicBezTo>
                <a:cubicBezTo>
                  <a:pt x="69603" y="102226"/>
                  <a:pt x="68873" y="100513"/>
                  <a:pt x="68873" y="98547"/>
                </a:cubicBezTo>
                <a:cubicBezTo>
                  <a:pt x="68873" y="96581"/>
                  <a:pt x="69603" y="94868"/>
                  <a:pt x="71062" y="93409"/>
                </a:cubicBezTo>
                <a:cubicBezTo>
                  <a:pt x="72521" y="91950"/>
                  <a:pt x="74234" y="91220"/>
                  <a:pt x="76200" y="91220"/>
                </a:cubicBezTo>
                <a:cubicBezTo>
                  <a:pt x="78166" y="91220"/>
                  <a:pt x="79879" y="91950"/>
                  <a:pt x="81338" y="93409"/>
                </a:cubicBezTo>
                <a:cubicBezTo>
                  <a:pt x="82797" y="94868"/>
                  <a:pt x="83527" y="96581"/>
                  <a:pt x="83527" y="98547"/>
                </a:cubicBezTo>
                <a:cubicBezTo>
                  <a:pt x="83527" y="100513"/>
                  <a:pt x="82797" y="102226"/>
                  <a:pt x="81338" y="103685"/>
                </a:cubicBezTo>
                <a:cubicBezTo>
                  <a:pt x="79879" y="105144"/>
                  <a:pt x="78166" y="105874"/>
                  <a:pt x="76200" y="105874"/>
                </a:cubicBezTo>
                <a:close/>
                <a:moveTo>
                  <a:pt x="114300" y="105874"/>
                </a:moveTo>
                <a:cubicBezTo>
                  <a:pt x="112334" y="105874"/>
                  <a:pt x="110621" y="105145"/>
                  <a:pt x="109162" y="103685"/>
                </a:cubicBezTo>
                <a:cubicBezTo>
                  <a:pt x="107703" y="102226"/>
                  <a:pt x="106973" y="100513"/>
                  <a:pt x="106973" y="98547"/>
                </a:cubicBezTo>
                <a:cubicBezTo>
                  <a:pt x="106973" y="96581"/>
                  <a:pt x="107703" y="94868"/>
                  <a:pt x="109162" y="93409"/>
                </a:cubicBezTo>
                <a:cubicBezTo>
                  <a:pt x="110621" y="91950"/>
                  <a:pt x="112334" y="91220"/>
                  <a:pt x="114300" y="91220"/>
                </a:cubicBezTo>
                <a:cubicBezTo>
                  <a:pt x="116266" y="91220"/>
                  <a:pt x="117979" y="91950"/>
                  <a:pt x="119438" y="93409"/>
                </a:cubicBezTo>
                <a:cubicBezTo>
                  <a:pt x="120897" y="94868"/>
                  <a:pt x="121627" y="96581"/>
                  <a:pt x="121627" y="98547"/>
                </a:cubicBezTo>
                <a:cubicBezTo>
                  <a:pt x="121627" y="100513"/>
                  <a:pt x="120897" y="102226"/>
                  <a:pt x="119438" y="103685"/>
                </a:cubicBezTo>
                <a:cubicBezTo>
                  <a:pt x="117979" y="105144"/>
                  <a:pt x="116266" y="105874"/>
                  <a:pt x="114300" y="105874"/>
                </a:cubicBezTo>
                <a:close/>
                <a:moveTo>
                  <a:pt x="15386" y="173648"/>
                </a:move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32238" y="21248"/>
                </a:lnTo>
                <a:lnTo>
                  <a:pt x="32238" y="0"/>
                </a:lnTo>
                <a:lnTo>
                  <a:pt x="42496" y="0"/>
                </a:lnTo>
                <a:lnTo>
                  <a:pt x="42496" y="21248"/>
                </a:lnTo>
                <a:lnTo>
                  <a:pt x="110636" y="21248"/>
                </a:lnTo>
                <a:lnTo>
                  <a:pt x="110636" y="0"/>
                </a:lnTo>
                <a:lnTo>
                  <a:pt x="120162" y="0"/>
                </a:lnTo>
                <a:lnTo>
                  <a:pt x="120162" y="21248"/>
                </a:lnTo>
                <a:lnTo>
                  <a:pt x="137014" y="21248"/>
                </a:lnTo>
                <a:cubicBezTo>
                  <a:pt x="141397" y="21248"/>
                  <a:pt x="145058" y="22717"/>
                  <a:pt x="147995" y="25653"/>
                </a:cubicBezTo>
                <a:cubicBezTo>
                  <a:pt x="150932" y="28590"/>
                  <a:pt x="152400" y="32251"/>
                  <a:pt x="152400" y="36635"/>
                </a:cubicBezTo>
                <a:lnTo>
                  <a:pt x="152400" y="158262"/>
                </a:lnTo>
                <a:cubicBezTo>
                  <a:pt x="152400" y="162646"/>
                  <a:pt x="150932" y="166306"/>
                  <a:pt x="147995" y="169243"/>
                </a:cubicBezTo>
                <a:cubicBezTo>
                  <a:pt x="145058" y="172180"/>
                  <a:pt x="141397" y="173648"/>
                  <a:pt x="137014" y="173648"/>
                </a:cubicBezTo>
                <a:lnTo>
                  <a:pt x="15386" y="173648"/>
                </a:lnTo>
                <a:close/>
                <a:moveTo>
                  <a:pt x="15386" y="164123"/>
                </a:moveTo>
                <a:lnTo>
                  <a:pt x="137014" y="164123"/>
                </a:lnTo>
                <a:cubicBezTo>
                  <a:pt x="138479" y="164123"/>
                  <a:pt x="139822" y="163513"/>
                  <a:pt x="141043" y="162291"/>
                </a:cubicBezTo>
                <a:cubicBezTo>
                  <a:pt x="142264" y="161070"/>
                  <a:pt x="142875" y="159727"/>
                  <a:pt x="142875" y="158262"/>
                </a:cubicBezTo>
                <a:lnTo>
                  <a:pt x="142875" y="74735"/>
                </a:lnTo>
                <a:lnTo>
                  <a:pt x="9525" y="74735"/>
                </a:lnTo>
                <a:lnTo>
                  <a:pt x="9525" y="158262"/>
                </a:lnTo>
                <a:cubicBezTo>
                  <a:pt x="9525" y="159727"/>
                  <a:pt x="10136" y="161070"/>
                  <a:pt x="11357" y="162291"/>
                </a:cubicBezTo>
                <a:cubicBezTo>
                  <a:pt x="12578" y="163513"/>
                  <a:pt x="13921" y="164123"/>
                  <a:pt x="15386" y="164123"/>
                </a:cubicBezTo>
                <a:close/>
                <a:moveTo>
                  <a:pt x="9525" y="65210"/>
                </a:moveTo>
                <a:lnTo>
                  <a:pt x="142875" y="65210"/>
                </a:lnTo>
                <a:lnTo>
                  <a:pt x="142875" y="36635"/>
                </a:lnTo>
                <a:cubicBezTo>
                  <a:pt x="142875" y="35169"/>
                  <a:pt x="142264" y="33826"/>
                  <a:pt x="141043" y="32605"/>
                </a:cubicBezTo>
                <a:cubicBezTo>
                  <a:pt x="139822" y="31384"/>
                  <a:pt x="138479" y="30773"/>
                  <a:pt x="137014" y="30773"/>
                </a:cubicBezTo>
                <a:lnTo>
                  <a:pt x="15386" y="30773"/>
                </a:lnTo>
                <a:cubicBezTo>
                  <a:pt x="13921" y="30773"/>
                  <a:pt x="12578" y="31384"/>
                  <a:pt x="11357" y="32605"/>
                </a:cubicBezTo>
                <a:cubicBezTo>
                  <a:pt x="10136" y="33826"/>
                  <a:pt x="9525" y="35169"/>
                  <a:pt x="9525" y="36635"/>
                </a:cubicBezTo>
                <a:lnTo>
                  <a:pt x="9525" y="65210"/>
                </a:lnTo>
                <a:close/>
                <a:moveTo>
                  <a:pt x="9525" y="65210"/>
                </a:moveTo>
                <a:lnTo>
                  <a:pt x="9525" y="30773"/>
                </a:lnTo>
                <a:lnTo>
                  <a:pt x="9525" y="6521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28348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HAI epidemiology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9793FE6B-D7B8-6A48-A237-E37191497B6D}"/>
              </a:ext>
            </a:extLst>
          </p:cNvPr>
          <p:cNvSpPr txBox="1"/>
          <p:nvPr/>
        </p:nvSpPr>
        <p:spPr>
          <a:xfrm>
            <a:off x="431800" y="6073973"/>
            <a:ext cx="8243888" cy="307777"/>
          </a:xfrm>
          <a:prstGeom prst="rect">
            <a:avLst/>
          </a:prstGeom>
          <a:noFill/>
        </p:spPr>
        <p:txBody>
          <a:bodyPr wrap="square" lIns="0" tIns="0" rIns="0" bIns="0" rtlCol="0">
            <a:spAutoFit/>
          </a:bodyPr>
          <a:lstStyle/>
          <a:p>
            <a:r>
              <a:rPr lang="en-GB" sz="1000" dirty="0">
                <a:solidFill>
                  <a:schemeClr val="tx1"/>
                </a:solidFill>
              </a:rPr>
              <a:t>World Health Organization. Report on the burden of endemic health care-associated infection worldwide. Geneva: WHO, 2011. Available from: </a:t>
            </a:r>
            <a:r>
              <a:rPr lang="en-GB" sz="1000" dirty="0">
                <a:solidFill>
                  <a:srgbClr val="3D6C9D"/>
                </a:solidFill>
                <a:hlinkClick r:id="rId3">
                  <a:extLst>
                    <a:ext uri="{A12FA001-AC4F-418D-AE19-62706E023703}">
                      <ahyp:hlinkClr xmlns:ahyp="http://schemas.microsoft.com/office/drawing/2018/hyperlinkcolor" val="tx"/>
                    </a:ext>
                  </a:extLst>
                </a:hlinkClick>
              </a:rPr>
              <a:t>http://apps.who.int/iris/bitstream/10665/80135/1/9789241501507_ eng.pdf</a:t>
            </a:r>
            <a:endParaRPr lang="en-GB" sz="1000" dirty="0">
              <a:solidFill>
                <a:srgbClr val="3D6C9D"/>
              </a:solidFill>
            </a:endParaRPr>
          </a:p>
        </p:txBody>
      </p:sp>
      <p:sp>
        <p:nvSpPr>
          <p:cNvPr id="7" name="Rounded Rectangle 6">
            <a:extLst>
              <a:ext uri="{FF2B5EF4-FFF2-40B4-BE49-F238E27FC236}">
                <a16:creationId xmlns:a16="http://schemas.microsoft.com/office/drawing/2014/main" id="{0B293273-45BC-1B4A-B45F-1C9B07ADE844}"/>
              </a:ext>
            </a:extLst>
          </p:cNvPr>
          <p:cNvSpPr/>
          <p:nvPr/>
        </p:nvSpPr>
        <p:spPr>
          <a:xfrm>
            <a:off x="860417" y="2073200"/>
            <a:ext cx="3579303" cy="3482496"/>
          </a:xfrm>
          <a:prstGeom prst="roundRect">
            <a:avLst>
              <a:gd name="adj" fmla="val 519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 name="Google Shape;140;p4">
            <a:extLst>
              <a:ext uri="{FF2B5EF4-FFF2-40B4-BE49-F238E27FC236}">
                <a16:creationId xmlns:a16="http://schemas.microsoft.com/office/drawing/2014/main" id="{1B4E1D7C-3F21-DC4D-9221-D90F8C0AB1C4}"/>
              </a:ext>
            </a:extLst>
          </p:cNvPr>
          <p:cNvSpPr>
            <a:spLocks noChangeAspect="1"/>
          </p:cNvSpPr>
          <p:nvPr/>
        </p:nvSpPr>
        <p:spPr>
          <a:xfrm>
            <a:off x="429701" y="166174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293702" y="2525748"/>
            <a:ext cx="2870526" cy="2862322"/>
          </a:xfrm>
          <a:prstGeom prst="rect">
            <a:avLst/>
          </a:prstGeom>
          <a:noFill/>
        </p:spPr>
        <p:txBody>
          <a:bodyPr wrap="square" lIns="0" tIns="0" rIns="0" bIns="0" rtlCol="0">
            <a:spAutoFit/>
          </a:bodyPr>
          <a:lstStyle/>
          <a:p>
            <a:r>
              <a:rPr lang="en-GB" sz="1600" dirty="0" err="1">
                <a:solidFill>
                  <a:schemeClr val="tx1"/>
                </a:solidFill>
              </a:rPr>
              <a:t>General risk factors:</a:t>
            </a:r>
          </a:p>
          <a:p>
            <a:endParaRPr lang="en-GB" sz="1600" dirty="0" err="1">
              <a:solidFill>
                <a:schemeClr val="tx1"/>
              </a:solidFill>
            </a:endParaRPr>
          </a:p>
          <a:p>
            <a:pPr marL="184150" indent="-184150"/>
            <a:r>
              <a:rPr lang="en-GB" dirty="0" err="1">
                <a:solidFill>
                  <a:schemeClr val="tx1"/>
                </a:solidFill>
              </a:rPr>
              <a:t>– Age &gt; 65 years</a:t>
            </a:r>
          </a:p>
          <a:p>
            <a:pPr marL="184150" indent="-184150"/>
            <a:r>
              <a:rPr lang="en-GB" dirty="0" err="1">
                <a:solidFill>
                  <a:schemeClr val="tx1"/>
                </a:solidFill>
              </a:rPr>
              <a:t>– Admission to emergency department and ICU </a:t>
            </a:r>
          </a:p>
          <a:p>
            <a:pPr marL="184150" indent="-184150"/>
            <a:r>
              <a:rPr lang="en-GB" dirty="0" err="1">
                <a:solidFill>
                  <a:schemeClr val="tx1"/>
                </a:solidFill>
              </a:rPr>
              <a:t>– Stay greater than 7 days </a:t>
            </a:r>
          </a:p>
          <a:p>
            <a:pPr marL="184150" indent="-184150"/>
            <a:r>
              <a:rPr lang="en-GB" dirty="0" err="1">
                <a:solidFill>
                  <a:schemeClr val="tx1"/>
                </a:solidFill>
              </a:rPr>
              <a:t>– Use of central line or urinary catheter or endotracheal tube </a:t>
            </a:r>
          </a:p>
          <a:p>
            <a:pPr marL="184150" indent="-184150"/>
            <a:r>
              <a:rPr lang="en-GB" dirty="0" err="1">
                <a:solidFill>
                  <a:schemeClr val="tx1"/>
                </a:solidFill>
              </a:rPr>
              <a:t>– Surgery</a:t>
            </a:r>
          </a:p>
          <a:p>
            <a:pPr marL="184150" indent="-184150"/>
            <a:r>
              <a:rPr lang="en-GB" dirty="0" err="1">
                <a:solidFill>
                  <a:schemeClr val="tx1"/>
                </a:solidFill>
              </a:rPr>
              <a:t>– Immunosuppression due to injury </a:t>
            </a:r>
          </a:p>
          <a:p>
            <a:pPr marL="184150" indent="-184150"/>
            <a:r>
              <a:rPr lang="en-GB" dirty="0" err="1">
                <a:solidFill>
                  <a:schemeClr val="tx1"/>
                </a:solidFill>
              </a:rPr>
              <a:t>– Neutropenia </a:t>
            </a:r>
          </a:p>
          <a:p>
            <a:pPr marL="184150" indent="-184150"/>
            <a:r>
              <a:rPr lang="en-GB" dirty="0" err="1">
                <a:solidFill>
                  <a:schemeClr val="tx1"/>
                </a:solidFill>
              </a:rPr>
              <a:t>– Swift or deadly disease </a:t>
            </a:r>
          </a:p>
          <a:p>
            <a:pPr marL="184150" indent="-184150"/>
            <a:r>
              <a:rPr lang="en-GB" dirty="0" err="1">
                <a:solidFill>
                  <a:schemeClr val="tx1"/>
                </a:solidFill>
              </a:rPr>
              <a:t>– Functional deterioration or coma</a:t>
            </a:r>
          </a:p>
        </p:txBody>
      </p:sp>
      <p:sp>
        <p:nvSpPr>
          <p:cNvPr id="6" name="Graphic 3">
            <a:extLst>
              <a:ext uri="{FF2B5EF4-FFF2-40B4-BE49-F238E27FC236}">
                <a16:creationId xmlns:a16="http://schemas.microsoft.com/office/drawing/2014/main" id="{84C563A5-4E18-204E-ADEE-FF40B76266F7}"/>
              </a:ext>
            </a:extLst>
          </p:cNvPr>
          <p:cNvSpPr>
            <a:spLocks noChangeAspect="1"/>
          </p:cNvSpPr>
          <p:nvPr/>
        </p:nvSpPr>
        <p:spPr>
          <a:xfrm>
            <a:off x="639146" y="1817034"/>
            <a:ext cx="442539" cy="504000"/>
          </a:xfrm>
          <a:custGeom>
            <a:avLst/>
            <a:gdLst>
              <a:gd name="connsiteX0" fmla="*/ 85725 w 171450"/>
              <a:gd name="connsiteY0" fmla="*/ 195263 h 195262"/>
              <a:gd name="connsiteX1" fmla="*/ 52332 w 171450"/>
              <a:gd name="connsiteY1" fmla="*/ 188494 h 195262"/>
              <a:gd name="connsiteX2" fmla="*/ 25113 w 171450"/>
              <a:gd name="connsiteY2" fmla="*/ 170150 h 195262"/>
              <a:gd name="connsiteX3" fmla="*/ 6768 w 171450"/>
              <a:gd name="connsiteY3" fmla="*/ 142930 h 195262"/>
              <a:gd name="connsiteX4" fmla="*/ 0 w 171450"/>
              <a:gd name="connsiteY4" fmla="*/ 109538 h 195262"/>
              <a:gd name="connsiteX5" fmla="*/ 11146 w 171450"/>
              <a:gd name="connsiteY5" fmla="*/ 67014 h 195262"/>
              <a:gd name="connsiteX6" fmla="*/ 42002 w 171450"/>
              <a:gd name="connsiteY6" fmla="*/ 35829 h 195262"/>
              <a:gd name="connsiteX7" fmla="*/ 42771 w 171450"/>
              <a:gd name="connsiteY7" fmla="*/ 40509 h 195262"/>
              <a:gd name="connsiteX8" fmla="*/ 43870 w 171450"/>
              <a:gd name="connsiteY8" fmla="*/ 45757 h 195262"/>
              <a:gd name="connsiteX9" fmla="*/ 18583 w 171450"/>
              <a:gd name="connsiteY9" fmla="*/ 73223 h 195262"/>
              <a:gd name="connsiteX10" fmla="*/ 9525 w 171450"/>
              <a:gd name="connsiteY10" fmla="*/ 109538 h 195262"/>
              <a:gd name="connsiteX11" fmla="*/ 31671 w 171450"/>
              <a:gd name="connsiteY11" fmla="*/ 163592 h 195262"/>
              <a:gd name="connsiteX12" fmla="*/ 85725 w 171450"/>
              <a:gd name="connsiteY12" fmla="*/ 185738 h 195262"/>
              <a:gd name="connsiteX13" fmla="*/ 139779 w 171450"/>
              <a:gd name="connsiteY13" fmla="*/ 163592 h 195262"/>
              <a:gd name="connsiteX14" fmla="*/ 161925 w 171450"/>
              <a:gd name="connsiteY14" fmla="*/ 109538 h 195262"/>
              <a:gd name="connsiteX15" fmla="*/ 152776 w 171450"/>
              <a:gd name="connsiteY15" fmla="*/ 73104 h 195262"/>
              <a:gd name="connsiteX16" fmla="*/ 127159 w 171450"/>
              <a:gd name="connsiteY16" fmla="*/ 45519 h 195262"/>
              <a:gd name="connsiteX17" fmla="*/ 128349 w 171450"/>
              <a:gd name="connsiteY17" fmla="*/ 40545 h 195262"/>
              <a:gd name="connsiteX18" fmla="*/ 129265 w 171450"/>
              <a:gd name="connsiteY18" fmla="*/ 35829 h 195262"/>
              <a:gd name="connsiteX19" fmla="*/ 160212 w 171450"/>
              <a:gd name="connsiteY19" fmla="*/ 66986 h 195262"/>
              <a:gd name="connsiteX20" fmla="*/ 171450 w 171450"/>
              <a:gd name="connsiteY20" fmla="*/ 109538 h 195262"/>
              <a:gd name="connsiteX21" fmla="*/ 164682 w 171450"/>
              <a:gd name="connsiteY21" fmla="*/ 142930 h 195262"/>
              <a:gd name="connsiteX22" fmla="*/ 146337 w 171450"/>
              <a:gd name="connsiteY22" fmla="*/ 170150 h 195262"/>
              <a:gd name="connsiteX23" fmla="*/ 119118 w 171450"/>
              <a:gd name="connsiteY23" fmla="*/ 188494 h 195262"/>
              <a:gd name="connsiteX24" fmla="*/ 85725 w 171450"/>
              <a:gd name="connsiteY24" fmla="*/ 195263 h 195262"/>
              <a:gd name="connsiteX25" fmla="*/ 85725 w 171450"/>
              <a:gd name="connsiteY25" fmla="*/ 157163 h 195262"/>
              <a:gd name="connsiteX26" fmla="*/ 52021 w 171450"/>
              <a:gd name="connsiteY26" fmla="*/ 143241 h 195262"/>
              <a:gd name="connsiteX27" fmla="*/ 38100 w 171450"/>
              <a:gd name="connsiteY27" fmla="*/ 109538 h 195262"/>
              <a:gd name="connsiteX28" fmla="*/ 41974 w 171450"/>
              <a:gd name="connsiteY28" fmla="*/ 90634 h 195262"/>
              <a:gd name="connsiteX29" fmla="*/ 53010 w 171450"/>
              <a:gd name="connsiteY29" fmla="*/ 75064 h 195262"/>
              <a:gd name="connsiteX30" fmla="*/ 54622 w 171450"/>
              <a:gd name="connsiteY30" fmla="*/ 79708 h 195262"/>
              <a:gd name="connsiteX31" fmla="*/ 56509 w 171450"/>
              <a:gd name="connsiteY31" fmla="*/ 85120 h 195262"/>
              <a:gd name="connsiteX32" fmla="*/ 49906 w 171450"/>
              <a:gd name="connsiteY32" fmla="*/ 96532 h 195262"/>
              <a:gd name="connsiteX33" fmla="*/ 47625 w 171450"/>
              <a:gd name="connsiteY33" fmla="*/ 109538 h 195262"/>
              <a:gd name="connsiteX34" fmla="*/ 58817 w 171450"/>
              <a:gd name="connsiteY34" fmla="*/ 136446 h 195262"/>
              <a:gd name="connsiteX35" fmla="*/ 85725 w 171450"/>
              <a:gd name="connsiteY35" fmla="*/ 147638 h 195262"/>
              <a:gd name="connsiteX36" fmla="*/ 112633 w 171450"/>
              <a:gd name="connsiteY36" fmla="*/ 136446 h 195262"/>
              <a:gd name="connsiteX37" fmla="*/ 123825 w 171450"/>
              <a:gd name="connsiteY37" fmla="*/ 109538 h 195262"/>
              <a:gd name="connsiteX38" fmla="*/ 121453 w 171450"/>
              <a:gd name="connsiteY38" fmla="*/ 96532 h 195262"/>
              <a:gd name="connsiteX39" fmla="*/ 114758 w 171450"/>
              <a:gd name="connsiteY39" fmla="*/ 85120 h 195262"/>
              <a:gd name="connsiteX40" fmla="*/ 115372 w 171450"/>
              <a:gd name="connsiteY40" fmla="*/ 83591 h 195262"/>
              <a:gd name="connsiteX41" fmla="*/ 118202 w 171450"/>
              <a:gd name="connsiteY41" fmla="*/ 74881 h 195262"/>
              <a:gd name="connsiteX42" fmla="*/ 129449 w 171450"/>
              <a:gd name="connsiteY42" fmla="*/ 90543 h 195262"/>
              <a:gd name="connsiteX43" fmla="*/ 133350 w 171450"/>
              <a:gd name="connsiteY43" fmla="*/ 109538 h 195262"/>
              <a:gd name="connsiteX44" fmla="*/ 119429 w 171450"/>
              <a:gd name="connsiteY44" fmla="*/ 143241 h 195262"/>
              <a:gd name="connsiteX45" fmla="*/ 85725 w 171450"/>
              <a:gd name="connsiteY45" fmla="*/ 157163 h 195262"/>
              <a:gd name="connsiteX46" fmla="*/ 79864 w 171450"/>
              <a:gd name="connsiteY46" fmla="*/ 71438 h 195262"/>
              <a:gd name="connsiteX47" fmla="*/ 68864 w 171450"/>
              <a:gd name="connsiteY47" fmla="*/ 36222 h 195262"/>
              <a:gd name="connsiteX48" fmla="*/ 66675 w 171450"/>
              <a:gd name="connsiteY48" fmla="*/ 19050 h 195262"/>
              <a:gd name="connsiteX49" fmla="*/ 72207 w 171450"/>
              <a:gd name="connsiteY49" fmla="*/ 5532 h 195262"/>
              <a:gd name="connsiteX50" fmla="*/ 85725 w 171450"/>
              <a:gd name="connsiteY50" fmla="*/ 0 h 195262"/>
              <a:gd name="connsiteX51" fmla="*/ 99243 w 171450"/>
              <a:gd name="connsiteY51" fmla="*/ 5532 h 195262"/>
              <a:gd name="connsiteX52" fmla="*/ 104775 w 171450"/>
              <a:gd name="connsiteY52" fmla="*/ 19050 h 195262"/>
              <a:gd name="connsiteX53" fmla="*/ 102586 w 171450"/>
              <a:gd name="connsiteY53" fmla="*/ 36222 h 195262"/>
              <a:gd name="connsiteX54" fmla="*/ 91586 w 171450"/>
              <a:gd name="connsiteY54" fmla="*/ 71438 h 195262"/>
              <a:gd name="connsiteX55" fmla="*/ 79864 w 171450"/>
              <a:gd name="connsiteY55" fmla="*/ 71438 h 195262"/>
              <a:gd name="connsiteX56" fmla="*/ 85725 w 171450"/>
              <a:gd name="connsiteY56" fmla="*/ 123825 h 195262"/>
              <a:gd name="connsiteX57" fmla="*/ 75568 w 171450"/>
              <a:gd name="connsiteY57" fmla="*/ 119694 h 195262"/>
              <a:gd name="connsiteX58" fmla="*/ 71438 w 171450"/>
              <a:gd name="connsiteY58" fmla="*/ 109538 h 195262"/>
              <a:gd name="connsiteX59" fmla="*/ 75568 w 171450"/>
              <a:gd name="connsiteY59" fmla="*/ 99381 h 195262"/>
              <a:gd name="connsiteX60" fmla="*/ 85725 w 171450"/>
              <a:gd name="connsiteY60" fmla="*/ 95250 h 195262"/>
              <a:gd name="connsiteX61" fmla="*/ 95882 w 171450"/>
              <a:gd name="connsiteY61" fmla="*/ 99381 h 195262"/>
              <a:gd name="connsiteX62" fmla="*/ 100013 w 171450"/>
              <a:gd name="connsiteY62" fmla="*/ 109538 h 195262"/>
              <a:gd name="connsiteX63" fmla="*/ 95882 w 171450"/>
              <a:gd name="connsiteY63" fmla="*/ 119694 h 195262"/>
              <a:gd name="connsiteX64" fmla="*/ 85725 w 171450"/>
              <a:gd name="connsiteY64" fmla="*/ 123825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1450" h="195262">
                <a:moveTo>
                  <a:pt x="85725" y="195263"/>
                </a:moveTo>
                <a:cubicBezTo>
                  <a:pt x="73892" y="195263"/>
                  <a:pt x="62761" y="193006"/>
                  <a:pt x="52332" y="188494"/>
                </a:cubicBezTo>
                <a:cubicBezTo>
                  <a:pt x="41904" y="183982"/>
                  <a:pt x="32831" y="177867"/>
                  <a:pt x="25113" y="170150"/>
                </a:cubicBezTo>
                <a:cubicBezTo>
                  <a:pt x="17395" y="162432"/>
                  <a:pt x="11280" y="153359"/>
                  <a:pt x="6768" y="142930"/>
                </a:cubicBezTo>
                <a:cubicBezTo>
                  <a:pt x="2256" y="132501"/>
                  <a:pt x="0" y="121371"/>
                  <a:pt x="0" y="109538"/>
                </a:cubicBezTo>
                <a:cubicBezTo>
                  <a:pt x="0" y="94249"/>
                  <a:pt x="3715" y="80074"/>
                  <a:pt x="11146" y="67014"/>
                </a:cubicBezTo>
                <a:cubicBezTo>
                  <a:pt x="18577" y="53954"/>
                  <a:pt x="28862" y="43559"/>
                  <a:pt x="42002" y="35829"/>
                </a:cubicBezTo>
                <a:cubicBezTo>
                  <a:pt x="42283" y="37380"/>
                  <a:pt x="42539" y="38940"/>
                  <a:pt x="42771" y="40509"/>
                </a:cubicBezTo>
                <a:cubicBezTo>
                  <a:pt x="43003" y="42078"/>
                  <a:pt x="43369" y="43827"/>
                  <a:pt x="43870" y="45757"/>
                </a:cubicBezTo>
                <a:cubicBezTo>
                  <a:pt x="33051" y="52864"/>
                  <a:pt x="24621" y="62019"/>
                  <a:pt x="18583" y="73223"/>
                </a:cubicBezTo>
                <a:cubicBezTo>
                  <a:pt x="12544" y="84428"/>
                  <a:pt x="9525" y="96532"/>
                  <a:pt x="9525" y="109538"/>
                </a:cubicBezTo>
                <a:cubicBezTo>
                  <a:pt x="9525" y="130810"/>
                  <a:pt x="16907" y="148828"/>
                  <a:pt x="31671" y="163592"/>
                </a:cubicBezTo>
                <a:cubicBezTo>
                  <a:pt x="46434" y="178356"/>
                  <a:pt x="64452" y="185738"/>
                  <a:pt x="85725" y="185738"/>
                </a:cubicBezTo>
                <a:cubicBezTo>
                  <a:pt x="106997" y="185738"/>
                  <a:pt x="125016" y="178356"/>
                  <a:pt x="139779" y="163592"/>
                </a:cubicBezTo>
                <a:cubicBezTo>
                  <a:pt x="154543" y="148828"/>
                  <a:pt x="161925" y="130810"/>
                  <a:pt x="161925" y="109538"/>
                </a:cubicBezTo>
                <a:cubicBezTo>
                  <a:pt x="161925" y="96532"/>
                  <a:pt x="158875" y="84388"/>
                  <a:pt x="152776" y="73104"/>
                </a:cubicBezTo>
                <a:cubicBezTo>
                  <a:pt x="146676" y="61821"/>
                  <a:pt x="138137" y="52626"/>
                  <a:pt x="127159" y="45519"/>
                </a:cubicBezTo>
                <a:cubicBezTo>
                  <a:pt x="127659" y="43711"/>
                  <a:pt x="128056" y="42053"/>
                  <a:pt x="128349" y="40545"/>
                </a:cubicBezTo>
                <a:cubicBezTo>
                  <a:pt x="128642" y="39037"/>
                  <a:pt x="128948" y="37465"/>
                  <a:pt x="129265" y="35829"/>
                </a:cubicBezTo>
                <a:cubicBezTo>
                  <a:pt x="142405" y="43559"/>
                  <a:pt x="152721" y="53944"/>
                  <a:pt x="160212" y="66986"/>
                </a:cubicBezTo>
                <a:cubicBezTo>
                  <a:pt x="167704" y="80028"/>
                  <a:pt x="171450" y="94212"/>
                  <a:pt x="171450" y="109538"/>
                </a:cubicBezTo>
                <a:cubicBezTo>
                  <a:pt x="171450" y="121371"/>
                  <a:pt x="169194" y="132501"/>
                  <a:pt x="164682" y="142930"/>
                </a:cubicBezTo>
                <a:cubicBezTo>
                  <a:pt x="160170" y="153359"/>
                  <a:pt x="154055" y="162432"/>
                  <a:pt x="146337" y="170150"/>
                </a:cubicBezTo>
                <a:cubicBezTo>
                  <a:pt x="138619" y="177867"/>
                  <a:pt x="129546" y="183982"/>
                  <a:pt x="119118" y="188494"/>
                </a:cubicBezTo>
                <a:cubicBezTo>
                  <a:pt x="108689" y="193006"/>
                  <a:pt x="97558" y="195263"/>
                  <a:pt x="85725" y="195263"/>
                </a:cubicBezTo>
                <a:close/>
                <a:moveTo>
                  <a:pt x="85725" y="157163"/>
                </a:moveTo>
                <a:cubicBezTo>
                  <a:pt x="72537" y="157163"/>
                  <a:pt x="61302" y="152522"/>
                  <a:pt x="52021" y="143241"/>
                </a:cubicBezTo>
                <a:cubicBezTo>
                  <a:pt x="42740" y="133961"/>
                  <a:pt x="38100" y="122726"/>
                  <a:pt x="38100" y="109538"/>
                </a:cubicBezTo>
                <a:cubicBezTo>
                  <a:pt x="38100" y="102894"/>
                  <a:pt x="39391" y="96593"/>
                  <a:pt x="41974" y="90634"/>
                </a:cubicBezTo>
                <a:cubicBezTo>
                  <a:pt x="44557" y="84675"/>
                  <a:pt x="48235" y="79485"/>
                  <a:pt x="53010" y="75064"/>
                </a:cubicBezTo>
                <a:cubicBezTo>
                  <a:pt x="53560" y="76591"/>
                  <a:pt x="54097" y="78139"/>
                  <a:pt x="54622" y="79708"/>
                </a:cubicBezTo>
                <a:cubicBezTo>
                  <a:pt x="55147" y="81277"/>
                  <a:pt x="55776" y="83081"/>
                  <a:pt x="56509" y="85120"/>
                </a:cubicBezTo>
                <a:cubicBezTo>
                  <a:pt x="53627" y="88527"/>
                  <a:pt x="51426" y="92331"/>
                  <a:pt x="49906" y="96532"/>
                </a:cubicBezTo>
                <a:cubicBezTo>
                  <a:pt x="48385" y="100733"/>
                  <a:pt x="47625" y="105068"/>
                  <a:pt x="47625" y="109538"/>
                </a:cubicBezTo>
                <a:cubicBezTo>
                  <a:pt x="47625" y="120015"/>
                  <a:pt x="51356" y="128984"/>
                  <a:pt x="58817" y="136446"/>
                </a:cubicBezTo>
                <a:cubicBezTo>
                  <a:pt x="66278" y="143907"/>
                  <a:pt x="75248" y="147638"/>
                  <a:pt x="85725" y="147638"/>
                </a:cubicBezTo>
                <a:cubicBezTo>
                  <a:pt x="96203" y="147638"/>
                  <a:pt x="105172" y="143907"/>
                  <a:pt x="112633" y="136446"/>
                </a:cubicBezTo>
                <a:cubicBezTo>
                  <a:pt x="120094" y="128984"/>
                  <a:pt x="123825" y="120015"/>
                  <a:pt x="123825" y="109538"/>
                </a:cubicBezTo>
                <a:cubicBezTo>
                  <a:pt x="123825" y="104946"/>
                  <a:pt x="123034" y="100611"/>
                  <a:pt x="121453" y="96532"/>
                </a:cubicBezTo>
                <a:cubicBezTo>
                  <a:pt x="119871" y="92454"/>
                  <a:pt x="117640" y="88650"/>
                  <a:pt x="114758" y="85120"/>
                </a:cubicBezTo>
                <a:cubicBezTo>
                  <a:pt x="115295" y="83631"/>
                  <a:pt x="115500" y="83121"/>
                  <a:pt x="115372" y="83591"/>
                </a:cubicBezTo>
                <a:cubicBezTo>
                  <a:pt x="115243" y="84061"/>
                  <a:pt x="116187" y="81158"/>
                  <a:pt x="118202" y="74881"/>
                </a:cubicBezTo>
                <a:cubicBezTo>
                  <a:pt x="123098" y="79302"/>
                  <a:pt x="126847" y="84522"/>
                  <a:pt x="129449" y="90543"/>
                </a:cubicBezTo>
                <a:cubicBezTo>
                  <a:pt x="132050" y="96563"/>
                  <a:pt x="133350" y="102894"/>
                  <a:pt x="133350" y="109538"/>
                </a:cubicBezTo>
                <a:cubicBezTo>
                  <a:pt x="133350" y="122726"/>
                  <a:pt x="128710" y="133961"/>
                  <a:pt x="119429" y="143241"/>
                </a:cubicBezTo>
                <a:cubicBezTo>
                  <a:pt x="110148" y="152522"/>
                  <a:pt x="98913" y="157163"/>
                  <a:pt x="85725" y="157163"/>
                </a:cubicBezTo>
                <a:close/>
                <a:moveTo>
                  <a:pt x="79864" y="71438"/>
                </a:moveTo>
                <a:cubicBezTo>
                  <a:pt x="73990" y="53780"/>
                  <a:pt x="70323" y="42041"/>
                  <a:pt x="68864" y="36222"/>
                </a:cubicBezTo>
                <a:cubicBezTo>
                  <a:pt x="67405" y="30404"/>
                  <a:pt x="66675" y="24680"/>
                  <a:pt x="66675" y="19050"/>
                </a:cubicBezTo>
                <a:cubicBezTo>
                  <a:pt x="66675" y="13726"/>
                  <a:pt x="68519" y="9220"/>
                  <a:pt x="72207" y="5532"/>
                </a:cubicBezTo>
                <a:cubicBezTo>
                  <a:pt x="75895" y="1844"/>
                  <a:pt x="80401" y="0"/>
                  <a:pt x="85725" y="0"/>
                </a:cubicBezTo>
                <a:cubicBezTo>
                  <a:pt x="91049" y="0"/>
                  <a:pt x="95555" y="1844"/>
                  <a:pt x="99243" y="5532"/>
                </a:cubicBezTo>
                <a:cubicBezTo>
                  <a:pt x="102931" y="9220"/>
                  <a:pt x="104775" y="13726"/>
                  <a:pt x="104775" y="19050"/>
                </a:cubicBezTo>
                <a:cubicBezTo>
                  <a:pt x="104775" y="24680"/>
                  <a:pt x="104045" y="30404"/>
                  <a:pt x="102586" y="36222"/>
                </a:cubicBezTo>
                <a:cubicBezTo>
                  <a:pt x="101127" y="42041"/>
                  <a:pt x="97460" y="53780"/>
                  <a:pt x="91586" y="71438"/>
                </a:cubicBezTo>
                <a:lnTo>
                  <a:pt x="79864" y="71438"/>
                </a:lnTo>
                <a:close/>
                <a:moveTo>
                  <a:pt x="85725" y="123825"/>
                </a:moveTo>
                <a:cubicBezTo>
                  <a:pt x="81707" y="123825"/>
                  <a:pt x="78322" y="122448"/>
                  <a:pt x="75568" y="119694"/>
                </a:cubicBezTo>
                <a:cubicBezTo>
                  <a:pt x="72814" y="116941"/>
                  <a:pt x="71438" y="113555"/>
                  <a:pt x="71438" y="109538"/>
                </a:cubicBezTo>
                <a:cubicBezTo>
                  <a:pt x="71438" y="105520"/>
                  <a:pt x="72814" y="102134"/>
                  <a:pt x="75568" y="99381"/>
                </a:cubicBezTo>
                <a:cubicBezTo>
                  <a:pt x="78322" y="96627"/>
                  <a:pt x="81707" y="95250"/>
                  <a:pt x="85725" y="95250"/>
                </a:cubicBezTo>
                <a:cubicBezTo>
                  <a:pt x="89743" y="95250"/>
                  <a:pt x="93128" y="96627"/>
                  <a:pt x="95882" y="99381"/>
                </a:cubicBezTo>
                <a:cubicBezTo>
                  <a:pt x="98636" y="102134"/>
                  <a:pt x="100013" y="105520"/>
                  <a:pt x="100013" y="109538"/>
                </a:cubicBezTo>
                <a:cubicBezTo>
                  <a:pt x="100013" y="113555"/>
                  <a:pt x="98636" y="116941"/>
                  <a:pt x="95882" y="119694"/>
                </a:cubicBezTo>
                <a:cubicBezTo>
                  <a:pt x="93128" y="122448"/>
                  <a:pt x="89743" y="123825"/>
                  <a:pt x="85725" y="123825"/>
                </a:cubicBezTo>
                <a:close/>
              </a:path>
            </a:pathLst>
          </a:custGeom>
          <a:solidFill>
            <a:schemeClr val="bg1"/>
          </a:solidFill>
          <a:ln w="238" cap="flat">
            <a:noFill/>
            <a:prstDash val="solid"/>
            <a:miter/>
          </a:ln>
        </p:spPr>
        <p:txBody>
          <a:bodyPr rtlCol="0" anchor="ctr"/>
          <a:lstStyle/>
          <a:p>
            <a:endParaRPr lang="en-RO"/>
          </a:p>
        </p:txBody>
      </p:sp>
      <p:sp>
        <p:nvSpPr>
          <p:cNvPr id="13" name="Rounded Rectangle 12">
            <a:extLst>
              <a:ext uri="{FF2B5EF4-FFF2-40B4-BE49-F238E27FC236}">
                <a16:creationId xmlns:a16="http://schemas.microsoft.com/office/drawing/2014/main" id="{455F9E75-107B-D14B-AAF4-3C2490981F82}"/>
              </a:ext>
            </a:extLst>
          </p:cNvPr>
          <p:cNvSpPr/>
          <p:nvPr/>
        </p:nvSpPr>
        <p:spPr>
          <a:xfrm>
            <a:off x="5096385" y="2073200"/>
            <a:ext cx="3579303" cy="3482496"/>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Google Shape;140;p4">
            <a:extLst>
              <a:ext uri="{FF2B5EF4-FFF2-40B4-BE49-F238E27FC236}">
                <a16:creationId xmlns:a16="http://schemas.microsoft.com/office/drawing/2014/main" id="{C490FECD-1D62-F040-92C3-484B20FBDB00}"/>
              </a:ext>
            </a:extLst>
          </p:cNvPr>
          <p:cNvSpPr>
            <a:spLocks noChangeAspect="1"/>
          </p:cNvSpPr>
          <p:nvPr/>
        </p:nvSpPr>
        <p:spPr>
          <a:xfrm>
            <a:off x="4665669" y="166174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raphic 3">
            <a:extLst>
              <a:ext uri="{FF2B5EF4-FFF2-40B4-BE49-F238E27FC236}">
                <a16:creationId xmlns:a16="http://schemas.microsoft.com/office/drawing/2014/main" id="{98DE20C3-19DE-0146-9BED-93C61B72CDA0}"/>
              </a:ext>
            </a:extLst>
          </p:cNvPr>
          <p:cNvSpPr>
            <a:spLocks noChangeAspect="1"/>
          </p:cNvSpPr>
          <p:nvPr/>
        </p:nvSpPr>
        <p:spPr>
          <a:xfrm>
            <a:off x="4875115" y="1817034"/>
            <a:ext cx="442539" cy="504000"/>
          </a:xfrm>
          <a:custGeom>
            <a:avLst/>
            <a:gdLst>
              <a:gd name="connsiteX0" fmla="*/ 85725 w 171450"/>
              <a:gd name="connsiteY0" fmla="*/ 195263 h 195262"/>
              <a:gd name="connsiteX1" fmla="*/ 52332 w 171450"/>
              <a:gd name="connsiteY1" fmla="*/ 188494 h 195262"/>
              <a:gd name="connsiteX2" fmla="*/ 25113 w 171450"/>
              <a:gd name="connsiteY2" fmla="*/ 170150 h 195262"/>
              <a:gd name="connsiteX3" fmla="*/ 6768 w 171450"/>
              <a:gd name="connsiteY3" fmla="*/ 142930 h 195262"/>
              <a:gd name="connsiteX4" fmla="*/ 0 w 171450"/>
              <a:gd name="connsiteY4" fmla="*/ 109538 h 195262"/>
              <a:gd name="connsiteX5" fmla="*/ 11146 w 171450"/>
              <a:gd name="connsiteY5" fmla="*/ 67014 h 195262"/>
              <a:gd name="connsiteX6" fmla="*/ 42002 w 171450"/>
              <a:gd name="connsiteY6" fmla="*/ 35829 h 195262"/>
              <a:gd name="connsiteX7" fmla="*/ 42771 w 171450"/>
              <a:gd name="connsiteY7" fmla="*/ 40509 h 195262"/>
              <a:gd name="connsiteX8" fmla="*/ 43870 w 171450"/>
              <a:gd name="connsiteY8" fmla="*/ 45757 h 195262"/>
              <a:gd name="connsiteX9" fmla="*/ 18583 w 171450"/>
              <a:gd name="connsiteY9" fmla="*/ 73223 h 195262"/>
              <a:gd name="connsiteX10" fmla="*/ 9525 w 171450"/>
              <a:gd name="connsiteY10" fmla="*/ 109538 h 195262"/>
              <a:gd name="connsiteX11" fmla="*/ 31671 w 171450"/>
              <a:gd name="connsiteY11" fmla="*/ 163592 h 195262"/>
              <a:gd name="connsiteX12" fmla="*/ 85725 w 171450"/>
              <a:gd name="connsiteY12" fmla="*/ 185738 h 195262"/>
              <a:gd name="connsiteX13" fmla="*/ 139779 w 171450"/>
              <a:gd name="connsiteY13" fmla="*/ 163592 h 195262"/>
              <a:gd name="connsiteX14" fmla="*/ 161925 w 171450"/>
              <a:gd name="connsiteY14" fmla="*/ 109538 h 195262"/>
              <a:gd name="connsiteX15" fmla="*/ 152776 w 171450"/>
              <a:gd name="connsiteY15" fmla="*/ 73104 h 195262"/>
              <a:gd name="connsiteX16" fmla="*/ 127159 w 171450"/>
              <a:gd name="connsiteY16" fmla="*/ 45519 h 195262"/>
              <a:gd name="connsiteX17" fmla="*/ 128349 w 171450"/>
              <a:gd name="connsiteY17" fmla="*/ 40545 h 195262"/>
              <a:gd name="connsiteX18" fmla="*/ 129265 w 171450"/>
              <a:gd name="connsiteY18" fmla="*/ 35829 h 195262"/>
              <a:gd name="connsiteX19" fmla="*/ 160212 w 171450"/>
              <a:gd name="connsiteY19" fmla="*/ 66986 h 195262"/>
              <a:gd name="connsiteX20" fmla="*/ 171450 w 171450"/>
              <a:gd name="connsiteY20" fmla="*/ 109538 h 195262"/>
              <a:gd name="connsiteX21" fmla="*/ 164682 w 171450"/>
              <a:gd name="connsiteY21" fmla="*/ 142930 h 195262"/>
              <a:gd name="connsiteX22" fmla="*/ 146337 w 171450"/>
              <a:gd name="connsiteY22" fmla="*/ 170150 h 195262"/>
              <a:gd name="connsiteX23" fmla="*/ 119118 w 171450"/>
              <a:gd name="connsiteY23" fmla="*/ 188494 h 195262"/>
              <a:gd name="connsiteX24" fmla="*/ 85725 w 171450"/>
              <a:gd name="connsiteY24" fmla="*/ 195263 h 195262"/>
              <a:gd name="connsiteX25" fmla="*/ 85725 w 171450"/>
              <a:gd name="connsiteY25" fmla="*/ 157163 h 195262"/>
              <a:gd name="connsiteX26" fmla="*/ 52021 w 171450"/>
              <a:gd name="connsiteY26" fmla="*/ 143241 h 195262"/>
              <a:gd name="connsiteX27" fmla="*/ 38100 w 171450"/>
              <a:gd name="connsiteY27" fmla="*/ 109538 h 195262"/>
              <a:gd name="connsiteX28" fmla="*/ 41974 w 171450"/>
              <a:gd name="connsiteY28" fmla="*/ 90634 h 195262"/>
              <a:gd name="connsiteX29" fmla="*/ 53010 w 171450"/>
              <a:gd name="connsiteY29" fmla="*/ 75064 h 195262"/>
              <a:gd name="connsiteX30" fmla="*/ 54622 w 171450"/>
              <a:gd name="connsiteY30" fmla="*/ 79708 h 195262"/>
              <a:gd name="connsiteX31" fmla="*/ 56509 w 171450"/>
              <a:gd name="connsiteY31" fmla="*/ 85120 h 195262"/>
              <a:gd name="connsiteX32" fmla="*/ 49906 w 171450"/>
              <a:gd name="connsiteY32" fmla="*/ 96532 h 195262"/>
              <a:gd name="connsiteX33" fmla="*/ 47625 w 171450"/>
              <a:gd name="connsiteY33" fmla="*/ 109538 h 195262"/>
              <a:gd name="connsiteX34" fmla="*/ 58817 w 171450"/>
              <a:gd name="connsiteY34" fmla="*/ 136446 h 195262"/>
              <a:gd name="connsiteX35" fmla="*/ 85725 w 171450"/>
              <a:gd name="connsiteY35" fmla="*/ 147638 h 195262"/>
              <a:gd name="connsiteX36" fmla="*/ 112633 w 171450"/>
              <a:gd name="connsiteY36" fmla="*/ 136446 h 195262"/>
              <a:gd name="connsiteX37" fmla="*/ 123825 w 171450"/>
              <a:gd name="connsiteY37" fmla="*/ 109538 h 195262"/>
              <a:gd name="connsiteX38" fmla="*/ 121453 w 171450"/>
              <a:gd name="connsiteY38" fmla="*/ 96532 h 195262"/>
              <a:gd name="connsiteX39" fmla="*/ 114758 w 171450"/>
              <a:gd name="connsiteY39" fmla="*/ 85120 h 195262"/>
              <a:gd name="connsiteX40" fmla="*/ 115372 w 171450"/>
              <a:gd name="connsiteY40" fmla="*/ 83591 h 195262"/>
              <a:gd name="connsiteX41" fmla="*/ 118202 w 171450"/>
              <a:gd name="connsiteY41" fmla="*/ 74881 h 195262"/>
              <a:gd name="connsiteX42" fmla="*/ 129449 w 171450"/>
              <a:gd name="connsiteY42" fmla="*/ 90543 h 195262"/>
              <a:gd name="connsiteX43" fmla="*/ 133350 w 171450"/>
              <a:gd name="connsiteY43" fmla="*/ 109538 h 195262"/>
              <a:gd name="connsiteX44" fmla="*/ 119429 w 171450"/>
              <a:gd name="connsiteY44" fmla="*/ 143241 h 195262"/>
              <a:gd name="connsiteX45" fmla="*/ 85725 w 171450"/>
              <a:gd name="connsiteY45" fmla="*/ 157163 h 195262"/>
              <a:gd name="connsiteX46" fmla="*/ 79864 w 171450"/>
              <a:gd name="connsiteY46" fmla="*/ 71438 h 195262"/>
              <a:gd name="connsiteX47" fmla="*/ 68864 w 171450"/>
              <a:gd name="connsiteY47" fmla="*/ 36222 h 195262"/>
              <a:gd name="connsiteX48" fmla="*/ 66675 w 171450"/>
              <a:gd name="connsiteY48" fmla="*/ 19050 h 195262"/>
              <a:gd name="connsiteX49" fmla="*/ 72207 w 171450"/>
              <a:gd name="connsiteY49" fmla="*/ 5532 h 195262"/>
              <a:gd name="connsiteX50" fmla="*/ 85725 w 171450"/>
              <a:gd name="connsiteY50" fmla="*/ 0 h 195262"/>
              <a:gd name="connsiteX51" fmla="*/ 99243 w 171450"/>
              <a:gd name="connsiteY51" fmla="*/ 5532 h 195262"/>
              <a:gd name="connsiteX52" fmla="*/ 104775 w 171450"/>
              <a:gd name="connsiteY52" fmla="*/ 19050 h 195262"/>
              <a:gd name="connsiteX53" fmla="*/ 102586 w 171450"/>
              <a:gd name="connsiteY53" fmla="*/ 36222 h 195262"/>
              <a:gd name="connsiteX54" fmla="*/ 91586 w 171450"/>
              <a:gd name="connsiteY54" fmla="*/ 71438 h 195262"/>
              <a:gd name="connsiteX55" fmla="*/ 79864 w 171450"/>
              <a:gd name="connsiteY55" fmla="*/ 71438 h 195262"/>
              <a:gd name="connsiteX56" fmla="*/ 85725 w 171450"/>
              <a:gd name="connsiteY56" fmla="*/ 123825 h 195262"/>
              <a:gd name="connsiteX57" fmla="*/ 75568 w 171450"/>
              <a:gd name="connsiteY57" fmla="*/ 119694 h 195262"/>
              <a:gd name="connsiteX58" fmla="*/ 71438 w 171450"/>
              <a:gd name="connsiteY58" fmla="*/ 109538 h 195262"/>
              <a:gd name="connsiteX59" fmla="*/ 75568 w 171450"/>
              <a:gd name="connsiteY59" fmla="*/ 99381 h 195262"/>
              <a:gd name="connsiteX60" fmla="*/ 85725 w 171450"/>
              <a:gd name="connsiteY60" fmla="*/ 95250 h 195262"/>
              <a:gd name="connsiteX61" fmla="*/ 95882 w 171450"/>
              <a:gd name="connsiteY61" fmla="*/ 99381 h 195262"/>
              <a:gd name="connsiteX62" fmla="*/ 100013 w 171450"/>
              <a:gd name="connsiteY62" fmla="*/ 109538 h 195262"/>
              <a:gd name="connsiteX63" fmla="*/ 95882 w 171450"/>
              <a:gd name="connsiteY63" fmla="*/ 119694 h 195262"/>
              <a:gd name="connsiteX64" fmla="*/ 85725 w 171450"/>
              <a:gd name="connsiteY64" fmla="*/ 123825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1450" h="195262">
                <a:moveTo>
                  <a:pt x="85725" y="195263"/>
                </a:moveTo>
                <a:cubicBezTo>
                  <a:pt x="73892" y="195263"/>
                  <a:pt x="62761" y="193006"/>
                  <a:pt x="52332" y="188494"/>
                </a:cubicBezTo>
                <a:cubicBezTo>
                  <a:pt x="41904" y="183982"/>
                  <a:pt x="32831" y="177867"/>
                  <a:pt x="25113" y="170150"/>
                </a:cubicBezTo>
                <a:cubicBezTo>
                  <a:pt x="17395" y="162432"/>
                  <a:pt x="11280" y="153359"/>
                  <a:pt x="6768" y="142930"/>
                </a:cubicBezTo>
                <a:cubicBezTo>
                  <a:pt x="2256" y="132501"/>
                  <a:pt x="0" y="121371"/>
                  <a:pt x="0" y="109538"/>
                </a:cubicBezTo>
                <a:cubicBezTo>
                  <a:pt x="0" y="94249"/>
                  <a:pt x="3715" y="80074"/>
                  <a:pt x="11146" y="67014"/>
                </a:cubicBezTo>
                <a:cubicBezTo>
                  <a:pt x="18577" y="53954"/>
                  <a:pt x="28862" y="43559"/>
                  <a:pt x="42002" y="35829"/>
                </a:cubicBezTo>
                <a:cubicBezTo>
                  <a:pt x="42283" y="37380"/>
                  <a:pt x="42539" y="38940"/>
                  <a:pt x="42771" y="40509"/>
                </a:cubicBezTo>
                <a:cubicBezTo>
                  <a:pt x="43003" y="42078"/>
                  <a:pt x="43369" y="43827"/>
                  <a:pt x="43870" y="45757"/>
                </a:cubicBezTo>
                <a:cubicBezTo>
                  <a:pt x="33051" y="52864"/>
                  <a:pt x="24621" y="62019"/>
                  <a:pt x="18583" y="73223"/>
                </a:cubicBezTo>
                <a:cubicBezTo>
                  <a:pt x="12544" y="84428"/>
                  <a:pt x="9525" y="96532"/>
                  <a:pt x="9525" y="109538"/>
                </a:cubicBezTo>
                <a:cubicBezTo>
                  <a:pt x="9525" y="130810"/>
                  <a:pt x="16907" y="148828"/>
                  <a:pt x="31671" y="163592"/>
                </a:cubicBezTo>
                <a:cubicBezTo>
                  <a:pt x="46434" y="178356"/>
                  <a:pt x="64452" y="185738"/>
                  <a:pt x="85725" y="185738"/>
                </a:cubicBezTo>
                <a:cubicBezTo>
                  <a:pt x="106997" y="185738"/>
                  <a:pt x="125016" y="178356"/>
                  <a:pt x="139779" y="163592"/>
                </a:cubicBezTo>
                <a:cubicBezTo>
                  <a:pt x="154543" y="148828"/>
                  <a:pt x="161925" y="130810"/>
                  <a:pt x="161925" y="109538"/>
                </a:cubicBezTo>
                <a:cubicBezTo>
                  <a:pt x="161925" y="96532"/>
                  <a:pt x="158875" y="84388"/>
                  <a:pt x="152776" y="73104"/>
                </a:cubicBezTo>
                <a:cubicBezTo>
                  <a:pt x="146676" y="61821"/>
                  <a:pt x="138137" y="52626"/>
                  <a:pt x="127159" y="45519"/>
                </a:cubicBezTo>
                <a:cubicBezTo>
                  <a:pt x="127659" y="43711"/>
                  <a:pt x="128056" y="42053"/>
                  <a:pt x="128349" y="40545"/>
                </a:cubicBezTo>
                <a:cubicBezTo>
                  <a:pt x="128642" y="39037"/>
                  <a:pt x="128948" y="37465"/>
                  <a:pt x="129265" y="35829"/>
                </a:cubicBezTo>
                <a:cubicBezTo>
                  <a:pt x="142405" y="43559"/>
                  <a:pt x="152721" y="53944"/>
                  <a:pt x="160212" y="66986"/>
                </a:cubicBezTo>
                <a:cubicBezTo>
                  <a:pt x="167704" y="80028"/>
                  <a:pt x="171450" y="94212"/>
                  <a:pt x="171450" y="109538"/>
                </a:cubicBezTo>
                <a:cubicBezTo>
                  <a:pt x="171450" y="121371"/>
                  <a:pt x="169194" y="132501"/>
                  <a:pt x="164682" y="142930"/>
                </a:cubicBezTo>
                <a:cubicBezTo>
                  <a:pt x="160170" y="153359"/>
                  <a:pt x="154055" y="162432"/>
                  <a:pt x="146337" y="170150"/>
                </a:cubicBezTo>
                <a:cubicBezTo>
                  <a:pt x="138619" y="177867"/>
                  <a:pt x="129546" y="183982"/>
                  <a:pt x="119118" y="188494"/>
                </a:cubicBezTo>
                <a:cubicBezTo>
                  <a:pt x="108689" y="193006"/>
                  <a:pt x="97558" y="195263"/>
                  <a:pt x="85725" y="195263"/>
                </a:cubicBezTo>
                <a:close/>
                <a:moveTo>
                  <a:pt x="85725" y="157163"/>
                </a:moveTo>
                <a:cubicBezTo>
                  <a:pt x="72537" y="157163"/>
                  <a:pt x="61302" y="152522"/>
                  <a:pt x="52021" y="143241"/>
                </a:cubicBezTo>
                <a:cubicBezTo>
                  <a:pt x="42740" y="133961"/>
                  <a:pt x="38100" y="122726"/>
                  <a:pt x="38100" y="109538"/>
                </a:cubicBezTo>
                <a:cubicBezTo>
                  <a:pt x="38100" y="102894"/>
                  <a:pt x="39391" y="96593"/>
                  <a:pt x="41974" y="90634"/>
                </a:cubicBezTo>
                <a:cubicBezTo>
                  <a:pt x="44557" y="84675"/>
                  <a:pt x="48235" y="79485"/>
                  <a:pt x="53010" y="75064"/>
                </a:cubicBezTo>
                <a:cubicBezTo>
                  <a:pt x="53560" y="76591"/>
                  <a:pt x="54097" y="78139"/>
                  <a:pt x="54622" y="79708"/>
                </a:cubicBezTo>
                <a:cubicBezTo>
                  <a:pt x="55147" y="81277"/>
                  <a:pt x="55776" y="83081"/>
                  <a:pt x="56509" y="85120"/>
                </a:cubicBezTo>
                <a:cubicBezTo>
                  <a:pt x="53627" y="88527"/>
                  <a:pt x="51426" y="92331"/>
                  <a:pt x="49906" y="96532"/>
                </a:cubicBezTo>
                <a:cubicBezTo>
                  <a:pt x="48385" y="100733"/>
                  <a:pt x="47625" y="105068"/>
                  <a:pt x="47625" y="109538"/>
                </a:cubicBezTo>
                <a:cubicBezTo>
                  <a:pt x="47625" y="120015"/>
                  <a:pt x="51356" y="128984"/>
                  <a:pt x="58817" y="136446"/>
                </a:cubicBezTo>
                <a:cubicBezTo>
                  <a:pt x="66278" y="143907"/>
                  <a:pt x="75248" y="147638"/>
                  <a:pt x="85725" y="147638"/>
                </a:cubicBezTo>
                <a:cubicBezTo>
                  <a:pt x="96203" y="147638"/>
                  <a:pt x="105172" y="143907"/>
                  <a:pt x="112633" y="136446"/>
                </a:cubicBezTo>
                <a:cubicBezTo>
                  <a:pt x="120094" y="128984"/>
                  <a:pt x="123825" y="120015"/>
                  <a:pt x="123825" y="109538"/>
                </a:cubicBezTo>
                <a:cubicBezTo>
                  <a:pt x="123825" y="104946"/>
                  <a:pt x="123034" y="100611"/>
                  <a:pt x="121453" y="96532"/>
                </a:cubicBezTo>
                <a:cubicBezTo>
                  <a:pt x="119871" y="92454"/>
                  <a:pt x="117640" y="88650"/>
                  <a:pt x="114758" y="85120"/>
                </a:cubicBezTo>
                <a:cubicBezTo>
                  <a:pt x="115295" y="83631"/>
                  <a:pt x="115500" y="83121"/>
                  <a:pt x="115372" y="83591"/>
                </a:cubicBezTo>
                <a:cubicBezTo>
                  <a:pt x="115243" y="84061"/>
                  <a:pt x="116187" y="81158"/>
                  <a:pt x="118202" y="74881"/>
                </a:cubicBezTo>
                <a:cubicBezTo>
                  <a:pt x="123098" y="79302"/>
                  <a:pt x="126847" y="84522"/>
                  <a:pt x="129449" y="90543"/>
                </a:cubicBezTo>
                <a:cubicBezTo>
                  <a:pt x="132050" y="96563"/>
                  <a:pt x="133350" y="102894"/>
                  <a:pt x="133350" y="109538"/>
                </a:cubicBezTo>
                <a:cubicBezTo>
                  <a:pt x="133350" y="122726"/>
                  <a:pt x="128710" y="133961"/>
                  <a:pt x="119429" y="143241"/>
                </a:cubicBezTo>
                <a:cubicBezTo>
                  <a:pt x="110148" y="152522"/>
                  <a:pt x="98913" y="157163"/>
                  <a:pt x="85725" y="157163"/>
                </a:cubicBezTo>
                <a:close/>
                <a:moveTo>
                  <a:pt x="79864" y="71438"/>
                </a:moveTo>
                <a:cubicBezTo>
                  <a:pt x="73990" y="53780"/>
                  <a:pt x="70323" y="42041"/>
                  <a:pt x="68864" y="36222"/>
                </a:cubicBezTo>
                <a:cubicBezTo>
                  <a:pt x="67405" y="30404"/>
                  <a:pt x="66675" y="24680"/>
                  <a:pt x="66675" y="19050"/>
                </a:cubicBezTo>
                <a:cubicBezTo>
                  <a:pt x="66675" y="13726"/>
                  <a:pt x="68519" y="9220"/>
                  <a:pt x="72207" y="5532"/>
                </a:cubicBezTo>
                <a:cubicBezTo>
                  <a:pt x="75895" y="1844"/>
                  <a:pt x="80401" y="0"/>
                  <a:pt x="85725" y="0"/>
                </a:cubicBezTo>
                <a:cubicBezTo>
                  <a:pt x="91049" y="0"/>
                  <a:pt x="95555" y="1844"/>
                  <a:pt x="99243" y="5532"/>
                </a:cubicBezTo>
                <a:cubicBezTo>
                  <a:pt x="102931" y="9220"/>
                  <a:pt x="104775" y="13726"/>
                  <a:pt x="104775" y="19050"/>
                </a:cubicBezTo>
                <a:cubicBezTo>
                  <a:pt x="104775" y="24680"/>
                  <a:pt x="104045" y="30404"/>
                  <a:pt x="102586" y="36222"/>
                </a:cubicBezTo>
                <a:cubicBezTo>
                  <a:pt x="101127" y="42041"/>
                  <a:pt x="97460" y="53780"/>
                  <a:pt x="91586" y="71438"/>
                </a:cubicBezTo>
                <a:lnTo>
                  <a:pt x="79864" y="71438"/>
                </a:lnTo>
                <a:close/>
                <a:moveTo>
                  <a:pt x="85725" y="123825"/>
                </a:moveTo>
                <a:cubicBezTo>
                  <a:pt x="81707" y="123825"/>
                  <a:pt x="78322" y="122448"/>
                  <a:pt x="75568" y="119694"/>
                </a:cubicBezTo>
                <a:cubicBezTo>
                  <a:pt x="72814" y="116941"/>
                  <a:pt x="71438" y="113555"/>
                  <a:pt x="71438" y="109538"/>
                </a:cubicBezTo>
                <a:cubicBezTo>
                  <a:pt x="71438" y="105520"/>
                  <a:pt x="72814" y="102134"/>
                  <a:pt x="75568" y="99381"/>
                </a:cubicBezTo>
                <a:cubicBezTo>
                  <a:pt x="78322" y="96627"/>
                  <a:pt x="81707" y="95250"/>
                  <a:pt x="85725" y="95250"/>
                </a:cubicBezTo>
                <a:cubicBezTo>
                  <a:pt x="89743" y="95250"/>
                  <a:pt x="93128" y="96627"/>
                  <a:pt x="95882" y="99381"/>
                </a:cubicBezTo>
                <a:cubicBezTo>
                  <a:pt x="98636" y="102134"/>
                  <a:pt x="100013" y="105520"/>
                  <a:pt x="100013" y="109538"/>
                </a:cubicBezTo>
                <a:cubicBezTo>
                  <a:pt x="100013" y="113555"/>
                  <a:pt x="98636" y="116941"/>
                  <a:pt x="95882" y="119694"/>
                </a:cubicBezTo>
                <a:cubicBezTo>
                  <a:pt x="93128" y="122448"/>
                  <a:pt x="89743" y="123825"/>
                  <a:pt x="85725" y="123825"/>
                </a:cubicBezTo>
                <a:close/>
              </a:path>
            </a:pathLst>
          </a:custGeom>
          <a:solidFill>
            <a:schemeClr val="bg1"/>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C90BBB97-2472-6C4C-A48F-844FE5B98B2F}"/>
              </a:ext>
            </a:extLst>
          </p:cNvPr>
          <p:cNvSpPr txBox="1"/>
          <p:nvPr/>
        </p:nvSpPr>
        <p:spPr>
          <a:xfrm>
            <a:off x="5500258" y="2525748"/>
            <a:ext cx="2783326" cy="2062103"/>
          </a:xfrm>
          <a:prstGeom prst="rect">
            <a:avLst/>
          </a:prstGeom>
          <a:noFill/>
        </p:spPr>
        <p:txBody>
          <a:bodyPr wrap="square" lIns="0" tIns="0" rIns="0" bIns="0" rtlCol="0">
            <a:spAutoFit/>
          </a:bodyPr>
          <a:lstStyle/>
          <a:p>
            <a:r>
              <a:rPr lang="en-GB" sz="1600" dirty="0" err="1">
                <a:solidFill>
                  <a:schemeClr val="tx1"/>
                </a:solidFill>
              </a:rPr>
              <a:t>In countries with middle and low incomes, in addition to the previous risk factors:</a:t>
            </a:r>
          </a:p>
          <a:p>
            <a:endParaRPr lang="en-GB" sz="1600" dirty="0" err="1">
              <a:solidFill>
                <a:schemeClr val="tx1"/>
              </a:solidFill>
            </a:endParaRPr>
          </a:p>
          <a:p>
            <a:pPr marL="184150" indent="-184150"/>
            <a:r>
              <a:rPr lang="en-GB" dirty="0" err="1">
                <a:solidFill>
                  <a:schemeClr val="tx1"/>
                </a:solidFill>
              </a:rPr>
              <a:t>– Malnutrition</a:t>
            </a:r>
          </a:p>
          <a:p>
            <a:pPr marL="184150" indent="-184150"/>
            <a:r>
              <a:rPr lang="en-GB" dirty="0" err="1">
                <a:solidFill>
                  <a:schemeClr val="tx1"/>
                </a:solidFill>
              </a:rPr>
              <a:t>– Age &lt;1 year</a:t>
            </a:r>
          </a:p>
          <a:p>
            <a:pPr marL="184150" indent="-184150"/>
            <a:r>
              <a:rPr lang="en-GB" dirty="0" err="1">
                <a:solidFill>
                  <a:schemeClr val="tx1"/>
                </a:solidFill>
              </a:rPr>
              <a:t>– Low birth rate</a:t>
            </a:r>
          </a:p>
          <a:p>
            <a:pPr marL="184150" indent="-184150"/>
            <a:r>
              <a:rPr lang="en-GB" dirty="0" err="1">
                <a:solidFill>
                  <a:schemeClr val="tx1"/>
                </a:solidFill>
              </a:rPr>
              <a:t>– Parenteral nutrition</a:t>
            </a:r>
          </a:p>
          <a:p>
            <a:pPr marL="184150" indent="-184150"/>
            <a:r>
              <a:rPr lang="en-GB" dirty="0" err="1">
                <a:solidFill>
                  <a:schemeClr val="tx1"/>
                </a:solidFill>
              </a:rPr>
              <a:t>– Two or more underlying diseases</a:t>
            </a:r>
          </a:p>
        </p:txBody>
      </p:sp>
    </p:spTree>
    <p:extLst>
      <p:ext uri="{BB962C8B-B14F-4D97-AF65-F5344CB8AC3E}">
        <p14:creationId xmlns:p14="http://schemas.microsoft.com/office/powerpoint/2010/main" val="3318645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HAI epidemiology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9793FE6B-D7B8-6A48-A237-E37191497B6D}"/>
              </a:ext>
            </a:extLst>
          </p:cNvPr>
          <p:cNvSpPr txBox="1"/>
          <p:nvPr/>
        </p:nvSpPr>
        <p:spPr>
          <a:xfrm>
            <a:off x="431800" y="6073973"/>
            <a:ext cx="8243888" cy="307777"/>
          </a:xfrm>
          <a:prstGeom prst="rect">
            <a:avLst/>
          </a:prstGeom>
          <a:noFill/>
        </p:spPr>
        <p:txBody>
          <a:bodyPr wrap="square" lIns="0" tIns="0" rIns="0" bIns="0" rtlCol="0">
            <a:spAutoFit/>
          </a:bodyPr>
          <a:lstStyle/>
          <a:p>
            <a:r>
              <a:rPr lang="en-GB" sz="1000" dirty="0">
                <a:solidFill>
                  <a:schemeClr val="tx1"/>
                </a:solidFill>
              </a:rPr>
              <a:t>World Health Organization. Report on the burden of endemic health care-associated infection worldwide. Geneva: WHO, 2011. Available from: </a:t>
            </a:r>
            <a:r>
              <a:rPr lang="en-GB" sz="1000" dirty="0">
                <a:solidFill>
                  <a:srgbClr val="3D6C9D"/>
                </a:solidFill>
                <a:hlinkClick r:id="rId3">
                  <a:extLst>
                    <a:ext uri="{A12FA001-AC4F-418D-AE19-62706E023703}">
                      <ahyp:hlinkClr xmlns:ahyp="http://schemas.microsoft.com/office/drawing/2018/hyperlinkcolor" val="tx"/>
                    </a:ext>
                  </a:extLst>
                </a:hlinkClick>
              </a:rPr>
              <a:t>http://apps.who.int/iris/bitstream/10665/80135/1/9789241501507_ eng.pdf</a:t>
            </a:r>
            <a:endParaRPr lang="en-GB" sz="1000" dirty="0">
              <a:solidFill>
                <a:srgbClr val="3D6C9D"/>
              </a:solidFill>
            </a:endParaRPr>
          </a:p>
        </p:txBody>
      </p:sp>
      <p:sp>
        <p:nvSpPr>
          <p:cNvPr id="10" name="Rounded Rectangle 9">
            <a:extLst>
              <a:ext uri="{FF2B5EF4-FFF2-40B4-BE49-F238E27FC236}">
                <a16:creationId xmlns:a16="http://schemas.microsoft.com/office/drawing/2014/main" id="{3E8DB61D-DFDA-014A-88A4-DAD0757DC17F}"/>
              </a:ext>
            </a:extLst>
          </p:cNvPr>
          <p:cNvSpPr/>
          <p:nvPr/>
        </p:nvSpPr>
        <p:spPr>
          <a:xfrm>
            <a:off x="860417" y="2073199"/>
            <a:ext cx="3579303" cy="3586195"/>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F4F4E942-60F1-CE42-83C0-FC4D45C4D7B4}"/>
              </a:ext>
            </a:extLst>
          </p:cNvPr>
          <p:cNvSpPr/>
          <p:nvPr/>
        </p:nvSpPr>
        <p:spPr>
          <a:xfrm>
            <a:off x="5083759" y="2073200"/>
            <a:ext cx="3579303" cy="3586194"/>
          </a:xfrm>
          <a:prstGeom prst="roundRect">
            <a:avLst>
              <a:gd name="adj" fmla="val 5198"/>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Google Shape;140;p4">
            <a:extLst>
              <a:ext uri="{FF2B5EF4-FFF2-40B4-BE49-F238E27FC236}">
                <a16:creationId xmlns:a16="http://schemas.microsoft.com/office/drawing/2014/main" id="{DA310F8B-BFE4-8E40-A597-8A6B7252461B}"/>
              </a:ext>
            </a:extLst>
          </p:cNvPr>
          <p:cNvSpPr>
            <a:spLocks noChangeAspect="1"/>
          </p:cNvSpPr>
          <p:nvPr/>
        </p:nvSpPr>
        <p:spPr>
          <a:xfrm>
            <a:off x="429701" y="166174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0;p4">
            <a:extLst>
              <a:ext uri="{FF2B5EF4-FFF2-40B4-BE49-F238E27FC236}">
                <a16:creationId xmlns:a16="http://schemas.microsoft.com/office/drawing/2014/main" id="{750C52F4-47FC-964F-A87B-6401AC13D485}"/>
              </a:ext>
            </a:extLst>
          </p:cNvPr>
          <p:cNvSpPr>
            <a:spLocks noChangeAspect="1"/>
          </p:cNvSpPr>
          <p:nvPr/>
        </p:nvSpPr>
        <p:spPr>
          <a:xfrm>
            <a:off x="4666953" y="166174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293702" y="2525748"/>
            <a:ext cx="2686627" cy="2739211"/>
          </a:xfrm>
          <a:prstGeom prst="rect">
            <a:avLst/>
          </a:prstGeom>
          <a:noFill/>
        </p:spPr>
        <p:txBody>
          <a:bodyPr wrap="square" lIns="0" tIns="0" rIns="0" bIns="0" rtlCol="0">
            <a:spAutoFit/>
          </a:bodyPr>
          <a:lstStyle/>
          <a:p>
            <a:r>
              <a:rPr lang="en-GB" sz="1600" dirty="0" err="1">
                <a:solidFill>
                  <a:schemeClr val="tx1"/>
                </a:solidFill>
              </a:rPr>
              <a:t>General barriers to optimal infection control practices in low and middle-income countries:</a:t>
            </a:r>
          </a:p>
          <a:p>
            <a:endParaRPr lang="en-GB" sz="1600" dirty="0" err="1">
              <a:solidFill>
                <a:schemeClr val="tx1"/>
              </a:solidFill>
            </a:endParaRPr>
          </a:p>
          <a:p>
            <a:pPr marL="184150" indent="-184150"/>
            <a:r>
              <a:rPr lang="en-GB" dirty="0" err="1">
                <a:solidFill>
                  <a:schemeClr val="tx1"/>
                </a:solidFill>
              </a:rPr>
              <a:t>– Lack of financial support</a:t>
            </a:r>
          </a:p>
          <a:p>
            <a:pPr marL="184150" indent="-184150"/>
            <a:r>
              <a:rPr lang="en-GB" dirty="0" err="1">
                <a:solidFill>
                  <a:schemeClr val="tx1"/>
                </a:solidFill>
              </a:rPr>
              <a:t>– Inadequate number of trained personnel in charge of infections </a:t>
            </a:r>
          </a:p>
          <a:p>
            <a:pPr marL="184150" indent="-184150"/>
            <a:r>
              <a:rPr lang="en-GB" dirty="0" err="1">
                <a:solidFill>
                  <a:schemeClr val="tx1"/>
                </a:solidFill>
              </a:rPr>
              <a:t>– Poorly staffed hospital units </a:t>
            </a:r>
          </a:p>
          <a:p>
            <a:pPr marL="184150" indent="-184150"/>
            <a:r>
              <a:rPr lang="en-GB" dirty="0" err="1">
                <a:solidFill>
                  <a:schemeClr val="tx1"/>
                </a:solidFill>
              </a:rPr>
              <a:t>– A lack of equipment and supplies</a:t>
            </a:r>
          </a:p>
        </p:txBody>
      </p:sp>
      <p:sp>
        <p:nvSpPr>
          <p:cNvPr id="14" name="Graphic 12">
            <a:extLst>
              <a:ext uri="{FF2B5EF4-FFF2-40B4-BE49-F238E27FC236}">
                <a16:creationId xmlns:a16="http://schemas.microsoft.com/office/drawing/2014/main" id="{5A931F74-0F45-5043-90F1-7E381EB2AE42}"/>
              </a:ext>
            </a:extLst>
          </p:cNvPr>
          <p:cNvSpPr>
            <a:spLocks noChangeAspect="1"/>
          </p:cNvSpPr>
          <p:nvPr/>
        </p:nvSpPr>
        <p:spPr>
          <a:xfrm>
            <a:off x="644417" y="1877748"/>
            <a:ext cx="432000" cy="432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 name="connsiteX22" fmla="*/ 85725 w 171450"/>
              <a:gd name="connsiteY22" fmla="*/ 161925 h 171450"/>
              <a:gd name="connsiteX23" fmla="*/ 139779 w 171450"/>
              <a:gd name="connsiteY23" fmla="*/ 139779 h 171450"/>
              <a:gd name="connsiteX24" fmla="*/ 161925 w 171450"/>
              <a:gd name="connsiteY24" fmla="*/ 85725 h 171450"/>
              <a:gd name="connsiteX25" fmla="*/ 139779 w 171450"/>
              <a:gd name="connsiteY25" fmla="*/ 31671 h 171450"/>
              <a:gd name="connsiteX26" fmla="*/ 85725 w 171450"/>
              <a:gd name="connsiteY26" fmla="*/ 9525 h 171450"/>
              <a:gd name="connsiteX27" fmla="*/ 31671 w 171450"/>
              <a:gd name="connsiteY27" fmla="*/ 31671 h 171450"/>
              <a:gd name="connsiteX28" fmla="*/ 9525 w 171450"/>
              <a:gd name="connsiteY28" fmla="*/ 85725 h 171450"/>
              <a:gd name="connsiteX29" fmla="*/ 31671 w 171450"/>
              <a:gd name="connsiteY29" fmla="*/ 139779 h 171450"/>
              <a:gd name="connsiteX30" fmla="*/ 85725 w 171450"/>
              <a:gd name="connsiteY30"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086010D2-F083-5D48-B064-35F9E72C78F4}"/>
              </a:ext>
            </a:extLst>
          </p:cNvPr>
          <p:cNvSpPr txBox="1"/>
          <p:nvPr/>
        </p:nvSpPr>
        <p:spPr>
          <a:xfrm>
            <a:off x="5530953" y="2525748"/>
            <a:ext cx="2835668" cy="492443"/>
          </a:xfrm>
          <a:prstGeom prst="rect">
            <a:avLst/>
          </a:prstGeom>
          <a:noFill/>
        </p:spPr>
        <p:txBody>
          <a:bodyPr wrap="square" lIns="0" tIns="0" rIns="0" bIns="0" rtlCol="0">
            <a:spAutoFit/>
          </a:bodyPr>
          <a:lstStyle/>
          <a:p>
            <a:r>
              <a:rPr lang="en-GB" sz="1600" b="1" dirty="0" err="1">
                <a:solidFill>
                  <a:schemeClr val="bg1"/>
                </a:solidFill>
              </a:rPr>
              <a:t>These are not independent risk factors</a:t>
            </a:r>
          </a:p>
        </p:txBody>
      </p:sp>
      <p:sp>
        <p:nvSpPr>
          <p:cNvPr id="6" name="Graphic 3">
            <a:extLst>
              <a:ext uri="{FF2B5EF4-FFF2-40B4-BE49-F238E27FC236}">
                <a16:creationId xmlns:a16="http://schemas.microsoft.com/office/drawing/2014/main" id="{AFEB1D10-148B-374F-86F1-84C9C84E6977}"/>
              </a:ext>
            </a:extLst>
          </p:cNvPr>
          <p:cNvSpPr>
            <a:spLocks noChangeAspect="1"/>
          </p:cNvSpPr>
          <p:nvPr/>
        </p:nvSpPr>
        <p:spPr>
          <a:xfrm>
            <a:off x="4864953" y="1859748"/>
            <a:ext cx="468000" cy="468000"/>
          </a:xfrm>
          <a:custGeom>
            <a:avLst/>
            <a:gdLst>
              <a:gd name="connsiteX0" fmla="*/ 83582 w 167163"/>
              <a:gd name="connsiteY0" fmla="*/ 167164 h 167163"/>
              <a:gd name="connsiteX1" fmla="*/ 77876 w 167163"/>
              <a:gd name="connsiteY1" fmla="*/ 166010 h 167163"/>
              <a:gd name="connsiteX2" fmla="*/ 72756 w 167163"/>
              <a:gd name="connsiteY2" fmla="*/ 162603 h 167163"/>
              <a:gd name="connsiteX3" fmla="*/ 4561 w 167163"/>
              <a:gd name="connsiteY3" fmla="*/ 94408 h 167163"/>
              <a:gd name="connsiteX4" fmla="*/ 1154 w 167163"/>
              <a:gd name="connsiteY4" fmla="*/ 89288 h 167163"/>
              <a:gd name="connsiteX5" fmla="*/ 0 w 167163"/>
              <a:gd name="connsiteY5" fmla="*/ 83582 h 167163"/>
              <a:gd name="connsiteX6" fmla="*/ 1154 w 167163"/>
              <a:gd name="connsiteY6" fmla="*/ 77849 h 167163"/>
              <a:gd name="connsiteX7" fmla="*/ 4561 w 167163"/>
              <a:gd name="connsiteY7" fmla="*/ 72756 h 167163"/>
              <a:gd name="connsiteX8" fmla="*/ 72756 w 167163"/>
              <a:gd name="connsiteY8" fmla="*/ 4561 h 167163"/>
              <a:gd name="connsiteX9" fmla="*/ 77876 w 167163"/>
              <a:gd name="connsiteY9" fmla="*/ 1126 h 167163"/>
              <a:gd name="connsiteX10" fmla="*/ 83582 w 167163"/>
              <a:gd name="connsiteY10" fmla="*/ 0 h 167163"/>
              <a:gd name="connsiteX11" fmla="*/ 89315 w 167163"/>
              <a:gd name="connsiteY11" fmla="*/ 1126 h 167163"/>
              <a:gd name="connsiteX12" fmla="*/ 94408 w 167163"/>
              <a:gd name="connsiteY12" fmla="*/ 4561 h 167163"/>
              <a:gd name="connsiteX13" fmla="*/ 162603 w 167163"/>
              <a:gd name="connsiteY13" fmla="*/ 72756 h 167163"/>
              <a:gd name="connsiteX14" fmla="*/ 166037 w 167163"/>
              <a:gd name="connsiteY14" fmla="*/ 77849 h 167163"/>
              <a:gd name="connsiteX15" fmla="*/ 167164 w 167163"/>
              <a:gd name="connsiteY15" fmla="*/ 83582 h 167163"/>
              <a:gd name="connsiteX16" fmla="*/ 166037 w 167163"/>
              <a:gd name="connsiteY16" fmla="*/ 89288 h 167163"/>
              <a:gd name="connsiteX17" fmla="*/ 162603 w 167163"/>
              <a:gd name="connsiteY17" fmla="*/ 94408 h 167163"/>
              <a:gd name="connsiteX18" fmla="*/ 94408 w 167163"/>
              <a:gd name="connsiteY18" fmla="*/ 162603 h 167163"/>
              <a:gd name="connsiteX19" fmla="*/ 89315 w 167163"/>
              <a:gd name="connsiteY19" fmla="*/ 166010 h 167163"/>
              <a:gd name="connsiteX20" fmla="*/ 83582 w 167163"/>
              <a:gd name="connsiteY20" fmla="*/ 167164 h 167163"/>
              <a:gd name="connsiteX21" fmla="*/ 87795 w 167163"/>
              <a:gd name="connsiteY21" fmla="*/ 155807 h 167163"/>
              <a:gd name="connsiteX22" fmla="*/ 155807 w 167163"/>
              <a:gd name="connsiteY22" fmla="*/ 87795 h 167163"/>
              <a:gd name="connsiteX23" fmla="*/ 157273 w 167163"/>
              <a:gd name="connsiteY23" fmla="*/ 83582 h 167163"/>
              <a:gd name="connsiteX24" fmla="*/ 155807 w 167163"/>
              <a:gd name="connsiteY24" fmla="*/ 79369 h 167163"/>
              <a:gd name="connsiteX25" fmla="*/ 87795 w 167163"/>
              <a:gd name="connsiteY25" fmla="*/ 11357 h 167163"/>
              <a:gd name="connsiteX26" fmla="*/ 83582 w 167163"/>
              <a:gd name="connsiteY26" fmla="*/ 9891 h 167163"/>
              <a:gd name="connsiteX27" fmla="*/ 79369 w 167163"/>
              <a:gd name="connsiteY27" fmla="*/ 11357 h 167163"/>
              <a:gd name="connsiteX28" fmla="*/ 11357 w 167163"/>
              <a:gd name="connsiteY28" fmla="*/ 79369 h 167163"/>
              <a:gd name="connsiteX29" fmla="*/ 9891 w 167163"/>
              <a:gd name="connsiteY29" fmla="*/ 83582 h 167163"/>
              <a:gd name="connsiteX30" fmla="*/ 11357 w 167163"/>
              <a:gd name="connsiteY30" fmla="*/ 87795 h 167163"/>
              <a:gd name="connsiteX31" fmla="*/ 79369 w 167163"/>
              <a:gd name="connsiteY31" fmla="*/ 155807 h 167163"/>
              <a:gd name="connsiteX32" fmla="*/ 83582 w 167163"/>
              <a:gd name="connsiteY32" fmla="*/ 157273 h 167163"/>
              <a:gd name="connsiteX33" fmla="*/ 87795 w 167163"/>
              <a:gd name="connsiteY33" fmla="*/ 155807 h 167163"/>
              <a:gd name="connsiteX34" fmla="*/ 78819 w 167163"/>
              <a:gd name="connsiteY34" fmla="*/ 94755 h 167163"/>
              <a:gd name="connsiteX35" fmla="*/ 88344 w 167163"/>
              <a:gd name="connsiteY35" fmla="*/ 94755 h 167163"/>
              <a:gd name="connsiteX36" fmla="*/ 88344 w 167163"/>
              <a:gd name="connsiteY36" fmla="*/ 44932 h 167163"/>
              <a:gd name="connsiteX37" fmla="*/ 78819 w 167163"/>
              <a:gd name="connsiteY37" fmla="*/ 44932 h 167163"/>
              <a:gd name="connsiteX38" fmla="*/ 78819 w 167163"/>
              <a:gd name="connsiteY38" fmla="*/ 94755 h 167163"/>
              <a:gd name="connsiteX39" fmla="*/ 83582 w 167163"/>
              <a:gd name="connsiteY39" fmla="*/ 116004 h 167163"/>
              <a:gd name="connsiteX40" fmla="*/ 87712 w 167163"/>
              <a:gd name="connsiteY40" fmla="*/ 114273 h 167163"/>
              <a:gd name="connsiteX41" fmla="*/ 89443 w 167163"/>
              <a:gd name="connsiteY41" fmla="*/ 110142 h 167163"/>
              <a:gd name="connsiteX42" fmla="*/ 87712 w 167163"/>
              <a:gd name="connsiteY42" fmla="*/ 106011 h 167163"/>
              <a:gd name="connsiteX43" fmla="*/ 83582 w 167163"/>
              <a:gd name="connsiteY43" fmla="*/ 104280 h 167163"/>
              <a:gd name="connsiteX44" fmla="*/ 79451 w 167163"/>
              <a:gd name="connsiteY44" fmla="*/ 106011 h 167163"/>
              <a:gd name="connsiteX45" fmla="*/ 77720 w 167163"/>
              <a:gd name="connsiteY45" fmla="*/ 110142 h 167163"/>
              <a:gd name="connsiteX46" fmla="*/ 79451 w 167163"/>
              <a:gd name="connsiteY46" fmla="*/ 114273 h 167163"/>
              <a:gd name="connsiteX47" fmla="*/ 83582 w 167163"/>
              <a:gd name="connsiteY47" fmla="*/ 116004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7163" h="167163">
                <a:moveTo>
                  <a:pt x="83582" y="167164"/>
                </a:moveTo>
                <a:cubicBezTo>
                  <a:pt x="81652" y="167164"/>
                  <a:pt x="79750" y="166779"/>
                  <a:pt x="77876" y="166010"/>
                </a:cubicBezTo>
                <a:cubicBezTo>
                  <a:pt x="76002" y="165241"/>
                  <a:pt x="74295" y="164105"/>
                  <a:pt x="72756" y="162603"/>
                </a:cubicBezTo>
                <a:lnTo>
                  <a:pt x="4561" y="94408"/>
                </a:lnTo>
                <a:cubicBezTo>
                  <a:pt x="3059" y="92869"/>
                  <a:pt x="1923" y="91162"/>
                  <a:pt x="1154" y="89288"/>
                </a:cubicBezTo>
                <a:cubicBezTo>
                  <a:pt x="385" y="87413"/>
                  <a:pt x="0" y="85511"/>
                  <a:pt x="0" y="83582"/>
                </a:cubicBezTo>
                <a:cubicBezTo>
                  <a:pt x="0" y="81652"/>
                  <a:pt x="385" y="79741"/>
                  <a:pt x="1154" y="77849"/>
                </a:cubicBezTo>
                <a:cubicBezTo>
                  <a:pt x="1923" y="75956"/>
                  <a:pt x="3059" y="74258"/>
                  <a:pt x="4561" y="72756"/>
                </a:cubicBezTo>
                <a:lnTo>
                  <a:pt x="72756" y="4561"/>
                </a:lnTo>
                <a:cubicBezTo>
                  <a:pt x="74295" y="3022"/>
                  <a:pt x="76002" y="1877"/>
                  <a:pt x="77876" y="1126"/>
                </a:cubicBezTo>
                <a:cubicBezTo>
                  <a:pt x="79750" y="375"/>
                  <a:pt x="81652" y="0"/>
                  <a:pt x="83582" y="0"/>
                </a:cubicBezTo>
                <a:cubicBezTo>
                  <a:pt x="85511" y="0"/>
                  <a:pt x="87422" y="375"/>
                  <a:pt x="89315" y="1126"/>
                </a:cubicBezTo>
                <a:cubicBezTo>
                  <a:pt x="91208" y="1877"/>
                  <a:pt x="92905" y="3022"/>
                  <a:pt x="94408" y="4561"/>
                </a:cubicBezTo>
                <a:lnTo>
                  <a:pt x="162603" y="72756"/>
                </a:lnTo>
                <a:cubicBezTo>
                  <a:pt x="164141" y="74258"/>
                  <a:pt x="165286" y="75956"/>
                  <a:pt x="166037" y="77849"/>
                </a:cubicBezTo>
                <a:cubicBezTo>
                  <a:pt x="166788" y="79741"/>
                  <a:pt x="167164" y="81652"/>
                  <a:pt x="167164" y="83582"/>
                </a:cubicBezTo>
                <a:cubicBezTo>
                  <a:pt x="167164" y="85511"/>
                  <a:pt x="166788" y="87413"/>
                  <a:pt x="166037" y="89288"/>
                </a:cubicBezTo>
                <a:cubicBezTo>
                  <a:pt x="165286" y="91162"/>
                  <a:pt x="164141" y="92869"/>
                  <a:pt x="162603" y="94408"/>
                </a:cubicBezTo>
                <a:lnTo>
                  <a:pt x="94408" y="162603"/>
                </a:lnTo>
                <a:cubicBezTo>
                  <a:pt x="92905" y="164105"/>
                  <a:pt x="91208" y="165241"/>
                  <a:pt x="89315" y="166010"/>
                </a:cubicBezTo>
                <a:cubicBezTo>
                  <a:pt x="87422" y="166779"/>
                  <a:pt x="85511" y="167164"/>
                  <a:pt x="83582" y="167164"/>
                </a:cubicBezTo>
                <a:close/>
                <a:moveTo>
                  <a:pt x="87795" y="155807"/>
                </a:moveTo>
                <a:lnTo>
                  <a:pt x="155807" y="87795"/>
                </a:lnTo>
                <a:cubicBezTo>
                  <a:pt x="156784" y="86818"/>
                  <a:pt x="157273" y="85414"/>
                  <a:pt x="157273" y="83582"/>
                </a:cubicBezTo>
                <a:cubicBezTo>
                  <a:pt x="157273" y="81750"/>
                  <a:pt x="156784" y="80346"/>
                  <a:pt x="155807" y="79369"/>
                </a:cubicBezTo>
                <a:lnTo>
                  <a:pt x="87795" y="11357"/>
                </a:lnTo>
                <a:cubicBezTo>
                  <a:pt x="86818" y="10380"/>
                  <a:pt x="85414" y="9891"/>
                  <a:pt x="83582" y="9891"/>
                </a:cubicBezTo>
                <a:cubicBezTo>
                  <a:pt x="81750" y="9891"/>
                  <a:pt x="80346" y="10380"/>
                  <a:pt x="79369" y="11357"/>
                </a:cubicBezTo>
                <a:lnTo>
                  <a:pt x="11357" y="79369"/>
                </a:lnTo>
                <a:cubicBezTo>
                  <a:pt x="10380" y="80346"/>
                  <a:pt x="9891" y="81750"/>
                  <a:pt x="9891" y="83582"/>
                </a:cubicBezTo>
                <a:cubicBezTo>
                  <a:pt x="9891" y="85414"/>
                  <a:pt x="10380" y="86818"/>
                  <a:pt x="11357" y="87795"/>
                </a:cubicBezTo>
                <a:lnTo>
                  <a:pt x="79369" y="155807"/>
                </a:lnTo>
                <a:cubicBezTo>
                  <a:pt x="80346" y="156784"/>
                  <a:pt x="81750" y="157273"/>
                  <a:pt x="83582" y="157273"/>
                </a:cubicBezTo>
                <a:cubicBezTo>
                  <a:pt x="85414" y="157273"/>
                  <a:pt x="86818" y="156784"/>
                  <a:pt x="87795" y="155807"/>
                </a:cubicBezTo>
                <a:close/>
                <a:moveTo>
                  <a:pt x="78819" y="94755"/>
                </a:moveTo>
                <a:lnTo>
                  <a:pt x="88344" y="94755"/>
                </a:lnTo>
                <a:lnTo>
                  <a:pt x="88344" y="44932"/>
                </a:lnTo>
                <a:lnTo>
                  <a:pt x="78819" y="44932"/>
                </a:lnTo>
                <a:lnTo>
                  <a:pt x="78819" y="94755"/>
                </a:lnTo>
                <a:close/>
                <a:moveTo>
                  <a:pt x="83582" y="116004"/>
                </a:moveTo>
                <a:cubicBezTo>
                  <a:pt x="85182" y="116004"/>
                  <a:pt x="86558" y="115427"/>
                  <a:pt x="87712" y="114273"/>
                </a:cubicBezTo>
                <a:cubicBezTo>
                  <a:pt x="88866" y="113119"/>
                  <a:pt x="89443" y="111742"/>
                  <a:pt x="89443" y="110142"/>
                </a:cubicBezTo>
                <a:cubicBezTo>
                  <a:pt x="89443" y="108542"/>
                  <a:pt x="88866" y="107165"/>
                  <a:pt x="87712" y="106011"/>
                </a:cubicBezTo>
                <a:cubicBezTo>
                  <a:pt x="86558" y="104857"/>
                  <a:pt x="85182" y="104280"/>
                  <a:pt x="83582" y="104280"/>
                </a:cubicBezTo>
                <a:cubicBezTo>
                  <a:pt x="81982" y="104280"/>
                  <a:pt x="80605" y="104857"/>
                  <a:pt x="79451" y="106011"/>
                </a:cubicBezTo>
                <a:cubicBezTo>
                  <a:pt x="78297" y="107165"/>
                  <a:pt x="77720" y="108542"/>
                  <a:pt x="77720" y="110142"/>
                </a:cubicBezTo>
                <a:cubicBezTo>
                  <a:pt x="77720" y="111742"/>
                  <a:pt x="78297" y="113119"/>
                  <a:pt x="79451" y="114273"/>
                </a:cubicBezTo>
                <a:cubicBezTo>
                  <a:pt x="80605" y="115427"/>
                  <a:pt x="81982" y="116004"/>
                  <a:pt x="83582" y="116004"/>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04126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Control measures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9793FE6B-D7B8-6A48-A237-E37191497B6D}"/>
              </a:ext>
            </a:extLst>
          </p:cNvPr>
          <p:cNvSpPr txBox="1"/>
          <p:nvPr/>
        </p:nvSpPr>
        <p:spPr>
          <a:xfrm>
            <a:off x="431800" y="6073973"/>
            <a:ext cx="8243888" cy="307777"/>
          </a:xfrm>
          <a:prstGeom prst="rect">
            <a:avLst/>
          </a:prstGeom>
          <a:noFill/>
        </p:spPr>
        <p:txBody>
          <a:bodyPr wrap="square" lIns="0" tIns="0" rIns="0" bIns="0" rtlCol="0">
            <a:spAutoFit/>
          </a:bodyPr>
          <a:lstStyle/>
          <a:p>
            <a:r>
              <a:rPr lang="en-GB" sz="1000" dirty="0">
                <a:solidFill>
                  <a:schemeClr val="tx1"/>
                </a:solidFill>
              </a:rPr>
              <a:t>World Health Organization. Guidelines on core components of infection prevention and control programmes at the national and acute health care facility level. Geneva: WHO; 2016. Available from: </a:t>
            </a:r>
            <a:r>
              <a:rPr lang="en-GB" sz="1000" dirty="0">
                <a:solidFill>
                  <a:srgbClr val="3D6C9D"/>
                </a:solidFill>
                <a:hlinkClick r:id="rId3">
                  <a:extLst>
                    <a:ext uri="{A12FA001-AC4F-418D-AE19-62706E023703}">
                      <ahyp:hlinkClr xmlns:ahyp="http://schemas.microsoft.com/office/drawing/2018/hyperlinkcolor" val="tx"/>
                    </a:ext>
                  </a:extLst>
                </a:hlinkClick>
              </a:rPr>
              <a:t>https://www.who.int/publications/i/item/9789241549929</a:t>
            </a:r>
            <a:endParaRPr lang="en-GB" sz="1000" dirty="0">
              <a:solidFill>
                <a:srgbClr val="3D6C9D"/>
              </a:solidFill>
            </a:endParaRPr>
          </a:p>
        </p:txBody>
      </p:sp>
      <p:sp>
        <p:nvSpPr>
          <p:cNvPr id="14" name="TextBox 13">
            <a:extLst>
              <a:ext uri="{FF2B5EF4-FFF2-40B4-BE49-F238E27FC236}">
                <a16:creationId xmlns:a16="http://schemas.microsoft.com/office/drawing/2014/main" id="{BF9F437D-683D-0C41-8056-57BA1DE438D0}"/>
              </a:ext>
            </a:extLst>
          </p:cNvPr>
          <p:cNvSpPr txBox="1"/>
          <p:nvPr/>
        </p:nvSpPr>
        <p:spPr>
          <a:xfrm>
            <a:off x="431800" y="1513614"/>
            <a:ext cx="6660116" cy="369332"/>
          </a:xfrm>
          <a:prstGeom prst="rect">
            <a:avLst/>
          </a:prstGeom>
          <a:noFill/>
        </p:spPr>
        <p:txBody>
          <a:bodyPr wrap="square" lIns="0" tIns="0" rIns="0" bIns="0" rtlCol="0">
            <a:spAutoFit/>
          </a:bodyPr>
          <a:lstStyle/>
          <a:p>
            <a:r>
              <a:rPr lang="en-GB" sz="2400" b="1" dirty="0" err="1">
                <a:solidFill>
                  <a:schemeClr val="tx1"/>
                </a:solidFill>
              </a:rPr>
              <a:t>Infection prevention and control</a:t>
            </a:r>
          </a:p>
        </p:txBody>
      </p:sp>
      <p:sp>
        <p:nvSpPr>
          <p:cNvPr id="16" name="Rounded Rectangle 15">
            <a:extLst>
              <a:ext uri="{FF2B5EF4-FFF2-40B4-BE49-F238E27FC236}">
                <a16:creationId xmlns:a16="http://schemas.microsoft.com/office/drawing/2014/main" id="{00C49545-9279-8E49-BF2C-154912A43C24}"/>
              </a:ext>
            </a:extLst>
          </p:cNvPr>
          <p:cNvSpPr/>
          <p:nvPr/>
        </p:nvSpPr>
        <p:spPr>
          <a:xfrm>
            <a:off x="6573683" y="2518704"/>
            <a:ext cx="2102005" cy="3101311"/>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ECEC84A7-4D9F-5C4D-9EB4-8828FEBF13D3}"/>
              </a:ext>
            </a:extLst>
          </p:cNvPr>
          <p:cNvSpPr/>
          <p:nvPr/>
        </p:nvSpPr>
        <p:spPr>
          <a:xfrm>
            <a:off x="3715767" y="2518704"/>
            <a:ext cx="2102005" cy="3101311"/>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52BDDED0-8BAF-7E48-BF19-C79480F110C2}"/>
              </a:ext>
            </a:extLst>
          </p:cNvPr>
          <p:cNvSpPr/>
          <p:nvPr/>
        </p:nvSpPr>
        <p:spPr>
          <a:xfrm>
            <a:off x="860417" y="2518704"/>
            <a:ext cx="2102005" cy="3101311"/>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Google Shape;140;p4">
            <a:extLst>
              <a:ext uri="{FF2B5EF4-FFF2-40B4-BE49-F238E27FC236}">
                <a16:creationId xmlns:a16="http://schemas.microsoft.com/office/drawing/2014/main" id="{6740F21A-AAE2-6146-A095-85E8BA8471B1}"/>
              </a:ext>
            </a:extLst>
          </p:cNvPr>
          <p:cNvSpPr>
            <a:spLocks noChangeAspect="1"/>
          </p:cNvSpPr>
          <p:nvPr/>
        </p:nvSpPr>
        <p:spPr>
          <a:xfrm>
            <a:off x="429701" y="230270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07773194-902B-2B4A-B166-05D5BCB3854D}"/>
              </a:ext>
            </a:extLst>
          </p:cNvPr>
          <p:cNvSpPr>
            <a:spLocks noChangeAspect="1"/>
          </p:cNvSpPr>
          <p:nvPr/>
        </p:nvSpPr>
        <p:spPr>
          <a:xfrm>
            <a:off x="3283945" y="230270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p4">
            <a:extLst>
              <a:ext uri="{FF2B5EF4-FFF2-40B4-BE49-F238E27FC236}">
                <a16:creationId xmlns:a16="http://schemas.microsoft.com/office/drawing/2014/main" id="{8D6D26D0-42DE-8E4F-88F5-635205D73058}"/>
              </a:ext>
            </a:extLst>
          </p:cNvPr>
          <p:cNvSpPr>
            <a:spLocks noChangeAspect="1"/>
          </p:cNvSpPr>
          <p:nvPr/>
        </p:nvSpPr>
        <p:spPr>
          <a:xfrm>
            <a:off x="6141683" y="230270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152145" y="3155483"/>
            <a:ext cx="1656291" cy="984885"/>
          </a:xfrm>
          <a:prstGeom prst="rect">
            <a:avLst/>
          </a:prstGeom>
          <a:noFill/>
        </p:spPr>
        <p:txBody>
          <a:bodyPr wrap="square" lIns="0" tIns="0" rIns="0" bIns="0" rtlCol="0">
            <a:spAutoFit/>
          </a:bodyPr>
          <a:lstStyle/>
          <a:p>
            <a:r>
              <a:rPr lang="en-GB" sz="1600" dirty="0" err="1">
                <a:solidFill>
                  <a:schemeClr val="tx1"/>
                </a:solidFill>
              </a:rPr>
              <a:t>Infection prevention and control (IPC) program</a:t>
            </a:r>
          </a:p>
        </p:txBody>
      </p:sp>
      <p:sp>
        <p:nvSpPr>
          <p:cNvPr id="10" name="TextBox 9">
            <a:extLst>
              <a:ext uri="{FF2B5EF4-FFF2-40B4-BE49-F238E27FC236}">
                <a16:creationId xmlns:a16="http://schemas.microsoft.com/office/drawing/2014/main" id="{B3BC1085-03DD-A441-AF1F-D456E1C99569}"/>
              </a:ext>
            </a:extLst>
          </p:cNvPr>
          <p:cNvSpPr txBox="1"/>
          <p:nvPr/>
        </p:nvSpPr>
        <p:spPr>
          <a:xfrm>
            <a:off x="6832314" y="3166705"/>
            <a:ext cx="1570282" cy="1477328"/>
          </a:xfrm>
          <a:prstGeom prst="rect">
            <a:avLst/>
          </a:prstGeom>
          <a:noFill/>
        </p:spPr>
        <p:txBody>
          <a:bodyPr wrap="square" lIns="0" tIns="0" rIns="0" bIns="0" rtlCol="0">
            <a:spAutoFit/>
          </a:bodyPr>
          <a:lstStyle/>
          <a:p>
            <a:r>
              <a:rPr lang="en-GB" sz="1600" dirty="0" err="1">
                <a:solidFill>
                  <a:schemeClr val="tx1"/>
                </a:solidFill>
              </a:rPr>
              <a:t>Linked to the Global Action Plan on Antimicrobial Resistance (AMR)</a:t>
            </a:r>
          </a:p>
        </p:txBody>
      </p:sp>
      <p:sp>
        <p:nvSpPr>
          <p:cNvPr id="6" name="Graphic 3">
            <a:extLst>
              <a:ext uri="{FF2B5EF4-FFF2-40B4-BE49-F238E27FC236}">
                <a16:creationId xmlns:a16="http://schemas.microsoft.com/office/drawing/2014/main" id="{70A76D0A-20CF-1B43-BE0A-AC6647C1ED4F}"/>
              </a:ext>
            </a:extLst>
          </p:cNvPr>
          <p:cNvSpPr>
            <a:spLocks noChangeAspect="1"/>
          </p:cNvSpPr>
          <p:nvPr/>
        </p:nvSpPr>
        <p:spPr>
          <a:xfrm>
            <a:off x="6355117" y="2609960"/>
            <a:ext cx="432000" cy="265847"/>
          </a:xfrm>
          <a:custGeom>
            <a:avLst/>
            <a:gdLst>
              <a:gd name="connsiteX0" fmla="*/ 134083 w 171450"/>
              <a:gd name="connsiteY0" fmla="*/ 105508 h 105507"/>
              <a:gd name="connsiteX1" fmla="*/ 134083 w 171450"/>
              <a:gd name="connsiteY1" fmla="*/ 77665 h 105507"/>
              <a:gd name="connsiteX2" fmla="*/ 106240 w 171450"/>
              <a:gd name="connsiteY2" fmla="*/ 77665 h 105507"/>
              <a:gd name="connsiteX3" fmla="*/ 106240 w 171450"/>
              <a:gd name="connsiteY3" fmla="*/ 68140 h 105507"/>
              <a:gd name="connsiteX4" fmla="*/ 134083 w 171450"/>
              <a:gd name="connsiteY4" fmla="*/ 68140 h 105507"/>
              <a:gd name="connsiteX5" fmla="*/ 134083 w 171450"/>
              <a:gd name="connsiteY5" fmla="*/ 40298 h 105507"/>
              <a:gd name="connsiteX6" fmla="*/ 143608 w 171450"/>
              <a:gd name="connsiteY6" fmla="*/ 40298 h 105507"/>
              <a:gd name="connsiteX7" fmla="*/ 143608 w 171450"/>
              <a:gd name="connsiteY7" fmla="*/ 68140 h 105507"/>
              <a:gd name="connsiteX8" fmla="*/ 171450 w 171450"/>
              <a:gd name="connsiteY8" fmla="*/ 68140 h 105507"/>
              <a:gd name="connsiteX9" fmla="*/ 171450 w 171450"/>
              <a:gd name="connsiteY9" fmla="*/ 77665 h 105507"/>
              <a:gd name="connsiteX10" fmla="*/ 143608 w 171450"/>
              <a:gd name="connsiteY10" fmla="*/ 77665 h 105507"/>
              <a:gd name="connsiteX11" fmla="*/ 143608 w 171450"/>
              <a:gd name="connsiteY11" fmla="*/ 105508 h 105507"/>
              <a:gd name="connsiteX12" fmla="*/ 134083 w 171450"/>
              <a:gd name="connsiteY12" fmla="*/ 105508 h 105507"/>
              <a:gd name="connsiteX13" fmla="*/ 72536 w 171450"/>
              <a:gd name="connsiteY13" fmla="*/ 77665 h 105507"/>
              <a:gd name="connsiteX14" fmla="*/ 38833 w 171450"/>
              <a:gd name="connsiteY14" fmla="*/ 77665 h 105507"/>
              <a:gd name="connsiteX15" fmla="*/ 11359 w 171450"/>
              <a:gd name="connsiteY15" fmla="*/ 66310 h 105507"/>
              <a:gd name="connsiteX16" fmla="*/ 0 w 171450"/>
              <a:gd name="connsiteY16" fmla="*/ 38843 h 105507"/>
              <a:gd name="connsiteX17" fmla="*/ 11359 w 171450"/>
              <a:gd name="connsiteY17" fmla="*/ 11366 h 105507"/>
              <a:gd name="connsiteX18" fmla="*/ 38833 w 171450"/>
              <a:gd name="connsiteY18" fmla="*/ 0 h 105507"/>
              <a:gd name="connsiteX19" fmla="*/ 72536 w 171450"/>
              <a:gd name="connsiteY19" fmla="*/ 0 h 105507"/>
              <a:gd name="connsiteX20" fmla="*/ 72536 w 171450"/>
              <a:gd name="connsiteY20" fmla="*/ 9525 h 105507"/>
              <a:gd name="connsiteX21" fmla="*/ 38833 w 171450"/>
              <a:gd name="connsiteY21" fmla="*/ 9525 h 105507"/>
              <a:gd name="connsiteX22" fmla="*/ 18134 w 171450"/>
              <a:gd name="connsiteY22" fmla="*/ 18134 h 105507"/>
              <a:gd name="connsiteX23" fmla="*/ 9525 w 171450"/>
              <a:gd name="connsiteY23" fmla="*/ 38833 h 105507"/>
              <a:gd name="connsiteX24" fmla="*/ 18134 w 171450"/>
              <a:gd name="connsiteY24" fmla="*/ 59531 h 105507"/>
              <a:gd name="connsiteX25" fmla="*/ 38833 w 171450"/>
              <a:gd name="connsiteY25" fmla="*/ 68140 h 105507"/>
              <a:gd name="connsiteX26" fmla="*/ 72536 w 171450"/>
              <a:gd name="connsiteY26" fmla="*/ 68140 h 105507"/>
              <a:gd name="connsiteX27" fmla="*/ 72536 w 171450"/>
              <a:gd name="connsiteY27" fmla="*/ 77665 h 105507"/>
              <a:gd name="connsiteX28" fmla="*/ 52388 w 171450"/>
              <a:gd name="connsiteY28" fmla="*/ 43595 h 105507"/>
              <a:gd name="connsiteX29" fmla="*/ 52388 w 171450"/>
              <a:gd name="connsiteY29" fmla="*/ 34070 h 105507"/>
              <a:gd name="connsiteX30" fmla="*/ 119063 w 171450"/>
              <a:gd name="connsiteY30" fmla="*/ 34070 h 105507"/>
              <a:gd name="connsiteX31" fmla="*/ 119063 w 171450"/>
              <a:gd name="connsiteY31" fmla="*/ 43595 h 105507"/>
              <a:gd name="connsiteX32" fmla="*/ 52388 w 171450"/>
              <a:gd name="connsiteY32" fmla="*/ 43595 h 105507"/>
              <a:gd name="connsiteX33" fmla="*/ 171450 w 171450"/>
              <a:gd name="connsiteY33" fmla="*/ 38833 h 105507"/>
              <a:gd name="connsiteX34" fmla="*/ 161925 w 171450"/>
              <a:gd name="connsiteY34" fmla="*/ 38833 h 105507"/>
              <a:gd name="connsiteX35" fmla="*/ 153316 w 171450"/>
              <a:gd name="connsiteY35" fmla="*/ 18134 h 105507"/>
              <a:gd name="connsiteX36" fmla="*/ 132617 w 171450"/>
              <a:gd name="connsiteY36" fmla="*/ 9525 h 105507"/>
              <a:gd name="connsiteX37" fmla="*/ 98914 w 171450"/>
              <a:gd name="connsiteY37" fmla="*/ 9525 h 105507"/>
              <a:gd name="connsiteX38" fmla="*/ 98914 w 171450"/>
              <a:gd name="connsiteY38" fmla="*/ 0 h 105507"/>
              <a:gd name="connsiteX39" fmla="*/ 132617 w 171450"/>
              <a:gd name="connsiteY39" fmla="*/ 0 h 105507"/>
              <a:gd name="connsiteX40" fmla="*/ 160091 w 171450"/>
              <a:gd name="connsiteY40" fmla="*/ 11359 h 105507"/>
              <a:gd name="connsiteX41" fmla="*/ 171450 w 171450"/>
              <a:gd name="connsiteY41" fmla="*/ 38833 h 10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1450" h="105507">
                <a:moveTo>
                  <a:pt x="134083" y="105508"/>
                </a:moveTo>
                <a:lnTo>
                  <a:pt x="134083" y="77665"/>
                </a:lnTo>
                <a:lnTo>
                  <a:pt x="106240" y="77665"/>
                </a:lnTo>
                <a:lnTo>
                  <a:pt x="106240" y="68140"/>
                </a:lnTo>
                <a:lnTo>
                  <a:pt x="134083" y="68140"/>
                </a:lnTo>
                <a:lnTo>
                  <a:pt x="134083" y="40298"/>
                </a:lnTo>
                <a:lnTo>
                  <a:pt x="143608" y="40298"/>
                </a:lnTo>
                <a:lnTo>
                  <a:pt x="143608" y="68140"/>
                </a:lnTo>
                <a:lnTo>
                  <a:pt x="171450" y="68140"/>
                </a:lnTo>
                <a:lnTo>
                  <a:pt x="171450" y="77665"/>
                </a:lnTo>
                <a:lnTo>
                  <a:pt x="143608" y="77665"/>
                </a:lnTo>
                <a:lnTo>
                  <a:pt x="143608" y="105508"/>
                </a:lnTo>
                <a:lnTo>
                  <a:pt x="134083" y="105508"/>
                </a:lnTo>
                <a:close/>
                <a:moveTo>
                  <a:pt x="72536" y="77665"/>
                </a:moveTo>
                <a:lnTo>
                  <a:pt x="38833" y="77665"/>
                </a:lnTo>
                <a:cubicBezTo>
                  <a:pt x="28089" y="77665"/>
                  <a:pt x="18931" y="73880"/>
                  <a:pt x="11359" y="66310"/>
                </a:cubicBezTo>
                <a:cubicBezTo>
                  <a:pt x="3786" y="58739"/>
                  <a:pt x="0" y="49584"/>
                  <a:pt x="0" y="38843"/>
                </a:cubicBezTo>
                <a:cubicBezTo>
                  <a:pt x="0" y="28102"/>
                  <a:pt x="3786" y="18943"/>
                  <a:pt x="11359" y="11366"/>
                </a:cubicBezTo>
                <a:cubicBezTo>
                  <a:pt x="18931" y="3789"/>
                  <a:pt x="28089" y="0"/>
                  <a:pt x="38833" y="0"/>
                </a:cubicBezTo>
                <a:lnTo>
                  <a:pt x="72536" y="0"/>
                </a:lnTo>
                <a:lnTo>
                  <a:pt x="72536" y="9525"/>
                </a:lnTo>
                <a:lnTo>
                  <a:pt x="38833" y="9525"/>
                </a:lnTo>
                <a:cubicBezTo>
                  <a:pt x="30773" y="9525"/>
                  <a:pt x="23874" y="12395"/>
                  <a:pt x="18134" y="18134"/>
                </a:cubicBezTo>
                <a:cubicBezTo>
                  <a:pt x="12395" y="23874"/>
                  <a:pt x="9525" y="30773"/>
                  <a:pt x="9525" y="38833"/>
                </a:cubicBezTo>
                <a:cubicBezTo>
                  <a:pt x="9525" y="46892"/>
                  <a:pt x="12395" y="53792"/>
                  <a:pt x="18134" y="59531"/>
                </a:cubicBezTo>
                <a:cubicBezTo>
                  <a:pt x="23874" y="65271"/>
                  <a:pt x="30773" y="68140"/>
                  <a:pt x="38833" y="68140"/>
                </a:cubicBezTo>
                <a:lnTo>
                  <a:pt x="72536" y="68140"/>
                </a:lnTo>
                <a:lnTo>
                  <a:pt x="72536" y="77665"/>
                </a:lnTo>
                <a:close/>
                <a:moveTo>
                  <a:pt x="52388" y="43595"/>
                </a:moveTo>
                <a:lnTo>
                  <a:pt x="52388" y="34070"/>
                </a:lnTo>
                <a:lnTo>
                  <a:pt x="119063" y="34070"/>
                </a:lnTo>
                <a:lnTo>
                  <a:pt x="119063" y="43595"/>
                </a:lnTo>
                <a:lnTo>
                  <a:pt x="52388" y="43595"/>
                </a:lnTo>
                <a:close/>
                <a:moveTo>
                  <a:pt x="171450" y="38833"/>
                </a:moveTo>
                <a:lnTo>
                  <a:pt x="161925" y="38833"/>
                </a:lnTo>
                <a:cubicBezTo>
                  <a:pt x="161925" y="30773"/>
                  <a:pt x="159055" y="23874"/>
                  <a:pt x="153316" y="18134"/>
                </a:cubicBezTo>
                <a:cubicBezTo>
                  <a:pt x="147576" y="12395"/>
                  <a:pt x="140677" y="9525"/>
                  <a:pt x="132617" y="9525"/>
                </a:cubicBezTo>
                <a:lnTo>
                  <a:pt x="98914" y="9525"/>
                </a:lnTo>
                <a:lnTo>
                  <a:pt x="98914" y="0"/>
                </a:lnTo>
                <a:lnTo>
                  <a:pt x="132617" y="0"/>
                </a:lnTo>
                <a:cubicBezTo>
                  <a:pt x="143361" y="0"/>
                  <a:pt x="152519" y="3786"/>
                  <a:pt x="160091" y="11359"/>
                </a:cubicBezTo>
                <a:cubicBezTo>
                  <a:pt x="167664" y="18931"/>
                  <a:pt x="171450" y="28089"/>
                  <a:pt x="171450" y="38833"/>
                </a:cubicBezTo>
                <a:close/>
              </a:path>
            </a:pathLst>
          </a:custGeom>
          <a:solidFill>
            <a:schemeClr val="bg1"/>
          </a:solidFill>
          <a:ln w="238" cap="flat">
            <a:noFill/>
            <a:prstDash val="solid"/>
            <a:miter/>
          </a:ln>
        </p:spPr>
        <p:txBody>
          <a:bodyPr rtlCol="0" anchor="ctr"/>
          <a:lstStyle/>
          <a:p>
            <a:endParaRPr lang="en-RO"/>
          </a:p>
        </p:txBody>
      </p:sp>
      <p:sp>
        <p:nvSpPr>
          <p:cNvPr id="15" name="Graphic 7">
            <a:extLst>
              <a:ext uri="{FF2B5EF4-FFF2-40B4-BE49-F238E27FC236}">
                <a16:creationId xmlns:a16="http://schemas.microsoft.com/office/drawing/2014/main" id="{C761CECE-5656-7A40-9CBF-6B31E2D08907}"/>
              </a:ext>
            </a:extLst>
          </p:cNvPr>
          <p:cNvSpPr>
            <a:spLocks noChangeAspect="1"/>
          </p:cNvSpPr>
          <p:nvPr/>
        </p:nvSpPr>
        <p:spPr>
          <a:xfrm>
            <a:off x="691332" y="2518705"/>
            <a:ext cx="338170" cy="432000"/>
          </a:xfrm>
          <a:custGeom>
            <a:avLst/>
            <a:gdLst>
              <a:gd name="connsiteX0" fmla="*/ 57150 w 133350"/>
              <a:gd name="connsiteY0" fmla="*/ 113567 h 170351"/>
              <a:gd name="connsiteX1" fmla="*/ 76200 w 133350"/>
              <a:gd name="connsiteY1" fmla="*/ 113567 h 170351"/>
              <a:gd name="connsiteX2" fmla="*/ 76200 w 133350"/>
              <a:gd name="connsiteY2" fmla="*/ 89755 h 170351"/>
              <a:gd name="connsiteX3" fmla="*/ 100013 w 133350"/>
              <a:gd name="connsiteY3" fmla="*/ 89755 h 170351"/>
              <a:gd name="connsiteX4" fmla="*/ 100013 w 133350"/>
              <a:gd name="connsiteY4" fmla="*/ 70705 h 170351"/>
              <a:gd name="connsiteX5" fmla="*/ 76200 w 133350"/>
              <a:gd name="connsiteY5" fmla="*/ 70705 h 170351"/>
              <a:gd name="connsiteX6" fmla="*/ 76200 w 133350"/>
              <a:gd name="connsiteY6" fmla="*/ 46892 h 170351"/>
              <a:gd name="connsiteX7" fmla="*/ 57150 w 133350"/>
              <a:gd name="connsiteY7" fmla="*/ 46892 h 170351"/>
              <a:gd name="connsiteX8" fmla="*/ 57150 w 133350"/>
              <a:gd name="connsiteY8" fmla="*/ 70705 h 170351"/>
              <a:gd name="connsiteX9" fmla="*/ 33338 w 133350"/>
              <a:gd name="connsiteY9" fmla="*/ 70705 h 170351"/>
              <a:gd name="connsiteX10" fmla="*/ 33338 w 133350"/>
              <a:gd name="connsiteY10" fmla="*/ 89755 h 170351"/>
              <a:gd name="connsiteX11" fmla="*/ 57150 w 133350"/>
              <a:gd name="connsiteY11" fmla="*/ 89755 h 170351"/>
              <a:gd name="connsiteX12" fmla="*/ 57150 w 133350"/>
              <a:gd name="connsiteY12" fmla="*/ 113567 h 170351"/>
              <a:gd name="connsiteX13" fmla="*/ 66675 w 133350"/>
              <a:gd name="connsiteY13" fmla="*/ 170351 h 170351"/>
              <a:gd name="connsiteX14" fmla="*/ 18986 w 133350"/>
              <a:gd name="connsiteY14" fmla="*/ 135576 h 170351"/>
              <a:gd name="connsiteX15" fmla="*/ 0 w 133350"/>
              <a:gd name="connsiteY15" fmla="*/ 76420 h 170351"/>
              <a:gd name="connsiteX16" fmla="*/ 0 w 133350"/>
              <a:gd name="connsiteY16" fmla="*/ 24911 h 170351"/>
              <a:gd name="connsiteX17" fmla="*/ 66675 w 133350"/>
              <a:gd name="connsiteY17" fmla="*/ 0 h 170351"/>
              <a:gd name="connsiteX18" fmla="*/ 133350 w 133350"/>
              <a:gd name="connsiteY18" fmla="*/ 24911 h 170351"/>
              <a:gd name="connsiteX19" fmla="*/ 133350 w 133350"/>
              <a:gd name="connsiteY19" fmla="*/ 76420 h 170351"/>
              <a:gd name="connsiteX20" fmla="*/ 114364 w 133350"/>
              <a:gd name="connsiteY20" fmla="*/ 135576 h 170351"/>
              <a:gd name="connsiteX21" fmla="*/ 66675 w 133350"/>
              <a:gd name="connsiteY21" fmla="*/ 170351 h 170351"/>
              <a:gd name="connsiteX22" fmla="*/ 66675 w 133350"/>
              <a:gd name="connsiteY22" fmla="*/ 160240 h 170351"/>
              <a:gd name="connsiteX23" fmla="*/ 107633 w 133350"/>
              <a:gd name="connsiteY23" fmla="*/ 128807 h 170351"/>
              <a:gd name="connsiteX24" fmla="*/ 123825 w 133350"/>
              <a:gd name="connsiteY24" fmla="*/ 76420 h 170351"/>
              <a:gd name="connsiteX25" fmla="*/ 123825 w 133350"/>
              <a:gd name="connsiteY25" fmla="*/ 31414 h 170351"/>
              <a:gd name="connsiteX26" fmla="*/ 66675 w 133350"/>
              <a:gd name="connsiteY26" fmla="*/ 10166 h 170351"/>
              <a:gd name="connsiteX27" fmla="*/ 9525 w 133350"/>
              <a:gd name="connsiteY27" fmla="*/ 31414 h 170351"/>
              <a:gd name="connsiteX28" fmla="*/ 9525 w 133350"/>
              <a:gd name="connsiteY28" fmla="*/ 76420 h 170351"/>
              <a:gd name="connsiteX29" fmla="*/ 25718 w 133350"/>
              <a:gd name="connsiteY29" fmla="*/ 128807 h 170351"/>
              <a:gd name="connsiteX30" fmla="*/ 66675 w 133350"/>
              <a:gd name="connsiteY30" fmla="*/ 160240 h 17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350" h="170351">
                <a:moveTo>
                  <a:pt x="57150" y="113567"/>
                </a:moveTo>
                <a:lnTo>
                  <a:pt x="76200" y="113567"/>
                </a:lnTo>
                <a:lnTo>
                  <a:pt x="76200" y="89755"/>
                </a:lnTo>
                <a:lnTo>
                  <a:pt x="100013" y="89755"/>
                </a:lnTo>
                <a:lnTo>
                  <a:pt x="100013" y="70705"/>
                </a:lnTo>
                <a:lnTo>
                  <a:pt x="76200" y="70705"/>
                </a:lnTo>
                <a:lnTo>
                  <a:pt x="76200" y="46892"/>
                </a:lnTo>
                <a:lnTo>
                  <a:pt x="57150" y="46892"/>
                </a:lnTo>
                <a:lnTo>
                  <a:pt x="57150" y="70705"/>
                </a:lnTo>
                <a:lnTo>
                  <a:pt x="33338" y="70705"/>
                </a:lnTo>
                <a:lnTo>
                  <a:pt x="33338" y="89755"/>
                </a:lnTo>
                <a:lnTo>
                  <a:pt x="57150" y="89755"/>
                </a:lnTo>
                <a:lnTo>
                  <a:pt x="57150" y="113567"/>
                </a:lnTo>
                <a:close/>
                <a:moveTo>
                  <a:pt x="66675" y="170351"/>
                </a:moveTo>
                <a:cubicBezTo>
                  <a:pt x="47539" y="164673"/>
                  <a:pt x="31643" y="153081"/>
                  <a:pt x="18986" y="135576"/>
                </a:cubicBezTo>
                <a:cubicBezTo>
                  <a:pt x="6329" y="118070"/>
                  <a:pt x="0" y="98352"/>
                  <a:pt x="0" y="76420"/>
                </a:cubicBezTo>
                <a:lnTo>
                  <a:pt x="0" y="24911"/>
                </a:lnTo>
                <a:lnTo>
                  <a:pt x="66675" y="0"/>
                </a:lnTo>
                <a:lnTo>
                  <a:pt x="133350" y="24911"/>
                </a:lnTo>
                <a:lnTo>
                  <a:pt x="133350" y="76420"/>
                </a:lnTo>
                <a:cubicBezTo>
                  <a:pt x="133350" y="98352"/>
                  <a:pt x="127021" y="118070"/>
                  <a:pt x="114364" y="135576"/>
                </a:cubicBezTo>
                <a:cubicBezTo>
                  <a:pt x="101707" y="153081"/>
                  <a:pt x="85811" y="164673"/>
                  <a:pt x="66675" y="170351"/>
                </a:cubicBezTo>
                <a:close/>
                <a:moveTo>
                  <a:pt x="66675" y="160240"/>
                </a:moveTo>
                <a:cubicBezTo>
                  <a:pt x="83185" y="155001"/>
                  <a:pt x="96838" y="144524"/>
                  <a:pt x="107633" y="128807"/>
                </a:cubicBezTo>
                <a:cubicBezTo>
                  <a:pt x="118427" y="113091"/>
                  <a:pt x="123825" y="95629"/>
                  <a:pt x="123825" y="76420"/>
                </a:cubicBezTo>
                <a:lnTo>
                  <a:pt x="123825" y="31414"/>
                </a:lnTo>
                <a:lnTo>
                  <a:pt x="66675" y="10166"/>
                </a:lnTo>
                <a:lnTo>
                  <a:pt x="9525" y="31414"/>
                </a:lnTo>
                <a:lnTo>
                  <a:pt x="9525" y="76420"/>
                </a:lnTo>
                <a:cubicBezTo>
                  <a:pt x="9525" y="95629"/>
                  <a:pt x="14922" y="113091"/>
                  <a:pt x="25718" y="128807"/>
                </a:cubicBezTo>
                <a:cubicBezTo>
                  <a:pt x="36513" y="144524"/>
                  <a:pt x="50165" y="155001"/>
                  <a:pt x="66675" y="160240"/>
                </a:cubicBezTo>
                <a:close/>
              </a:path>
            </a:pathLst>
          </a:custGeom>
          <a:solidFill>
            <a:schemeClr val="bg1"/>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086010D2-F083-5D48-B064-35F9E72C78F4}"/>
              </a:ext>
            </a:extLst>
          </p:cNvPr>
          <p:cNvSpPr txBox="1"/>
          <p:nvPr/>
        </p:nvSpPr>
        <p:spPr>
          <a:xfrm>
            <a:off x="4025104" y="3166705"/>
            <a:ext cx="1572507" cy="984885"/>
          </a:xfrm>
          <a:prstGeom prst="rect">
            <a:avLst/>
          </a:prstGeom>
          <a:noFill/>
        </p:spPr>
        <p:txBody>
          <a:bodyPr wrap="square" lIns="0" tIns="0" rIns="0" bIns="0" rtlCol="0">
            <a:spAutoFit/>
          </a:bodyPr>
          <a:lstStyle/>
          <a:p>
            <a:r>
              <a:rPr lang="en-GB" sz="1600" dirty="0" err="1">
                <a:solidFill>
                  <a:schemeClr val="tx1"/>
                </a:solidFill>
              </a:rPr>
              <a:t>IPC: basic international public health strategy</a:t>
            </a:r>
          </a:p>
        </p:txBody>
      </p:sp>
      <p:sp>
        <p:nvSpPr>
          <p:cNvPr id="22" name="Graphic 20">
            <a:extLst>
              <a:ext uri="{FF2B5EF4-FFF2-40B4-BE49-F238E27FC236}">
                <a16:creationId xmlns:a16="http://schemas.microsoft.com/office/drawing/2014/main" id="{ECF50565-F62D-5F44-97FE-8433051DFD26}"/>
              </a:ext>
            </a:extLst>
          </p:cNvPr>
          <p:cNvSpPr>
            <a:spLocks noChangeAspect="1"/>
          </p:cNvSpPr>
          <p:nvPr/>
        </p:nvSpPr>
        <p:spPr>
          <a:xfrm>
            <a:off x="3499767" y="2518704"/>
            <a:ext cx="432000" cy="432000"/>
          </a:xfrm>
          <a:custGeom>
            <a:avLst/>
            <a:gdLst>
              <a:gd name="connsiteX0" fmla="*/ 85725 w 171450"/>
              <a:gd name="connsiteY0" fmla="*/ 171450 h 171450"/>
              <a:gd name="connsiteX1" fmla="*/ 52388 w 171450"/>
              <a:gd name="connsiteY1" fmla="*/ 164682 h 171450"/>
              <a:gd name="connsiteX2" fmla="*/ 25141 w 171450"/>
              <a:gd name="connsiteY2" fmla="*/ 146309 h 171450"/>
              <a:gd name="connsiteX3" fmla="*/ 6768 w 171450"/>
              <a:gd name="connsiteY3" fmla="*/ 119063 h 171450"/>
              <a:gd name="connsiteX4" fmla="*/ 0 w 171450"/>
              <a:gd name="connsiteY4" fmla="*/ 85725 h 171450"/>
              <a:gd name="connsiteX5" fmla="*/ 6768 w 171450"/>
              <a:gd name="connsiteY5" fmla="*/ 52360 h 171450"/>
              <a:gd name="connsiteX6" fmla="*/ 25141 w 171450"/>
              <a:gd name="connsiteY6" fmla="*/ 25141 h 171450"/>
              <a:gd name="connsiteX7" fmla="*/ 52388 w 171450"/>
              <a:gd name="connsiteY7" fmla="*/ 6768 h 171450"/>
              <a:gd name="connsiteX8" fmla="*/ 85725 w 171450"/>
              <a:gd name="connsiteY8" fmla="*/ 0 h 171450"/>
              <a:gd name="connsiteX9" fmla="*/ 119090 w 171450"/>
              <a:gd name="connsiteY9" fmla="*/ 6768 h 171450"/>
              <a:gd name="connsiteX10" fmla="*/ 146309 w 171450"/>
              <a:gd name="connsiteY10" fmla="*/ 25141 h 171450"/>
              <a:gd name="connsiteX11" fmla="*/ 164682 w 171450"/>
              <a:gd name="connsiteY11" fmla="*/ 52360 h 171450"/>
              <a:gd name="connsiteX12" fmla="*/ 171450 w 171450"/>
              <a:gd name="connsiteY12" fmla="*/ 85725 h 171450"/>
              <a:gd name="connsiteX13" fmla="*/ 164682 w 171450"/>
              <a:gd name="connsiteY13" fmla="*/ 119063 h 171450"/>
              <a:gd name="connsiteX14" fmla="*/ 146309 w 171450"/>
              <a:gd name="connsiteY14" fmla="*/ 146309 h 171450"/>
              <a:gd name="connsiteX15" fmla="*/ 119090 w 171450"/>
              <a:gd name="connsiteY15" fmla="*/ 164682 h 171450"/>
              <a:gd name="connsiteX16" fmla="*/ 85725 w 171450"/>
              <a:gd name="connsiteY16" fmla="*/ 171450 h 171450"/>
              <a:gd name="connsiteX17" fmla="*/ 85725 w 171450"/>
              <a:gd name="connsiteY17" fmla="*/ 161998 h 171450"/>
              <a:gd name="connsiteX18" fmla="*/ 99555 w 171450"/>
              <a:gd name="connsiteY18" fmla="*/ 140842 h 171450"/>
              <a:gd name="connsiteX19" fmla="*/ 108402 w 171450"/>
              <a:gd name="connsiteY19" fmla="*/ 117597 h 171450"/>
              <a:gd name="connsiteX20" fmla="*/ 63048 w 171450"/>
              <a:gd name="connsiteY20" fmla="*/ 117597 h 171450"/>
              <a:gd name="connsiteX21" fmla="*/ 72079 w 171450"/>
              <a:gd name="connsiteY21" fmla="*/ 141575 h 171450"/>
              <a:gd name="connsiteX22" fmla="*/ 85725 w 171450"/>
              <a:gd name="connsiteY22" fmla="*/ 161998 h 171450"/>
              <a:gd name="connsiteX23" fmla="*/ 73599 w 171450"/>
              <a:gd name="connsiteY23" fmla="*/ 160570 h 171450"/>
              <a:gd name="connsiteX24" fmla="*/ 61427 w 171450"/>
              <a:gd name="connsiteY24" fmla="*/ 141144 h 171450"/>
              <a:gd name="connsiteX25" fmla="*/ 53230 w 171450"/>
              <a:gd name="connsiteY25" fmla="*/ 117597 h 171450"/>
              <a:gd name="connsiteX26" fmla="*/ 16705 w 171450"/>
              <a:gd name="connsiteY26" fmla="*/ 117597 h 171450"/>
              <a:gd name="connsiteX27" fmla="*/ 39923 w 171450"/>
              <a:gd name="connsiteY27" fmla="*/ 146740 h 171450"/>
              <a:gd name="connsiteX28" fmla="*/ 73599 w 171450"/>
              <a:gd name="connsiteY28" fmla="*/ 160570 h 171450"/>
              <a:gd name="connsiteX29" fmla="*/ 97851 w 171450"/>
              <a:gd name="connsiteY29" fmla="*/ 160570 h 171450"/>
              <a:gd name="connsiteX30" fmla="*/ 131527 w 171450"/>
              <a:gd name="connsiteY30" fmla="*/ 146740 h 171450"/>
              <a:gd name="connsiteX31" fmla="*/ 154745 w 171450"/>
              <a:gd name="connsiteY31" fmla="*/ 117597 h 171450"/>
              <a:gd name="connsiteX32" fmla="*/ 118220 w 171450"/>
              <a:gd name="connsiteY32" fmla="*/ 117597 h 171450"/>
              <a:gd name="connsiteX33" fmla="*/ 109107 w 171450"/>
              <a:gd name="connsiteY33" fmla="*/ 141327 h 171450"/>
              <a:gd name="connsiteX34" fmla="*/ 97851 w 171450"/>
              <a:gd name="connsiteY34" fmla="*/ 160570 h 171450"/>
              <a:gd name="connsiteX35" fmla="*/ 12822 w 171450"/>
              <a:gd name="connsiteY35" fmla="*/ 108072 h 171450"/>
              <a:gd name="connsiteX36" fmla="*/ 51252 w 171450"/>
              <a:gd name="connsiteY36" fmla="*/ 108072 h 171450"/>
              <a:gd name="connsiteX37" fmla="*/ 49722 w 171450"/>
              <a:gd name="connsiteY37" fmla="*/ 96651 h 171450"/>
              <a:gd name="connsiteX38" fmla="*/ 49274 w 171450"/>
              <a:gd name="connsiteY38" fmla="*/ 85725 h 171450"/>
              <a:gd name="connsiteX39" fmla="*/ 49722 w 171450"/>
              <a:gd name="connsiteY39" fmla="*/ 74799 h 171450"/>
              <a:gd name="connsiteX40" fmla="*/ 51252 w 171450"/>
              <a:gd name="connsiteY40" fmla="*/ 63378 h 171450"/>
              <a:gd name="connsiteX41" fmla="*/ 12822 w 171450"/>
              <a:gd name="connsiteY41" fmla="*/ 63378 h 171450"/>
              <a:gd name="connsiteX42" fmla="*/ 10395 w 171450"/>
              <a:gd name="connsiteY42" fmla="*/ 74158 h 171450"/>
              <a:gd name="connsiteX43" fmla="*/ 9525 w 171450"/>
              <a:gd name="connsiteY43" fmla="*/ 85725 h 171450"/>
              <a:gd name="connsiteX44" fmla="*/ 10395 w 171450"/>
              <a:gd name="connsiteY44" fmla="*/ 97292 h 171450"/>
              <a:gd name="connsiteX45" fmla="*/ 12822 w 171450"/>
              <a:gd name="connsiteY45" fmla="*/ 108072 h 171450"/>
              <a:gd name="connsiteX46" fmla="*/ 60777 w 171450"/>
              <a:gd name="connsiteY46" fmla="*/ 108072 h 171450"/>
              <a:gd name="connsiteX47" fmla="*/ 110673 w 171450"/>
              <a:gd name="connsiteY47" fmla="*/ 108072 h 171450"/>
              <a:gd name="connsiteX48" fmla="*/ 112203 w 171450"/>
              <a:gd name="connsiteY48" fmla="*/ 96834 h 171450"/>
              <a:gd name="connsiteX49" fmla="*/ 112651 w 171450"/>
              <a:gd name="connsiteY49" fmla="*/ 85725 h 171450"/>
              <a:gd name="connsiteX50" fmla="*/ 112203 w 171450"/>
              <a:gd name="connsiteY50" fmla="*/ 74616 h 171450"/>
              <a:gd name="connsiteX51" fmla="*/ 110673 w 171450"/>
              <a:gd name="connsiteY51" fmla="*/ 63378 h 171450"/>
              <a:gd name="connsiteX52" fmla="*/ 60777 w 171450"/>
              <a:gd name="connsiteY52" fmla="*/ 63378 h 171450"/>
              <a:gd name="connsiteX53" fmla="*/ 59247 w 171450"/>
              <a:gd name="connsiteY53" fmla="*/ 74616 h 171450"/>
              <a:gd name="connsiteX54" fmla="*/ 58799 w 171450"/>
              <a:gd name="connsiteY54" fmla="*/ 85725 h 171450"/>
              <a:gd name="connsiteX55" fmla="*/ 59247 w 171450"/>
              <a:gd name="connsiteY55" fmla="*/ 96834 h 171450"/>
              <a:gd name="connsiteX56" fmla="*/ 60777 w 171450"/>
              <a:gd name="connsiteY56" fmla="*/ 108072 h 171450"/>
              <a:gd name="connsiteX57" fmla="*/ 120198 w 171450"/>
              <a:gd name="connsiteY57" fmla="*/ 108072 h 171450"/>
              <a:gd name="connsiteX58" fmla="*/ 158628 w 171450"/>
              <a:gd name="connsiteY58" fmla="*/ 108072 h 171450"/>
              <a:gd name="connsiteX59" fmla="*/ 161055 w 171450"/>
              <a:gd name="connsiteY59" fmla="*/ 97292 h 171450"/>
              <a:gd name="connsiteX60" fmla="*/ 161925 w 171450"/>
              <a:gd name="connsiteY60" fmla="*/ 85725 h 171450"/>
              <a:gd name="connsiteX61" fmla="*/ 161055 w 171450"/>
              <a:gd name="connsiteY61" fmla="*/ 74158 h 171450"/>
              <a:gd name="connsiteX62" fmla="*/ 158628 w 171450"/>
              <a:gd name="connsiteY62" fmla="*/ 63378 h 171450"/>
              <a:gd name="connsiteX63" fmla="*/ 120198 w 171450"/>
              <a:gd name="connsiteY63" fmla="*/ 63378 h 171450"/>
              <a:gd name="connsiteX64" fmla="*/ 121728 w 171450"/>
              <a:gd name="connsiteY64" fmla="*/ 74799 h 171450"/>
              <a:gd name="connsiteX65" fmla="*/ 122176 w 171450"/>
              <a:gd name="connsiteY65" fmla="*/ 85725 h 171450"/>
              <a:gd name="connsiteX66" fmla="*/ 121728 w 171450"/>
              <a:gd name="connsiteY66" fmla="*/ 96651 h 171450"/>
              <a:gd name="connsiteX67" fmla="*/ 120198 w 171450"/>
              <a:gd name="connsiteY67" fmla="*/ 108072 h 171450"/>
              <a:gd name="connsiteX68" fmla="*/ 118220 w 171450"/>
              <a:gd name="connsiteY68" fmla="*/ 53853 h 171450"/>
              <a:gd name="connsiteX69" fmla="*/ 154745 w 171450"/>
              <a:gd name="connsiteY69" fmla="*/ 53853 h 171450"/>
              <a:gd name="connsiteX70" fmla="*/ 131802 w 171450"/>
              <a:gd name="connsiteY70" fmla="*/ 24710 h 171450"/>
              <a:gd name="connsiteX71" fmla="*/ 97851 w 171450"/>
              <a:gd name="connsiteY71" fmla="*/ 10697 h 171450"/>
              <a:gd name="connsiteX72" fmla="*/ 109840 w 171450"/>
              <a:gd name="connsiteY72" fmla="*/ 30764 h 171450"/>
              <a:gd name="connsiteX73" fmla="*/ 118220 w 171450"/>
              <a:gd name="connsiteY73" fmla="*/ 53853 h 171450"/>
              <a:gd name="connsiteX74" fmla="*/ 63048 w 171450"/>
              <a:gd name="connsiteY74" fmla="*/ 53853 h 171450"/>
              <a:gd name="connsiteX75" fmla="*/ 108402 w 171450"/>
              <a:gd name="connsiteY75" fmla="*/ 53853 h 171450"/>
              <a:gd name="connsiteX76" fmla="*/ 99097 w 171450"/>
              <a:gd name="connsiteY76" fmla="*/ 29601 h 171450"/>
              <a:gd name="connsiteX77" fmla="*/ 85725 w 171450"/>
              <a:gd name="connsiteY77" fmla="*/ 9452 h 171450"/>
              <a:gd name="connsiteX78" fmla="*/ 72353 w 171450"/>
              <a:gd name="connsiteY78" fmla="*/ 29601 h 171450"/>
              <a:gd name="connsiteX79" fmla="*/ 63048 w 171450"/>
              <a:gd name="connsiteY79" fmla="*/ 53853 h 171450"/>
              <a:gd name="connsiteX80" fmla="*/ 16705 w 171450"/>
              <a:gd name="connsiteY80" fmla="*/ 53853 h 171450"/>
              <a:gd name="connsiteX81" fmla="*/ 53230 w 171450"/>
              <a:gd name="connsiteY81" fmla="*/ 53853 h 171450"/>
              <a:gd name="connsiteX82" fmla="*/ 61610 w 171450"/>
              <a:gd name="connsiteY82" fmla="*/ 30764 h 171450"/>
              <a:gd name="connsiteX83" fmla="*/ 73599 w 171450"/>
              <a:gd name="connsiteY83" fmla="*/ 10697 h 171450"/>
              <a:gd name="connsiteX84" fmla="*/ 39556 w 171450"/>
              <a:gd name="connsiteY84" fmla="*/ 24802 h 171450"/>
              <a:gd name="connsiteX85" fmla="*/ 16705 w 171450"/>
              <a:gd name="connsiteY85" fmla="*/ 538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1450" h="171450">
                <a:moveTo>
                  <a:pt x="85725" y="171450"/>
                </a:moveTo>
                <a:cubicBezTo>
                  <a:pt x="73929" y="171450"/>
                  <a:pt x="62816" y="169194"/>
                  <a:pt x="52388" y="164682"/>
                </a:cubicBezTo>
                <a:cubicBezTo>
                  <a:pt x="41959" y="160170"/>
                  <a:pt x="32877" y="154046"/>
                  <a:pt x="25141" y="146309"/>
                </a:cubicBezTo>
                <a:cubicBezTo>
                  <a:pt x="17404" y="138573"/>
                  <a:pt x="11280" y="129491"/>
                  <a:pt x="6768" y="119063"/>
                </a:cubicBezTo>
                <a:cubicBezTo>
                  <a:pt x="2256" y="108634"/>
                  <a:pt x="0" y="97521"/>
                  <a:pt x="0" y="85725"/>
                </a:cubicBezTo>
                <a:cubicBezTo>
                  <a:pt x="0" y="73892"/>
                  <a:pt x="2256" y="62770"/>
                  <a:pt x="6768" y="52360"/>
                </a:cubicBezTo>
                <a:cubicBezTo>
                  <a:pt x="11280" y="41950"/>
                  <a:pt x="17404" y="32877"/>
                  <a:pt x="25141" y="25141"/>
                </a:cubicBezTo>
                <a:cubicBezTo>
                  <a:pt x="32877" y="17404"/>
                  <a:pt x="41959" y="11280"/>
                  <a:pt x="52388" y="6768"/>
                </a:cubicBezTo>
                <a:cubicBezTo>
                  <a:pt x="62816" y="2256"/>
                  <a:pt x="73929" y="0"/>
                  <a:pt x="85725" y="0"/>
                </a:cubicBezTo>
                <a:cubicBezTo>
                  <a:pt x="97558" y="0"/>
                  <a:pt x="108680" y="2256"/>
                  <a:pt x="119090" y="6768"/>
                </a:cubicBezTo>
                <a:cubicBezTo>
                  <a:pt x="129500" y="11280"/>
                  <a:pt x="138573" y="17404"/>
                  <a:pt x="146309" y="25141"/>
                </a:cubicBezTo>
                <a:cubicBezTo>
                  <a:pt x="154046" y="32877"/>
                  <a:pt x="160170" y="41950"/>
                  <a:pt x="164682" y="52360"/>
                </a:cubicBezTo>
                <a:cubicBezTo>
                  <a:pt x="169194" y="62770"/>
                  <a:pt x="171450" y="73892"/>
                  <a:pt x="171450" y="85725"/>
                </a:cubicBezTo>
                <a:cubicBezTo>
                  <a:pt x="171450" y="97521"/>
                  <a:pt x="169194" y="108634"/>
                  <a:pt x="164682" y="119063"/>
                </a:cubicBezTo>
                <a:cubicBezTo>
                  <a:pt x="160170" y="129491"/>
                  <a:pt x="154046" y="138573"/>
                  <a:pt x="146309" y="146309"/>
                </a:cubicBezTo>
                <a:cubicBezTo>
                  <a:pt x="138573" y="154046"/>
                  <a:pt x="129500" y="160170"/>
                  <a:pt x="119090" y="164682"/>
                </a:cubicBezTo>
                <a:cubicBezTo>
                  <a:pt x="108680" y="169194"/>
                  <a:pt x="97558" y="171450"/>
                  <a:pt x="85725" y="171450"/>
                </a:cubicBezTo>
                <a:close/>
                <a:moveTo>
                  <a:pt x="85725" y="161998"/>
                </a:moveTo>
                <a:cubicBezTo>
                  <a:pt x="91318" y="154818"/>
                  <a:pt x="95928" y="147766"/>
                  <a:pt x="99555" y="140842"/>
                </a:cubicBezTo>
                <a:cubicBezTo>
                  <a:pt x="103181" y="133918"/>
                  <a:pt x="106130" y="126170"/>
                  <a:pt x="108402" y="117597"/>
                </a:cubicBezTo>
                <a:lnTo>
                  <a:pt x="63048" y="117597"/>
                </a:lnTo>
                <a:cubicBezTo>
                  <a:pt x="65564" y="126658"/>
                  <a:pt x="68574" y="134651"/>
                  <a:pt x="72079" y="141575"/>
                </a:cubicBezTo>
                <a:cubicBezTo>
                  <a:pt x="75583" y="148498"/>
                  <a:pt x="80132" y="155306"/>
                  <a:pt x="85725" y="161998"/>
                </a:cubicBezTo>
                <a:close/>
                <a:moveTo>
                  <a:pt x="73599" y="160570"/>
                </a:moveTo>
                <a:cubicBezTo>
                  <a:pt x="69154" y="155331"/>
                  <a:pt x="65097" y="148856"/>
                  <a:pt x="61427" y="141144"/>
                </a:cubicBezTo>
                <a:cubicBezTo>
                  <a:pt x="57757" y="133432"/>
                  <a:pt x="55025" y="125583"/>
                  <a:pt x="53230" y="117597"/>
                </a:cubicBezTo>
                <a:lnTo>
                  <a:pt x="16705" y="117597"/>
                </a:lnTo>
                <a:cubicBezTo>
                  <a:pt x="22164" y="129442"/>
                  <a:pt x="29903" y="139157"/>
                  <a:pt x="39923" y="146740"/>
                </a:cubicBezTo>
                <a:cubicBezTo>
                  <a:pt x="49942" y="154323"/>
                  <a:pt x="61168" y="158933"/>
                  <a:pt x="73599" y="160570"/>
                </a:cubicBezTo>
                <a:close/>
                <a:moveTo>
                  <a:pt x="97851" y="160570"/>
                </a:moveTo>
                <a:cubicBezTo>
                  <a:pt x="110282" y="158933"/>
                  <a:pt x="121508" y="154323"/>
                  <a:pt x="131527" y="146740"/>
                </a:cubicBezTo>
                <a:cubicBezTo>
                  <a:pt x="141547" y="139157"/>
                  <a:pt x="149286" y="129442"/>
                  <a:pt x="154745" y="117597"/>
                </a:cubicBezTo>
                <a:lnTo>
                  <a:pt x="118220" y="117597"/>
                </a:lnTo>
                <a:cubicBezTo>
                  <a:pt x="115814" y="125706"/>
                  <a:pt x="112777" y="133616"/>
                  <a:pt x="109107" y="141327"/>
                </a:cubicBezTo>
                <a:cubicBezTo>
                  <a:pt x="105438" y="149039"/>
                  <a:pt x="101685" y="155453"/>
                  <a:pt x="97851" y="160570"/>
                </a:cubicBezTo>
                <a:close/>
                <a:moveTo>
                  <a:pt x="12822" y="108072"/>
                </a:moveTo>
                <a:lnTo>
                  <a:pt x="51252" y="108072"/>
                </a:lnTo>
                <a:cubicBezTo>
                  <a:pt x="50531" y="104164"/>
                  <a:pt x="50021" y="100358"/>
                  <a:pt x="49722" y="96651"/>
                </a:cubicBezTo>
                <a:cubicBezTo>
                  <a:pt x="49423" y="92945"/>
                  <a:pt x="49274" y="89303"/>
                  <a:pt x="49274" y="85725"/>
                </a:cubicBezTo>
                <a:cubicBezTo>
                  <a:pt x="49274" y="82147"/>
                  <a:pt x="49423" y="78505"/>
                  <a:pt x="49722" y="74799"/>
                </a:cubicBezTo>
                <a:cubicBezTo>
                  <a:pt x="50021" y="71092"/>
                  <a:pt x="50531" y="67286"/>
                  <a:pt x="51252" y="63378"/>
                </a:cubicBezTo>
                <a:lnTo>
                  <a:pt x="12822" y="63378"/>
                </a:lnTo>
                <a:cubicBezTo>
                  <a:pt x="11784" y="66675"/>
                  <a:pt x="10975" y="70268"/>
                  <a:pt x="10395" y="74158"/>
                </a:cubicBezTo>
                <a:cubicBezTo>
                  <a:pt x="9815" y="78047"/>
                  <a:pt x="9525" y="81903"/>
                  <a:pt x="9525" y="85725"/>
                </a:cubicBezTo>
                <a:cubicBezTo>
                  <a:pt x="9525" y="89547"/>
                  <a:pt x="9815" y="93403"/>
                  <a:pt x="10395" y="97292"/>
                </a:cubicBezTo>
                <a:cubicBezTo>
                  <a:pt x="10975" y="101182"/>
                  <a:pt x="11784" y="104775"/>
                  <a:pt x="12822" y="108072"/>
                </a:cubicBezTo>
                <a:close/>
                <a:moveTo>
                  <a:pt x="60777" y="108072"/>
                </a:moveTo>
                <a:lnTo>
                  <a:pt x="110673" y="108072"/>
                </a:lnTo>
                <a:cubicBezTo>
                  <a:pt x="111394" y="104164"/>
                  <a:pt x="111904" y="100419"/>
                  <a:pt x="112203" y="96834"/>
                </a:cubicBezTo>
                <a:cubicBezTo>
                  <a:pt x="112502" y="93250"/>
                  <a:pt x="112651" y="89547"/>
                  <a:pt x="112651" y="85725"/>
                </a:cubicBezTo>
                <a:cubicBezTo>
                  <a:pt x="112651" y="81903"/>
                  <a:pt x="112502" y="78200"/>
                  <a:pt x="112203" y="74616"/>
                </a:cubicBezTo>
                <a:cubicBezTo>
                  <a:pt x="111904" y="71031"/>
                  <a:pt x="111394" y="67286"/>
                  <a:pt x="110673" y="63378"/>
                </a:cubicBezTo>
                <a:lnTo>
                  <a:pt x="60777" y="63378"/>
                </a:lnTo>
                <a:cubicBezTo>
                  <a:pt x="60056" y="67286"/>
                  <a:pt x="59546" y="71031"/>
                  <a:pt x="59247" y="74616"/>
                </a:cubicBezTo>
                <a:cubicBezTo>
                  <a:pt x="58948" y="78200"/>
                  <a:pt x="58799" y="81903"/>
                  <a:pt x="58799" y="85725"/>
                </a:cubicBezTo>
                <a:cubicBezTo>
                  <a:pt x="58799" y="89547"/>
                  <a:pt x="58948" y="93250"/>
                  <a:pt x="59247" y="96834"/>
                </a:cubicBezTo>
                <a:cubicBezTo>
                  <a:pt x="59546" y="100419"/>
                  <a:pt x="60056" y="104164"/>
                  <a:pt x="60777" y="108072"/>
                </a:cubicBezTo>
                <a:close/>
                <a:moveTo>
                  <a:pt x="120198" y="108072"/>
                </a:moveTo>
                <a:lnTo>
                  <a:pt x="158628" y="108072"/>
                </a:lnTo>
                <a:cubicBezTo>
                  <a:pt x="159666" y="104775"/>
                  <a:pt x="160475" y="101182"/>
                  <a:pt x="161055" y="97292"/>
                </a:cubicBezTo>
                <a:cubicBezTo>
                  <a:pt x="161635" y="93403"/>
                  <a:pt x="161925" y="89547"/>
                  <a:pt x="161925" y="85725"/>
                </a:cubicBezTo>
                <a:cubicBezTo>
                  <a:pt x="161925" y="81903"/>
                  <a:pt x="161635" y="78047"/>
                  <a:pt x="161055" y="74158"/>
                </a:cubicBezTo>
                <a:cubicBezTo>
                  <a:pt x="160475" y="70268"/>
                  <a:pt x="159666" y="66675"/>
                  <a:pt x="158628" y="63378"/>
                </a:cubicBezTo>
                <a:lnTo>
                  <a:pt x="120198" y="63378"/>
                </a:lnTo>
                <a:cubicBezTo>
                  <a:pt x="120919" y="67286"/>
                  <a:pt x="121429" y="71092"/>
                  <a:pt x="121728" y="74799"/>
                </a:cubicBezTo>
                <a:cubicBezTo>
                  <a:pt x="122027" y="78505"/>
                  <a:pt x="122176" y="82147"/>
                  <a:pt x="122176" y="85725"/>
                </a:cubicBezTo>
                <a:cubicBezTo>
                  <a:pt x="122176" y="89303"/>
                  <a:pt x="122027" y="92945"/>
                  <a:pt x="121728" y="96651"/>
                </a:cubicBezTo>
                <a:cubicBezTo>
                  <a:pt x="121429" y="100358"/>
                  <a:pt x="120919" y="104164"/>
                  <a:pt x="120198" y="108072"/>
                </a:cubicBezTo>
                <a:close/>
                <a:moveTo>
                  <a:pt x="118220" y="53853"/>
                </a:moveTo>
                <a:lnTo>
                  <a:pt x="154745" y="53853"/>
                </a:lnTo>
                <a:cubicBezTo>
                  <a:pt x="149164" y="41763"/>
                  <a:pt x="141516" y="32049"/>
                  <a:pt x="131802" y="24710"/>
                </a:cubicBezTo>
                <a:cubicBezTo>
                  <a:pt x="122088" y="17371"/>
                  <a:pt x="110771" y="12700"/>
                  <a:pt x="97851" y="10697"/>
                </a:cubicBezTo>
                <a:cubicBezTo>
                  <a:pt x="102296" y="16547"/>
                  <a:pt x="106292" y="23235"/>
                  <a:pt x="109840" y="30764"/>
                </a:cubicBezTo>
                <a:cubicBezTo>
                  <a:pt x="113387" y="38292"/>
                  <a:pt x="116181" y="45989"/>
                  <a:pt x="118220" y="53853"/>
                </a:cubicBezTo>
                <a:close/>
                <a:moveTo>
                  <a:pt x="63048" y="53853"/>
                </a:moveTo>
                <a:lnTo>
                  <a:pt x="108402" y="53853"/>
                </a:lnTo>
                <a:cubicBezTo>
                  <a:pt x="105886" y="44914"/>
                  <a:pt x="102785" y="36830"/>
                  <a:pt x="99097" y="29601"/>
                </a:cubicBezTo>
                <a:cubicBezTo>
                  <a:pt x="95409" y="22372"/>
                  <a:pt x="90952" y="15655"/>
                  <a:pt x="85725" y="9452"/>
                </a:cubicBezTo>
                <a:cubicBezTo>
                  <a:pt x="80498" y="15655"/>
                  <a:pt x="76041" y="22372"/>
                  <a:pt x="72353" y="29601"/>
                </a:cubicBezTo>
                <a:cubicBezTo>
                  <a:pt x="68665" y="36830"/>
                  <a:pt x="65564" y="44914"/>
                  <a:pt x="63048" y="53853"/>
                </a:cubicBezTo>
                <a:close/>
                <a:moveTo>
                  <a:pt x="16705" y="53853"/>
                </a:moveTo>
                <a:lnTo>
                  <a:pt x="53230" y="53853"/>
                </a:lnTo>
                <a:cubicBezTo>
                  <a:pt x="55269" y="45989"/>
                  <a:pt x="58063" y="38292"/>
                  <a:pt x="61610" y="30764"/>
                </a:cubicBezTo>
                <a:cubicBezTo>
                  <a:pt x="65158" y="23235"/>
                  <a:pt x="69154" y="16547"/>
                  <a:pt x="73599" y="10697"/>
                </a:cubicBezTo>
                <a:cubicBezTo>
                  <a:pt x="60557" y="12700"/>
                  <a:pt x="49209" y="17402"/>
                  <a:pt x="39556" y="24802"/>
                </a:cubicBezTo>
                <a:cubicBezTo>
                  <a:pt x="29903" y="32202"/>
                  <a:pt x="22286" y="41886"/>
                  <a:pt x="16705" y="53853"/>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026265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C5C80E-D943-054F-B006-ACFB2BF71B8C}"/>
              </a:ext>
            </a:extLst>
          </p:cNvPr>
          <p:cNvSpPr/>
          <p:nvPr/>
        </p:nvSpPr>
        <p:spPr>
          <a:xfrm>
            <a:off x="1" y="1785937"/>
            <a:ext cx="9144000" cy="5072063"/>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654315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5 moments for hand hygiene </a:t>
            </a:r>
          </a:p>
        </p:txBody>
      </p:sp>
      <p:pic>
        <p:nvPicPr>
          <p:cNvPr id="6" name="Picture 2" descr="Standard precautions: Hand hygiene">
            <a:extLst>
              <a:ext uri="{FF2B5EF4-FFF2-40B4-BE49-F238E27FC236}">
                <a16:creationId xmlns:a16="http://schemas.microsoft.com/office/drawing/2014/main" id="{81C8B0C5-0C58-2A40-B28B-8E421094D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2024061"/>
            <a:ext cx="6319243" cy="4595813"/>
          </a:xfrm>
          <a:prstGeom prst="roundRect">
            <a:avLst>
              <a:gd name="adj" fmla="val 2388"/>
            </a:avLst>
          </a:prstGeom>
          <a:noFill/>
          <a:ln w="19050">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52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654315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Examples</a:t>
            </a:r>
          </a:p>
        </p:txBody>
      </p:sp>
    </p:spTree>
    <p:extLst>
      <p:ext uri="{BB962C8B-B14F-4D97-AF65-F5344CB8AC3E}">
        <p14:creationId xmlns:p14="http://schemas.microsoft.com/office/powerpoint/2010/main" val="741921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C2A734-69E2-F440-0288-82CC72E33434}"/>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3">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108563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1F436586-F167-A64C-B158-239B34B3AFD9}"/>
              </a:ext>
            </a:extLst>
          </p:cNvPr>
          <p:cNvSpPr txBox="1"/>
          <p:nvPr/>
        </p:nvSpPr>
        <p:spPr>
          <a:xfrm>
            <a:off x="1089204" y="2202340"/>
            <a:ext cx="6290542"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Understand the definition of HAI and its main features</a:t>
            </a:r>
          </a:p>
        </p:txBody>
      </p:sp>
      <p:sp>
        <p:nvSpPr>
          <p:cNvPr id="21" name="Graphic 8">
            <a:extLst>
              <a:ext uri="{FF2B5EF4-FFF2-40B4-BE49-F238E27FC236}">
                <a16:creationId xmlns:a16="http://schemas.microsoft.com/office/drawing/2014/main" id="{E56E394F-83A0-FE45-82C4-ADCD32DEA51F}"/>
              </a:ext>
            </a:extLst>
          </p:cNvPr>
          <p:cNvSpPr>
            <a:spLocks noChangeAspect="1"/>
          </p:cNvSpPr>
          <p:nvPr/>
        </p:nvSpPr>
        <p:spPr>
          <a:xfrm>
            <a:off x="431800" y="2253232"/>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5" name="TextBox 4">
            <a:extLst>
              <a:ext uri="{FF2B5EF4-FFF2-40B4-BE49-F238E27FC236}">
                <a16:creationId xmlns:a16="http://schemas.microsoft.com/office/drawing/2014/main" id="{66CF361F-4AB6-964A-869C-3DA0BCD45CB8}"/>
              </a:ext>
            </a:extLst>
          </p:cNvPr>
          <p:cNvSpPr txBox="1"/>
          <p:nvPr/>
        </p:nvSpPr>
        <p:spPr>
          <a:xfrm>
            <a:off x="1089204" y="3325090"/>
            <a:ext cx="6828898" cy="369332"/>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Identify HAIs</a:t>
            </a:r>
          </a:p>
        </p:txBody>
      </p:sp>
      <p:sp>
        <p:nvSpPr>
          <p:cNvPr id="6" name="Graphic 8">
            <a:extLst>
              <a:ext uri="{FF2B5EF4-FFF2-40B4-BE49-F238E27FC236}">
                <a16:creationId xmlns:a16="http://schemas.microsoft.com/office/drawing/2014/main" id="{4A55DDAA-2415-2940-9046-6AB012B73BC6}"/>
              </a:ext>
            </a:extLst>
          </p:cNvPr>
          <p:cNvSpPr>
            <a:spLocks noChangeAspect="1"/>
          </p:cNvSpPr>
          <p:nvPr/>
        </p:nvSpPr>
        <p:spPr>
          <a:xfrm>
            <a:off x="431800" y="3293756"/>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7" name="TextBox 6">
            <a:extLst>
              <a:ext uri="{FF2B5EF4-FFF2-40B4-BE49-F238E27FC236}">
                <a16:creationId xmlns:a16="http://schemas.microsoft.com/office/drawing/2014/main" id="{FA824D3C-C2E8-D343-83EE-A46D218E4098}"/>
              </a:ext>
            </a:extLst>
          </p:cNvPr>
          <p:cNvSpPr txBox="1"/>
          <p:nvPr/>
        </p:nvSpPr>
        <p:spPr>
          <a:xfrm>
            <a:off x="1089204" y="4120217"/>
            <a:ext cx="6828898" cy="369332"/>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Understand HAI control measures</a:t>
            </a:r>
          </a:p>
        </p:txBody>
      </p:sp>
      <p:sp>
        <p:nvSpPr>
          <p:cNvPr id="8" name="Graphic 8">
            <a:extLst>
              <a:ext uri="{FF2B5EF4-FFF2-40B4-BE49-F238E27FC236}">
                <a16:creationId xmlns:a16="http://schemas.microsoft.com/office/drawing/2014/main" id="{28A29DF8-DCC0-404A-BF77-0E12AF1BF87C}"/>
              </a:ext>
            </a:extLst>
          </p:cNvPr>
          <p:cNvSpPr>
            <a:spLocks noChangeAspect="1"/>
          </p:cNvSpPr>
          <p:nvPr/>
        </p:nvSpPr>
        <p:spPr>
          <a:xfrm>
            <a:off x="431800" y="4088883"/>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9" name="TextBox 8">
            <a:extLst>
              <a:ext uri="{FF2B5EF4-FFF2-40B4-BE49-F238E27FC236}">
                <a16:creationId xmlns:a16="http://schemas.microsoft.com/office/drawing/2014/main" id="{8785C3F4-883F-FD48-9DD4-DEA0552C2170}"/>
              </a:ext>
            </a:extLst>
          </p:cNvPr>
          <p:cNvSpPr txBox="1"/>
          <p:nvPr/>
        </p:nvSpPr>
        <p:spPr>
          <a:xfrm>
            <a:off x="1089204" y="4925658"/>
            <a:ext cx="6290542"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Have main assistance agencies available for HAI</a:t>
            </a:r>
          </a:p>
        </p:txBody>
      </p:sp>
      <p:sp>
        <p:nvSpPr>
          <p:cNvPr id="10" name="Graphic 8">
            <a:extLst>
              <a:ext uri="{FF2B5EF4-FFF2-40B4-BE49-F238E27FC236}">
                <a16:creationId xmlns:a16="http://schemas.microsoft.com/office/drawing/2014/main" id="{3AD73443-137B-7242-9795-5DBFCE8C171A}"/>
              </a:ext>
            </a:extLst>
          </p:cNvPr>
          <p:cNvSpPr>
            <a:spLocks noChangeAspect="1"/>
          </p:cNvSpPr>
          <p:nvPr/>
        </p:nvSpPr>
        <p:spPr>
          <a:xfrm>
            <a:off x="431800" y="4894324"/>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E83C7CA5-CAB5-DF49-9E54-FFB02F1826D8}"/>
              </a:ext>
            </a:extLst>
          </p:cNvPr>
          <p:cNvSpPr/>
          <p:nvPr/>
        </p:nvSpPr>
        <p:spPr>
          <a:xfrm>
            <a:off x="860417" y="2430170"/>
            <a:ext cx="3579303" cy="1296628"/>
          </a:xfrm>
          <a:prstGeom prst="roundRect">
            <a:avLst>
              <a:gd name="adj" fmla="val 12543"/>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2438E031-25C3-B84B-B8AD-F3F592CC1487}"/>
              </a:ext>
            </a:extLst>
          </p:cNvPr>
          <p:cNvSpPr/>
          <p:nvPr/>
        </p:nvSpPr>
        <p:spPr>
          <a:xfrm>
            <a:off x="5096385" y="2430170"/>
            <a:ext cx="3579303" cy="1296628"/>
          </a:xfrm>
          <a:prstGeom prst="roundRect">
            <a:avLst>
              <a:gd name="adj" fmla="val 10112"/>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E43E372F-8502-A141-B67D-93197826C523}"/>
              </a:ext>
            </a:extLst>
          </p:cNvPr>
          <p:cNvSpPr/>
          <p:nvPr/>
        </p:nvSpPr>
        <p:spPr>
          <a:xfrm>
            <a:off x="860417" y="4366588"/>
            <a:ext cx="3579303" cy="648000"/>
          </a:xfrm>
          <a:prstGeom prst="roundRect">
            <a:avLst>
              <a:gd name="adj" fmla="val 23081"/>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572043"/>
            <a:ext cx="2755118" cy="984885"/>
          </a:xfrm>
          <a:prstGeom prst="rect">
            <a:avLst/>
          </a:prstGeom>
          <a:noFill/>
        </p:spPr>
        <p:txBody>
          <a:bodyPr wrap="square" lIns="0" tIns="0" rIns="0" bIns="0" rtlCol="0">
            <a:spAutoFit/>
          </a:bodyPr>
          <a:lstStyle/>
          <a:p>
            <a:r>
              <a:rPr lang="en-GB" sz="1600" dirty="0" err="1">
                <a:solidFill>
                  <a:schemeClr val="tx1"/>
                </a:solidFill>
              </a:rPr>
              <a:t>General information</a:t>
            </a:r>
          </a:p>
          <a:p>
            <a:endParaRPr lang="en-GB" sz="1600" dirty="0" err="1">
              <a:solidFill>
                <a:schemeClr val="tx1"/>
              </a:solidFill>
            </a:endParaRPr>
          </a:p>
          <a:p>
            <a:r>
              <a:rPr lang="en-GB" sz="1600" dirty="0" err="1">
                <a:solidFill>
                  <a:schemeClr val="tx1"/>
                </a:solidFill>
              </a:rPr>
              <a:t>– Definition</a:t>
            </a:r>
          </a:p>
          <a:p>
            <a:r>
              <a:rPr lang="en-GB" sz="1600" dirty="0" err="1">
                <a:solidFill>
                  <a:schemeClr val="tx1"/>
                </a:solidFill>
              </a:rPr>
              <a:t>– HAI epidemiology</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32217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2572043"/>
            <a:ext cx="2835668" cy="984885"/>
          </a:xfrm>
          <a:prstGeom prst="rect">
            <a:avLst/>
          </a:prstGeom>
          <a:noFill/>
        </p:spPr>
        <p:txBody>
          <a:bodyPr wrap="square" lIns="0" tIns="0" rIns="0" bIns="0" rtlCol="0">
            <a:spAutoFit/>
          </a:bodyPr>
          <a:lstStyle/>
          <a:p>
            <a:r>
              <a:rPr lang="en-GB" sz="1600" dirty="0" err="1">
                <a:solidFill>
                  <a:schemeClr val="tx1"/>
                </a:solidFill>
              </a:rPr>
              <a:t>Control measures</a:t>
            </a:r>
          </a:p>
          <a:p>
            <a:endParaRPr lang="en-GB" sz="1600" dirty="0" err="1">
              <a:solidFill>
                <a:schemeClr val="tx1"/>
              </a:solidFill>
            </a:endParaRPr>
          </a:p>
          <a:p>
            <a:pPr marL="179388" indent="-179388"/>
            <a:r>
              <a:rPr lang="en-GB" sz="1600" dirty="0" err="1">
                <a:solidFill>
                  <a:schemeClr val="tx1"/>
                </a:solidFill>
              </a:rPr>
              <a:t>– Infection prevention and control</a:t>
            </a: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232217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B3BC1085-03DD-A441-AF1F-D456E1C99569}"/>
              </a:ext>
            </a:extLst>
          </p:cNvPr>
          <p:cNvSpPr txBox="1"/>
          <p:nvPr/>
        </p:nvSpPr>
        <p:spPr>
          <a:xfrm>
            <a:off x="1436512" y="4567478"/>
            <a:ext cx="2755118" cy="246221"/>
          </a:xfrm>
          <a:prstGeom prst="rect">
            <a:avLst/>
          </a:prstGeom>
          <a:noFill/>
        </p:spPr>
        <p:txBody>
          <a:bodyPr wrap="square" lIns="0" tIns="0" rIns="0" bIns="0" rtlCol="0">
            <a:spAutoFit/>
          </a:bodyPr>
          <a:lstStyle/>
          <a:p>
            <a:r>
              <a:rPr lang="en-GB" sz="1600" dirty="0" err="1">
                <a:solidFill>
                  <a:schemeClr val="tx1"/>
                </a:solidFill>
              </a:rPr>
              <a:t>Examples</a:t>
            </a:r>
          </a:p>
        </p:txBody>
      </p:sp>
      <p:sp>
        <p:nvSpPr>
          <p:cNvPr id="13" name="Google Shape;140;p4">
            <a:extLst>
              <a:ext uri="{FF2B5EF4-FFF2-40B4-BE49-F238E27FC236}">
                <a16:creationId xmlns:a16="http://schemas.microsoft.com/office/drawing/2014/main" id="{D8BE99A8-76EB-7641-B384-D4DF86063830}"/>
              </a:ext>
            </a:extLst>
          </p:cNvPr>
          <p:cNvSpPr>
            <a:spLocks noChangeAspect="1"/>
          </p:cNvSpPr>
          <p:nvPr/>
        </p:nvSpPr>
        <p:spPr>
          <a:xfrm>
            <a:off x="429701" y="425858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raphic 7">
            <a:extLst>
              <a:ext uri="{FF2B5EF4-FFF2-40B4-BE49-F238E27FC236}">
                <a16:creationId xmlns:a16="http://schemas.microsoft.com/office/drawing/2014/main" id="{05E963B2-E64D-384F-B3C1-9BDDFD30B294}"/>
              </a:ext>
            </a:extLst>
          </p:cNvPr>
          <p:cNvSpPr>
            <a:spLocks noChangeAspect="1"/>
          </p:cNvSpPr>
          <p:nvPr/>
        </p:nvSpPr>
        <p:spPr>
          <a:xfrm>
            <a:off x="683819" y="4474588"/>
            <a:ext cx="355764" cy="432000"/>
          </a:xfrm>
          <a:custGeom>
            <a:avLst/>
            <a:gdLst>
              <a:gd name="connsiteX0" fmla="*/ 43961 w 133350"/>
              <a:gd name="connsiteY0" fmla="*/ 133350 h 161925"/>
              <a:gd name="connsiteX1" fmla="*/ 32980 w 133350"/>
              <a:gd name="connsiteY1" fmla="*/ 128945 h 161925"/>
              <a:gd name="connsiteX2" fmla="*/ 28575 w 133350"/>
              <a:gd name="connsiteY2" fmla="*/ 117964 h 161925"/>
              <a:gd name="connsiteX3" fmla="*/ 28575 w 133350"/>
              <a:gd name="connsiteY3" fmla="*/ 15386 h 161925"/>
              <a:gd name="connsiteX4" fmla="*/ 32980 w 133350"/>
              <a:gd name="connsiteY4" fmla="*/ 4405 h 161925"/>
              <a:gd name="connsiteX5" fmla="*/ 43961 w 133350"/>
              <a:gd name="connsiteY5" fmla="*/ 0 h 161925"/>
              <a:gd name="connsiteX6" fmla="*/ 117964 w 133350"/>
              <a:gd name="connsiteY6" fmla="*/ 0 h 161925"/>
              <a:gd name="connsiteX7" fmla="*/ 128945 w 133350"/>
              <a:gd name="connsiteY7" fmla="*/ 4405 h 161925"/>
              <a:gd name="connsiteX8" fmla="*/ 133350 w 133350"/>
              <a:gd name="connsiteY8" fmla="*/ 15386 h 161925"/>
              <a:gd name="connsiteX9" fmla="*/ 133350 w 133350"/>
              <a:gd name="connsiteY9" fmla="*/ 117964 h 161925"/>
              <a:gd name="connsiteX10" fmla="*/ 128945 w 133350"/>
              <a:gd name="connsiteY10" fmla="*/ 128945 h 161925"/>
              <a:gd name="connsiteX11" fmla="*/ 117964 w 133350"/>
              <a:gd name="connsiteY11" fmla="*/ 133350 h 161925"/>
              <a:gd name="connsiteX12" fmla="*/ 43961 w 133350"/>
              <a:gd name="connsiteY12" fmla="*/ 133350 h 161925"/>
              <a:gd name="connsiteX13" fmla="*/ 43961 w 133350"/>
              <a:gd name="connsiteY13" fmla="*/ 123825 h 161925"/>
              <a:gd name="connsiteX14" fmla="*/ 117964 w 133350"/>
              <a:gd name="connsiteY14" fmla="*/ 123825 h 161925"/>
              <a:gd name="connsiteX15" fmla="*/ 121993 w 133350"/>
              <a:gd name="connsiteY15" fmla="*/ 121993 h 161925"/>
              <a:gd name="connsiteX16" fmla="*/ 123825 w 133350"/>
              <a:gd name="connsiteY16" fmla="*/ 117964 h 161925"/>
              <a:gd name="connsiteX17" fmla="*/ 123825 w 133350"/>
              <a:gd name="connsiteY17" fmla="*/ 15386 h 161925"/>
              <a:gd name="connsiteX18" fmla="*/ 121993 w 133350"/>
              <a:gd name="connsiteY18" fmla="*/ 11357 h 161925"/>
              <a:gd name="connsiteX19" fmla="*/ 117964 w 133350"/>
              <a:gd name="connsiteY19" fmla="*/ 9525 h 161925"/>
              <a:gd name="connsiteX20" fmla="*/ 43961 w 133350"/>
              <a:gd name="connsiteY20" fmla="*/ 9525 h 161925"/>
              <a:gd name="connsiteX21" fmla="*/ 39932 w 133350"/>
              <a:gd name="connsiteY21" fmla="*/ 11357 h 161925"/>
              <a:gd name="connsiteX22" fmla="*/ 38100 w 133350"/>
              <a:gd name="connsiteY22" fmla="*/ 15386 h 161925"/>
              <a:gd name="connsiteX23" fmla="*/ 38100 w 133350"/>
              <a:gd name="connsiteY23" fmla="*/ 117964 h 161925"/>
              <a:gd name="connsiteX24" fmla="*/ 39932 w 133350"/>
              <a:gd name="connsiteY24" fmla="*/ 121993 h 161925"/>
              <a:gd name="connsiteX25" fmla="*/ 43961 w 133350"/>
              <a:gd name="connsiteY25" fmla="*/ 123825 h 161925"/>
              <a:gd name="connsiteX26" fmla="*/ 15386 w 133350"/>
              <a:gd name="connsiteY26" fmla="*/ 161925 h 161925"/>
              <a:gd name="connsiteX27" fmla="*/ 4405 w 133350"/>
              <a:gd name="connsiteY27" fmla="*/ 157520 h 161925"/>
              <a:gd name="connsiteX28" fmla="*/ 0 w 133350"/>
              <a:gd name="connsiteY28" fmla="*/ 146539 h 161925"/>
              <a:gd name="connsiteX29" fmla="*/ 0 w 133350"/>
              <a:gd name="connsiteY29" fmla="*/ 34436 h 161925"/>
              <a:gd name="connsiteX30" fmla="*/ 9525 w 133350"/>
              <a:gd name="connsiteY30" fmla="*/ 34436 h 161925"/>
              <a:gd name="connsiteX31" fmla="*/ 9525 w 133350"/>
              <a:gd name="connsiteY31" fmla="*/ 146539 h 161925"/>
              <a:gd name="connsiteX32" fmla="*/ 11357 w 133350"/>
              <a:gd name="connsiteY32" fmla="*/ 150568 h 161925"/>
              <a:gd name="connsiteX33" fmla="*/ 15386 w 133350"/>
              <a:gd name="connsiteY33" fmla="*/ 152400 h 161925"/>
              <a:gd name="connsiteX34" fmla="*/ 98914 w 133350"/>
              <a:gd name="connsiteY34" fmla="*/ 152400 h 161925"/>
              <a:gd name="connsiteX35" fmla="*/ 98914 w 133350"/>
              <a:gd name="connsiteY35" fmla="*/ 161925 h 161925"/>
              <a:gd name="connsiteX36" fmla="*/ 15386 w 133350"/>
              <a:gd name="connsiteY36" fmla="*/ 161925 h 161925"/>
              <a:gd name="connsiteX37" fmla="*/ 38100 w 133350"/>
              <a:gd name="connsiteY37" fmla="*/ 123825 h 161925"/>
              <a:gd name="connsiteX38" fmla="*/ 38100 w 133350"/>
              <a:gd name="connsiteY38" fmla="*/ 9525 h 161925"/>
              <a:gd name="connsiteX39" fmla="*/ 38100 w 133350"/>
              <a:gd name="connsiteY39" fmla="*/ 1238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350" h="161925">
                <a:moveTo>
                  <a:pt x="43961" y="133350"/>
                </a:moveTo>
                <a:cubicBezTo>
                  <a:pt x="39578" y="133350"/>
                  <a:pt x="35917" y="131882"/>
                  <a:pt x="32980" y="128945"/>
                </a:cubicBezTo>
                <a:cubicBezTo>
                  <a:pt x="30043" y="126008"/>
                  <a:pt x="28575" y="122347"/>
                  <a:pt x="28575" y="117964"/>
                </a:cubicBezTo>
                <a:lnTo>
                  <a:pt x="28575" y="15386"/>
                </a:lnTo>
                <a:cubicBezTo>
                  <a:pt x="28575" y="11003"/>
                  <a:pt x="30043" y="7342"/>
                  <a:pt x="32980" y="4405"/>
                </a:cubicBezTo>
                <a:cubicBezTo>
                  <a:pt x="35917" y="1468"/>
                  <a:pt x="39578" y="0"/>
                  <a:pt x="43961" y="0"/>
                </a:cubicBezTo>
                <a:lnTo>
                  <a:pt x="117964" y="0"/>
                </a:lnTo>
                <a:cubicBezTo>
                  <a:pt x="122347" y="0"/>
                  <a:pt x="126008" y="1468"/>
                  <a:pt x="128945" y="4405"/>
                </a:cubicBezTo>
                <a:cubicBezTo>
                  <a:pt x="131882" y="7342"/>
                  <a:pt x="133350" y="11003"/>
                  <a:pt x="133350" y="15386"/>
                </a:cubicBezTo>
                <a:lnTo>
                  <a:pt x="133350" y="117964"/>
                </a:lnTo>
                <a:cubicBezTo>
                  <a:pt x="133350" y="122347"/>
                  <a:pt x="131882" y="126008"/>
                  <a:pt x="128945" y="128945"/>
                </a:cubicBezTo>
                <a:cubicBezTo>
                  <a:pt x="126008" y="131882"/>
                  <a:pt x="122347" y="133350"/>
                  <a:pt x="117964" y="133350"/>
                </a:cubicBezTo>
                <a:lnTo>
                  <a:pt x="43961" y="133350"/>
                </a:lnTo>
                <a:close/>
                <a:moveTo>
                  <a:pt x="43961" y="123825"/>
                </a:moveTo>
                <a:lnTo>
                  <a:pt x="117964" y="123825"/>
                </a:lnTo>
                <a:cubicBezTo>
                  <a:pt x="119429" y="123825"/>
                  <a:pt x="120772" y="123214"/>
                  <a:pt x="121993" y="121993"/>
                </a:cubicBezTo>
                <a:cubicBezTo>
                  <a:pt x="123214" y="120772"/>
                  <a:pt x="123825" y="119429"/>
                  <a:pt x="123825" y="117964"/>
                </a:cubicBezTo>
                <a:lnTo>
                  <a:pt x="123825" y="15386"/>
                </a:lnTo>
                <a:cubicBezTo>
                  <a:pt x="123825" y="13921"/>
                  <a:pt x="123214" y="12578"/>
                  <a:pt x="121993" y="11357"/>
                </a:cubicBezTo>
                <a:cubicBezTo>
                  <a:pt x="120772" y="10136"/>
                  <a:pt x="119429" y="9525"/>
                  <a:pt x="117964" y="9525"/>
                </a:cubicBezTo>
                <a:lnTo>
                  <a:pt x="43961" y="9525"/>
                </a:lnTo>
                <a:cubicBezTo>
                  <a:pt x="42496" y="9525"/>
                  <a:pt x="41153" y="10136"/>
                  <a:pt x="39932" y="11357"/>
                </a:cubicBezTo>
                <a:cubicBezTo>
                  <a:pt x="38711" y="12578"/>
                  <a:pt x="38100" y="13921"/>
                  <a:pt x="38100" y="15386"/>
                </a:cubicBezTo>
                <a:lnTo>
                  <a:pt x="38100" y="117964"/>
                </a:lnTo>
                <a:cubicBezTo>
                  <a:pt x="38100" y="119429"/>
                  <a:pt x="38711" y="120772"/>
                  <a:pt x="39932" y="121993"/>
                </a:cubicBezTo>
                <a:cubicBezTo>
                  <a:pt x="41153" y="123214"/>
                  <a:pt x="42496" y="123825"/>
                  <a:pt x="43961" y="123825"/>
                </a:cubicBezTo>
                <a:close/>
                <a:moveTo>
                  <a:pt x="15386" y="161925"/>
                </a:moveTo>
                <a:cubicBezTo>
                  <a:pt x="11003" y="161925"/>
                  <a:pt x="7342" y="160457"/>
                  <a:pt x="4405" y="157520"/>
                </a:cubicBezTo>
                <a:cubicBezTo>
                  <a:pt x="1468" y="154583"/>
                  <a:pt x="0" y="150922"/>
                  <a:pt x="0" y="146539"/>
                </a:cubicBezTo>
                <a:lnTo>
                  <a:pt x="0" y="34436"/>
                </a:lnTo>
                <a:lnTo>
                  <a:pt x="9525" y="34436"/>
                </a:lnTo>
                <a:lnTo>
                  <a:pt x="9525" y="146539"/>
                </a:lnTo>
                <a:cubicBezTo>
                  <a:pt x="9525" y="148004"/>
                  <a:pt x="10136" y="149347"/>
                  <a:pt x="11357" y="150568"/>
                </a:cubicBezTo>
                <a:cubicBezTo>
                  <a:pt x="12578" y="151789"/>
                  <a:pt x="13921" y="152400"/>
                  <a:pt x="15386" y="152400"/>
                </a:cubicBezTo>
                <a:lnTo>
                  <a:pt x="98914" y="152400"/>
                </a:lnTo>
                <a:lnTo>
                  <a:pt x="98914" y="161925"/>
                </a:lnTo>
                <a:lnTo>
                  <a:pt x="15386" y="161925"/>
                </a:lnTo>
                <a:close/>
                <a:moveTo>
                  <a:pt x="38100" y="123825"/>
                </a:moveTo>
                <a:lnTo>
                  <a:pt x="38100" y="9525"/>
                </a:lnTo>
                <a:lnTo>
                  <a:pt x="38100" y="123825"/>
                </a:lnTo>
                <a:close/>
              </a:path>
            </a:pathLst>
          </a:custGeom>
          <a:solidFill>
            <a:schemeClr val="bg1"/>
          </a:solidFill>
          <a:ln w="238" cap="flat">
            <a:noFill/>
            <a:prstDash val="solid"/>
            <a:miter/>
          </a:ln>
        </p:spPr>
        <p:txBody>
          <a:bodyPr rtlCol="0" anchor="ctr"/>
          <a:lstStyle/>
          <a:p>
            <a:endParaRPr lang="en-RO"/>
          </a:p>
        </p:txBody>
      </p:sp>
      <p:sp>
        <p:nvSpPr>
          <p:cNvPr id="19" name="Graphic 15">
            <a:extLst>
              <a:ext uri="{FF2B5EF4-FFF2-40B4-BE49-F238E27FC236}">
                <a16:creationId xmlns:a16="http://schemas.microsoft.com/office/drawing/2014/main" id="{01BB490F-D2C3-1641-9CA7-0007701D3F3D}"/>
              </a:ext>
            </a:extLst>
          </p:cNvPr>
          <p:cNvSpPr>
            <a:spLocks noChangeAspect="1"/>
          </p:cNvSpPr>
          <p:nvPr/>
        </p:nvSpPr>
        <p:spPr>
          <a:xfrm>
            <a:off x="645701" y="2538170"/>
            <a:ext cx="432000" cy="432000"/>
          </a:xfrm>
          <a:custGeom>
            <a:avLst/>
            <a:gdLst>
              <a:gd name="connsiteX0" fmla="*/ 80963 w 171450"/>
              <a:gd name="connsiteY0" fmla="*/ 128588 h 171450"/>
              <a:gd name="connsiteX1" fmla="*/ 90488 w 171450"/>
              <a:gd name="connsiteY1" fmla="*/ 128588 h 171450"/>
              <a:gd name="connsiteX2" fmla="*/ 90488 w 171450"/>
              <a:gd name="connsiteY2" fmla="*/ 76200 h 171450"/>
              <a:gd name="connsiteX3" fmla="*/ 80963 w 171450"/>
              <a:gd name="connsiteY3" fmla="*/ 76200 h 171450"/>
              <a:gd name="connsiteX4" fmla="*/ 80963 w 171450"/>
              <a:gd name="connsiteY4" fmla="*/ 128588 h 171450"/>
              <a:gd name="connsiteX5" fmla="*/ 85725 w 171450"/>
              <a:gd name="connsiteY5" fmla="*/ 62645 h 171450"/>
              <a:gd name="connsiteX6" fmla="*/ 89901 w 171450"/>
              <a:gd name="connsiteY6" fmla="*/ 60960 h 171450"/>
              <a:gd name="connsiteX7" fmla="*/ 91586 w 171450"/>
              <a:gd name="connsiteY7" fmla="*/ 56784 h 171450"/>
              <a:gd name="connsiteX8" fmla="*/ 89901 w 171450"/>
              <a:gd name="connsiteY8" fmla="*/ 52607 h 171450"/>
              <a:gd name="connsiteX9" fmla="*/ 85725 w 171450"/>
              <a:gd name="connsiteY9" fmla="*/ 50922 h 171450"/>
              <a:gd name="connsiteX10" fmla="*/ 81549 w 171450"/>
              <a:gd name="connsiteY10" fmla="*/ 52607 h 171450"/>
              <a:gd name="connsiteX11" fmla="*/ 79864 w 171450"/>
              <a:gd name="connsiteY11" fmla="*/ 56784 h 171450"/>
              <a:gd name="connsiteX12" fmla="*/ 81549 w 171450"/>
              <a:gd name="connsiteY12" fmla="*/ 60960 h 171450"/>
              <a:gd name="connsiteX13" fmla="*/ 85725 w 171450"/>
              <a:gd name="connsiteY13" fmla="*/ 6264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22" name="Graphic 20">
            <a:extLst>
              <a:ext uri="{FF2B5EF4-FFF2-40B4-BE49-F238E27FC236}">
                <a16:creationId xmlns:a16="http://schemas.microsoft.com/office/drawing/2014/main" id="{73024A76-08CC-5244-899A-CAA8469E755F}"/>
              </a:ext>
            </a:extLst>
          </p:cNvPr>
          <p:cNvSpPr>
            <a:spLocks noChangeAspect="1"/>
          </p:cNvSpPr>
          <p:nvPr/>
        </p:nvSpPr>
        <p:spPr>
          <a:xfrm>
            <a:off x="4894322" y="2538170"/>
            <a:ext cx="409262" cy="432000"/>
          </a:xfrm>
          <a:custGeom>
            <a:avLst/>
            <a:gdLst>
              <a:gd name="connsiteX0" fmla="*/ 47625 w 171450"/>
              <a:gd name="connsiteY0" fmla="*/ 180975 h 180975"/>
              <a:gd name="connsiteX1" fmla="*/ 38100 w 171450"/>
              <a:gd name="connsiteY1" fmla="*/ 173831 h 180975"/>
              <a:gd name="connsiteX2" fmla="*/ 38100 w 171450"/>
              <a:gd name="connsiteY2" fmla="*/ 133350 h 180975"/>
              <a:gd name="connsiteX3" fmla="*/ 19050 w 171450"/>
              <a:gd name="connsiteY3" fmla="*/ 133350 h 180975"/>
              <a:gd name="connsiteX4" fmla="*/ 12099 w 171450"/>
              <a:gd name="connsiteY4" fmla="*/ 130776 h 180975"/>
              <a:gd name="connsiteX5" fmla="*/ 9525 w 171450"/>
              <a:gd name="connsiteY5" fmla="*/ 123825 h 180975"/>
              <a:gd name="connsiteX6" fmla="*/ 9525 w 171450"/>
              <a:gd name="connsiteY6" fmla="*/ 42863 h 180975"/>
              <a:gd name="connsiteX7" fmla="*/ 4763 w 171450"/>
              <a:gd name="connsiteY7" fmla="*/ 42863 h 180975"/>
              <a:gd name="connsiteX8" fmla="*/ 1369 w 171450"/>
              <a:gd name="connsiteY8" fmla="*/ 41491 h 180975"/>
              <a:gd name="connsiteX9" fmla="*/ 0 w 171450"/>
              <a:gd name="connsiteY9" fmla="*/ 38094 h 180975"/>
              <a:gd name="connsiteX10" fmla="*/ 1369 w 171450"/>
              <a:gd name="connsiteY10" fmla="*/ 34702 h 180975"/>
              <a:gd name="connsiteX11" fmla="*/ 4763 w 171450"/>
              <a:gd name="connsiteY11" fmla="*/ 33338 h 180975"/>
              <a:gd name="connsiteX12" fmla="*/ 38100 w 171450"/>
              <a:gd name="connsiteY12" fmla="*/ 33338 h 180975"/>
              <a:gd name="connsiteX13" fmla="*/ 38100 w 171450"/>
              <a:gd name="connsiteY13" fmla="*/ 9525 h 180975"/>
              <a:gd name="connsiteX14" fmla="*/ 28575 w 171450"/>
              <a:gd name="connsiteY14" fmla="*/ 9525 h 180975"/>
              <a:gd name="connsiteX15" fmla="*/ 25182 w 171450"/>
              <a:gd name="connsiteY15" fmla="*/ 8154 h 180975"/>
              <a:gd name="connsiteX16" fmla="*/ 23813 w 171450"/>
              <a:gd name="connsiteY16" fmla="*/ 4756 h 180975"/>
              <a:gd name="connsiteX17" fmla="*/ 25182 w 171450"/>
              <a:gd name="connsiteY17" fmla="*/ 1365 h 180975"/>
              <a:gd name="connsiteX18" fmla="*/ 28575 w 171450"/>
              <a:gd name="connsiteY18" fmla="*/ 0 h 180975"/>
              <a:gd name="connsiteX19" fmla="*/ 57150 w 171450"/>
              <a:gd name="connsiteY19" fmla="*/ 0 h 180975"/>
              <a:gd name="connsiteX20" fmla="*/ 60543 w 171450"/>
              <a:gd name="connsiteY20" fmla="*/ 1371 h 180975"/>
              <a:gd name="connsiteX21" fmla="*/ 61913 w 171450"/>
              <a:gd name="connsiteY21" fmla="*/ 4769 h 180975"/>
              <a:gd name="connsiteX22" fmla="*/ 60543 w 171450"/>
              <a:gd name="connsiteY22" fmla="*/ 8160 h 180975"/>
              <a:gd name="connsiteX23" fmla="*/ 57150 w 171450"/>
              <a:gd name="connsiteY23" fmla="*/ 9525 h 180975"/>
              <a:gd name="connsiteX24" fmla="*/ 47625 w 171450"/>
              <a:gd name="connsiteY24" fmla="*/ 9525 h 180975"/>
              <a:gd name="connsiteX25" fmla="*/ 47625 w 171450"/>
              <a:gd name="connsiteY25" fmla="*/ 33338 h 180975"/>
              <a:gd name="connsiteX26" fmla="*/ 80963 w 171450"/>
              <a:gd name="connsiteY26" fmla="*/ 33338 h 180975"/>
              <a:gd name="connsiteX27" fmla="*/ 84356 w 171450"/>
              <a:gd name="connsiteY27" fmla="*/ 34709 h 180975"/>
              <a:gd name="connsiteX28" fmla="*/ 85725 w 171450"/>
              <a:gd name="connsiteY28" fmla="*/ 38106 h 180975"/>
              <a:gd name="connsiteX29" fmla="*/ 84356 w 171450"/>
              <a:gd name="connsiteY29" fmla="*/ 41498 h 180975"/>
              <a:gd name="connsiteX30" fmla="*/ 80963 w 171450"/>
              <a:gd name="connsiteY30" fmla="*/ 42863 h 180975"/>
              <a:gd name="connsiteX31" fmla="*/ 76200 w 171450"/>
              <a:gd name="connsiteY31" fmla="*/ 42863 h 180975"/>
              <a:gd name="connsiteX32" fmla="*/ 76200 w 171450"/>
              <a:gd name="connsiteY32" fmla="*/ 123825 h 180975"/>
              <a:gd name="connsiteX33" fmla="*/ 73626 w 171450"/>
              <a:gd name="connsiteY33" fmla="*/ 130776 h 180975"/>
              <a:gd name="connsiteX34" fmla="*/ 66675 w 171450"/>
              <a:gd name="connsiteY34" fmla="*/ 133350 h 180975"/>
              <a:gd name="connsiteX35" fmla="*/ 47625 w 171450"/>
              <a:gd name="connsiteY35" fmla="*/ 133350 h 180975"/>
              <a:gd name="connsiteX36" fmla="*/ 47625 w 171450"/>
              <a:gd name="connsiteY36" fmla="*/ 180975 h 180975"/>
              <a:gd name="connsiteX37" fmla="*/ 19050 w 171450"/>
              <a:gd name="connsiteY37" fmla="*/ 123825 h 180975"/>
              <a:gd name="connsiteX38" fmla="*/ 66675 w 171450"/>
              <a:gd name="connsiteY38" fmla="*/ 123825 h 180975"/>
              <a:gd name="connsiteX39" fmla="*/ 66675 w 171450"/>
              <a:gd name="connsiteY39" fmla="*/ 101844 h 180975"/>
              <a:gd name="connsiteX40" fmla="*/ 45244 w 171450"/>
              <a:gd name="connsiteY40" fmla="*/ 101844 h 180975"/>
              <a:gd name="connsiteX41" fmla="*/ 42295 w 171450"/>
              <a:gd name="connsiteY41" fmla="*/ 100580 h 180975"/>
              <a:gd name="connsiteX42" fmla="*/ 41031 w 171450"/>
              <a:gd name="connsiteY42" fmla="*/ 97631 h 180975"/>
              <a:gd name="connsiteX43" fmla="*/ 42295 w 171450"/>
              <a:gd name="connsiteY43" fmla="*/ 94682 h 180975"/>
              <a:gd name="connsiteX44" fmla="*/ 45244 w 171450"/>
              <a:gd name="connsiteY44" fmla="*/ 93418 h 180975"/>
              <a:gd name="connsiteX45" fmla="*/ 66675 w 171450"/>
              <a:gd name="connsiteY45" fmla="*/ 93418 h 180975"/>
              <a:gd name="connsiteX46" fmla="*/ 66675 w 171450"/>
              <a:gd name="connsiteY46" fmla="*/ 73269 h 180975"/>
              <a:gd name="connsiteX47" fmla="*/ 45244 w 171450"/>
              <a:gd name="connsiteY47" fmla="*/ 73269 h 180975"/>
              <a:gd name="connsiteX48" fmla="*/ 42295 w 171450"/>
              <a:gd name="connsiteY48" fmla="*/ 72005 h 180975"/>
              <a:gd name="connsiteX49" fmla="*/ 41031 w 171450"/>
              <a:gd name="connsiteY49" fmla="*/ 69056 h 180975"/>
              <a:gd name="connsiteX50" fmla="*/ 42295 w 171450"/>
              <a:gd name="connsiteY50" fmla="*/ 66107 h 180975"/>
              <a:gd name="connsiteX51" fmla="*/ 45244 w 171450"/>
              <a:gd name="connsiteY51" fmla="*/ 64843 h 180975"/>
              <a:gd name="connsiteX52" fmla="*/ 66675 w 171450"/>
              <a:gd name="connsiteY52" fmla="*/ 64843 h 180975"/>
              <a:gd name="connsiteX53" fmla="*/ 66675 w 171450"/>
              <a:gd name="connsiteY53" fmla="*/ 42863 h 180975"/>
              <a:gd name="connsiteX54" fmla="*/ 19050 w 171450"/>
              <a:gd name="connsiteY54" fmla="*/ 42863 h 180975"/>
              <a:gd name="connsiteX55" fmla="*/ 19050 w 171450"/>
              <a:gd name="connsiteY55" fmla="*/ 123825 h 180975"/>
              <a:gd name="connsiteX56" fmla="*/ 114300 w 171450"/>
              <a:gd name="connsiteY56" fmla="*/ 180975 h 180975"/>
              <a:gd name="connsiteX57" fmla="*/ 107349 w 171450"/>
              <a:gd name="connsiteY57" fmla="*/ 178401 h 180975"/>
              <a:gd name="connsiteX58" fmla="*/ 104775 w 171450"/>
              <a:gd name="connsiteY58" fmla="*/ 171450 h 180975"/>
              <a:gd name="connsiteX59" fmla="*/ 104775 w 171450"/>
              <a:gd name="connsiteY59" fmla="*/ 104775 h 180975"/>
              <a:gd name="connsiteX60" fmla="*/ 107706 w 171450"/>
              <a:gd name="connsiteY60" fmla="*/ 93476 h 180975"/>
              <a:gd name="connsiteX61" fmla="*/ 113256 w 171450"/>
              <a:gd name="connsiteY61" fmla="*/ 86036 h 180975"/>
              <a:gd name="connsiteX62" fmla="*/ 117377 w 171450"/>
              <a:gd name="connsiteY62" fmla="*/ 81137 h 180975"/>
              <a:gd name="connsiteX63" fmla="*/ 119063 w 171450"/>
              <a:gd name="connsiteY63" fmla="*/ 76200 h 180975"/>
              <a:gd name="connsiteX64" fmla="*/ 119063 w 171450"/>
              <a:gd name="connsiteY64" fmla="*/ 66675 h 180975"/>
              <a:gd name="connsiteX65" fmla="*/ 114300 w 171450"/>
              <a:gd name="connsiteY65" fmla="*/ 66675 h 180975"/>
              <a:gd name="connsiteX66" fmla="*/ 110907 w 171450"/>
              <a:gd name="connsiteY66" fmla="*/ 65304 h 180975"/>
              <a:gd name="connsiteX67" fmla="*/ 109538 w 171450"/>
              <a:gd name="connsiteY67" fmla="*/ 61906 h 180975"/>
              <a:gd name="connsiteX68" fmla="*/ 110907 w 171450"/>
              <a:gd name="connsiteY68" fmla="*/ 58515 h 180975"/>
              <a:gd name="connsiteX69" fmla="*/ 114300 w 171450"/>
              <a:gd name="connsiteY69" fmla="*/ 57150 h 180975"/>
              <a:gd name="connsiteX70" fmla="*/ 161925 w 171450"/>
              <a:gd name="connsiteY70" fmla="*/ 57150 h 180975"/>
              <a:gd name="connsiteX71" fmla="*/ 165318 w 171450"/>
              <a:gd name="connsiteY71" fmla="*/ 58521 h 180975"/>
              <a:gd name="connsiteX72" fmla="*/ 166688 w 171450"/>
              <a:gd name="connsiteY72" fmla="*/ 61919 h 180975"/>
              <a:gd name="connsiteX73" fmla="*/ 165318 w 171450"/>
              <a:gd name="connsiteY73" fmla="*/ 65310 h 180975"/>
              <a:gd name="connsiteX74" fmla="*/ 161925 w 171450"/>
              <a:gd name="connsiteY74" fmla="*/ 66675 h 180975"/>
              <a:gd name="connsiteX75" fmla="*/ 157163 w 171450"/>
              <a:gd name="connsiteY75" fmla="*/ 66675 h 180975"/>
              <a:gd name="connsiteX76" fmla="*/ 157163 w 171450"/>
              <a:gd name="connsiteY76" fmla="*/ 76200 h 180975"/>
              <a:gd name="connsiteX77" fmla="*/ 158903 w 171450"/>
              <a:gd name="connsiteY77" fmla="*/ 81219 h 180975"/>
              <a:gd name="connsiteX78" fmla="*/ 163134 w 171450"/>
              <a:gd name="connsiteY78" fmla="*/ 86201 h 180975"/>
              <a:gd name="connsiteX79" fmla="*/ 168602 w 171450"/>
              <a:gd name="connsiteY79" fmla="*/ 93601 h 180975"/>
              <a:gd name="connsiteX80" fmla="*/ 171450 w 171450"/>
              <a:gd name="connsiteY80" fmla="*/ 104708 h 180975"/>
              <a:gd name="connsiteX81" fmla="*/ 171450 w 171450"/>
              <a:gd name="connsiteY81" fmla="*/ 171450 h 180975"/>
              <a:gd name="connsiteX82" fmla="*/ 168876 w 171450"/>
              <a:gd name="connsiteY82" fmla="*/ 178401 h 180975"/>
              <a:gd name="connsiteX83" fmla="*/ 161925 w 171450"/>
              <a:gd name="connsiteY83" fmla="*/ 180975 h 180975"/>
              <a:gd name="connsiteX84" fmla="*/ 114300 w 171450"/>
              <a:gd name="connsiteY84" fmla="*/ 180975 h 180975"/>
              <a:gd name="connsiteX85" fmla="*/ 114300 w 171450"/>
              <a:gd name="connsiteY85" fmla="*/ 112468 h 180975"/>
              <a:gd name="connsiteX86" fmla="*/ 161925 w 171450"/>
              <a:gd name="connsiteY86" fmla="*/ 112468 h 180975"/>
              <a:gd name="connsiteX87" fmla="*/ 161925 w 171450"/>
              <a:gd name="connsiteY87" fmla="*/ 104775 h 180975"/>
              <a:gd name="connsiteX88" fmla="*/ 159782 w 171450"/>
              <a:gd name="connsiteY88" fmla="*/ 96935 h 180975"/>
              <a:gd name="connsiteX89" fmla="*/ 154653 w 171450"/>
              <a:gd name="connsiteY89" fmla="*/ 90488 h 180975"/>
              <a:gd name="connsiteX90" fmla="*/ 149901 w 171450"/>
              <a:gd name="connsiteY90" fmla="*/ 84526 h 180975"/>
              <a:gd name="connsiteX91" fmla="*/ 147638 w 171450"/>
              <a:gd name="connsiteY91" fmla="*/ 76200 h 180975"/>
              <a:gd name="connsiteX92" fmla="*/ 147638 w 171450"/>
              <a:gd name="connsiteY92" fmla="*/ 66675 h 180975"/>
              <a:gd name="connsiteX93" fmla="*/ 128588 w 171450"/>
              <a:gd name="connsiteY93" fmla="*/ 66675 h 180975"/>
              <a:gd name="connsiteX94" fmla="*/ 128588 w 171450"/>
              <a:gd name="connsiteY94" fmla="*/ 76200 h 180975"/>
              <a:gd name="connsiteX95" fmla="*/ 126325 w 171450"/>
              <a:gd name="connsiteY95" fmla="*/ 84417 h 180975"/>
              <a:gd name="connsiteX96" fmla="*/ 121627 w 171450"/>
              <a:gd name="connsiteY96" fmla="*/ 90432 h 180975"/>
              <a:gd name="connsiteX97" fmla="*/ 116471 w 171450"/>
              <a:gd name="connsiteY97" fmla="*/ 96908 h 180975"/>
              <a:gd name="connsiteX98" fmla="*/ 114300 w 171450"/>
              <a:gd name="connsiteY98" fmla="*/ 104775 h 180975"/>
              <a:gd name="connsiteX99" fmla="*/ 114300 w 171450"/>
              <a:gd name="connsiteY99" fmla="*/ 112468 h 180975"/>
              <a:gd name="connsiteX100" fmla="*/ 114300 w 171450"/>
              <a:gd name="connsiteY100" fmla="*/ 141043 h 180975"/>
              <a:gd name="connsiteX101" fmla="*/ 161925 w 171450"/>
              <a:gd name="connsiteY101" fmla="*/ 141043 h 180975"/>
              <a:gd name="connsiteX102" fmla="*/ 161925 w 171450"/>
              <a:gd name="connsiteY102" fmla="*/ 120894 h 180975"/>
              <a:gd name="connsiteX103" fmla="*/ 114300 w 171450"/>
              <a:gd name="connsiteY103" fmla="*/ 120894 h 180975"/>
              <a:gd name="connsiteX104" fmla="*/ 114300 w 171450"/>
              <a:gd name="connsiteY104" fmla="*/ 141043 h 180975"/>
              <a:gd name="connsiteX105" fmla="*/ 114300 w 171450"/>
              <a:gd name="connsiteY105" fmla="*/ 171450 h 180975"/>
              <a:gd name="connsiteX106" fmla="*/ 161925 w 171450"/>
              <a:gd name="connsiteY106" fmla="*/ 171450 h 180975"/>
              <a:gd name="connsiteX107" fmla="*/ 161925 w 171450"/>
              <a:gd name="connsiteY107" fmla="*/ 149469 h 180975"/>
              <a:gd name="connsiteX108" fmla="*/ 114300 w 171450"/>
              <a:gd name="connsiteY108" fmla="*/ 149469 h 180975"/>
              <a:gd name="connsiteX109" fmla="*/ 114300 w 171450"/>
              <a:gd name="connsiteY109" fmla="*/ 171450 h 180975"/>
              <a:gd name="connsiteX110" fmla="*/ 114300 w 171450"/>
              <a:gd name="connsiteY110" fmla="*/ 141043 h 180975"/>
              <a:gd name="connsiteX111" fmla="*/ 161925 w 171450"/>
              <a:gd name="connsiteY111" fmla="*/ 141043 h 180975"/>
              <a:gd name="connsiteX112" fmla="*/ 114300 w 171450"/>
              <a:gd name="connsiteY112" fmla="*/ 14104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71450" h="180975">
                <a:moveTo>
                  <a:pt x="47625" y="180975"/>
                </a:moveTo>
                <a:lnTo>
                  <a:pt x="38100" y="173831"/>
                </a:lnTo>
                <a:lnTo>
                  <a:pt x="38100" y="133350"/>
                </a:lnTo>
                <a:lnTo>
                  <a:pt x="19050" y="133350"/>
                </a:lnTo>
                <a:cubicBezTo>
                  <a:pt x="16131" y="133350"/>
                  <a:pt x="13814" y="132492"/>
                  <a:pt x="12099" y="130776"/>
                </a:cubicBezTo>
                <a:cubicBezTo>
                  <a:pt x="10383" y="129061"/>
                  <a:pt x="9525" y="126744"/>
                  <a:pt x="9525" y="123825"/>
                </a:cubicBezTo>
                <a:lnTo>
                  <a:pt x="9525" y="42863"/>
                </a:lnTo>
                <a:lnTo>
                  <a:pt x="4763" y="42863"/>
                </a:lnTo>
                <a:cubicBezTo>
                  <a:pt x="3413" y="42863"/>
                  <a:pt x="2282" y="42405"/>
                  <a:pt x="1369" y="41491"/>
                </a:cubicBezTo>
                <a:cubicBezTo>
                  <a:pt x="456" y="40577"/>
                  <a:pt x="0" y="39445"/>
                  <a:pt x="0" y="38094"/>
                </a:cubicBezTo>
                <a:cubicBezTo>
                  <a:pt x="0" y="36742"/>
                  <a:pt x="456" y="35612"/>
                  <a:pt x="1369" y="34702"/>
                </a:cubicBezTo>
                <a:cubicBezTo>
                  <a:pt x="2282" y="33792"/>
                  <a:pt x="3413" y="33338"/>
                  <a:pt x="4763" y="33338"/>
                </a:cubicBezTo>
                <a:lnTo>
                  <a:pt x="38100" y="33338"/>
                </a:lnTo>
                <a:lnTo>
                  <a:pt x="38100" y="9525"/>
                </a:lnTo>
                <a:lnTo>
                  <a:pt x="28575" y="9525"/>
                </a:lnTo>
                <a:cubicBezTo>
                  <a:pt x="27226" y="9525"/>
                  <a:pt x="26095" y="9068"/>
                  <a:pt x="25182" y="8154"/>
                </a:cubicBezTo>
                <a:cubicBezTo>
                  <a:pt x="24269" y="7240"/>
                  <a:pt x="23813" y="6107"/>
                  <a:pt x="23813" y="4756"/>
                </a:cubicBezTo>
                <a:cubicBezTo>
                  <a:pt x="23813" y="3405"/>
                  <a:pt x="24269" y="2274"/>
                  <a:pt x="25182" y="1365"/>
                </a:cubicBezTo>
                <a:cubicBezTo>
                  <a:pt x="26095" y="455"/>
                  <a:pt x="27226" y="0"/>
                  <a:pt x="28575" y="0"/>
                </a:cubicBezTo>
                <a:lnTo>
                  <a:pt x="57150" y="0"/>
                </a:lnTo>
                <a:cubicBezTo>
                  <a:pt x="58499" y="0"/>
                  <a:pt x="59630" y="457"/>
                  <a:pt x="60543" y="1371"/>
                </a:cubicBezTo>
                <a:cubicBezTo>
                  <a:pt x="61456" y="2285"/>
                  <a:pt x="61913" y="3418"/>
                  <a:pt x="61913" y="4769"/>
                </a:cubicBezTo>
                <a:cubicBezTo>
                  <a:pt x="61913" y="6120"/>
                  <a:pt x="61456" y="7251"/>
                  <a:pt x="60543" y="8160"/>
                </a:cubicBezTo>
                <a:cubicBezTo>
                  <a:pt x="59630" y="9070"/>
                  <a:pt x="58499" y="9525"/>
                  <a:pt x="57150" y="9525"/>
                </a:cubicBezTo>
                <a:lnTo>
                  <a:pt x="47625" y="9525"/>
                </a:lnTo>
                <a:lnTo>
                  <a:pt x="47625" y="33338"/>
                </a:lnTo>
                <a:lnTo>
                  <a:pt x="80963" y="33338"/>
                </a:lnTo>
                <a:cubicBezTo>
                  <a:pt x="82312" y="33338"/>
                  <a:pt x="83443" y="33795"/>
                  <a:pt x="84356" y="34709"/>
                </a:cubicBezTo>
                <a:cubicBezTo>
                  <a:pt x="85269" y="35623"/>
                  <a:pt x="85725" y="36755"/>
                  <a:pt x="85725" y="38106"/>
                </a:cubicBezTo>
                <a:cubicBezTo>
                  <a:pt x="85725" y="39458"/>
                  <a:pt x="85269" y="40588"/>
                  <a:pt x="84356" y="41498"/>
                </a:cubicBezTo>
                <a:cubicBezTo>
                  <a:pt x="83443" y="42408"/>
                  <a:pt x="82312" y="42863"/>
                  <a:pt x="80963" y="42863"/>
                </a:cubicBezTo>
                <a:lnTo>
                  <a:pt x="76200" y="42863"/>
                </a:lnTo>
                <a:lnTo>
                  <a:pt x="76200" y="123825"/>
                </a:lnTo>
                <a:cubicBezTo>
                  <a:pt x="76200" y="126744"/>
                  <a:pt x="75342" y="129061"/>
                  <a:pt x="73626" y="130776"/>
                </a:cubicBezTo>
                <a:cubicBezTo>
                  <a:pt x="71911" y="132492"/>
                  <a:pt x="69594" y="133350"/>
                  <a:pt x="66675" y="133350"/>
                </a:cubicBezTo>
                <a:lnTo>
                  <a:pt x="47625" y="133350"/>
                </a:lnTo>
                <a:lnTo>
                  <a:pt x="47625" y="180975"/>
                </a:lnTo>
                <a:close/>
                <a:moveTo>
                  <a:pt x="19050" y="123825"/>
                </a:moveTo>
                <a:lnTo>
                  <a:pt x="66675" y="123825"/>
                </a:lnTo>
                <a:lnTo>
                  <a:pt x="66675" y="101844"/>
                </a:lnTo>
                <a:lnTo>
                  <a:pt x="45244" y="101844"/>
                </a:lnTo>
                <a:cubicBezTo>
                  <a:pt x="44120" y="101844"/>
                  <a:pt x="43137" y="101423"/>
                  <a:pt x="42295" y="100580"/>
                </a:cubicBezTo>
                <a:cubicBezTo>
                  <a:pt x="41452" y="99738"/>
                  <a:pt x="41031" y="98755"/>
                  <a:pt x="41031" y="97631"/>
                </a:cubicBezTo>
                <a:cubicBezTo>
                  <a:pt x="41031" y="96508"/>
                  <a:pt x="41452" y="95525"/>
                  <a:pt x="42295" y="94682"/>
                </a:cubicBezTo>
                <a:cubicBezTo>
                  <a:pt x="43137" y="93840"/>
                  <a:pt x="44120" y="93418"/>
                  <a:pt x="45244" y="93418"/>
                </a:cubicBezTo>
                <a:lnTo>
                  <a:pt x="66675" y="93418"/>
                </a:lnTo>
                <a:lnTo>
                  <a:pt x="66675" y="73269"/>
                </a:lnTo>
                <a:lnTo>
                  <a:pt x="45244" y="73269"/>
                </a:lnTo>
                <a:cubicBezTo>
                  <a:pt x="44120" y="73269"/>
                  <a:pt x="43137" y="72848"/>
                  <a:pt x="42295" y="72005"/>
                </a:cubicBezTo>
                <a:cubicBezTo>
                  <a:pt x="41452" y="71163"/>
                  <a:pt x="41031" y="70180"/>
                  <a:pt x="41031" y="69056"/>
                </a:cubicBezTo>
                <a:cubicBezTo>
                  <a:pt x="41031" y="67933"/>
                  <a:pt x="41452" y="66950"/>
                  <a:pt x="42295" y="66107"/>
                </a:cubicBezTo>
                <a:cubicBezTo>
                  <a:pt x="43137" y="65265"/>
                  <a:pt x="44120" y="64843"/>
                  <a:pt x="45244" y="64843"/>
                </a:cubicBezTo>
                <a:lnTo>
                  <a:pt x="66675" y="64843"/>
                </a:lnTo>
                <a:lnTo>
                  <a:pt x="66675" y="42863"/>
                </a:lnTo>
                <a:lnTo>
                  <a:pt x="19050" y="42863"/>
                </a:lnTo>
                <a:lnTo>
                  <a:pt x="19050" y="123825"/>
                </a:lnTo>
                <a:close/>
                <a:moveTo>
                  <a:pt x="114300" y="180975"/>
                </a:moveTo>
                <a:cubicBezTo>
                  <a:pt x="111381" y="180975"/>
                  <a:pt x="109064" y="180117"/>
                  <a:pt x="107349" y="178401"/>
                </a:cubicBezTo>
                <a:cubicBezTo>
                  <a:pt x="105633" y="176686"/>
                  <a:pt x="104775" y="174369"/>
                  <a:pt x="104775" y="171450"/>
                </a:cubicBezTo>
                <a:lnTo>
                  <a:pt x="104775" y="104775"/>
                </a:lnTo>
                <a:cubicBezTo>
                  <a:pt x="104775" y="100224"/>
                  <a:pt x="105752" y="96458"/>
                  <a:pt x="107706" y="93476"/>
                </a:cubicBezTo>
                <a:cubicBezTo>
                  <a:pt x="109660" y="90495"/>
                  <a:pt x="111510" y="88015"/>
                  <a:pt x="113256" y="86036"/>
                </a:cubicBezTo>
                <a:cubicBezTo>
                  <a:pt x="114880" y="84180"/>
                  <a:pt x="116254" y="82547"/>
                  <a:pt x="117377" y="81137"/>
                </a:cubicBezTo>
                <a:cubicBezTo>
                  <a:pt x="118501" y="79726"/>
                  <a:pt x="119063" y="78081"/>
                  <a:pt x="119063" y="76200"/>
                </a:cubicBezTo>
                <a:lnTo>
                  <a:pt x="119063" y="66675"/>
                </a:lnTo>
                <a:lnTo>
                  <a:pt x="114300" y="66675"/>
                </a:lnTo>
                <a:cubicBezTo>
                  <a:pt x="112951" y="66675"/>
                  <a:pt x="111820" y="66218"/>
                  <a:pt x="110907" y="65304"/>
                </a:cubicBezTo>
                <a:cubicBezTo>
                  <a:pt x="109994" y="64390"/>
                  <a:pt x="109538" y="63257"/>
                  <a:pt x="109538" y="61906"/>
                </a:cubicBezTo>
                <a:cubicBezTo>
                  <a:pt x="109538" y="60555"/>
                  <a:pt x="109994" y="59424"/>
                  <a:pt x="110907" y="58515"/>
                </a:cubicBezTo>
                <a:cubicBezTo>
                  <a:pt x="111820" y="57605"/>
                  <a:pt x="112951" y="57150"/>
                  <a:pt x="114300" y="57150"/>
                </a:cubicBezTo>
                <a:lnTo>
                  <a:pt x="161925" y="57150"/>
                </a:lnTo>
                <a:cubicBezTo>
                  <a:pt x="163274" y="57150"/>
                  <a:pt x="164405" y="57607"/>
                  <a:pt x="165318" y="58521"/>
                </a:cubicBezTo>
                <a:cubicBezTo>
                  <a:pt x="166231" y="59435"/>
                  <a:pt x="166688" y="60568"/>
                  <a:pt x="166688" y="61919"/>
                </a:cubicBezTo>
                <a:cubicBezTo>
                  <a:pt x="166688" y="63270"/>
                  <a:pt x="166231" y="64401"/>
                  <a:pt x="165318" y="65310"/>
                </a:cubicBezTo>
                <a:cubicBezTo>
                  <a:pt x="164405" y="66220"/>
                  <a:pt x="163274" y="66675"/>
                  <a:pt x="161925" y="66675"/>
                </a:cubicBezTo>
                <a:lnTo>
                  <a:pt x="157163" y="66675"/>
                </a:lnTo>
                <a:lnTo>
                  <a:pt x="157163" y="76200"/>
                </a:lnTo>
                <a:cubicBezTo>
                  <a:pt x="157163" y="78081"/>
                  <a:pt x="157743" y="79754"/>
                  <a:pt x="158903" y="81219"/>
                </a:cubicBezTo>
                <a:cubicBezTo>
                  <a:pt x="160063" y="82684"/>
                  <a:pt x="161473" y="84345"/>
                  <a:pt x="163134" y="86201"/>
                </a:cubicBezTo>
                <a:cubicBezTo>
                  <a:pt x="164880" y="88180"/>
                  <a:pt x="166703" y="90646"/>
                  <a:pt x="168602" y="93601"/>
                </a:cubicBezTo>
                <a:cubicBezTo>
                  <a:pt x="170501" y="96557"/>
                  <a:pt x="171450" y="100259"/>
                  <a:pt x="171450" y="104708"/>
                </a:cubicBezTo>
                <a:lnTo>
                  <a:pt x="171450" y="171450"/>
                </a:lnTo>
                <a:cubicBezTo>
                  <a:pt x="171450" y="174369"/>
                  <a:pt x="170592" y="176686"/>
                  <a:pt x="168876" y="178401"/>
                </a:cubicBezTo>
                <a:cubicBezTo>
                  <a:pt x="167161" y="180117"/>
                  <a:pt x="164844" y="180975"/>
                  <a:pt x="161925" y="180975"/>
                </a:cubicBezTo>
                <a:lnTo>
                  <a:pt x="114300" y="180975"/>
                </a:lnTo>
                <a:close/>
                <a:moveTo>
                  <a:pt x="114300" y="112468"/>
                </a:moveTo>
                <a:lnTo>
                  <a:pt x="161925" y="112468"/>
                </a:lnTo>
                <a:lnTo>
                  <a:pt x="161925" y="104775"/>
                </a:lnTo>
                <a:cubicBezTo>
                  <a:pt x="161925" y="101661"/>
                  <a:pt x="161211" y="99048"/>
                  <a:pt x="159782" y="96935"/>
                </a:cubicBezTo>
                <a:cubicBezTo>
                  <a:pt x="158353" y="94823"/>
                  <a:pt x="156643" y="92673"/>
                  <a:pt x="154653" y="90488"/>
                </a:cubicBezTo>
                <a:cubicBezTo>
                  <a:pt x="152993" y="88706"/>
                  <a:pt x="151409" y="86719"/>
                  <a:pt x="149901" y="84526"/>
                </a:cubicBezTo>
                <a:cubicBezTo>
                  <a:pt x="148392" y="82334"/>
                  <a:pt x="147638" y="79558"/>
                  <a:pt x="147638" y="76200"/>
                </a:cubicBezTo>
                <a:lnTo>
                  <a:pt x="147638" y="66675"/>
                </a:lnTo>
                <a:lnTo>
                  <a:pt x="128588" y="66675"/>
                </a:lnTo>
                <a:lnTo>
                  <a:pt x="128588" y="76200"/>
                </a:lnTo>
                <a:cubicBezTo>
                  <a:pt x="128588" y="79487"/>
                  <a:pt x="127833" y="82226"/>
                  <a:pt x="126325" y="84417"/>
                </a:cubicBezTo>
                <a:cubicBezTo>
                  <a:pt x="124817" y="86608"/>
                  <a:pt x="123251" y="88613"/>
                  <a:pt x="121627" y="90432"/>
                </a:cubicBezTo>
                <a:cubicBezTo>
                  <a:pt x="119636" y="92618"/>
                  <a:pt x="117918" y="94777"/>
                  <a:pt x="116471" y="96908"/>
                </a:cubicBezTo>
                <a:cubicBezTo>
                  <a:pt x="115024" y="99039"/>
                  <a:pt x="114300" y="101661"/>
                  <a:pt x="114300" y="104775"/>
                </a:cubicBezTo>
                <a:lnTo>
                  <a:pt x="114300" y="112468"/>
                </a:lnTo>
                <a:close/>
                <a:moveTo>
                  <a:pt x="114300" y="141043"/>
                </a:moveTo>
                <a:lnTo>
                  <a:pt x="161925" y="141043"/>
                </a:lnTo>
                <a:lnTo>
                  <a:pt x="161925" y="120894"/>
                </a:lnTo>
                <a:lnTo>
                  <a:pt x="114300" y="120894"/>
                </a:lnTo>
                <a:lnTo>
                  <a:pt x="114300" y="141043"/>
                </a:lnTo>
                <a:close/>
                <a:moveTo>
                  <a:pt x="114300" y="171450"/>
                </a:moveTo>
                <a:lnTo>
                  <a:pt x="161925" y="171450"/>
                </a:lnTo>
                <a:lnTo>
                  <a:pt x="161925" y="149469"/>
                </a:lnTo>
                <a:lnTo>
                  <a:pt x="114300" y="149469"/>
                </a:lnTo>
                <a:lnTo>
                  <a:pt x="114300" y="171450"/>
                </a:lnTo>
                <a:close/>
                <a:moveTo>
                  <a:pt x="114300" y="141043"/>
                </a:moveTo>
                <a:lnTo>
                  <a:pt x="161925" y="141043"/>
                </a:lnTo>
                <a:lnTo>
                  <a:pt x="114300" y="141043"/>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General information</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0" name="TextBox 9">
            <a:extLst>
              <a:ext uri="{FF2B5EF4-FFF2-40B4-BE49-F238E27FC236}">
                <a16:creationId xmlns:a16="http://schemas.microsoft.com/office/drawing/2014/main" id="{C9041CF2-4065-9448-BD94-4E0A248E04D6}"/>
              </a:ext>
            </a:extLst>
          </p:cNvPr>
          <p:cNvSpPr txBox="1"/>
          <p:nvPr/>
        </p:nvSpPr>
        <p:spPr>
          <a:xfrm>
            <a:off x="431799" y="872124"/>
            <a:ext cx="4140201" cy="550962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b="1" dirty="0" err="1">
                <a:solidFill>
                  <a:schemeClr val="tx1"/>
                </a:solidFill>
              </a:rPr>
              <a:t>Definition:</a:t>
            </a:r>
          </a:p>
          <a:p>
            <a:pPr>
              <a:spcAft>
                <a:spcPts val="800"/>
              </a:spcAft>
            </a:pPr>
            <a:endParaRPr lang="en-GB" sz="1600" dirty="0" err="1">
              <a:solidFill>
                <a:schemeClr val="tx1"/>
              </a:solidFill>
            </a:endParaRPr>
          </a:p>
          <a:p>
            <a:pPr marL="488950" indent="-177800">
              <a:spcAft>
                <a:spcPts val="800"/>
              </a:spcAft>
            </a:pPr>
            <a:r>
              <a:rPr lang="en-GB" sz="1600" dirty="0" err="1">
                <a:solidFill>
                  <a:schemeClr val="tx1"/>
                </a:solidFill>
              </a:rPr>
              <a:t>– Infections contracted by a patient during treatment in a hospital or other health facility</a:t>
            </a:r>
          </a:p>
          <a:p>
            <a:pPr marL="488950" indent="-177800">
              <a:spcAft>
                <a:spcPts val="800"/>
              </a:spcAft>
            </a:pPr>
            <a:endParaRPr lang="en-GB" sz="1600" dirty="0" err="1">
              <a:solidFill>
                <a:schemeClr val="tx1"/>
              </a:solidFill>
            </a:endParaRPr>
          </a:p>
          <a:p>
            <a:pPr marL="488950" indent="-177800">
              <a:spcAft>
                <a:spcPts val="800"/>
              </a:spcAft>
            </a:pPr>
            <a:r>
              <a:rPr lang="en-GB" sz="1600" dirty="0" err="1">
                <a:solidFill>
                  <a:schemeClr val="tx1"/>
                </a:solidFill>
              </a:rPr>
              <a:t>– Occupational infections contracted by healthcare staff</a:t>
            </a:r>
          </a:p>
        </p:txBody>
      </p:sp>
      <p:sp>
        <p:nvSpPr>
          <p:cNvPr id="13" name="Graphic 11">
            <a:extLst>
              <a:ext uri="{FF2B5EF4-FFF2-40B4-BE49-F238E27FC236}">
                <a16:creationId xmlns:a16="http://schemas.microsoft.com/office/drawing/2014/main" id="{208A0175-970A-1C4A-98D5-7D5D4E5D67B4}"/>
              </a:ext>
            </a:extLst>
          </p:cNvPr>
          <p:cNvSpPr>
            <a:spLocks noChangeAspect="1"/>
          </p:cNvSpPr>
          <p:nvPr/>
        </p:nvSpPr>
        <p:spPr>
          <a:xfrm>
            <a:off x="6955593" y="1466937"/>
            <a:ext cx="1440000" cy="1440000"/>
          </a:xfrm>
          <a:custGeom>
            <a:avLst/>
            <a:gdLst>
              <a:gd name="connsiteX0" fmla="*/ 15386 w 152400"/>
              <a:gd name="connsiteY0" fmla="*/ 142875 h 152400"/>
              <a:gd name="connsiteX1" fmla="*/ 95250 w 152400"/>
              <a:gd name="connsiteY1" fmla="*/ 142875 h 152400"/>
              <a:gd name="connsiteX2" fmla="*/ 95250 w 152400"/>
              <a:gd name="connsiteY2" fmla="*/ 95250 h 152400"/>
              <a:gd name="connsiteX3" fmla="*/ 142875 w 152400"/>
              <a:gd name="connsiteY3" fmla="*/ 95250 h 152400"/>
              <a:gd name="connsiteX4" fmla="*/ 142875 w 152400"/>
              <a:gd name="connsiteY4" fmla="*/ 15386 h 152400"/>
              <a:gd name="connsiteX5" fmla="*/ 141226 w 152400"/>
              <a:gd name="connsiteY5" fmla="*/ 11174 h 152400"/>
              <a:gd name="connsiteX6" fmla="*/ 137014 w 152400"/>
              <a:gd name="connsiteY6" fmla="*/ 9525 h 152400"/>
              <a:gd name="connsiteX7" fmla="*/ 15386 w 152400"/>
              <a:gd name="connsiteY7" fmla="*/ 9525 h 152400"/>
              <a:gd name="connsiteX8" fmla="*/ 11174 w 152400"/>
              <a:gd name="connsiteY8" fmla="*/ 11174 h 152400"/>
              <a:gd name="connsiteX9" fmla="*/ 9525 w 152400"/>
              <a:gd name="connsiteY9" fmla="*/ 15386 h 152400"/>
              <a:gd name="connsiteX10" fmla="*/ 9525 w 152400"/>
              <a:gd name="connsiteY10" fmla="*/ 137014 h 152400"/>
              <a:gd name="connsiteX11" fmla="*/ 11174 w 152400"/>
              <a:gd name="connsiteY11" fmla="*/ 141226 h 152400"/>
              <a:gd name="connsiteX12" fmla="*/ 15386 w 152400"/>
              <a:gd name="connsiteY12" fmla="*/ 142875 h 152400"/>
              <a:gd name="connsiteX13" fmla="*/ 15386 w 152400"/>
              <a:gd name="connsiteY13" fmla="*/ 152400 h 152400"/>
              <a:gd name="connsiteX14" fmla="*/ 4497 w 152400"/>
              <a:gd name="connsiteY14" fmla="*/ 147903 h 152400"/>
              <a:gd name="connsiteX15" fmla="*/ 0 w 152400"/>
              <a:gd name="connsiteY15" fmla="*/ 137014 h 152400"/>
              <a:gd name="connsiteX16" fmla="*/ 0 w 152400"/>
              <a:gd name="connsiteY16" fmla="*/ 15386 h 152400"/>
              <a:gd name="connsiteX17" fmla="*/ 4497 w 152400"/>
              <a:gd name="connsiteY17" fmla="*/ 4497 h 152400"/>
              <a:gd name="connsiteX18" fmla="*/ 15386 w 152400"/>
              <a:gd name="connsiteY18" fmla="*/ 0 h 152400"/>
              <a:gd name="connsiteX19" fmla="*/ 137014 w 152400"/>
              <a:gd name="connsiteY19" fmla="*/ 0 h 152400"/>
              <a:gd name="connsiteX20" fmla="*/ 147903 w 152400"/>
              <a:gd name="connsiteY20" fmla="*/ 4497 h 152400"/>
              <a:gd name="connsiteX21" fmla="*/ 152400 w 152400"/>
              <a:gd name="connsiteY21" fmla="*/ 15386 h 152400"/>
              <a:gd name="connsiteX22" fmla="*/ 152400 w 152400"/>
              <a:gd name="connsiteY22" fmla="*/ 97998 h 152400"/>
              <a:gd name="connsiteX23" fmla="*/ 97998 w 152400"/>
              <a:gd name="connsiteY23" fmla="*/ 152400 h 152400"/>
              <a:gd name="connsiteX24" fmla="*/ 15386 w 152400"/>
              <a:gd name="connsiteY24" fmla="*/ 152400 h 152400"/>
              <a:gd name="connsiteX25" fmla="*/ 37001 w 152400"/>
              <a:gd name="connsiteY25" fmla="*/ 90121 h 152400"/>
              <a:gd name="connsiteX26" fmla="*/ 37001 w 152400"/>
              <a:gd name="connsiteY26" fmla="*/ 80596 h 152400"/>
              <a:gd name="connsiteX27" fmla="*/ 76200 w 152400"/>
              <a:gd name="connsiteY27" fmla="*/ 80596 h 152400"/>
              <a:gd name="connsiteX28" fmla="*/ 76200 w 152400"/>
              <a:gd name="connsiteY28" fmla="*/ 90121 h 152400"/>
              <a:gd name="connsiteX29" fmla="*/ 37001 w 152400"/>
              <a:gd name="connsiteY29" fmla="*/ 90121 h 152400"/>
              <a:gd name="connsiteX30" fmla="*/ 37001 w 152400"/>
              <a:gd name="connsiteY30" fmla="*/ 52388 h 152400"/>
              <a:gd name="connsiteX31" fmla="*/ 37001 w 152400"/>
              <a:gd name="connsiteY31" fmla="*/ 42863 h 152400"/>
              <a:gd name="connsiteX32" fmla="*/ 115399 w 152400"/>
              <a:gd name="connsiteY32" fmla="*/ 42863 h 152400"/>
              <a:gd name="connsiteX33" fmla="*/ 115399 w 152400"/>
              <a:gd name="connsiteY33" fmla="*/ 52388 h 152400"/>
              <a:gd name="connsiteX34" fmla="*/ 37001 w 152400"/>
              <a:gd name="connsiteY34" fmla="*/ 52388 h 152400"/>
              <a:gd name="connsiteX35" fmla="*/ 9525 w 152400"/>
              <a:gd name="connsiteY35" fmla="*/ 142875 h 152400"/>
              <a:gd name="connsiteX36" fmla="*/ 9525 w 152400"/>
              <a:gd name="connsiteY36" fmla="*/ 9525 h 152400"/>
              <a:gd name="connsiteX37" fmla="*/ 9525 w 152400"/>
              <a:gd name="connsiteY37"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52400">
                <a:moveTo>
                  <a:pt x="15386" y="142875"/>
                </a:moveTo>
                <a:lnTo>
                  <a:pt x="95250" y="142875"/>
                </a:lnTo>
                <a:lnTo>
                  <a:pt x="95250" y="95250"/>
                </a:lnTo>
                <a:lnTo>
                  <a:pt x="142875" y="95250"/>
                </a:ln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15386" y="152400"/>
                </a:moveTo>
                <a:cubicBezTo>
                  <a:pt x="11125" y="152400"/>
                  <a:pt x="7495" y="150901"/>
                  <a:pt x="4497" y="147903"/>
                </a:cubicBezTo>
                <a:cubicBezTo>
                  <a:pt x="1499" y="144905"/>
                  <a:pt x="0" y="141275"/>
                  <a:pt x="0" y="137014"/>
                </a:cubicBezTo>
                <a:lnTo>
                  <a:pt x="0" y="15386"/>
                </a:lnTo>
                <a:cubicBezTo>
                  <a:pt x="0" y="11125"/>
                  <a:pt x="1499" y="7495"/>
                  <a:pt x="4497" y="4497"/>
                </a:cubicBezTo>
                <a:cubicBezTo>
                  <a:pt x="7495" y="1499"/>
                  <a:pt x="11125" y="0"/>
                  <a:pt x="15386" y="0"/>
                </a:cubicBezTo>
                <a:lnTo>
                  <a:pt x="137014" y="0"/>
                </a:lnTo>
                <a:cubicBezTo>
                  <a:pt x="141275" y="0"/>
                  <a:pt x="144905" y="1499"/>
                  <a:pt x="147903" y="4497"/>
                </a:cubicBezTo>
                <a:cubicBezTo>
                  <a:pt x="150901" y="7495"/>
                  <a:pt x="152400" y="11125"/>
                  <a:pt x="152400" y="15386"/>
                </a:cubicBezTo>
                <a:lnTo>
                  <a:pt x="152400" y="97998"/>
                </a:lnTo>
                <a:lnTo>
                  <a:pt x="97998" y="152400"/>
                </a:lnTo>
                <a:lnTo>
                  <a:pt x="15386" y="152400"/>
                </a:lnTo>
                <a:close/>
                <a:moveTo>
                  <a:pt x="37001" y="90121"/>
                </a:moveTo>
                <a:lnTo>
                  <a:pt x="37001" y="80596"/>
                </a:lnTo>
                <a:lnTo>
                  <a:pt x="76200" y="80596"/>
                </a:lnTo>
                <a:lnTo>
                  <a:pt x="76200" y="90121"/>
                </a:lnTo>
                <a:lnTo>
                  <a:pt x="37001" y="90121"/>
                </a:lnTo>
                <a:close/>
                <a:moveTo>
                  <a:pt x="37001" y="52388"/>
                </a:moveTo>
                <a:lnTo>
                  <a:pt x="37001" y="42863"/>
                </a:lnTo>
                <a:lnTo>
                  <a:pt x="115399" y="42863"/>
                </a:lnTo>
                <a:lnTo>
                  <a:pt x="115399" y="52388"/>
                </a:lnTo>
                <a:lnTo>
                  <a:pt x="37001" y="52388"/>
                </a:lnTo>
                <a:close/>
                <a:moveTo>
                  <a:pt x="9525" y="142875"/>
                </a:moveTo>
                <a:lnTo>
                  <a:pt x="9525" y="9525"/>
                </a:lnTo>
                <a:lnTo>
                  <a:pt x="9525" y="14287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729420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631543"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Outbreak definition:</a:t>
            </a:r>
          </a:p>
          <a:p>
            <a:r>
              <a:rPr lang="en-GB" sz="3200" b="1" spc="-50" dirty="0" err="1">
                <a:solidFill>
                  <a:srgbClr val="3D6C9D"/>
                </a:solidFill>
                <a:latin typeface="Arial Black" panose="020B0604020202020204" pitchFamily="34" charset="0"/>
                <a:cs typeface="Arial Black" panose="020B0604020202020204" pitchFamily="34" charset="0"/>
              </a:rPr>
              <a:t>time, place, and person</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7" name="Graphic 3">
            <a:extLst>
              <a:ext uri="{FF2B5EF4-FFF2-40B4-BE49-F238E27FC236}">
                <a16:creationId xmlns:a16="http://schemas.microsoft.com/office/drawing/2014/main" id="{BC87CE37-2A93-BD48-8123-3EEAF7214437}"/>
              </a:ext>
            </a:extLst>
          </p:cNvPr>
          <p:cNvSpPr>
            <a:spLocks noChangeAspect="1"/>
          </p:cNvSpPr>
          <p:nvPr/>
        </p:nvSpPr>
        <p:spPr>
          <a:xfrm>
            <a:off x="7032416" y="2131215"/>
            <a:ext cx="1440000" cy="1295997"/>
          </a:xfrm>
          <a:custGeom>
            <a:avLst/>
            <a:gdLst>
              <a:gd name="connsiteX0" fmla="*/ 105013 w 190501"/>
              <a:gd name="connsiteY0" fmla="*/ 171450 h 171450"/>
              <a:gd name="connsiteX1" fmla="*/ 72225 w 190501"/>
              <a:gd name="connsiteY1" fmla="*/ 167979 h 171450"/>
              <a:gd name="connsiteX2" fmla="*/ 40683 w 190501"/>
              <a:gd name="connsiteY2" fmla="*/ 155661 h 171450"/>
              <a:gd name="connsiteX3" fmla="*/ 26871 w 190501"/>
              <a:gd name="connsiteY3" fmla="*/ 139706 h 171450"/>
              <a:gd name="connsiteX4" fmla="*/ 13656 w 190501"/>
              <a:gd name="connsiteY4" fmla="*/ 116242 h 171450"/>
              <a:gd name="connsiteX5" fmla="*/ 3828 w 190501"/>
              <a:gd name="connsiteY5" fmla="*/ 91000 h 171450"/>
              <a:gd name="connsiteX6" fmla="*/ 0 w 190501"/>
              <a:gd name="connsiteY6" fmla="*/ 69533 h 171450"/>
              <a:gd name="connsiteX7" fmla="*/ 12712 w 190501"/>
              <a:gd name="connsiteY7" fmla="*/ 41406 h 171450"/>
              <a:gd name="connsiteX8" fmla="*/ 39126 w 190501"/>
              <a:gd name="connsiteY8" fmla="*/ 21450 h 171450"/>
              <a:gd name="connsiteX9" fmla="*/ 68415 w 190501"/>
              <a:gd name="connsiteY9" fmla="*/ 6448 h 171450"/>
              <a:gd name="connsiteX10" fmla="*/ 101441 w 190501"/>
              <a:gd name="connsiteY10" fmla="*/ 0 h 171450"/>
              <a:gd name="connsiteX11" fmla="*/ 132114 w 190501"/>
              <a:gd name="connsiteY11" fmla="*/ 6777 h 171450"/>
              <a:gd name="connsiteX12" fmla="*/ 159947 w 190501"/>
              <a:gd name="connsiteY12" fmla="*/ 22878 h 171450"/>
              <a:gd name="connsiteX13" fmla="*/ 168318 w 190501"/>
              <a:gd name="connsiteY13" fmla="*/ 29472 h 171450"/>
              <a:gd name="connsiteX14" fmla="*/ 178438 w 190501"/>
              <a:gd name="connsiteY14" fmla="*/ 40371 h 171450"/>
              <a:gd name="connsiteX15" fmla="*/ 186919 w 190501"/>
              <a:gd name="connsiteY15" fmla="*/ 55236 h 171450"/>
              <a:gd name="connsiteX16" fmla="*/ 190500 w 190501"/>
              <a:gd name="connsiteY16" fmla="*/ 73782 h 171450"/>
              <a:gd name="connsiteX17" fmla="*/ 183420 w 190501"/>
              <a:gd name="connsiteY17" fmla="*/ 106817 h 171450"/>
              <a:gd name="connsiteX18" fmla="*/ 164389 w 190501"/>
              <a:gd name="connsiteY18" fmla="*/ 138433 h 171450"/>
              <a:gd name="connsiteX19" fmla="*/ 137087 w 190501"/>
              <a:gd name="connsiteY19" fmla="*/ 162126 h 171450"/>
              <a:gd name="connsiteX20" fmla="*/ 105013 w 190501"/>
              <a:gd name="connsiteY20" fmla="*/ 171450 h 171450"/>
              <a:gd name="connsiteX21" fmla="*/ 104775 w 190501"/>
              <a:gd name="connsiteY21" fmla="*/ 161925 h 171450"/>
              <a:gd name="connsiteX22" fmla="*/ 132919 w 190501"/>
              <a:gd name="connsiteY22" fmla="*/ 153353 h 171450"/>
              <a:gd name="connsiteX23" fmla="*/ 157291 w 190501"/>
              <a:gd name="connsiteY23" fmla="*/ 131747 h 171450"/>
              <a:gd name="connsiteX24" fmla="*/ 174408 w 190501"/>
              <a:gd name="connsiteY24" fmla="*/ 103117 h 171450"/>
              <a:gd name="connsiteX25" fmla="*/ 180975 w 190501"/>
              <a:gd name="connsiteY25" fmla="*/ 73709 h 171450"/>
              <a:gd name="connsiteX26" fmla="*/ 172769 w 190501"/>
              <a:gd name="connsiteY26" fmla="*/ 48633 h 171450"/>
              <a:gd name="connsiteX27" fmla="*/ 154543 w 190501"/>
              <a:gd name="connsiteY27" fmla="*/ 30956 h 171450"/>
              <a:gd name="connsiteX28" fmla="*/ 129357 w 190501"/>
              <a:gd name="connsiteY28" fmla="*/ 16073 h 171450"/>
              <a:gd name="connsiteX29" fmla="*/ 101441 w 190501"/>
              <a:gd name="connsiteY29" fmla="*/ 9525 h 171450"/>
              <a:gd name="connsiteX30" fmla="*/ 70577 w 190501"/>
              <a:gd name="connsiteY30" fmla="*/ 15808 h 171450"/>
              <a:gd name="connsiteX31" fmla="*/ 42863 w 190501"/>
              <a:gd name="connsiteY31" fmla="*/ 30242 h 171450"/>
              <a:gd name="connsiteX32" fmla="*/ 21248 w 190501"/>
              <a:gd name="connsiteY32" fmla="*/ 46718 h 171450"/>
              <a:gd name="connsiteX33" fmla="*/ 9287 w 190501"/>
              <a:gd name="connsiteY33" fmla="*/ 68580 h 171450"/>
              <a:gd name="connsiteX34" fmla="*/ 12978 w 190501"/>
              <a:gd name="connsiteY34" fmla="*/ 87923 h 171450"/>
              <a:gd name="connsiteX35" fmla="*/ 22265 w 190501"/>
              <a:gd name="connsiteY35" fmla="*/ 111644 h 171450"/>
              <a:gd name="connsiteX36" fmla="*/ 34290 w 190501"/>
              <a:gd name="connsiteY36" fmla="*/ 133762 h 171450"/>
              <a:gd name="connsiteX37" fmla="*/ 46196 w 190501"/>
              <a:gd name="connsiteY37" fmla="*/ 148114 h 171450"/>
              <a:gd name="connsiteX38" fmla="*/ 72628 w 190501"/>
              <a:gd name="connsiteY38" fmla="*/ 158142 h 171450"/>
              <a:gd name="connsiteX39" fmla="*/ 104775 w 190501"/>
              <a:gd name="connsiteY39" fmla="*/ 161925 h 171450"/>
              <a:gd name="connsiteX40" fmla="*/ 79534 w 190501"/>
              <a:gd name="connsiteY40" fmla="*/ 138113 h 171450"/>
              <a:gd name="connsiteX41" fmla="*/ 97247 w 190501"/>
              <a:gd name="connsiteY41" fmla="*/ 130529 h 171450"/>
              <a:gd name="connsiteX42" fmla="*/ 104299 w 190501"/>
              <a:gd name="connsiteY42" fmla="*/ 113348 h 171450"/>
              <a:gd name="connsiteX43" fmla="*/ 102614 w 190501"/>
              <a:gd name="connsiteY43" fmla="*/ 104821 h 171450"/>
              <a:gd name="connsiteX44" fmla="*/ 96899 w 190501"/>
              <a:gd name="connsiteY44" fmla="*/ 97063 h 171450"/>
              <a:gd name="connsiteX45" fmla="*/ 87410 w 190501"/>
              <a:gd name="connsiteY45" fmla="*/ 85487 h 171450"/>
              <a:gd name="connsiteX46" fmla="*/ 81860 w 190501"/>
              <a:gd name="connsiteY46" fmla="*/ 71584 h 171450"/>
              <a:gd name="connsiteX47" fmla="*/ 73059 w 190501"/>
              <a:gd name="connsiteY47" fmla="*/ 57571 h 171450"/>
              <a:gd name="connsiteX48" fmla="*/ 58103 w 190501"/>
              <a:gd name="connsiteY48" fmla="*/ 52388 h 171450"/>
              <a:gd name="connsiteX49" fmla="*/ 40893 w 190501"/>
              <a:gd name="connsiteY49" fmla="*/ 59943 h 171450"/>
              <a:gd name="connsiteX50" fmla="*/ 33338 w 190501"/>
              <a:gd name="connsiteY50" fmla="*/ 77153 h 171450"/>
              <a:gd name="connsiteX51" fmla="*/ 36809 w 190501"/>
              <a:gd name="connsiteY51" fmla="*/ 96129 h 171450"/>
              <a:gd name="connsiteX52" fmla="*/ 46544 w 190501"/>
              <a:gd name="connsiteY52" fmla="*/ 116004 h 171450"/>
              <a:gd name="connsiteX53" fmla="*/ 61271 w 190501"/>
              <a:gd name="connsiteY53" fmla="*/ 131692 h 171450"/>
              <a:gd name="connsiteX54" fmla="*/ 79534 w 190501"/>
              <a:gd name="connsiteY54" fmla="*/ 138113 h 171450"/>
              <a:gd name="connsiteX55" fmla="*/ 79534 w 190501"/>
              <a:gd name="connsiteY55" fmla="*/ 128588 h 171450"/>
              <a:gd name="connsiteX56" fmla="*/ 66016 w 190501"/>
              <a:gd name="connsiteY56" fmla="*/ 122772 h 171450"/>
              <a:gd name="connsiteX57" fmla="*/ 54338 w 190501"/>
              <a:gd name="connsiteY57" fmla="*/ 108841 h 171450"/>
              <a:gd name="connsiteX58" fmla="*/ 46031 w 190501"/>
              <a:gd name="connsiteY58" fmla="*/ 91925 h 171450"/>
              <a:gd name="connsiteX59" fmla="*/ 42863 w 190501"/>
              <a:gd name="connsiteY59" fmla="*/ 77153 h 171450"/>
              <a:gd name="connsiteX60" fmla="*/ 47634 w 190501"/>
              <a:gd name="connsiteY60" fmla="*/ 66684 h 171450"/>
              <a:gd name="connsiteX61" fmla="*/ 58103 w 190501"/>
              <a:gd name="connsiteY61" fmla="*/ 61913 h 171450"/>
              <a:gd name="connsiteX62" fmla="*/ 66684 w 190501"/>
              <a:gd name="connsiteY62" fmla="*/ 64761 h 171450"/>
              <a:gd name="connsiteX63" fmla="*/ 72683 w 190501"/>
              <a:gd name="connsiteY63" fmla="*/ 73672 h 171450"/>
              <a:gd name="connsiteX64" fmla="*/ 79067 w 190501"/>
              <a:gd name="connsiteY64" fmla="*/ 90277 h 171450"/>
              <a:gd name="connsiteX65" fmla="*/ 90268 w 190501"/>
              <a:gd name="connsiteY65" fmla="*/ 104152 h 171450"/>
              <a:gd name="connsiteX66" fmla="*/ 93693 w 190501"/>
              <a:gd name="connsiteY66" fmla="*/ 108750 h 171450"/>
              <a:gd name="connsiteX67" fmla="*/ 94774 w 190501"/>
              <a:gd name="connsiteY67" fmla="*/ 113824 h 171450"/>
              <a:gd name="connsiteX68" fmla="*/ 90634 w 190501"/>
              <a:gd name="connsiteY68" fmla="*/ 123935 h 171450"/>
              <a:gd name="connsiteX69" fmla="*/ 79534 w 190501"/>
              <a:gd name="connsiteY69" fmla="*/ 128588 h 171450"/>
              <a:gd name="connsiteX70" fmla="*/ 135731 w 190501"/>
              <a:gd name="connsiteY70" fmla="*/ 90488 h 171450"/>
              <a:gd name="connsiteX71" fmla="*/ 139129 w 190501"/>
              <a:gd name="connsiteY71" fmla="*/ 89123 h 171450"/>
              <a:gd name="connsiteX72" fmla="*/ 140494 w 190501"/>
              <a:gd name="connsiteY72" fmla="*/ 85725 h 171450"/>
              <a:gd name="connsiteX73" fmla="*/ 140494 w 190501"/>
              <a:gd name="connsiteY73" fmla="*/ 75651 h 171450"/>
              <a:gd name="connsiteX74" fmla="*/ 149836 w 190501"/>
              <a:gd name="connsiteY74" fmla="*/ 80321 h 171450"/>
              <a:gd name="connsiteX75" fmla="*/ 153527 w 190501"/>
              <a:gd name="connsiteY75" fmla="*/ 80788 h 171450"/>
              <a:gd name="connsiteX76" fmla="*/ 156466 w 190501"/>
              <a:gd name="connsiteY76" fmla="*/ 78581 h 171450"/>
              <a:gd name="connsiteX77" fmla="*/ 157107 w 190501"/>
              <a:gd name="connsiteY77" fmla="*/ 74890 h 171450"/>
              <a:gd name="connsiteX78" fmla="*/ 154964 w 190501"/>
              <a:gd name="connsiteY78" fmla="*/ 72079 h 171450"/>
              <a:gd name="connsiteX79" fmla="*/ 144157 w 190501"/>
              <a:gd name="connsiteY79" fmla="*/ 66675 h 171450"/>
              <a:gd name="connsiteX80" fmla="*/ 154964 w 190501"/>
              <a:gd name="connsiteY80" fmla="*/ 61271 h 171450"/>
              <a:gd name="connsiteX81" fmla="*/ 156897 w 190501"/>
              <a:gd name="connsiteY81" fmla="*/ 58396 h 171450"/>
              <a:gd name="connsiteX82" fmla="*/ 156283 w 190501"/>
              <a:gd name="connsiteY82" fmla="*/ 54769 h 171450"/>
              <a:gd name="connsiteX83" fmla="*/ 153435 w 190501"/>
              <a:gd name="connsiteY83" fmla="*/ 52772 h 171450"/>
              <a:gd name="connsiteX84" fmla="*/ 149836 w 190501"/>
              <a:gd name="connsiteY84" fmla="*/ 53267 h 171450"/>
              <a:gd name="connsiteX85" fmla="*/ 140494 w 190501"/>
              <a:gd name="connsiteY85" fmla="*/ 57937 h 171450"/>
              <a:gd name="connsiteX86" fmla="*/ 140494 w 190501"/>
              <a:gd name="connsiteY86" fmla="*/ 47625 h 171450"/>
              <a:gd name="connsiteX87" fmla="*/ 139129 w 190501"/>
              <a:gd name="connsiteY87" fmla="*/ 44227 h 171450"/>
              <a:gd name="connsiteX88" fmla="*/ 135731 w 190501"/>
              <a:gd name="connsiteY88" fmla="*/ 42863 h 171450"/>
              <a:gd name="connsiteX89" fmla="*/ 132333 w 190501"/>
              <a:gd name="connsiteY89" fmla="*/ 44227 h 171450"/>
              <a:gd name="connsiteX90" fmla="*/ 130969 w 190501"/>
              <a:gd name="connsiteY90" fmla="*/ 47625 h 171450"/>
              <a:gd name="connsiteX91" fmla="*/ 130969 w 190501"/>
              <a:gd name="connsiteY91" fmla="*/ 58304 h 171450"/>
              <a:gd name="connsiteX92" fmla="*/ 121682 w 190501"/>
              <a:gd name="connsiteY92" fmla="*/ 53267 h 171450"/>
              <a:gd name="connsiteX93" fmla="*/ 118018 w 190501"/>
              <a:gd name="connsiteY93" fmla="*/ 52800 h 171450"/>
              <a:gd name="connsiteX94" fmla="*/ 114996 w 190501"/>
              <a:gd name="connsiteY94" fmla="*/ 55007 h 171450"/>
              <a:gd name="connsiteX95" fmla="*/ 114474 w 190501"/>
              <a:gd name="connsiteY95" fmla="*/ 58542 h 171450"/>
              <a:gd name="connsiteX96" fmla="*/ 116553 w 190501"/>
              <a:gd name="connsiteY96" fmla="*/ 61326 h 171450"/>
              <a:gd name="connsiteX97" fmla="*/ 126572 w 190501"/>
              <a:gd name="connsiteY97" fmla="*/ 65759 h 171450"/>
              <a:gd name="connsiteX98" fmla="*/ 117102 w 190501"/>
              <a:gd name="connsiteY98" fmla="*/ 72134 h 171450"/>
              <a:gd name="connsiteX99" fmla="*/ 114804 w 190501"/>
              <a:gd name="connsiteY99" fmla="*/ 75037 h 171450"/>
              <a:gd name="connsiteX100" fmla="*/ 115179 w 190501"/>
              <a:gd name="connsiteY100" fmla="*/ 78581 h 171450"/>
              <a:gd name="connsiteX101" fmla="*/ 118083 w 190501"/>
              <a:gd name="connsiteY101" fmla="*/ 80816 h 171450"/>
              <a:gd name="connsiteX102" fmla="*/ 121682 w 190501"/>
              <a:gd name="connsiteY102" fmla="*/ 80321 h 171450"/>
              <a:gd name="connsiteX103" fmla="*/ 130969 w 190501"/>
              <a:gd name="connsiteY103" fmla="*/ 75284 h 171450"/>
              <a:gd name="connsiteX104" fmla="*/ 130969 w 190501"/>
              <a:gd name="connsiteY104" fmla="*/ 85725 h 171450"/>
              <a:gd name="connsiteX105" fmla="*/ 132333 w 190501"/>
              <a:gd name="connsiteY105" fmla="*/ 89123 h 171450"/>
              <a:gd name="connsiteX106" fmla="*/ 135731 w 190501"/>
              <a:gd name="connsiteY106" fmla="*/ 904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0501" h="171450">
                <a:moveTo>
                  <a:pt x="105013" y="171450"/>
                </a:moveTo>
                <a:cubicBezTo>
                  <a:pt x="96465" y="171450"/>
                  <a:pt x="85536" y="170293"/>
                  <a:pt x="72225" y="167979"/>
                </a:cubicBezTo>
                <a:cubicBezTo>
                  <a:pt x="58915" y="165665"/>
                  <a:pt x="48400" y="161559"/>
                  <a:pt x="40683" y="155661"/>
                </a:cubicBezTo>
                <a:cubicBezTo>
                  <a:pt x="36287" y="152254"/>
                  <a:pt x="31683" y="146935"/>
                  <a:pt x="26871" y="139706"/>
                </a:cubicBezTo>
                <a:cubicBezTo>
                  <a:pt x="22060" y="132477"/>
                  <a:pt x="17655" y="124655"/>
                  <a:pt x="13656" y="116242"/>
                </a:cubicBezTo>
                <a:cubicBezTo>
                  <a:pt x="9656" y="107828"/>
                  <a:pt x="6380" y="99414"/>
                  <a:pt x="3828" y="91000"/>
                </a:cubicBezTo>
                <a:cubicBezTo>
                  <a:pt x="1276" y="82587"/>
                  <a:pt x="0" y="75431"/>
                  <a:pt x="0" y="69533"/>
                </a:cubicBezTo>
                <a:cubicBezTo>
                  <a:pt x="0" y="58115"/>
                  <a:pt x="4237" y="48739"/>
                  <a:pt x="12712" y="41406"/>
                </a:cubicBezTo>
                <a:cubicBezTo>
                  <a:pt x="21187" y="34073"/>
                  <a:pt x="29992" y="27421"/>
                  <a:pt x="39126" y="21450"/>
                </a:cubicBezTo>
                <a:cubicBezTo>
                  <a:pt x="47918" y="15747"/>
                  <a:pt x="57681" y="10746"/>
                  <a:pt x="68415" y="6448"/>
                </a:cubicBezTo>
                <a:cubicBezTo>
                  <a:pt x="79149" y="2149"/>
                  <a:pt x="90158" y="0"/>
                  <a:pt x="101441" y="0"/>
                </a:cubicBezTo>
                <a:cubicBezTo>
                  <a:pt x="112358" y="0"/>
                  <a:pt x="122582" y="2259"/>
                  <a:pt x="132114" y="6777"/>
                </a:cubicBezTo>
                <a:cubicBezTo>
                  <a:pt x="141645" y="11296"/>
                  <a:pt x="150922" y="16663"/>
                  <a:pt x="159947" y="22878"/>
                </a:cubicBezTo>
                <a:cubicBezTo>
                  <a:pt x="162084" y="24344"/>
                  <a:pt x="164874" y="26542"/>
                  <a:pt x="168318" y="29472"/>
                </a:cubicBezTo>
                <a:cubicBezTo>
                  <a:pt x="171761" y="32403"/>
                  <a:pt x="175135" y="36036"/>
                  <a:pt x="178438" y="40371"/>
                </a:cubicBezTo>
                <a:cubicBezTo>
                  <a:pt x="181741" y="44706"/>
                  <a:pt x="184568" y="49661"/>
                  <a:pt x="186919" y="55236"/>
                </a:cubicBezTo>
                <a:cubicBezTo>
                  <a:pt x="189270" y="60810"/>
                  <a:pt x="190463" y="66992"/>
                  <a:pt x="190500" y="73782"/>
                </a:cubicBezTo>
                <a:cubicBezTo>
                  <a:pt x="190573" y="84308"/>
                  <a:pt x="188213" y="95320"/>
                  <a:pt x="183420" y="106817"/>
                </a:cubicBezTo>
                <a:cubicBezTo>
                  <a:pt x="178627" y="118315"/>
                  <a:pt x="172283" y="128853"/>
                  <a:pt x="164389" y="138433"/>
                </a:cubicBezTo>
                <a:cubicBezTo>
                  <a:pt x="156494" y="148013"/>
                  <a:pt x="147393" y="155911"/>
                  <a:pt x="137087" y="162126"/>
                </a:cubicBezTo>
                <a:cubicBezTo>
                  <a:pt x="126780" y="168342"/>
                  <a:pt x="116089" y="171450"/>
                  <a:pt x="105013" y="171450"/>
                </a:cubicBezTo>
                <a:close/>
                <a:moveTo>
                  <a:pt x="104775" y="161925"/>
                </a:moveTo>
                <a:cubicBezTo>
                  <a:pt x="114373" y="161925"/>
                  <a:pt x="123755" y="159068"/>
                  <a:pt x="132919" y="153353"/>
                </a:cubicBezTo>
                <a:cubicBezTo>
                  <a:pt x="142084" y="147638"/>
                  <a:pt x="150208" y="140436"/>
                  <a:pt x="157291" y="131747"/>
                </a:cubicBezTo>
                <a:cubicBezTo>
                  <a:pt x="164373" y="123059"/>
                  <a:pt x="170079" y="113515"/>
                  <a:pt x="174408" y="103117"/>
                </a:cubicBezTo>
                <a:cubicBezTo>
                  <a:pt x="178737" y="92719"/>
                  <a:pt x="180926" y="82916"/>
                  <a:pt x="180975" y="73709"/>
                </a:cubicBezTo>
                <a:cubicBezTo>
                  <a:pt x="181024" y="64220"/>
                  <a:pt x="178288" y="55862"/>
                  <a:pt x="172769" y="48633"/>
                </a:cubicBezTo>
                <a:cubicBezTo>
                  <a:pt x="167249" y="41403"/>
                  <a:pt x="161174" y="35511"/>
                  <a:pt x="154543" y="30956"/>
                </a:cubicBezTo>
                <a:cubicBezTo>
                  <a:pt x="146447" y="25400"/>
                  <a:pt x="138051" y="20439"/>
                  <a:pt x="129357" y="16073"/>
                </a:cubicBezTo>
                <a:cubicBezTo>
                  <a:pt x="120662" y="11708"/>
                  <a:pt x="111357" y="9525"/>
                  <a:pt x="101441" y="9525"/>
                </a:cubicBezTo>
                <a:cubicBezTo>
                  <a:pt x="91086" y="9525"/>
                  <a:pt x="80798" y="11619"/>
                  <a:pt x="70577" y="15808"/>
                </a:cubicBezTo>
                <a:cubicBezTo>
                  <a:pt x="60356" y="19996"/>
                  <a:pt x="51117" y="24808"/>
                  <a:pt x="42863" y="30242"/>
                </a:cubicBezTo>
                <a:cubicBezTo>
                  <a:pt x="36427" y="34491"/>
                  <a:pt x="29222" y="39984"/>
                  <a:pt x="21248" y="46718"/>
                </a:cubicBezTo>
                <a:cubicBezTo>
                  <a:pt x="13274" y="53453"/>
                  <a:pt x="9287" y="60740"/>
                  <a:pt x="9287" y="68580"/>
                </a:cubicBezTo>
                <a:cubicBezTo>
                  <a:pt x="9287" y="73660"/>
                  <a:pt x="10517" y="80108"/>
                  <a:pt x="12978" y="87923"/>
                </a:cubicBezTo>
                <a:cubicBezTo>
                  <a:pt x="15438" y="95739"/>
                  <a:pt x="18534" y="103645"/>
                  <a:pt x="22265" y="111644"/>
                </a:cubicBezTo>
                <a:cubicBezTo>
                  <a:pt x="25995" y="119643"/>
                  <a:pt x="30004" y="127015"/>
                  <a:pt x="34290" y="133762"/>
                </a:cubicBezTo>
                <a:cubicBezTo>
                  <a:pt x="38576" y="140509"/>
                  <a:pt x="42545" y="145293"/>
                  <a:pt x="46196" y="148114"/>
                </a:cubicBezTo>
                <a:cubicBezTo>
                  <a:pt x="51911" y="152278"/>
                  <a:pt x="60722" y="155621"/>
                  <a:pt x="72628" y="158142"/>
                </a:cubicBezTo>
                <a:cubicBezTo>
                  <a:pt x="84534" y="160664"/>
                  <a:pt x="95250" y="161925"/>
                  <a:pt x="104775" y="161925"/>
                </a:cubicBezTo>
                <a:close/>
                <a:moveTo>
                  <a:pt x="79534" y="138113"/>
                </a:moveTo>
                <a:cubicBezTo>
                  <a:pt x="86641" y="138113"/>
                  <a:pt x="92545" y="135585"/>
                  <a:pt x="97247" y="130529"/>
                </a:cubicBezTo>
                <a:cubicBezTo>
                  <a:pt x="101948" y="125474"/>
                  <a:pt x="104299" y="119746"/>
                  <a:pt x="104299" y="113348"/>
                </a:cubicBezTo>
                <a:cubicBezTo>
                  <a:pt x="104299" y="110466"/>
                  <a:pt x="103737" y="107623"/>
                  <a:pt x="102614" y="104821"/>
                </a:cubicBezTo>
                <a:cubicBezTo>
                  <a:pt x="101490" y="102018"/>
                  <a:pt x="99585" y="99432"/>
                  <a:pt x="96899" y="97063"/>
                </a:cubicBezTo>
                <a:cubicBezTo>
                  <a:pt x="93040" y="93522"/>
                  <a:pt x="89877" y="89663"/>
                  <a:pt x="87410" y="85487"/>
                </a:cubicBezTo>
                <a:cubicBezTo>
                  <a:pt x="84944" y="81310"/>
                  <a:pt x="83093" y="76676"/>
                  <a:pt x="81860" y="71584"/>
                </a:cubicBezTo>
                <a:cubicBezTo>
                  <a:pt x="80517" y="65698"/>
                  <a:pt x="77583" y="61027"/>
                  <a:pt x="73059" y="57571"/>
                </a:cubicBezTo>
                <a:cubicBezTo>
                  <a:pt x="68534" y="54115"/>
                  <a:pt x="63549" y="52388"/>
                  <a:pt x="58103" y="52388"/>
                </a:cubicBezTo>
                <a:cubicBezTo>
                  <a:pt x="51667" y="52388"/>
                  <a:pt x="45931" y="54906"/>
                  <a:pt x="40893" y="59943"/>
                </a:cubicBezTo>
                <a:cubicBezTo>
                  <a:pt x="35856" y="64981"/>
                  <a:pt x="33338" y="70717"/>
                  <a:pt x="33338" y="77153"/>
                </a:cubicBezTo>
                <a:cubicBezTo>
                  <a:pt x="33338" y="82733"/>
                  <a:pt x="34495" y="89059"/>
                  <a:pt x="36809" y="96129"/>
                </a:cubicBezTo>
                <a:cubicBezTo>
                  <a:pt x="39123" y="103200"/>
                  <a:pt x="42368" y="109825"/>
                  <a:pt x="46544" y="116004"/>
                </a:cubicBezTo>
                <a:cubicBezTo>
                  <a:pt x="50721" y="122183"/>
                  <a:pt x="55630" y="127412"/>
                  <a:pt x="61271" y="131692"/>
                </a:cubicBezTo>
                <a:cubicBezTo>
                  <a:pt x="66913" y="135972"/>
                  <a:pt x="73001" y="138113"/>
                  <a:pt x="79534" y="138113"/>
                </a:cubicBezTo>
                <a:close/>
                <a:moveTo>
                  <a:pt x="79534" y="128588"/>
                </a:moveTo>
                <a:cubicBezTo>
                  <a:pt x="74881" y="128588"/>
                  <a:pt x="70375" y="126649"/>
                  <a:pt x="66016" y="122772"/>
                </a:cubicBezTo>
                <a:cubicBezTo>
                  <a:pt x="61656" y="118895"/>
                  <a:pt x="57764" y="114251"/>
                  <a:pt x="54338" y="108841"/>
                </a:cubicBezTo>
                <a:cubicBezTo>
                  <a:pt x="50913" y="103432"/>
                  <a:pt x="48144" y="97793"/>
                  <a:pt x="46031" y="91925"/>
                </a:cubicBezTo>
                <a:cubicBezTo>
                  <a:pt x="43919" y="86058"/>
                  <a:pt x="42863" y="81133"/>
                  <a:pt x="42863" y="77153"/>
                </a:cubicBezTo>
                <a:cubicBezTo>
                  <a:pt x="42863" y="73355"/>
                  <a:pt x="44453" y="69865"/>
                  <a:pt x="47634" y="66684"/>
                </a:cubicBezTo>
                <a:cubicBezTo>
                  <a:pt x="50815" y="63503"/>
                  <a:pt x="54305" y="61913"/>
                  <a:pt x="58103" y="61913"/>
                </a:cubicBezTo>
                <a:cubicBezTo>
                  <a:pt x="60862" y="61913"/>
                  <a:pt x="63723" y="62862"/>
                  <a:pt x="66684" y="64761"/>
                </a:cubicBezTo>
                <a:cubicBezTo>
                  <a:pt x="69645" y="66660"/>
                  <a:pt x="71645" y="69630"/>
                  <a:pt x="72683" y="73672"/>
                </a:cubicBezTo>
                <a:cubicBezTo>
                  <a:pt x="74185" y="79851"/>
                  <a:pt x="76313" y="85386"/>
                  <a:pt x="79067" y="90277"/>
                </a:cubicBezTo>
                <a:cubicBezTo>
                  <a:pt x="81820" y="95168"/>
                  <a:pt x="85554" y="99793"/>
                  <a:pt x="90268" y="104152"/>
                </a:cubicBezTo>
                <a:cubicBezTo>
                  <a:pt x="91831" y="105557"/>
                  <a:pt x="92972" y="107089"/>
                  <a:pt x="93693" y="108750"/>
                </a:cubicBezTo>
                <a:cubicBezTo>
                  <a:pt x="94413" y="110411"/>
                  <a:pt x="94774" y="112102"/>
                  <a:pt x="94774" y="113824"/>
                </a:cubicBezTo>
                <a:cubicBezTo>
                  <a:pt x="94774" y="117463"/>
                  <a:pt x="93394" y="120833"/>
                  <a:pt x="90634" y="123935"/>
                </a:cubicBezTo>
                <a:cubicBezTo>
                  <a:pt x="87874" y="127037"/>
                  <a:pt x="84174" y="128588"/>
                  <a:pt x="79534" y="128588"/>
                </a:cubicBezTo>
                <a:close/>
                <a:moveTo>
                  <a:pt x="135731" y="90488"/>
                </a:moveTo>
                <a:cubicBezTo>
                  <a:pt x="137087" y="90488"/>
                  <a:pt x="138219" y="90033"/>
                  <a:pt x="139129" y="89123"/>
                </a:cubicBezTo>
                <a:cubicBezTo>
                  <a:pt x="140039" y="88213"/>
                  <a:pt x="140494" y="87081"/>
                  <a:pt x="140494" y="85725"/>
                </a:cubicBezTo>
                <a:lnTo>
                  <a:pt x="140494" y="75651"/>
                </a:lnTo>
                <a:lnTo>
                  <a:pt x="149836" y="80321"/>
                </a:lnTo>
                <a:cubicBezTo>
                  <a:pt x="150996" y="80981"/>
                  <a:pt x="152226" y="81137"/>
                  <a:pt x="153527" y="80788"/>
                </a:cubicBezTo>
                <a:cubicBezTo>
                  <a:pt x="154827" y="80440"/>
                  <a:pt x="155807" y="79705"/>
                  <a:pt x="156466" y="78581"/>
                </a:cubicBezTo>
                <a:cubicBezTo>
                  <a:pt x="157163" y="77458"/>
                  <a:pt x="157376" y="76227"/>
                  <a:pt x="157107" y="74890"/>
                </a:cubicBezTo>
                <a:cubicBezTo>
                  <a:pt x="156839" y="73553"/>
                  <a:pt x="156125" y="72616"/>
                  <a:pt x="154964" y="72079"/>
                </a:cubicBezTo>
                <a:lnTo>
                  <a:pt x="144157" y="66675"/>
                </a:lnTo>
                <a:lnTo>
                  <a:pt x="154964" y="61271"/>
                </a:lnTo>
                <a:cubicBezTo>
                  <a:pt x="156125" y="60612"/>
                  <a:pt x="156769" y="59653"/>
                  <a:pt x="156897" y="58396"/>
                </a:cubicBezTo>
                <a:cubicBezTo>
                  <a:pt x="157025" y="57138"/>
                  <a:pt x="156821" y="55929"/>
                  <a:pt x="156283" y="54769"/>
                </a:cubicBezTo>
                <a:cubicBezTo>
                  <a:pt x="155624" y="53645"/>
                  <a:pt x="154674" y="52980"/>
                  <a:pt x="153435" y="52772"/>
                </a:cubicBezTo>
                <a:cubicBezTo>
                  <a:pt x="152195" y="52565"/>
                  <a:pt x="150996" y="52729"/>
                  <a:pt x="149836" y="53267"/>
                </a:cubicBezTo>
                <a:lnTo>
                  <a:pt x="140494" y="57937"/>
                </a:lnTo>
                <a:lnTo>
                  <a:pt x="140494" y="47625"/>
                </a:lnTo>
                <a:cubicBezTo>
                  <a:pt x="140494" y="46269"/>
                  <a:pt x="140039" y="45137"/>
                  <a:pt x="139129" y="44227"/>
                </a:cubicBezTo>
                <a:cubicBezTo>
                  <a:pt x="138219" y="43317"/>
                  <a:pt x="137087" y="42863"/>
                  <a:pt x="135731" y="42863"/>
                </a:cubicBezTo>
                <a:cubicBezTo>
                  <a:pt x="134376" y="42863"/>
                  <a:pt x="133243" y="43317"/>
                  <a:pt x="132333" y="44227"/>
                </a:cubicBezTo>
                <a:cubicBezTo>
                  <a:pt x="131424" y="45137"/>
                  <a:pt x="130969" y="46269"/>
                  <a:pt x="130969" y="47625"/>
                </a:cubicBezTo>
                <a:lnTo>
                  <a:pt x="130969" y="58304"/>
                </a:lnTo>
                <a:lnTo>
                  <a:pt x="121682" y="53267"/>
                </a:lnTo>
                <a:cubicBezTo>
                  <a:pt x="120558" y="52607"/>
                  <a:pt x="119337" y="52452"/>
                  <a:pt x="118018" y="52800"/>
                </a:cubicBezTo>
                <a:cubicBezTo>
                  <a:pt x="116700" y="53148"/>
                  <a:pt x="115692" y="53883"/>
                  <a:pt x="114996" y="55007"/>
                </a:cubicBezTo>
                <a:cubicBezTo>
                  <a:pt x="114459" y="56008"/>
                  <a:pt x="114285" y="57187"/>
                  <a:pt x="114474" y="58542"/>
                </a:cubicBezTo>
                <a:cubicBezTo>
                  <a:pt x="114663" y="59898"/>
                  <a:pt x="115356" y="60826"/>
                  <a:pt x="116553" y="61326"/>
                </a:cubicBezTo>
                <a:lnTo>
                  <a:pt x="126572" y="65759"/>
                </a:lnTo>
                <a:lnTo>
                  <a:pt x="117102" y="72134"/>
                </a:lnTo>
                <a:cubicBezTo>
                  <a:pt x="115979" y="72830"/>
                  <a:pt x="115213" y="73797"/>
                  <a:pt x="114804" y="75037"/>
                </a:cubicBezTo>
                <a:cubicBezTo>
                  <a:pt x="114395" y="76276"/>
                  <a:pt x="114520" y="77458"/>
                  <a:pt x="115179" y="78581"/>
                </a:cubicBezTo>
                <a:cubicBezTo>
                  <a:pt x="115839" y="79741"/>
                  <a:pt x="116806" y="80486"/>
                  <a:pt x="118083" y="80816"/>
                </a:cubicBezTo>
                <a:cubicBezTo>
                  <a:pt x="119359" y="81146"/>
                  <a:pt x="120558" y="80981"/>
                  <a:pt x="121682" y="80321"/>
                </a:cubicBezTo>
                <a:lnTo>
                  <a:pt x="130969" y="75284"/>
                </a:lnTo>
                <a:lnTo>
                  <a:pt x="130969" y="85725"/>
                </a:lnTo>
                <a:cubicBezTo>
                  <a:pt x="130969" y="87081"/>
                  <a:pt x="131424" y="88213"/>
                  <a:pt x="132333" y="89123"/>
                </a:cubicBezTo>
                <a:cubicBezTo>
                  <a:pt x="133243" y="90033"/>
                  <a:pt x="134376" y="90488"/>
                  <a:pt x="135731" y="90488"/>
                </a:cubicBezTo>
                <a:close/>
              </a:path>
            </a:pathLst>
          </a:custGeom>
          <a:solidFill>
            <a:schemeClr val="bg1"/>
          </a:solidFill>
          <a:ln w="238" cap="flat">
            <a:noFill/>
            <a:prstDash val="solid"/>
            <a:miter/>
          </a:ln>
        </p:spPr>
        <p:txBody>
          <a:bodyPr rtlCol="0" anchor="ctr"/>
          <a:lstStyle/>
          <a:p>
            <a:endParaRPr lang="en-RO"/>
          </a:p>
        </p:txBody>
      </p:sp>
      <p:sp>
        <p:nvSpPr>
          <p:cNvPr id="8" name="TextBox 7">
            <a:extLst>
              <a:ext uri="{FF2B5EF4-FFF2-40B4-BE49-F238E27FC236}">
                <a16:creationId xmlns:a16="http://schemas.microsoft.com/office/drawing/2014/main" id="{66385F9D-B127-1C43-A221-C63777B6E386}"/>
              </a:ext>
            </a:extLst>
          </p:cNvPr>
          <p:cNvSpPr txBox="1"/>
          <p:nvPr/>
        </p:nvSpPr>
        <p:spPr>
          <a:xfrm>
            <a:off x="431799" y="1364566"/>
            <a:ext cx="4140201" cy="5017185"/>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Increased cases of HAI beyond what is expected in a specific department or healthcare facility</a:t>
            </a:r>
          </a:p>
        </p:txBody>
      </p:sp>
    </p:spTree>
    <p:extLst>
      <p:ext uri="{BB962C8B-B14F-4D97-AF65-F5344CB8AC3E}">
        <p14:creationId xmlns:p14="http://schemas.microsoft.com/office/powerpoint/2010/main" val="67689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HAI epidemiology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9" name="Rounded Rectangle 8">
            <a:extLst>
              <a:ext uri="{FF2B5EF4-FFF2-40B4-BE49-F238E27FC236}">
                <a16:creationId xmlns:a16="http://schemas.microsoft.com/office/drawing/2014/main" id="{3B2B9359-C795-FF4C-B93F-9484490A82B6}"/>
              </a:ext>
            </a:extLst>
          </p:cNvPr>
          <p:cNvSpPr/>
          <p:nvPr/>
        </p:nvSpPr>
        <p:spPr>
          <a:xfrm>
            <a:off x="860417" y="2307978"/>
            <a:ext cx="3579303" cy="3482496"/>
          </a:xfrm>
          <a:prstGeom prst="roundRect">
            <a:avLst>
              <a:gd name="adj" fmla="val 519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E8ABED9E-0F03-0048-90C5-D1FB4096C41D}"/>
              </a:ext>
            </a:extLst>
          </p:cNvPr>
          <p:cNvSpPr/>
          <p:nvPr/>
        </p:nvSpPr>
        <p:spPr>
          <a:xfrm>
            <a:off x="5083759" y="2307978"/>
            <a:ext cx="3579303" cy="3482496"/>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TextBox 13">
            <a:extLst>
              <a:ext uri="{FF2B5EF4-FFF2-40B4-BE49-F238E27FC236}">
                <a16:creationId xmlns:a16="http://schemas.microsoft.com/office/drawing/2014/main" id="{8B8A3EB9-EBC8-0E45-B192-DC67F8BB4F16}"/>
              </a:ext>
            </a:extLst>
          </p:cNvPr>
          <p:cNvSpPr txBox="1"/>
          <p:nvPr/>
        </p:nvSpPr>
        <p:spPr>
          <a:xfrm>
            <a:off x="1272509" y="2881255"/>
            <a:ext cx="2755118" cy="2133918"/>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Patients</a:t>
            </a:r>
          </a:p>
          <a:p>
            <a:endParaRPr lang="en-GB" sz="1600" dirty="0" err="1">
              <a:solidFill>
                <a:schemeClr val="tx1"/>
              </a:solidFill>
              <a:latin typeface="Arial" panose="020B0604020202020204" pitchFamily="34" charset="0"/>
              <a:cs typeface="Arial" panose="020B0604020202020204" pitchFamily="34" charset="0"/>
            </a:endParaRPr>
          </a:p>
          <a:p>
            <a:pPr>
              <a:spcAft>
                <a:spcPts val="800"/>
              </a:spcAft>
            </a:pPr>
            <a:r>
              <a:rPr lang="en-GB" sz="1600" dirty="0" err="1">
                <a:solidFill>
                  <a:schemeClr val="tx1"/>
                </a:solidFill>
                <a:latin typeface="Arial" panose="020B0604020202020204" pitchFamily="34" charset="0"/>
                <a:cs typeface="Arial" panose="020B0604020202020204" pitchFamily="34" charset="0"/>
              </a:rPr>
              <a:t>– Prolonged stay </a:t>
            </a:r>
          </a:p>
          <a:p>
            <a:pPr>
              <a:spcAft>
                <a:spcPts val="800"/>
              </a:spcAft>
            </a:pPr>
            <a:r>
              <a:rPr lang="en-GB" sz="1600" dirty="0" err="1">
                <a:solidFill>
                  <a:schemeClr val="tx1"/>
                </a:solidFill>
                <a:latin typeface="Arial" panose="020B0604020202020204" pitchFamily="34" charset="0"/>
                <a:cs typeface="Arial" panose="020B0604020202020204" pitchFamily="34" charset="0"/>
              </a:rPr>
              <a:t>– Disability</a:t>
            </a:r>
          </a:p>
          <a:p>
            <a:pPr>
              <a:spcAft>
                <a:spcPts val="800"/>
              </a:spcAft>
            </a:pPr>
            <a:r>
              <a:rPr lang="en-GB" sz="1600" dirty="0" err="1">
                <a:solidFill>
                  <a:schemeClr val="tx1"/>
                </a:solidFill>
                <a:latin typeface="Arial" panose="020B0604020202020204" pitchFamily="34" charset="0"/>
                <a:cs typeface="Arial" panose="020B0604020202020204" pitchFamily="34" charset="0"/>
              </a:rPr>
              <a:t>– Microbial resistance</a:t>
            </a:r>
          </a:p>
          <a:p>
            <a:pPr>
              <a:spcAft>
                <a:spcPts val="800"/>
              </a:spcAft>
            </a:pPr>
            <a:r>
              <a:rPr lang="en-GB" sz="1600" dirty="0" err="1">
                <a:solidFill>
                  <a:schemeClr val="tx1"/>
                </a:solidFill>
                <a:latin typeface="Arial" panose="020B0604020202020204" pitchFamily="34" charset="0"/>
                <a:cs typeface="Arial" panose="020B0604020202020204" pitchFamily="34" charset="0"/>
              </a:rPr>
              <a:t>– Greater cost</a:t>
            </a:r>
          </a:p>
          <a:p>
            <a:pPr>
              <a:spcAft>
                <a:spcPts val="800"/>
              </a:spcAft>
            </a:pPr>
            <a:r>
              <a:rPr lang="en-GB" sz="1600" dirty="0" err="1">
                <a:solidFill>
                  <a:schemeClr val="tx1"/>
                </a:solidFill>
                <a:latin typeface="Arial" panose="020B0604020202020204" pitchFamily="34" charset="0"/>
                <a:cs typeface="Arial" panose="020B0604020202020204" pitchFamily="34" charset="0"/>
              </a:rPr>
              <a:t>– Death</a:t>
            </a:r>
          </a:p>
        </p:txBody>
      </p:sp>
      <p:sp>
        <p:nvSpPr>
          <p:cNvPr id="15" name="Google Shape;140;p4">
            <a:extLst>
              <a:ext uri="{FF2B5EF4-FFF2-40B4-BE49-F238E27FC236}">
                <a16:creationId xmlns:a16="http://schemas.microsoft.com/office/drawing/2014/main" id="{4DE4CC84-2AF5-1E47-BBF9-53AA9632A1D4}"/>
              </a:ext>
            </a:extLst>
          </p:cNvPr>
          <p:cNvSpPr>
            <a:spLocks noChangeAspect="1"/>
          </p:cNvSpPr>
          <p:nvPr/>
        </p:nvSpPr>
        <p:spPr>
          <a:xfrm>
            <a:off x="429701" y="189652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A7AAC10A-2207-E847-8E8F-4DBEA8A125D1}"/>
              </a:ext>
            </a:extLst>
          </p:cNvPr>
          <p:cNvSpPr txBox="1"/>
          <p:nvPr/>
        </p:nvSpPr>
        <p:spPr>
          <a:xfrm>
            <a:off x="5530953" y="2881255"/>
            <a:ext cx="2666982" cy="2523768"/>
          </a:xfrm>
          <a:prstGeom prst="rect">
            <a:avLst/>
          </a:prstGeom>
          <a:noFill/>
        </p:spPr>
        <p:txBody>
          <a:bodyPr wrap="square" lIns="0" tIns="0" rIns="0" bIns="0" rtlCol="0">
            <a:spAutoFit/>
          </a:bodyPr>
          <a:lstStyle/>
          <a:p>
            <a:r>
              <a:rPr lang="en-GB" sz="1600" b="1" dirty="0" err="1">
                <a:solidFill>
                  <a:schemeClr val="tx1"/>
                </a:solidFill>
              </a:rPr>
              <a:t>Healthcare staff</a:t>
            </a:r>
          </a:p>
          <a:p>
            <a:endParaRPr lang="en-GB" sz="1600" dirty="0" err="1">
              <a:solidFill>
                <a:schemeClr val="tx1"/>
              </a:solidFill>
            </a:endParaRPr>
          </a:p>
          <a:p>
            <a:pPr marL="184150" indent="-184150">
              <a:spcAft>
                <a:spcPts val="800"/>
              </a:spcAft>
            </a:pPr>
            <a:r>
              <a:rPr lang="en-GB" sz="1600" dirty="0" err="1">
                <a:solidFill>
                  <a:schemeClr val="tx1"/>
                </a:solidFill>
              </a:rPr>
              <a:t>– More frequent adverse events </a:t>
            </a:r>
          </a:p>
          <a:p>
            <a:pPr marL="184150" indent="-184150">
              <a:spcAft>
                <a:spcPts val="800"/>
              </a:spcAft>
            </a:pPr>
            <a:r>
              <a:rPr lang="en-GB" sz="1600" dirty="0" err="1">
                <a:solidFill>
                  <a:schemeClr val="tx1"/>
                </a:solidFill>
              </a:rPr>
              <a:t>– The true burden is unknown </a:t>
            </a:r>
          </a:p>
          <a:p>
            <a:pPr marL="184150" indent="-184150">
              <a:spcAft>
                <a:spcPts val="800"/>
              </a:spcAft>
            </a:pPr>
            <a:r>
              <a:rPr lang="en-GB" sz="1600" dirty="0" err="1">
                <a:solidFill>
                  <a:schemeClr val="tx1"/>
                </a:solidFill>
              </a:rPr>
              <a:t>– A lack of monitoring systems </a:t>
            </a:r>
          </a:p>
          <a:p>
            <a:pPr marL="184150" indent="-184150">
              <a:spcAft>
                <a:spcPts val="800"/>
              </a:spcAft>
            </a:pPr>
            <a:r>
              <a:rPr lang="en-GB" sz="1600" dirty="0" err="1">
                <a:solidFill>
                  <a:schemeClr val="tx1"/>
                </a:solidFill>
              </a:rPr>
              <a:t>– Complex diagnosis</a:t>
            </a:r>
          </a:p>
        </p:txBody>
      </p:sp>
      <p:sp>
        <p:nvSpPr>
          <p:cNvPr id="19" name="Google Shape;140;p4">
            <a:extLst>
              <a:ext uri="{FF2B5EF4-FFF2-40B4-BE49-F238E27FC236}">
                <a16:creationId xmlns:a16="http://schemas.microsoft.com/office/drawing/2014/main" id="{3EE0C41A-7DEE-9E48-9B2E-90A0FDF7EDE2}"/>
              </a:ext>
            </a:extLst>
          </p:cNvPr>
          <p:cNvSpPr>
            <a:spLocks noChangeAspect="1"/>
          </p:cNvSpPr>
          <p:nvPr/>
        </p:nvSpPr>
        <p:spPr>
          <a:xfrm>
            <a:off x="4666953" y="189652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raphic 3">
            <a:extLst>
              <a:ext uri="{FF2B5EF4-FFF2-40B4-BE49-F238E27FC236}">
                <a16:creationId xmlns:a16="http://schemas.microsoft.com/office/drawing/2014/main" id="{FCD5AF84-CC3F-EC44-A121-1B21268FC2F2}"/>
              </a:ext>
            </a:extLst>
          </p:cNvPr>
          <p:cNvSpPr>
            <a:spLocks noChangeAspect="1"/>
          </p:cNvSpPr>
          <p:nvPr/>
        </p:nvSpPr>
        <p:spPr>
          <a:xfrm>
            <a:off x="645701" y="2103846"/>
            <a:ext cx="432000" cy="408264"/>
          </a:xfrm>
          <a:custGeom>
            <a:avLst/>
            <a:gdLst>
              <a:gd name="connsiteX0" fmla="*/ 66675 w 133350"/>
              <a:gd name="connsiteY0" fmla="*/ 57150 h 126023"/>
              <a:gd name="connsiteX1" fmla="*/ 46494 w 133350"/>
              <a:gd name="connsiteY1" fmla="*/ 48756 h 126023"/>
              <a:gd name="connsiteX2" fmla="*/ 38100 w 133350"/>
              <a:gd name="connsiteY2" fmla="*/ 28575 h 126023"/>
              <a:gd name="connsiteX3" fmla="*/ 46494 w 133350"/>
              <a:gd name="connsiteY3" fmla="*/ 8394 h 126023"/>
              <a:gd name="connsiteX4" fmla="*/ 66675 w 133350"/>
              <a:gd name="connsiteY4" fmla="*/ 0 h 126023"/>
              <a:gd name="connsiteX5" fmla="*/ 86856 w 133350"/>
              <a:gd name="connsiteY5" fmla="*/ 8394 h 126023"/>
              <a:gd name="connsiteX6" fmla="*/ 95250 w 133350"/>
              <a:gd name="connsiteY6" fmla="*/ 28575 h 126023"/>
              <a:gd name="connsiteX7" fmla="*/ 86856 w 133350"/>
              <a:gd name="connsiteY7" fmla="*/ 48756 h 126023"/>
              <a:gd name="connsiteX8" fmla="*/ 66675 w 133350"/>
              <a:gd name="connsiteY8" fmla="*/ 57150 h 126023"/>
              <a:gd name="connsiteX9" fmla="*/ 0 w 133350"/>
              <a:gd name="connsiteY9" fmla="*/ 126023 h 126023"/>
              <a:gd name="connsiteX10" fmla="*/ 0 w 133350"/>
              <a:gd name="connsiteY10" fmla="*/ 110344 h 126023"/>
              <a:gd name="connsiteX11" fmla="*/ 3434 w 133350"/>
              <a:gd name="connsiteY11" fmla="*/ 99307 h 126023"/>
              <a:gd name="connsiteX12" fmla="*/ 12676 w 133350"/>
              <a:gd name="connsiteY12" fmla="*/ 91330 h 126023"/>
              <a:gd name="connsiteX13" fmla="*/ 39657 w 133350"/>
              <a:gd name="connsiteY13" fmla="*/ 81631 h 126023"/>
              <a:gd name="connsiteX14" fmla="*/ 66675 w 133350"/>
              <a:gd name="connsiteY14" fmla="*/ 78398 h 126023"/>
              <a:gd name="connsiteX15" fmla="*/ 93693 w 133350"/>
              <a:gd name="connsiteY15" fmla="*/ 81631 h 126023"/>
              <a:gd name="connsiteX16" fmla="*/ 120674 w 133350"/>
              <a:gd name="connsiteY16" fmla="*/ 91330 h 126023"/>
              <a:gd name="connsiteX17" fmla="*/ 129916 w 133350"/>
              <a:gd name="connsiteY17" fmla="*/ 99307 h 126023"/>
              <a:gd name="connsiteX18" fmla="*/ 133350 w 133350"/>
              <a:gd name="connsiteY18" fmla="*/ 110344 h 126023"/>
              <a:gd name="connsiteX19" fmla="*/ 133350 w 133350"/>
              <a:gd name="connsiteY19" fmla="*/ 126023 h 126023"/>
              <a:gd name="connsiteX20" fmla="*/ 0 w 133350"/>
              <a:gd name="connsiteY20" fmla="*/ 126023 h 126023"/>
              <a:gd name="connsiteX21" fmla="*/ 9525 w 133350"/>
              <a:gd name="connsiteY21" fmla="*/ 116498 h 126023"/>
              <a:gd name="connsiteX22" fmla="*/ 123825 w 133350"/>
              <a:gd name="connsiteY22" fmla="*/ 116498 h 126023"/>
              <a:gd name="connsiteX23" fmla="*/ 123825 w 133350"/>
              <a:gd name="connsiteY23" fmla="*/ 110344 h 126023"/>
              <a:gd name="connsiteX24" fmla="*/ 121783 w 133350"/>
              <a:gd name="connsiteY24" fmla="*/ 104390 h 126023"/>
              <a:gd name="connsiteX25" fmla="*/ 116132 w 133350"/>
              <a:gd name="connsiteY25" fmla="*/ 99683 h 126023"/>
              <a:gd name="connsiteX26" fmla="*/ 91882 w 133350"/>
              <a:gd name="connsiteY26" fmla="*/ 90955 h 126023"/>
              <a:gd name="connsiteX27" fmla="*/ 66675 w 133350"/>
              <a:gd name="connsiteY27" fmla="*/ 87923 h 126023"/>
              <a:gd name="connsiteX28" fmla="*/ 41468 w 133350"/>
              <a:gd name="connsiteY28" fmla="*/ 90955 h 126023"/>
              <a:gd name="connsiteX29" fmla="*/ 17218 w 133350"/>
              <a:gd name="connsiteY29" fmla="*/ 99683 h 126023"/>
              <a:gd name="connsiteX30" fmla="*/ 11567 w 133350"/>
              <a:gd name="connsiteY30" fmla="*/ 104390 h 126023"/>
              <a:gd name="connsiteX31" fmla="*/ 9525 w 133350"/>
              <a:gd name="connsiteY31" fmla="*/ 110344 h 126023"/>
              <a:gd name="connsiteX32" fmla="*/ 9525 w 133350"/>
              <a:gd name="connsiteY32" fmla="*/ 116498 h 126023"/>
              <a:gd name="connsiteX33" fmla="*/ 66675 w 133350"/>
              <a:gd name="connsiteY33" fmla="*/ 47625 h 126023"/>
              <a:gd name="connsiteX34" fmla="*/ 80129 w 133350"/>
              <a:gd name="connsiteY34" fmla="*/ 42029 h 126023"/>
              <a:gd name="connsiteX35" fmla="*/ 85725 w 133350"/>
              <a:gd name="connsiteY35" fmla="*/ 28575 h 126023"/>
              <a:gd name="connsiteX36" fmla="*/ 80129 w 133350"/>
              <a:gd name="connsiteY36" fmla="*/ 15121 h 126023"/>
              <a:gd name="connsiteX37" fmla="*/ 66675 w 133350"/>
              <a:gd name="connsiteY37" fmla="*/ 9525 h 126023"/>
              <a:gd name="connsiteX38" fmla="*/ 53221 w 133350"/>
              <a:gd name="connsiteY38" fmla="*/ 15121 h 126023"/>
              <a:gd name="connsiteX39" fmla="*/ 47625 w 133350"/>
              <a:gd name="connsiteY39" fmla="*/ 28575 h 126023"/>
              <a:gd name="connsiteX40" fmla="*/ 53221 w 133350"/>
              <a:gd name="connsiteY40" fmla="*/ 42029 h 126023"/>
              <a:gd name="connsiteX41" fmla="*/ 66675 w 133350"/>
              <a:gd name="connsiteY41" fmla="*/ 47625 h 1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 h="126023">
                <a:moveTo>
                  <a:pt x="66675" y="57150"/>
                </a:moveTo>
                <a:cubicBezTo>
                  <a:pt x="58817" y="57150"/>
                  <a:pt x="52090" y="54352"/>
                  <a:pt x="46494" y="48756"/>
                </a:cubicBezTo>
                <a:cubicBezTo>
                  <a:pt x="40898" y="43160"/>
                  <a:pt x="38100" y="36433"/>
                  <a:pt x="38100" y="28575"/>
                </a:cubicBezTo>
                <a:cubicBezTo>
                  <a:pt x="38100" y="20717"/>
                  <a:pt x="40898" y="13990"/>
                  <a:pt x="46494" y="8394"/>
                </a:cubicBezTo>
                <a:cubicBezTo>
                  <a:pt x="52090" y="2798"/>
                  <a:pt x="58817" y="0"/>
                  <a:pt x="66675" y="0"/>
                </a:cubicBezTo>
                <a:cubicBezTo>
                  <a:pt x="74533" y="0"/>
                  <a:pt x="81260" y="2798"/>
                  <a:pt x="86856" y="8394"/>
                </a:cubicBezTo>
                <a:cubicBezTo>
                  <a:pt x="92452" y="13990"/>
                  <a:pt x="95250" y="20717"/>
                  <a:pt x="95250" y="28575"/>
                </a:cubicBezTo>
                <a:cubicBezTo>
                  <a:pt x="95250" y="36433"/>
                  <a:pt x="92452" y="43160"/>
                  <a:pt x="86856" y="48756"/>
                </a:cubicBezTo>
                <a:cubicBezTo>
                  <a:pt x="81260" y="54352"/>
                  <a:pt x="74533" y="57150"/>
                  <a:pt x="66675" y="57150"/>
                </a:cubicBezTo>
                <a:close/>
                <a:moveTo>
                  <a:pt x="0" y="126023"/>
                </a:moveTo>
                <a:lnTo>
                  <a:pt x="0" y="110344"/>
                </a:lnTo>
                <a:cubicBezTo>
                  <a:pt x="0" y="106411"/>
                  <a:pt x="1145" y="102733"/>
                  <a:pt x="3434" y="99307"/>
                </a:cubicBezTo>
                <a:cubicBezTo>
                  <a:pt x="5724" y="95882"/>
                  <a:pt x="8805" y="93223"/>
                  <a:pt x="12676" y="91330"/>
                </a:cubicBezTo>
                <a:cubicBezTo>
                  <a:pt x="21663" y="87020"/>
                  <a:pt x="30657" y="83787"/>
                  <a:pt x="39657" y="81631"/>
                </a:cubicBezTo>
                <a:cubicBezTo>
                  <a:pt x="48657" y="79476"/>
                  <a:pt x="57663" y="78398"/>
                  <a:pt x="66675" y="78398"/>
                </a:cubicBezTo>
                <a:cubicBezTo>
                  <a:pt x="75687" y="78398"/>
                  <a:pt x="84693" y="79476"/>
                  <a:pt x="93693" y="81631"/>
                </a:cubicBezTo>
                <a:cubicBezTo>
                  <a:pt x="102693" y="83787"/>
                  <a:pt x="111687" y="87020"/>
                  <a:pt x="120674" y="91330"/>
                </a:cubicBezTo>
                <a:cubicBezTo>
                  <a:pt x="124545" y="93223"/>
                  <a:pt x="127626" y="95882"/>
                  <a:pt x="129916" y="99307"/>
                </a:cubicBezTo>
                <a:cubicBezTo>
                  <a:pt x="132205" y="102733"/>
                  <a:pt x="133350" y="106411"/>
                  <a:pt x="133350" y="110344"/>
                </a:cubicBezTo>
                <a:lnTo>
                  <a:pt x="133350" y="126023"/>
                </a:lnTo>
                <a:lnTo>
                  <a:pt x="0" y="126023"/>
                </a:lnTo>
                <a:close/>
                <a:moveTo>
                  <a:pt x="9525" y="116498"/>
                </a:moveTo>
                <a:lnTo>
                  <a:pt x="123825" y="116498"/>
                </a:lnTo>
                <a:lnTo>
                  <a:pt x="123825" y="110344"/>
                </a:lnTo>
                <a:cubicBezTo>
                  <a:pt x="123825" y="108231"/>
                  <a:pt x="123144" y="106247"/>
                  <a:pt x="121783" y="104390"/>
                </a:cubicBezTo>
                <a:cubicBezTo>
                  <a:pt x="120421" y="102534"/>
                  <a:pt x="118537" y="100965"/>
                  <a:pt x="116132" y="99683"/>
                </a:cubicBezTo>
                <a:cubicBezTo>
                  <a:pt x="108292" y="95885"/>
                  <a:pt x="100209" y="92976"/>
                  <a:pt x="91882" y="90955"/>
                </a:cubicBezTo>
                <a:cubicBezTo>
                  <a:pt x="83555" y="88934"/>
                  <a:pt x="75153" y="87923"/>
                  <a:pt x="66675" y="87923"/>
                </a:cubicBezTo>
                <a:cubicBezTo>
                  <a:pt x="58197" y="87923"/>
                  <a:pt x="49795" y="88934"/>
                  <a:pt x="41468" y="90955"/>
                </a:cubicBezTo>
                <a:cubicBezTo>
                  <a:pt x="33141" y="92976"/>
                  <a:pt x="25058" y="95885"/>
                  <a:pt x="17218" y="99683"/>
                </a:cubicBezTo>
                <a:cubicBezTo>
                  <a:pt x="14813" y="100965"/>
                  <a:pt x="12929" y="102534"/>
                  <a:pt x="11567" y="104390"/>
                </a:cubicBezTo>
                <a:cubicBezTo>
                  <a:pt x="10206" y="106247"/>
                  <a:pt x="9525" y="108231"/>
                  <a:pt x="9525" y="110344"/>
                </a:cubicBezTo>
                <a:lnTo>
                  <a:pt x="9525" y="116498"/>
                </a:lnTo>
                <a:close/>
                <a:moveTo>
                  <a:pt x="66675" y="47625"/>
                </a:moveTo>
                <a:cubicBezTo>
                  <a:pt x="71914" y="47625"/>
                  <a:pt x="76398" y="45760"/>
                  <a:pt x="80129" y="42029"/>
                </a:cubicBezTo>
                <a:cubicBezTo>
                  <a:pt x="83860" y="38299"/>
                  <a:pt x="85725" y="33814"/>
                  <a:pt x="85725" y="28575"/>
                </a:cubicBezTo>
                <a:cubicBezTo>
                  <a:pt x="85725" y="23336"/>
                  <a:pt x="83860" y="18852"/>
                  <a:pt x="80129" y="15121"/>
                </a:cubicBezTo>
                <a:cubicBezTo>
                  <a:pt x="76398" y="11391"/>
                  <a:pt x="71914" y="9525"/>
                  <a:pt x="66675" y="9525"/>
                </a:cubicBezTo>
                <a:cubicBezTo>
                  <a:pt x="61436" y="9525"/>
                  <a:pt x="56952" y="11391"/>
                  <a:pt x="53221" y="15121"/>
                </a:cubicBezTo>
                <a:cubicBezTo>
                  <a:pt x="49490" y="18852"/>
                  <a:pt x="47625" y="23336"/>
                  <a:pt x="47625" y="28575"/>
                </a:cubicBezTo>
                <a:cubicBezTo>
                  <a:pt x="47625" y="33814"/>
                  <a:pt x="49490" y="38299"/>
                  <a:pt x="53221" y="42029"/>
                </a:cubicBezTo>
                <a:cubicBezTo>
                  <a:pt x="56952" y="45760"/>
                  <a:pt x="61436" y="47625"/>
                  <a:pt x="66675" y="47625"/>
                </a:cubicBezTo>
                <a:close/>
              </a:path>
            </a:pathLst>
          </a:custGeom>
          <a:solidFill>
            <a:schemeClr val="bg1"/>
          </a:solidFill>
          <a:ln w="238" cap="flat">
            <a:noFill/>
            <a:prstDash val="solid"/>
            <a:miter/>
          </a:ln>
        </p:spPr>
        <p:txBody>
          <a:bodyPr rtlCol="0" anchor="ctr"/>
          <a:lstStyle/>
          <a:p>
            <a:endParaRPr lang="en-RO"/>
          </a:p>
        </p:txBody>
      </p:sp>
      <p:sp>
        <p:nvSpPr>
          <p:cNvPr id="21" name="Graphic 8">
            <a:extLst>
              <a:ext uri="{FF2B5EF4-FFF2-40B4-BE49-F238E27FC236}">
                <a16:creationId xmlns:a16="http://schemas.microsoft.com/office/drawing/2014/main" id="{6AF763B3-1011-974C-8B7B-E653E2C99D00}"/>
              </a:ext>
            </a:extLst>
          </p:cNvPr>
          <p:cNvSpPr>
            <a:spLocks noChangeAspect="1"/>
          </p:cNvSpPr>
          <p:nvPr/>
        </p:nvSpPr>
        <p:spPr>
          <a:xfrm>
            <a:off x="4882953" y="2103846"/>
            <a:ext cx="432000" cy="432000"/>
          </a:xfrm>
          <a:custGeom>
            <a:avLst/>
            <a:gdLst>
              <a:gd name="connsiteX0" fmla="*/ 44694 w 171450"/>
              <a:gd name="connsiteY0" fmla="*/ 138113 h 171450"/>
              <a:gd name="connsiteX1" fmla="*/ 54219 w 171450"/>
              <a:gd name="connsiteY1" fmla="*/ 138113 h 171450"/>
              <a:gd name="connsiteX2" fmla="*/ 54219 w 171450"/>
              <a:gd name="connsiteY2" fmla="*/ 119063 h 171450"/>
              <a:gd name="connsiteX3" fmla="*/ 73269 w 171450"/>
              <a:gd name="connsiteY3" fmla="*/ 119063 h 171450"/>
              <a:gd name="connsiteX4" fmla="*/ 73269 w 171450"/>
              <a:gd name="connsiteY4" fmla="*/ 109538 h 171450"/>
              <a:gd name="connsiteX5" fmla="*/ 54219 w 171450"/>
              <a:gd name="connsiteY5" fmla="*/ 109538 h 171450"/>
              <a:gd name="connsiteX6" fmla="*/ 54219 w 171450"/>
              <a:gd name="connsiteY6" fmla="*/ 90488 h 171450"/>
              <a:gd name="connsiteX7" fmla="*/ 44694 w 171450"/>
              <a:gd name="connsiteY7" fmla="*/ 90488 h 171450"/>
              <a:gd name="connsiteX8" fmla="*/ 44694 w 171450"/>
              <a:gd name="connsiteY8" fmla="*/ 109538 h 171450"/>
              <a:gd name="connsiteX9" fmla="*/ 25644 w 171450"/>
              <a:gd name="connsiteY9" fmla="*/ 109538 h 171450"/>
              <a:gd name="connsiteX10" fmla="*/ 25644 w 171450"/>
              <a:gd name="connsiteY10" fmla="*/ 119063 h 171450"/>
              <a:gd name="connsiteX11" fmla="*/ 44694 w 171450"/>
              <a:gd name="connsiteY11" fmla="*/ 119063 h 171450"/>
              <a:gd name="connsiteX12" fmla="*/ 44694 w 171450"/>
              <a:gd name="connsiteY12" fmla="*/ 138113 h 171450"/>
              <a:gd name="connsiteX13" fmla="*/ 95250 w 171450"/>
              <a:gd name="connsiteY13" fmla="*/ 107706 h 171450"/>
              <a:gd name="connsiteX14" fmla="*/ 147638 w 171450"/>
              <a:gd name="connsiteY14" fmla="*/ 107706 h 171450"/>
              <a:gd name="connsiteX15" fmla="*/ 147638 w 171450"/>
              <a:gd name="connsiteY15" fmla="*/ 99280 h 171450"/>
              <a:gd name="connsiteX16" fmla="*/ 95250 w 171450"/>
              <a:gd name="connsiteY16" fmla="*/ 99280 h 171450"/>
              <a:gd name="connsiteX17" fmla="*/ 95250 w 171450"/>
              <a:gd name="connsiteY17" fmla="*/ 107706 h 171450"/>
              <a:gd name="connsiteX18" fmla="*/ 95250 w 171450"/>
              <a:gd name="connsiteY18" fmla="*/ 130419 h 171450"/>
              <a:gd name="connsiteX19" fmla="*/ 128588 w 171450"/>
              <a:gd name="connsiteY19" fmla="*/ 130419 h 171450"/>
              <a:gd name="connsiteX20" fmla="*/ 128588 w 171450"/>
              <a:gd name="connsiteY20" fmla="*/ 121993 h 171450"/>
              <a:gd name="connsiteX21" fmla="*/ 95250 w 171450"/>
              <a:gd name="connsiteY21" fmla="*/ 121993 h 171450"/>
              <a:gd name="connsiteX22" fmla="*/ 95250 w 171450"/>
              <a:gd name="connsiteY22" fmla="*/ 130419 h 171450"/>
              <a:gd name="connsiteX23" fmla="*/ 15386 w 171450"/>
              <a:gd name="connsiteY23" fmla="*/ 171450 h 171450"/>
              <a:gd name="connsiteX24" fmla="*/ 4405 w 171450"/>
              <a:gd name="connsiteY24" fmla="*/ 167045 h 171450"/>
              <a:gd name="connsiteX25" fmla="*/ 0 w 171450"/>
              <a:gd name="connsiteY25" fmla="*/ 156064 h 171450"/>
              <a:gd name="connsiteX26" fmla="*/ 0 w 171450"/>
              <a:gd name="connsiteY26" fmla="*/ 63011 h 171450"/>
              <a:gd name="connsiteX27" fmla="*/ 4405 w 171450"/>
              <a:gd name="connsiteY27" fmla="*/ 52030 h 171450"/>
              <a:gd name="connsiteX28" fmla="*/ 15386 w 171450"/>
              <a:gd name="connsiteY28" fmla="*/ 47625 h 171450"/>
              <a:gd name="connsiteX29" fmla="*/ 66675 w 171450"/>
              <a:gd name="connsiteY29" fmla="*/ 47625 h 171450"/>
              <a:gd name="connsiteX30" fmla="*/ 66675 w 171450"/>
              <a:gd name="connsiteY30" fmla="*/ 9525 h 171450"/>
              <a:gd name="connsiteX31" fmla="*/ 69432 w 171450"/>
              <a:gd name="connsiteY31" fmla="*/ 2757 h 171450"/>
              <a:gd name="connsiteX32" fmla="*/ 76200 w 171450"/>
              <a:gd name="connsiteY32" fmla="*/ 0 h 171450"/>
              <a:gd name="connsiteX33" fmla="*/ 95250 w 171450"/>
              <a:gd name="connsiteY33" fmla="*/ 0 h 171450"/>
              <a:gd name="connsiteX34" fmla="*/ 102018 w 171450"/>
              <a:gd name="connsiteY34" fmla="*/ 2757 h 171450"/>
              <a:gd name="connsiteX35" fmla="*/ 104775 w 171450"/>
              <a:gd name="connsiteY35" fmla="*/ 9525 h 171450"/>
              <a:gd name="connsiteX36" fmla="*/ 104775 w 171450"/>
              <a:gd name="connsiteY36" fmla="*/ 47625 h 171450"/>
              <a:gd name="connsiteX37" fmla="*/ 156064 w 171450"/>
              <a:gd name="connsiteY37" fmla="*/ 47625 h 171450"/>
              <a:gd name="connsiteX38" fmla="*/ 167045 w 171450"/>
              <a:gd name="connsiteY38" fmla="*/ 52030 h 171450"/>
              <a:gd name="connsiteX39" fmla="*/ 171450 w 171450"/>
              <a:gd name="connsiteY39" fmla="*/ 63011 h 171450"/>
              <a:gd name="connsiteX40" fmla="*/ 171450 w 171450"/>
              <a:gd name="connsiteY40" fmla="*/ 156064 h 171450"/>
              <a:gd name="connsiteX41" fmla="*/ 167045 w 171450"/>
              <a:gd name="connsiteY41" fmla="*/ 167045 h 171450"/>
              <a:gd name="connsiteX42" fmla="*/ 156064 w 171450"/>
              <a:gd name="connsiteY42" fmla="*/ 171450 h 171450"/>
              <a:gd name="connsiteX43" fmla="*/ 15386 w 171450"/>
              <a:gd name="connsiteY43" fmla="*/ 171450 h 171450"/>
              <a:gd name="connsiteX44" fmla="*/ 15386 w 171450"/>
              <a:gd name="connsiteY44" fmla="*/ 161925 h 171450"/>
              <a:gd name="connsiteX45" fmla="*/ 156064 w 171450"/>
              <a:gd name="connsiteY45" fmla="*/ 161925 h 171450"/>
              <a:gd name="connsiteX46" fmla="*/ 160276 w 171450"/>
              <a:gd name="connsiteY46" fmla="*/ 160276 h 171450"/>
              <a:gd name="connsiteX47" fmla="*/ 161925 w 171450"/>
              <a:gd name="connsiteY47" fmla="*/ 156064 h 171450"/>
              <a:gd name="connsiteX48" fmla="*/ 161925 w 171450"/>
              <a:gd name="connsiteY48" fmla="*/ 63011 h 171450"/>
              <a:gd name="connsiteX49" fmla="*/ 160276 w 171450"/>
              <a:gd name="connsiteY49" fmla="*/ 58799 h 171450"/>
              <a:gd name="connsiteX50" fmla="*/ 156064 w 171450"/>
              <a:gd name="connsiteY50" fmla="*/ 57150 h 171450"/>
              <a:gd name="connsiteX51" fmla="*/ 104775 w 171450"/>
              <a:gd name="connsiteY51" fmla="*/ 57150 h 171450"/>
              <a:gd name="connsiteX52" fmla="*/ 104775 w 171450"/>
              <a:gd name="connsiteY52" fmla="*/ 64477 h 171450"/>
              <a:gd name="connsiteX53" fmla="*/ 101927 w 171450"/>
              <a:gd name="connsiteY53" fmla="*/ 71154 h 171450"/>
              <a:gd name="connsiteX54" fmla="*/ 95250 w 171450"/>
              <a:gd name="connsiteY54" fmla="*/ 74002 h 171450"/>
              <a:gd name="connsiteX55" fmla="*/ 76200 w 171450"/>
              <a:gd name="connsiteY55" fmla="*/ 74002 h 171450"/>
              <a:gd name="connsiteX56" fmla="*/ 69523 w 171450"/>
              <a:gd name="connsiteY56" fmla="*/ 71154 h 171450"/>
              <a:gd name="connsiteX57" fmla="*/ 66675 w 171450"/>
              <a:gd name="connsiteY57" fmla="*/ 64477 h 171450"/>
              <a:gd name="connsiteX58" fmla="*/ 66675 w 171450"/>
              <a:gd name="connsiteY58" fmla="*/ 57150 h 171450"/>
              <a:gd name="connsiteX59" fmla="*/ 15386 w 171450"/>
              <a:gd name="connsiteY59" fmla="*/ 57150 h 171450"/>
              <a:gd name="connsiteX60" fmla="*/ 11174 w 171450"/>
              <a:gd name="connsiteY60" fmla="*/ 58799 h 171450"/>
              <a:gd name="connsiteX61" fmla="*/ 9525 w 171450"/>
              <a:gd name="connsiteY61" fmla="*/ 63011 h 171450"/>
              <a:gd name="connsiteX62" fmla="*/ 9525 w 171450"/>
              <a:gd name="connsiteY62" fmla="*/ 156064 h 171450"/>
              <a:gd name="connsiteX63" fmla="*/ 11174 w 171450"/>
              <a:gd name="connsiteY63" fmla="*/ 160276 h 171450"/>
              <a:gd name="connsiteX64" fmla="*/ 15386 w 171450"/>
              <a:gd name="connsiteY64" fmla="*/ 161925 h 171450"/>
              <a:gd name="connsiteX65" fmla="*/ 76200 w 171450"/>
              <a:gd name="connsiteY65" fmla="*/ 64477 h 171450"/>
              <a:gd name="connsiteX66" fmla="*/ 95250 w 171450"/>
              <a:gd name="connsiteY66" fmla="*/ 64477 h 171450"/>
              <a:gd name="connsiteX67" fmla="*/ 95250 w 171450"/>
              <a:gd name="connsiteY67" fmla="*/ 9525 h 171450"/>
              <a:gd name="connsiteX68" fmla="*/ 76200 w 171450"/>
              <a:gd name="connsiteY68" fmla="*/ 9525 h 171450"/>
              <a:gd name="connsiteX69" fmla="*/ 76200 w 171450"/>
              <a:gd name="connsiteY69" fmla="*/ 6447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1450" h="171450">
                <a:moveTo>
                  <a:pt x="44694" y="138113"/>
                </a:moveTo>
                <a:lnTo>
                  <a:pt x="54219" y="138113"/>
                </a:lnTo>
                <a:lnTo>
                  <a:pt x="54219" y="119063"/>
                </a:lnTo>
                <a:lnTo>
                  <a:pt x="73269" y="119063"/>
                </a:lnTo>
                <a:lnTo>
                  <a:pt x="73269" y="109538"/>
                </a:lnTo>
                <a:lnTo>
                  <a:pt x="54219" y="109538"/>
                </a:lnTo>
                <a:lnTo>
                  <a:pt x="54219" y="90488"/>
                </a:lnTo>
                <a:lnTo>
                  <a:pt x="44694" y="90488"/>
                </a:lnTo>
                <a:lnTo>
                  <a:pt x="44694" y="109538"/>
                </a:lnTo>
                <a:lnTo>
                  <a:pt x="25644" y="109538"/>
                </a:lnTo>
                <a:lnTo>
                  <a:pt x="25644" y="119063"/>
                </a:lnTo>
                <a:lnTo>
                  <a:pt x="44694" y="119063"/>
                </a:lnTo>
                <a:lnTo>
                  <a:pt x="44694" y="138113"/>
                </a:lnTo>
                <a:close/>
                <a:moveTo>
                  <a:pt x="95250" y="107706"/>
                </a:moveTo>
                <a:lnTo>
                  <a:pt x="147638" y="107706"/>
                </a:lnTo>
                <a:lnTo>
                  <a:pt x="147638" y="99280"/>
                </a:lnTo>
                <a:lnTo>
                  <a:pt x="95250" y="99280"/>
                </a:lnTo>
                <a:lnTo>
                  <a:pt x="95250" y="107706"/>
                </a:lnTo>
                <a:close/>
                <a:moveTo>
                  <a:pt x="95250" y="130419"/>
                </a:moveTo>
                <a:lnTo>
                  <a:pt x="128588" y="130419"/>
                </a:lnTo>
                <a:lnTo>
                  <a:pt x="128588" y="121993"/>
                </a:lnTo>
                <a:lnTo>
                  <a:pt x="95250" y="121993"/>
                </a:lnTo>
                <a:lnTo>
                  <a:pt x="95250" y="130419"/>
                </a:lnTo>
                <a:close/>
                <a:moveTo>
                  <a:pt x="15386" y="171450"/>
                </a:moveTo>
                <a:cubicBezTo>
                  <a:pt x="11003" y="171450"/>
                  <a:pt x="7342" y="169982"/>
                  <a:pt x="4405" y="167045"/>
                </a:cubicBezTo>
                <a:cubicBezTo>
                  <a:pt x="1468" y="164108"/>
                  <a:pt x="0" y="160447"/>
                  <a:pt x="0" y="156064"/>
                </a:cubicBezTo>
                <a:lnTo>
                  <a:pt x="0" y="63011"/>
                </a:lnTo>
                <a:cubicBezTo>
                  <a:pt x="0" y="58628"/>
                  <a:pt x="1468" y="54967"/>
                  <a:pt x="4405" y="52030"/>
                </a:cubicBezTo>
                <a:cubicBezTo>
                  <a:pt x="7342" y="49093"/>
                  <a:pt x="11003" y="47625"/>
                  <a:pt x="15386" y="47625"/>
                </a:cubicBezTo>
                <a:lnTo>
                  <a:pt x="66675" y="47625"/>
                </a:lnTo>
                <a:lnTo>
                  <a:pt x="66675" y="9525"/>
                </a:lnTo>
                <a:cubicBezTo>
                  <a:pt x="66675" y="6851"/>
                  <a:pt x="67594" y="4595"/>
                  <a:pt x="69432" y="2757"/>
                </a:cubicBezTo>
                <a:cubicBezTo>
                  <a:pt x="71270" y="919"/>
                  <a:pt x="73526" y="0"/>
                  <a:pt x="76200" y="0"/>
                </a:cubicBezTo>
                <a:lnTo>
                  <a:pt x="95250" y="0"/>
                </a:lnTo>
                <a:cubicBezTo>
                  <a:pt x="97924" y="0"/>
                  <a:pt x="100180" y="919"/>
                  <a:pt x="102018" y="2757"/>
                </a:cubicBezTo>
                <a:cubicBezTo>
                  <a:pt x="103856" y="4595"/>
                  <a:pt x="104775" y="6851"/>
                  <a:pt x="104775" y="9525"/>
                </a:cubicBezTo>
                <a:lnTo>
                  <a:pt x="104775" y="47625"/>
                </a:lnTo>
                <a:lnTo>
                  <a:pt x="156064" y="47625"/>
                </a:lnTo>
                <a:cubicBezTo>
                  <a:pt x="160447" y="47625"/>
                  <a:pt x="164108" y="49093"/>
                  <a:pt x="167045" y="52030"/>
                </a:cubicBezTo>
                <a:cubicBezTo>
                  <a:pt x="169982" y="54967"/>
                  <a:pt x="171450" y="58628"/>
                  <a:pt x="171450" y="63011"/>
                </a:cubicBezTo>
                <a:lnTo>
                  <a:pt x="171450" y="156064"/>
                </a:lnTo>
                <a:cubicBezTo>
                  <a:pt x="171450" y="160447"/>
                  <a:pt x="169982" y="164108"/>
                  <a:pt x="167045" y="167045"/>
                </a:cubicBezTo>
                <a:cubicBezTo>
                  <a:pt x="164108" y="169982"/>
                  <a:pt x="160447" y="171450"/>
                  <a:pt x="156064" y="171450"/>
                </a:cubicBezTo>
                <a:lnTo>
                  <a:pt x="15386" y="171450"/>
                </a:lnTo>
                <a:close/>
                <a:moveTo>
                  <a:pt x="15386" y="161925"/>
                </a:moveTo>
                <a:lnTo>
                  <a:pt x="156064" y="161925"/>
                </a:lnTo>
                <a:cubicBezTo>
                  <a:pt x="157773" y="161925"/>
                  <a:pt x="159177" y="161375"/>
                  <a:pt x="160276" y="160276"/>
                </a:cubicBezTo>
                <a:cubicBezTo>
                  <a:pt x="161375" y="159177"/>
                  <a:pt x="161925" y="157773"/>
                  <a:pt x="161925" y="156064"/>
                </a:cubicBezTo>
                <a:lnTo>
                  <a:pt x="161925" y="63011"/>
                </a:lnTo>
                <a:cubicBezTo>
                  <a:pt x="161925" y="61302"/>
                  <a:pt x="161375" y="59898"/>
                  <a:pt x="160276" y="58799"/>
                </a:cubicBezTo>
                <a:cubicBezTo>
                  <a:pt x="159177" y="57700"/>
                  <a:pt x="157773" y="57150"/>
                  <a:pt x="156064" y="57150"/>
                </a:cubicBezTo>
                <a:lnTo>
                  <a:pt x="104775" y="57150"/>
                </a:lnTo>
                <a:lnTo>
                  <a:pt x="104775" y="64477"/>
                </a:lnTo>
                <a:cubicBezTo>
                  <a:pt x="104775" y="67029"/>
                  <a:pt x="103826" y="69255"/>
                  <a:pt x="101927" y="71154"/>
                </a:cubicBezTo>
                <a:cubicBezTo>
                  <a:pt x="100028" y="73052"/>
                  <a:pt x="97802" y="74002"/>
                  <a:pt x="95250" y="74002"/>
                </a:cubicBezTo>
                <a:lnTo>
                  <a:pt x="76200" y="74002"/>
                </a:lnTo>
                <a:cubicBezTo>
                  <a:pt x="73648" y="74002"/>
                  <a:pt x="71422" y="73052"/>
                  <a:pt x="69523" y="71154"/>
                </a:cubicBezTo>
                <a:cubicBezTo>
                  <a:pt x="67624" y="69255"/>
                  <a:pt x="66675" y="67029"/>
                  <a:pt x="66675" y="64477"/>
                </a:cubicBezTo>
                <a:lnTo>
                  <a:pt x="66675" y="57150"/>
                </a:lnTo>
                <a:lnTo>
                  <a:pt x="15386" y="57150"/>
                </a:lnTo>
                <a:cubicBezTo>
                  <a:pt x="13677" y="57150"/>
                  <a:pt x="12273" y="57700"/>
                  <a:pt x="11174" y="58799"/>
                </a:cubicBezTo>
                <a:cubicBezTo>
                  <a:pt x="10075" y="59898"/>
                  <a:pt x="9525" y="61302"/>
                  <a:pt x="9525" y="63011"/>
                </a:cubicBezTo>
                <a:lnTo>
                  <a:pt x="9525" y="156064"/>
                </a:lnTo>
                <a:cubicBezTo>
                  <a:pt x="9525" y="157773"/>
                  <a:pt x="10075" y="159177"/>
                  <a:pt x="11174" y="160276"/>
                </a:cubicBezTo>
                <a:cubicBezTo>
                  <a:pt x="12273" y="161375"/>
                  <a:pt x="13677" y="161925"/>
                  <a:pt x="15386" y="161925"/>
                </a:cubicBezTo>
                <a:close/>
                <a:moveTo>
                  <a:pt x="76200" y="64477"/>
                </a:moveTo>
                <a:lnTo>
                  <a:pt x="95250" y="64477"/>
                </a:lnTo>
                <a:lnTo>
                  <a:pt x="95250" y="9525"/>
                </a:lnTo>
                <a:lnTo>
                  <a:pt x="76200" y="9525"/>
                </a:lnTo>
                <a:lnTo>
                  <a:pt x="76200" y="64477"/>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41506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9B742C1E-836E-D345-B1CB-CEA56482EDCB}"/>
              </a:ext>
            </a:extLst>
          </p:cNvPr>
          <p:cNvSpPr/>
          <p:nvPr/>
        </p:nvSpPr>
        <p:spPr>
          <a:xfrm>
            <a:off x="860417" y="2403686"/>
            <a:ext cx="3579303" cy="1166828"/>
          </a:xfrm>
          <a:prstGeom prst="roundRect">
            <a:avLst>
              <a:gd name="adj" fmla="val 11886"/>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Rounded Rectangle 21">
            <a:extLst>
              <a:ext uri="{FF2B5EF4-FFF2-40B4-BE49-F238E27FC236}">
                <a16:creationId xmlns:a16="http://schemas.microsoft.com/office/drawing/2014/main" id="{A7DEF8D5-F18A-1E4D-8C8A-E61E8EEFE68C}"/>
              </a:ext>
            </a:extLst>
          </p:cNvPr>
          <p:cNvSpPr/>
          <p:nvPr/>
        </p:nvSpPr>
        <p:spPr>
          <a:xfrm>
            <a:off x="5096385" y="2403686"/>
            <a:ext cx="3579303" cy="1166828"/>
          </a:xfrm>
          <a:prstGeom prst="roundRect">
            <a:avLst>
              <a:gd name="adj" fmla="val 14685"/>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Rounded Rectangle 24">
            <a:extLst>
              <a:ext uri="{FF2B5EF4-FFF2-40B4-BE49-F238E27FC236}">
                <a16:creationId xmlns:a16="http://schemas.microsoft.com/office/drawing/2014/main" id="{0B6651AE-A784-9349-BD8D-5F95BB726759}"/>
              </a:ext>
            </a:extLst>
          </p:cNvPr>
          <p:cNvSpPr/>
          <p:nvPr/>
        </p:nvSpPr>
        <p:spPr>
          <a:xfrm>
            <a:off x="860417" y="4305344"/>
            <a:ext cx="3579303" cy="1418208"/>
          </a:xfrm>
          <a:prstGeom prst="roundRect">
            <a:avLst>
              <a:gd name="adj" fmla="val 10953"/>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Rounded Rectangle 25">
            <a:extLst>
              <a:ext uri="{FF2B5EF4-FFF2-40B4-BE49-F238E27FC236}">
                <a16:creationId xmlns:a16="http://schemas.microsoft.com/office/drawing/2014/main" id="{F5DF01EA-EB14-7D48-9BE1-6A3072848B51}"/>
              </a:ext>
            </a:extLst>
          </p:cNvPr>
          <p:cNvSpPr/>
          <p:nvPr/>
        </p:nvSpPr>
        <p:spPr>
          <a:xfrm>
            <a:off x="5096385" y="4305343"/>
            <a:ext cx="3579303" cy="1418209"/>
          </a:xfrm>
          <a:prstGeom prst="roundRect">
            <a:avLst>
              <a:gd name="adj" fmla="val 1080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HAI epidemiology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345209" y="2637062"/>
            <a:ext cx="2755118" cy="738664"/>
          </a:xfrm>
          <a:prstGeom prst="rect">
            <a:avLst/>
          </a:prstGeom>
          <a:noFill/>
        </p:spPr>
        <p:txBody>
          <a:bodyPr wrap="square" lIns="0" tIns="0" rIns="0" bIns="0" rtlCol="0">
            <a:spAutoFit/>
          </a:bodyPr>
          <a:lstStyle/>
          <a:p>
            <a:r>
              <a:rPr lang="en-GB" sz="1600" dirty="0" err="1">
                <a:solidFill>
                  <a:schemeClr val="tx1"/>
                </a:solidFill>
              </a:rPr>
              <a:t>1 out of 10 patients contracts an infection from healthcare facilities</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197168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582461" y="2637062"/>
            <a:ext cx="2835668" cy="492443"/>
          </a:xfrm>
          <a:prstGeom prst="rect">
            <a:avLst/>
          </a:prstGeom>
          <a:noFill/>
        </p:spPr>
        <p:txBody>
          <a:bodyPr wrap="square" lIns="0" tIns="0" rIns="0" bIns="0" rtlCol="0">
            <a:spAutoFit/>
          </a:bodyPr>
          <a:lstStyle/>
          <a:p>
            <a:r>
              <a:rPr lang="en-GB" sz="1600" dirty="0" err="1">
                <a:solidFill>
                  <a:schemeClr val="tx1"/>
                </a:solidFill>
              </a:rPr>
              <a:t>Over half of infections in surgical sites may be resistant</a:t>
            </a: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197168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B3BC1085-03DD-A441-AF1F-D456E1C99569}"/>
              </a:ext>
            </a:extLst>
          </p:cNvPr>
          <p:cNvSpPr txBox="1"/>
          <p:nvPr/>
        </p:nvSpPr>
        <p:spPr>
          <a:xfrm>
            <a:off x="1345209" y="4614010"/>
            <a:ext cx="2755118" cy="738664"/>
          </a:xfrm>
          <a:prstGeom prst="rect">
            <a:avLst/>
          </a:prstGeom>
          <a:noFill/>
        </p:spPr>
        <p:txBody>
          <a:bodyPr wrap="square" lIns="0" tIns="0" rIns="0" bIns="0" rtlCol="0">
            <a:spAutoFit/>
          </a:bodyPr>
          <a:lstStyle/>
          <a:p>
            <a:r>
              <a:rPr lang="en-GB" sz="1600" dirty="0" err="1">
                <a:solidFill>
                  <a:schemeClr val="tx1"/>
                </a:solidFill>
              </a:rPr>
              <a:t>Among HAIs, infections of surgical sites are the most frequent</a:t>
            </a:r>
          </a:p>
        </p:txBody>
      </p:sp>
      <p:sp>
        <p:nvSpPr>
          <p:cNvPr id="13" name="Google Shape;140;p4">
            <a:extLst>
              <a:ext uri="{FF2B5EF4-FFF2-40B4-BE49-F238E27FC236}">
                <a16:creationId xmlns:a16="http://schemas.microsoft.com/office/drawing/2014/main" id="{D8BE99A8-76EB-7641-B384-D4DF86063830}"/>
              </a:ext>
            </a:extLst>
          </p:cNvPr>
          <p:cNvSpPr>
            <a:spLocks noChangeAspect="1"/>
          </p:cNvSpPr>
          <p:nvPr/>
        </p:nvSpPr>
        <p:spPr>
          <a:xfrm>
            <a:off x="429701" y="387918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0;p4">
            <a:extLst>
              <a:ext uri="{FF2B5EF4-FFF2-40B4-BE49-F238E27FC236}">
                <a16:creationId xmlns:a16="http://schemas.microsoft.com/office/drawing/2014/main" id="{EEEDD78E-6CA8-A04D-9D75-46145AE8D590}"/>
              </a:ext>
            </a:extLst>
          </p:cNvPr>
          <p:cNvSpPr>
            <a:spLocks noChangeAspect="1"/>
          </p:cNvSpPr>
          <p:nvPr/>
        </p:nvSpPr>
        <p:spPr>
          <a:xfrm>
            <a:off x="4666953" y="387918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38428143-E093-2642-80F9-743B656E35D4}"/>
              </a:ext>
            </a:extLst>
          </p:cNvPr>
          <p:cNvSpPr txBox="1"/>
          <p:nvPr/>
        </p:nvSpPr>
        <p:spPr>
          <a:xfrm>
            <a:off x="5582461" y="4614010"/>
            <a:ext cx="2835668" cy="738664"/>
          </a:xfrm>
          <a:prstGeom prst="rect">
            <a:avLst/>
          </a:prstGeom>
          <a:noFill/>
        </p:spPr>
        <p:txBody>
          <a:bodyPr wrap="square" lIns="0" tIns="0" rIns="0" bIns="0" rtlCol="0">
            <a:spAutoFit/>
          </a:bodyPr>
          <a:lstStyle/>
          <a:p>
            <a:r>
              <a:rPr lang="en-GB" sz="1600" dirty="0" err="1">
                <a:solidFill>
                  <a:schemeClr val="tx1"/>
                </a:solidFill>
              </a:rPr>
              <a:t>Effective infection prevention and control (IPC) can reduce HAIs by 30%</a:t>
            </a:r>
          </a:p>
        </p:txBody>
      </p:sp>
      <p:sp>
        <p:nvSpPr>
          <p:cNvPr id="20" name="Graphic 3">
            <a:extLst>
              <a:ext uri="{FF2B5EF4-FFF2-40B4-BE49-F238E27FC236}">
                <a16:creationId xmlns:a16="http://schemas.microsoft.com/office/drawing/2014/main" id="{7F181C38-01ED-9145-AC56-188A85B06194}"/>
              </a:ext>
            </a:extLst>
          </p:cNvPr>
          <p:cNvSpPr>
            <a:spLocks noChangeAspect="1"/>
          </p:cNvSpPr>
          <p:nvPr/>
        </p:nvSpPr>
        <p:spPr>
          <a:xfrm>
            <a:off x="4882953" y="2209287"/>
            <a:ext cx="432000" cy="388799"/>
          </a:xfrm>
          <a:custGeom>
            <a:avLst/>
            <a:gdLst>
              <a:gd name="connsiteX0" fmla="*/ 105013 w 190501"/>
              <a:gd name="connsiteY0" fmla="*/ 171450 h 171450"/>
              <a:gd name="connsiteX1" fmla="*/ 72225 w 190501"/>
              <a:gd name="connsiteY1" fmla="*/ 167979 h 171450"/>
              <a:gd name="connsiteX2" fmla="*/ 40683 w 190501"/>
              <a:gd name="connsiteY2" fmla="*/ 155661 h 171450"/>
              <a:gd name="connsiteX3" fmla="*/ 26871 w 190501"/>
              <a:gd name="connsiteY3" fmla="*/ 139706 h 171450"/>
              <a:gd name="connsiteX4" fmla="*/ 13656 w 190501"/>
              <a:gd name="connsiteY4" fmla="*/ 116242 h 171450"/>
              <a:gd name="connsiteX5" fmla="*/ 3828 w 190501"/>
              <a:gd name="connsiteY5" fmla="*/ 91000 h 171450"/>
              <a:gd name="connsiteX6" fmla="*/ 0 w 190501"/>
              <a:gd name="connsiteY6" fmla="*/ 69533 h 171450"/>
              <a:gd name="connsiteX7" fmla="*/ 12712 w 190501"/>
              <a:gd name="connsiteY7" fmla="*/ 41406 h 171450"/>
              <a:gd name="connsiteX8" fmla="*/ 39126 w 190501"/>
              <a:gd name="connsiteY8" fmla="*/ 21450 h 171450"/>
              <a:gd name="connsiteX9" fmla="*/ 68415 w 190501"/>
              <a:gd name="connsiteY9" fmla="*/ 6448 h 171450"/>
              <a:gd name="connsiteX10" fmla="*/ 101441 w 190501"/>
              <a:gd name="connsiteY10" fmla="*/ 0 h 171450"/>
              <a:gd name="connsiteX11" fmla="*/ 132114 w 190501"/>
              <a:gd name="connsiteY11" fmla="*/ 6777 h 171450"/>
              <a:gd name="connsiteX12" fmla="*/ 159947 w 190501"/>
              <a:gd name="connsiteY12" fmla="*/ 22878 h 171450"/>
              <a:gd name="connsiteX13" fmla="*/ 168318 w 190501"/>
              <a:gd name="connsiteY13" fmla="*/ 29472 h 171450"/>
              <a:gd name="connsiteX14" fmla="*/ 178438 w 190501"/>
              <a:gd name="connsiteY14" fmla="*/ 40371 h 171450"/>
              <a:gd name="connsiteX15" fmla="*/ 186919 w 190501"/>
              <a:gd name="connsiteY15" fmla="*/ 55236 h 171450"/>
              <a:gd name="connsiteX16" fmla="*/ 190500 w 190501"/>
              <a:gd name="connsiteY16" fmla="*/ 73782 h 171450"/>
              <a:gd name="connsiteX17" fmla="*/ 183420 w 190501"/>
              <a:gd name="connsiteY17" fmla="*/ 106817 h 171450"/>
              <a:gd name="connsiteX18" fmla="*/ 164389 w 190501"/>
              <a:gd name="connsiteY18" fmla="*/ 138433 h 171450"/>
              <a:gd name="connsiteX19" fmla="*/ 137087 w 190501"/>
              <a:gd name="connsiteY19" fmla="*/ 162126 h 171450"/>
              <a:gd name="connsiteX20" fmla="*/ 105013 w 190501"/>
              <a:gd name="connsiteY20" fmla="*/ 171450 h 171450"/>
              <a:gd name="connsiteX21" fmla="*/ 104775 w 190501"/>
              <a:gd name="connsiteY21" fmla="*/ 161925 h 171450"/>
              <a:gd name="connsiteX22" fmla="*/ 132919 w 190501"/>
              <a:gd name="connsiteY22" fmla="*/ 153353 h 171450"/>
              <a:gd name="connsiteX23" fmla="*/ 157291 w 190501"/>
              <a:gd name="connsiteY23" fmla="*/ 131747 h 171450"/>
              <a:gd name="connsiteX24" fmla="*/ 174408 w 190501"/>
              <a:gd name="connsiteY24" fmla="*/ 103117 h 171450"/>
              <a:gd name="connsiteX25" fmla="*/ 180975 w 190501"/>
              <a:gd name="connsiteY25" fmla="*/ 73709 h 171450"/>
              <a:gd name="connsiteX26" fmla="*/ 172769 w 190501"/>
              <a:gd name="connsiteY26" fmla="*/ 48633 h 171450"/>
              <a:gd name="connsiteX27" fmla="*/ 154543 w 190501"/>
              <a:gd name="connsiteY27" fmla="*/ 30956 h 171450"/>
              <a:gd name="connsiteX28" fmla="*/ 129357 w 190501"/>
              <a:gd name="connsiteY28" fmla="*/ 16073 h 171450"/>
              <a:gd name="connsiteX29" fmla="*/ 101441 w 190501"/>
              <a:gd name="connsiteY29" fmla="*/ 9525 h 171450"/>
              <a:gd name="connsiteX30" fmla="*/ 70577 w 190501"/>
              <a:gd name="connsiteY30" fmla="*/ 15808 h 171450"/>
              <a:gd name="connsiteX31" fmla="*/ 42863 w 190501"/>
              <a:gd name="connsiteY31" fmla="*/ 30242 h 171450"/>
              <a:gd name="connsiteX32" fmla="*/ 21248 w 190501"/>
              <a:gd name="connsiteY32" fmla="*/ 46718 h 171450"/>
              <a:gd name="connsiteX33" fmla="*/ 9287 w 190501"/>
              <a:gd name="connsiteY33" fmla="*/ 68580 h 171450"/>
              <a:gd name="connsiteX34" fmla="*/ 12978 w 190501"/>
              <a:gd name="connsiteY34" fmla="*/ 87923 h 171450"/>
              <a:gd name="connsiteX35" fmla="*/ 22265 w 190501"/>
              <a:gd name="connsiteY35" fmla="*/ 111644 h 171450"/>
              <a:gd name="connsiteX36" fmla="*/ 34290 w 190501"/>
              <a:gd name="connsiteY36" fmla="*/ 133762 h 171450"/>
              <a:gd name="connsiteX37" fmla="*/ 46196 w 190501"/>
              <a:gd name="connsiteY37" fmla="*/ 148114 h 171450"/>
              <a:gd name="connsiteX38" fmla="*/ 72628 w 190501"/>
              <a:gd name="connsiteY38" fmla="*/ 158142 h 171450"/>
              <a:gd name="connsiteX39" fmla="*/ 104775 w 190501"/>
              <a:gd name="connsiteY39" fmla="*/ 161925 h 171450"/>
              <a:gd name="connsiteX40" fmla="*/ 79534 w 190501"/>
              <a:gd name="connsiteY40" fmla="*/ 138113 h 171450"/>
              <a:gd name="connsiteX41" fmla="*/ 97247 w 190501"/>
              <a:gd name="connsiteY41" fmla="*/ 130529 h 171450"/>
              <a:gd name="connsiteX42" fmla="*/ 104299 w 190501"/>
              <a:gd name="connsiteY42" fmla="*/ 113348 h 171450"/>
              <a:gd name="connsiteX43" fmla="*/ 102614 w 190501"/>
              <a:gd name="connsiteY43" fmla="*/ 104821 h 171450"/>
              <a:gd name="connsiteX44" fmla="*/ 96899 w 190501"/>
              <a:gd name="connsiteY44" fmla="*/ 97063 h 171450"/>
              <a:gd name="connsiteX45" fmla="*/ 87410 w 190501"/>
              <a:gd name="connsiteY45" fmla="*/ 85487 h 171450"/>
              <a:gd name="connsiteX46" fmla="*/ 81860 w 190501"/>
              <a:gd name="connsiteY46" fmla="*/ 71584 h 171450"/>
              <a:gd name="connsiteX47" fmla="*/ 73059 w 190501"/>
              <a:gd name="connsiteY47" fmla="*/ 57571 h 171450"/>
              <a:gd name="connsiteX48" fmla="*/ 58103 w 190501"/>
              <a:gd name="connsiteY48" fmla="*/ 52388 h 171450"/>
              <a:gd name="connsiteX49" fmla="*/ 40893 w 190501"/>
              <a:gd name="connsiteY49" fmla="*/ 59943 h 171450"/>
              <a:gd name="connsiteX50" fmla="*/ 33338 w 190501"/>
              <a:gd name="connsiteY50" fmla="*/ 77153 h 171450"/>
              <a:gd name="connsiteX51" fmla="*/ 36809 w 190501"/>
              <a:gd name="connsiteY51" fmla="*/ 96129 h 171450"/>
              <a:gd name="connsiteX52" fmla="*/ 46544 w 190501"/>
              <a:gd name="connsiteY52" fmla="*/ 116004 h 171450"/>
              <a:gd name="connsiteX53" fmla="*/ 61271 w 190501"/>
              <a:gd name="connsiteY53" fmla="*/ 131692 h 171450"/>
              <a:gd name="connsiteX54" fmla="*/ 79534 w 190501"/>
              <a:gd name="connsiteY54" fmla="*/ 138113 h 171450"/>
              <a:gd name="connsiteX55" fmla="*/ 79534 w 190501"/>
              <a:gd name="connsiteY55" fmla="*/ 128588 h 171450"/>
              <a:gd name="connsiteX56" fmla="*/ 66016 w 190501"/>
              <a:gd name="connsiteY56" fmla="*/ 122772 h 171450"/>
              <a:gd name="connsiteX57" fmla="*/ 54338 w 190501"/>
              <a:gd name="connsiteY57" fmla="*/ 108841 h 171450"/>
              <a:gd name="connsiteX58" fmla="*/ 46031 w 190501"/>
              <a:gd name="connsiteY58" fmla="*/ 91925 h 171450"/>
              <a:gd name="connsiteX59" fmla="*/ 42863 w 190501"/>
              <a:gd name="connsiteY59" fmla="*/ 77153 h 171450"/>
              <a:gd name="connsiteX60" fmla="*/ 47634 w 190501"/>
              <a:gd name="connsiteY60" fmla="*/ 66684 h 171450"/>
              <a:gd name="connsiteX61" fmla="*/ 58103 w 190501"/>
              <a:gd name="connsiteY61" fmla="*/ 61913 h 171450"/>
              <a:gd name="connsiteX62" fmla="*/ 66684 w 190501"/>
              <a:gd name="connsiteY62" fmla="*/ 64761 h 171450"/>
              <a:gd name="connsiteX63" fmla="*/ 72683 w 190501"/>
              <a:gd name="connsiteY63" fmla="*/ 73672 h 171450"/>
              <a:gd name="connsiteX64" fmla="*/ 79067 w 190501"/>
              <a:gd name="connsiteY64" fmla="*/ 90277 h 171450"/>
              <a:gd name="connsiteX65" fmla="*/ 90268 w 190501"/>
              <a:gd name="connsiteY65" fmla="*/ 104152 h 171450"/>
              <a:gd name="connsiteX66" fmla="*/ 93693 w 190501"/>
              <a:gd name="connsiteY66" fmla="*/ 108750 h 171450"/>
              <a:gd name="connsiteX67" fmla="*/ 94774 w 190501"/>
              <a:gd name="connsiteY67" fmla="*/ 113824 h 171450"/>
              <a:gd name="connsiteX68" fmla="*/ 90634 w 190501"/>
              <a:gd name="connsiteY68" fmla="*/ 123935 h 171450"/>
              <a:gd name="connsiteX69" fmla="*/ 79534 w 190501"/>
              <a:gd name="connsiteY69" fmla="*/ 128588 h 171450"/>
              <a:gd name="connsiteX70" fmla="*/ 135731 w 190501"/>
              <a:gd name="connsiteY70" fmla="*/ 90488 h 171450"/>
              <a:gd name="connsiteX71" fmla="*/ 139129 w 190501"/>
              <a:gd name="connsiteY71" fmla="*/ 89123 h 171450"/>
              <a:gd name="connsiteX72" fmla="*/ 140494 w 190501"/>
              <a:gd name="connsiteY72" fmla="*/ 85725 h 171450"/>
              <a:gd name="connsiteX73" fmla="*/ 140494 w 190501"/>
              <a:gd name="connsiteY73" fmla="*/ 75651 h 171450"/>
              <a:gd name="connsiteX74" fmla="*/ 149836 w 190501"/>
              <a:gd name="connsiteY74" fmla="*/ 80321 h 171450"/>
              <a:gd name="connsiteX75" fmla="*/ 153527 w 190501"/>
              <a:gd name="connsiteY75" fmla="*/ 80788 h 171450"/>
              <a:gd name="connsiteX76" fmla="*/ 156466 w 190501"/>
              <a:gd name="connsiteY76" fmla="*/ 78581 h 171450"/>
              <a:gd name="connsiteX77" fmla="*/ 157107 w 190501"/>
              <a:gd name="connsiteY77" fmla="*/ 74890 h 171450"/>
              <a:gd name="connsiteX78" fmla="*/ 154964 w 190501"/>
              <a:gd name="connsiteY78" fmla="*/ 72079 h 171450"/>
              <a:gd name="connsiteX79" fmla="*/ 144157 w 190501"/>
              <a:gd name="connsiteY79" fmla="*/ 66675 h 171450"/>
              <a:gd name="connsiteX80" fmla="*/ 154964 w 190501"/>
              <a:gd name="connsiteY80" fmla="*/ 61271 h 171450"/>
              <a:gd name="connsiteX81" fmla="*/ 156897 w 190501"/>
              <a:gd name="connsiteY81" fmla="*/ 58396 h 171450"/>
              <a:gd name="connsiteX82" fmla="*/ 156283 w 190501"/>
              <a:gd name="connsiteY82" fmla="*/ 54769 h 171450"/>
              <a:gd name="connsiteX83" fmla="*/ 153435 w 190501"/>
              <a:gd name="connsiteY83" fmla="*/ 52772 h 171450"/>
              <a:gd name="connsiteX84" fmla="*/ 149836 w 190501"/>
              <a:gd name="connsiteY84" fmla="*/ 53267 h 171450"/>
              <a:gd name="connsiteX85" fmla="*/ 140494 w 190501"/>
              <a:gd name="connsiteY85" fmla="*/ 57937 h 171450"/>
              <a:gd name="connsiteX86" fmla="*/ 140494 w 190501"/>
              <a:gd name="connsiteY86" fmla="*/ 47625 h 171450"/>
              <a:gd name="connsiteX87" fmla="*/ 139129 w 190501"/>
              <a:gd name="connsiteY87" fmla="*/ 44227 h 171450"/>
              <a:gd name="connsiteX88" fmla="*/ 135731 w 190501"/>
              <a:gd name="connsiteY88" fmla="*/ 42863 h 171450"/>
              <a:gd name="connsiteX89" fmla="*/ 132333 w 190501"/>
              <a:gd name="connsiteY89" fmla="*/ 44227 h 171450"/>
              <a:gd name="connsiteX90" fmla="*/ 130969 w 190501"/>
              <a:gd name="connsiteY90" fmla="*/ 47625 h 171450"/>
              <a:gd name="connsiteX91" fmla="*/ 130969 w 190501"/>
              <a:gd name="connsiteY91" fmla="*/ 58304 h 171450"/>
              <a:gd name="connsiteX92" fmla="*/ 121682 w 190501"/>
              <a:gd name="connsiteY92" fmla="*/ 53267 h 171450"/>
              <a:gd name="connsiteX93" fmla="*/ 118018 w 190501"/>
              <a:gd name="connsiteY93" fmla="*/ 52800 h 171450"/>
              <a:gd name="connsiteX94" fmla="*/ 114996 w 190501"/>
              <a:gd name="connsiteY94" fmla="*/ 55007 h 171450"/>
              <a:gd name="connsiteX95" fmla="*/ 114474 w 190501"/>
              <a:gd name="connsiteY95" fmla="*/ 58542 h 171450"/>
              <a:gd name="connsiteX96" fmla="*/ 116553 w 190501"/>
              <a:gd name="connsiteY96" fmla="*/ 61326 h 171450"/>
              <a:gd name="connsiteX97" fmla="*/ 126572 w 190501"/>
              <a:gd name="connsiteY97" fmla="*/ 65759 h 171450"/>
              <a:gd name="connsiteX98" fmla="*/ 117102 w 190501"/>
              <a:gd name="connsiteY98" fmla="*/ 72134 h 171450"/>
              <a:gd name="connsiteX99" fmla="*/ 114804 w 190501"/>
              <a:gd name="connsiteY99" fmla="*/ 75037 h 171450"/>
              <a:gd name="connsiteX100" fmla="*/ 115179 w 190501"/>
              <a:gd name="connsiteY100" fmla="*/ 78581 h 171450"/>
              <a:gd name="connsiteX101" fmla="*/ 118083 w 190501"/>
              <a:gd name="connsiteY101" fmla="*/ 80816 h 171450"/>
              <a:gd name="connsiteX102" fmla="*/ 121682 w 190501"/>
              <a:gd name="connsiteY102" fmla="*/ 80321 h 171450"/>
              <a:gd name="connsiteX103" fmla="*/ 130969 w 190501"/>
              <a:gd name="connsiteY103" fmla="*/ 75284 h 171450"/>
              <a:gd name="connsiteX104" fmla="*/ 130969 w 190501"/>
              <a:gd name="connsiteY104" fmla="*/ 85725 h 171450"/>
              <a:gd name="connsiteX105" fmla="*/ 132333 w 190501"/>
              <a:gd name="connsiteY105" fmla="*/ 89123 h 171450"/>
              <a:gd name="connsiteX106" fmla="*/ 135731 w 190501"/>
              <a:gd name="connsiteY106" fmla="*/ 904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0501" h="171450">
                <a:moveTo>
                  <a:pt x="105013" y="171450"/>
                </a:moveTo>
                <a:cubicBezTo>
                  <a:pt x="96465" y="171450"/>
                  <a:pt x="85536" y="170293"/>
                  <a:pt x="72225" y="167979"/>
                </a:cubicBezTo>
                <a:cubicBezTo>
                  <a:pt x="58915" y="165665"/>
                  <a:pt x="48400" y="161559"/>
                  <a:pt x="40683" y="155661"/>
                </a:cubicBezTo>
                <a:cubicBezTo>
                  <a:pt x="36287" y="152254"/>
                  <a:pt x="31683" y="146935"/>
                  <a:pt x="26871" y="139706"/>
                </a:cubicBezTo>
                <a:cubicBezTo>
                  <a:pt x="22060" y="132477"/>
                  <a:pt x="17655" y="124655"/>
                  <a:pt x="13656" y="116242"/>
                </a:cubicBezTo>
                <a:cubicBezTo>
                  <a:pt x="9656" y="107828"/>
                  <a:pt x="6380" y="99414"/>
                  <a:pt x="3828" y="91000"/>
                </a:cubicBezTo>
                <a:cubicBezTo>
                  <a:pt x="1276" y="82587"/>
                  <a:pt x="0" y="75431"/>
                  <a:pt x="0" y="69533"/>
                </a:cubicBezTo>
                <a:cubicBezTo>
                  <a:pt x="0" y="58115"/>
                  <a:pt x="4237" y="48739"/>
                  <a:pt x="12712" y="41406"/>
                </a:cubicBezTo>
                <a:cubicBezTo>
                  <a:pt x="21187" y="34073"/>
                  <a:pt x="29992" y="27421"/>
                  <a:pt x="39126" y="21450"/>
                </a:cubicBezTo>
                <a:cubicBezTo>
                  <a:pt x="47918" y="15747"/>
                  <a:pt x="57681" y="10746"/>
                  <a:pt x="68415" y="6448"/>
                </a:cubicBezTo>
                <a:cubicBezTo>
                  <a:pt x="79149" y="2149"/>
                  <a:pt x="90158" y="0"/>
                  <a:pt x="101441" y="0"/>
                </a:cubicBezTo>
                <a:cubicBezTo>
                  <a:pt x="112358" y="0"/>
                  <a:pt x="122582" y="2259"/>
                  <a:pt x="132114" y="6777"/>
                </a:cubicBezTo>
                <a:cubicBezTo>
                  <a:pt x="141645" y="11296"/>
                  <a:pt x="150922" y="16663"/>
                  <a:pt x="159947" y="22878"/>
                </a:cubicBezTo>
                <a:cubicBezTo>
                  <a:pt x="162084" y="24344"/>
                  <a:pt x="164874" y="26542"/>
                  <a:pt x="168318" y="29472"/>
                </a:cubicBezTo>
                <a:cubicBezTo>
                  <a:pt x="171761" y="32403"/>
                  <a:pt x="175135" y="36036"/>
                  <a:pt x="178438" y="40371"/>
                </a:cubicBezTo>
                <a:cubicBezTo>
                  <a:pt x="181741" y="44706"/>
                  <a:pt x="184568" y="49661"/>
                  <a:pt x="186919" y="55236"/>
                </a:cubicBezTo>
                <a:cubicBezTo>
                  <a:pt x="189270" y="60810"/>
                  <a:pt x="190463" y="66992"/>
                  <a:pt x="190500" y="73782"/>
                </a:cubicBezTo>
                <a:cubicBezTo>
                  <a:pt x="190573" y="84308"/>
                  <a:pt x="188213" y="95320"/>
                  <a:pt x="183420" y="106817"/>
                </a:cubicBezTo>
                <a:cubicBezTo>
                  <a:pt x="178627" y="118315"/>
                  <a:pt x="172283" y="128853"/>
                  <a:pt x="164389" y="138433"/>
                </a:cubicBezTo>
                <a:cubicBezTo>
                  <a:pt x="156494" y="148013"/>
                  <a:pt x="147393" y="155911"/>
                  <a:pt x="137087" y="162126"/>
                </a:cubicBezTo>
                <a:cubicBezTo>
                  <a:pt x="126780" y="168342"/>
                  <a:pt x="116089" y="171450"/>
                  <a:pt x="105013" y="171450"/>
                </a:cubicBezTo>
                <a:close/>
                <a:moveTo>
                  <a:pt x="104775" y="161925"/>
                </a:moveTo>
                <a:cubicBezTo>
                  <a:pt x="114373" y="161925"/>
                  <a:pt x="123755" y="159068"/>
                  <a:pt x="132919" y="153353"/>
                </a:cubicBezTo>
                <a:cubicBezTo>
                  <a:pt x="142084" y="147638"/>
                  <a:pt x="150208" y="140436"/>
                  <a:pt x="157291" y="131747"/>
                </a:cubicBezTo>
                <a:cubicBezTo>
                  <a:pt x="164373" y="123059"/>
                  <a:pt x="170079" y="113515"/>
                  <a:pt x="174408" y="103117"/>
                </a:cubicBezTo>
                <a:cubicBezTo>
                  <a:pt x="178737" y="92719"/>
                  <a:pt x="180926" y="82916"/>
                  <a:pt x="180975" y="73709"/>
                </a:cubicBezTo>
                <a:cubicBezTo>
                  <a:pt x="181024" y="64220"/>
                  <a:pt x="178288" y="55862"/>
                  <a:pt x="172769" y="48633"/>
                </a:cubicBezTo>
                <a:cubicBezTo>
                  <a:pt x="167249" y="41403"/>
                  <a:pt x="161174" y="35511"/>
                  <a:pt x="154543" y="30956"/>
                </a:cubicBezTo>
                <a:cubicBezTo>
                  <a:pt x="146447" y="25400"/>
                  <a:pt x="138051" y="20439"/>
                  <a:pt x="129357" y="16073"/>
                </a:cubicBezTo>
                <a:cubicBezTo>
                  <a:pt x="120662" y="11708"/>
                  <a:pt x="111357" y="9525"/>
                  <a:pt x="101441" y="9525"/>
                </a:cubicBezTo>
                <a:cubicBezTo>
                  <a:pt x="91086" y="9525"/>
                  <a:pt x="80798" y="11619"/>
                  <a:pt x="70577" y="15808"/>
                </a:cubicBezTo>
                <a:cubicBezTo>
                  <a:pt x="60356" y="19996"/>
                  <a:pt x="51117" y="24808"/>
                  <a:pt x="42863" y="30242"/>
                </a:cubicBezTo>
                <a:cubicBezTo>
                  <a:pt x="36427" y="34491"/>
                  <a:pt x="29222" y="39984"/>
                  <a:pt x="21248" y="46718"/>
                </a:cubicBezTo>
                <a:cubicBezTo>
                  <a:pt x="13274" y="53453"/>
                  <a:pt x="9287" y="60740"/>
                  <a:pt x="9287" y="68580"/>
                </a:cubicBezTo>
                <a:cubicBezTo>
                  <a:pt x="9287" y="73660"/>
                  <a:pt x="10517" y="80108"/>
                  <a:pt x="12978" y="87923"/>
                </a:cubicBezTo>
                <a:cubicBezTo>
                  <a:pt x="15438" y="95739"/>
                  <a:pt x="18534" y="103645"/>
                  <a:pt x="22265" y="111644"/>
                </a:cubicBezTo>
                <a:cubicBezTo>
                  <a:pt x="25995" y="119643"/>
                  <a:pt x="30004" y="127015"/>
                  <a:pt x="34290" y="133762"/>
                </a:cubicBezTo>
                <a:cubicBezTo>
                  <a:pt x="38576" y="140509"/>
                  <a:pt x="42545" y="145293"/>
                  <a:pt x="46196" y="148114"/>
                </a:cubicBezTo>
                <a:cubicBezTo>
                  <a:pt x="51911" y="152278"/>
                  <a:pt x="60722" y="155621"/>
                  <a:pt x="72628" y="158142"/>
                </a:cubicBezTo>
                <a:cubicBezTo>
                  <a:pt x="84534" y="160664"/>
                  <a:pt x="95250" y="161925"/>
                  <a:pt x="104775" y="161925"/>
                </a:cubicBezTo>
                <a:close/>
                <a:moveTo>
                  <a:pt x="79534" y="138113"/>
                </a:moveTo>
                <a:cubicBezTo>
                  <a:pt x="86641" y="138113"/>
                  <a:pt x="92545" y="135585"/>
                  <a:pt x="97247" y="130529"/>
                </a:cubicBezTo>
                <a:cubicBezTo>
                  <a:pt x="101948" y="125474"/>
                  <a:pt x="104299" y="119746"/>
                  <a:pt x="104299" y="113348"/>
                </a:cubicBezTo>
                <a:cubicBezTo>
                  <a:pt x="104299" y="110466"/>
                  <a:pt x="103737" y="107623"/>
                  <a:pt x="102614" y="104821"/>
                </a:cubicBezTo>
                <a:cubicBezTo>
                  <a:pt x="101490" y="102018"/>
                  <a:pt x="99585" y="99432"/>
                  <a:pt x="96899" y="97063"/>
                </a:cubicBezTo>
                <a:cubicBezTo>
                  <a:pt x="93040" y="93522"/>
                  <a:pt x="89877" y="89663"/>
                  <a:pt x="87410" y="85487"/>
                </a:cubicBezTo>
                <a:cubicBezTo>
                  <a:pt x="84944" y="81310"/>
                  <a:pt x="83093" y="76676"/>
                  <a:pt x="81860" y="71584"/>
                </a:cubicBezTo>
                <a:cubicBezTo>
                  <a:pt x="80517" y="65698"/>
                  <a:pt x="77583" y="61027"/>
                  <a:pt x="73059" y="57571"/>
                </a:cubicBezTo>
                <a:cubicBezTo>
                  <a:pt x="68534" y="54115"/>
                  <a:pt x="63549" y="52388"/>
                  <a:pt x="58103" y="52388"/>
                </a:cubicBezTo>
                <a:cubicBezTo>
                  <a:pt x="51667" y="52388"/>
                  <a:pt x="45931" y="54906"/>
                  <a:pt x="40893" y="59943"/>
                </a:cubicBezTo>
                <a:cubicBezTo>
                  <a:pt x="35856" y="64981"/>
                  <a:pt x="33338" y="70717"/>
                  <a:pt x="33338" y="77153"/>
                </a:cubicBezTo>
                <a:cubicBezTo>
                  <a:pt x="33338" y="82733"/>
                  <a:pt x="34495" y="89059"/>
                  <a:pt x="36809" y="96129"/>
                </a:cubicBezTo>
                <a:cubicBezTo>
                  <a:pt x="39123" y="103200"/>
                  <a:pt x="42368" y="109825"/>
                  <a:pt x="46544" y="116004"/>
                </a:cubicBezTo>
                <a:cubicBezTo>
                  <a:pt x="50721" y="122183"/>
                  <a:pt x="55630" y="127412"/>
                  <a:pt x="61271" y="131692"/>
                </a:cubicBezTo>
                <a:cubicBezTo>
                  <a:pt x="66913" y="135972"/>
                  <a:pt x="73001" y="138113"/>
                  <a:pt x="79534" y="138113"/>
                </a:cubicBezTo>
                <a:close/>
                <a:moveTo>
                  <a:pt x="79534" y="128588"/>
                </a:moveTo>
                <a:cubicBezTo>
                  <a:pt x="74881" y="128588"/>
                  <a:pt x="70375" y="126649"/>
                  <a:pt x="66016" y="122772"/>
                </a:cubicBezTo>
                <a:cubicBezTo>
                  <a:pt x="61656" y="118895"/>
                  <a:pt x="57764" y="114251"/>
                  <a:pt x="54338" y="108841"/>
                </a:cubicBezTo>
                <a:cubicBezTo>
                  <a:pt x="50913" y="103432"/>
                  <a:pt x="48144" y="97793"/>
                  <a:pt x="46031" y="91925"/>
                </a:cubicBezTo>
                <a:cubicBezTo>
                  <a:pt x="43919" y="86058"/>
                  <a:pt x="42863" y="81133"/>
                  <a:pt x="42863" y="77153"/>
                </a:cubicBezTo>
                <a:cubicBezTo>
                  <a:pt x="42863" y="73355"/>
                  <a:pt x="44453" y="69865"/>
                  <a:pt x="47634" y="66684"/>
                </a:cubicBezTo>
                <a:cubicBezTo>
                  <a:pt x="50815" y="63503"/>
                  <a:pt x="54305" y="61913"/>
                  <a:pt x="58103" y="61913"/>
                </a:cubicBezTo>
                <a:cubicBezTo>
                  <a:pt x="60862" y="61913"/>
                  <a:pt x="63723" y="62862"/>
                  <a:pt x="66684" y="64761"/>
                </a:cubicBezTo>
                <a:cubicBezTo>
                  <a:pt x="69645" y="66660"/>
                  <a:pt x="71645" y="69630"/>
                  <a:pt x="72683" y="73672"/>
                </a:cubicBezTo>
                <a:cubicBezTo>
                  <a:pt x="74185" y="79851"/>
                  <a:pt x="76313" y="85386"/>
                  <a:pt x="79067" y="90277"/>
                </a:cubicBezTo>
                <a:cubicBezTo>
                  <a:pt x="81820" y="95168"/>
                  <a:pt x="85554" y="99793"/>
                  <a:pt x="90268" y="104152"/>
                </a:cubicBezTo>
                <a:cubicBezTo>
                  <a:pt x="91831" y="105557"/>
                  <a:pt x="92972" y="107089"/>
                  <a:pt x="93693" y="108750"/>
                </a:cubicBezTo>
                <a:cubicBezTo>
                  <a:pt x="94413" y="110411"/>
                  <a:pt x="94774" y="112102"/>
                  <a:pt x="94774" y="113824"/>
                </a:cubicBezTo>
                <a:cubicBezTo>
                  <a:pt x="94774" y="117463"/>
                  <a:pt x="93394" y="120833"/>
                  <a:pt x="90634" y="123935"/>
                </a:cubicBezTo>
                <a:cubicBezTo>
                  <a:pt x="87874" y="127037"/>
                  <a:pt x="84174" y="128588"/>
                  <a:pt x="79534" y="128588"/>
                </a:cubicBezTo>
                <a:close/>
                <a:moveTo>
                  <a:pt x="135731" y="90488"/>
                </a:moveTo>
                <a:cubicBezTo>
                  <a:pt x="137087" y="90488"/>
                  <a:pt x="138219" y="90033"/>
                  <a:pt x="139129" y="89123"/>
                </a:cubicBezTo>
                <a:cubicBezTo>
                  <a:pt x="140039" y="88213"/>
                  <a:pt x="140494" y="87081"/>
                  <a:pt x="140494" y="85725"/>
                </a:cubicBezTo>
                <a:lnTo>
                  <a:pt x="140494" y="75651"/>
                </a:lnTo>
                <a:lnTo>
                  <a:pt x="149836" y="80321"/>
                </a:lnTo>
                <a:cubicBezTo>
                  <a:pt x="150996" y="80981"/>
                  <a:pt x="152226" y="81137"/>
                  <a:pt x="153527" y="80788"/>
                </a:cubicBezTo>
                <a:cubicBezTo>
                  <a:pt x="154827" y="80440"/>
                  <a:pt x="155807" y="79705"/>
                  <a:pt x="156466" y="78581"/>
                </a:cubicBezTo>
                <a:cubicBezTo>
                  <a:pt x="157163" y="77458"/>
                  <a:pt x="157376" y="76227"/>
                  <a:pt x="157107" y="74890"/>
                </a:cubicBezTo>
                <a:cubicBezTo>
                  <a:pt x="156839" y="73553"/>
                  <a:pt x="156125" y="72616"/>
                  <a:pt x="154964" y="72079"/>
                </a:cubicBezTo>
                <a:lnTo>
                  <a:pt x="144157" y="66675"/>
                </a:lnTo>
                <a:lnTo>
                  <a:pt x="154964" y="61271"/>
                </a:lnTo>
                <a:cubicBezTo>
                  <a:pt x="156125" y="60612"/>
                  <a:pt x="156769" y="59653"/>
                  <a:pt x="156897" y="58396"/>
                </a:cubicBezTo>
                <a:cubicBezTo>
                  <a:pt x="157025" y="57138"/>
                  <a:pt x="156821" y="55929"/>
                  <a:pt x="156283" y="54769"/>
                </a:cubicBezTo>
                <a:cubicBezTo>
                  <a:pt x="155624" y="53645"/>
                  <a:pt x="154674" y="52980"/>
                  <a:pt x="153435" y="52772"/>
                </a:cubicBezTo>
                <a:cubicBezTo>
                  <a:pt x="152195" y="52565"/>
                  <a:pt x="150996" y="52729"/>
                  <a:pt x="149836" y="53267"/>
                </a:cubicBezTo>
                <a:lnTo>
                  <a:pt x="140494" y="57937"/>
                </a:lnTo>
                <a:lnTo>
                  <a:pt x="140494" y="47625"/>
                </a:lnTo>
                <a:cubicBezTo>
                  <a:pt x="140494" y="46269"/>
                  <a:pt x="140039" y="45137"/>
                  <a:pt x="139129" y="44227"/>
                </a:cubicBezTo>
                <a:cubicBezTo>
                  <a:pt x="138219" y="43317"/>
                  <a:pt x="137087" y="42863"/>
                  <a:pt x="135731" y="42863"/>
                </a:cubicBezTo>
                <a:cubicBezTo>
                  <a:pt x="134376" y="42863"/>
                  <a:pt x="133243" y="43317"/>
                  <a:pt x="132333" y="44227"/>
                </a:cubicBezTo>
                <a:cubicBezTo>
                  <a:pt x="131424" y="45137"/>
                  <a:pt x="130969" y="46269"/>
                  <a:pt x="130969" y="47625"/>
                </a:cubicBezTo>
                <a:lnTo>
                  <a:pt x="130969" y="58304"/>
                </a:lnTo>
                <a:lnTo>
                  <a:pt x="121682" y="53267"/>
                </a:lnTo>
                <a:cubicBezTo>
                  <a:pt x="120558" y="52607"/>
                  <a:pt x="119337" y="52452"/>
                  <a:pt x="118018" y="52800"/>
                </a:cubicBezTo>
                <a:cubicBezTo>
                  <a:pt x="116700" y="53148"/>
                  <a:pt x="115692" y="53883"/>
                  <a:pt x="114996" y="55007"/>
                </a:cubicBezTo>
                <a:cubicBezTo>
                  <a:pt x="114459" y="56008"/>
                  <a:pt x="114285" y="57187"/>
                  <a:pt x="114474" y="58542"/>
                </a:cubicBezTo>
                <a:cubicBezTo>
                  <a:pt x="114663" y="59898"/>
                  <a:pt x="115356" y="60826"/>
                  <a:pt x="116553" y="61326"/>
                </a:cubicBezTo>
                <a:lnTo>
                  <a:pt x="126572" y="65759"/>
                </a:lnTo>
                <a:lnTo>
                  <a:pt x="117102" y="72134"/>
                </a:lnTo>
                <a:cubicBezTo>
                  <a:pt x="115979" y="72830"/>
                  <a:pt x="115213" y="73797"/>
                  <a:pt x="114804" y="75037"/>
                </a:cubicBezTo>
                <a:cubicBezTo>
                  <a:pt x="114395" y="76276"/>
                  <a:pt x="114520" y="77458"/>
                  <a:pt x="115179" y="78581"/>
                </a:cubicBezTo>
                <a:cubicBezTo>
                  <a:pt x="115839" y="79741"/>
                  <a:pt x="116806" y="80486"/>
                  <a:pt x="118083" y="80816"/>
                </a:cubicBezTo>
                <a:cubicBezTo>
                  <a:pt x="119359" y="81146"/>
                  <a:pt x="120558" y="80981"/>
                  <a:pt x="121682" y="80321"/>
                </a:cubicBezTo>
                <a:lnTo>
                  <a:pt x="130969" y="75284"/>
                </a:lnTo>
                <a:lnTo>
                  <a:pt x="130969" y="85725"/>
                </a:lnTo>
                <a:cubicBezTo>
                  <a:pt x="130969" y="87081"/>
                  <a:pt x="131424" y="88213"/>
                  <a:pt x="132333" y="89123"/>
                </a:cubicBezTo>
                <a:cubicBezTo>
                  <a:pt x="133243" y="90033"/>
                  <a:pt x="134376" y="90488"/>
                  <a:pt x="135731" y="90488"/>
                </a:cubicBezTo>
                <a:close/>
              </a:path>
            </a:pathLst>
          </a:custGeom>
          <a:solidFill>
            <a:schemeClr val="bg1"/>
          </a:solidFill>
          <a:ln w="238" cap="flat">
            <a:noFill/>
            <a:prstDash val="solid"/>
            <a:miter/>
          </a:ln>
        </p:spPr>
        <p:txBody>
          <a:bodyPr rtlCol="0" anchor="ctr"/>
          <a:lstStyle/>
          <a:p>
            <a:endParaRPr lang="en-RO"/>
          </a:p>
        </p:txBody>
      </p:sp>
      <p:sp>
        <p:nvSpPr>
          <p:cNvPr id="21" name="Graphic 6">
            <a:extLst>
              <a:ext uri="{FF2B5EF4-FFF2-40B4-BE49-F238E27FC236}">
                <a16:creationId xmlns:a16="http://schemas.microsoft.com/office/drawing/2014/main" id="{3DB64324-BEF7-FB43-860F-A18C507C4162}"/>
              </a:ext>
            </a:extLst>
          </p:cNvPr>
          <p:cNvSpPr>
            <a:spLocks noChangeAspect="1"/>
          </p:cNvSpPr>
          <p:nvPr/>
        </p:nvSpPr>
        <p:spPr>
          <a:xfrm>
            <a:off x="645701" y="2187686"/>
            <a:ext cx="432000" cy="432000"/>
          </a:xfrm>
          <a:custGeom>
            <a:avLst/>
            <a:gdLst>
              <a:gd name="connsiteX0" fmla="*/ 115399 w 173648"/>
              <a:gd name="connsiteY0" fmla="*/ 173648 h 173648"/>
              <a:gd name="connsiteX1" fmla="*/ 112001 w 173648"/>
              <a:gd name="connsiteY1" fmla="*/ 172284 h 173648"/>
              <a:gd name="connsiteX2" fmla="*/ 110637 w 173648"/>
              <a:gd name="connsiteY2" fmla="*/ 168886 h 173648"/>
              <a:gd name="connsiteX3" fmla="*/ 110637 w 173648"/>
              <a:gd name="connsiteY3" fmla="*/ 153334 h 173648"/>
              <a:gd name="connsiteX4" fmla="*/ 99179 w 173648"/>
              <a:gd name="connsiteY4" fmla="*/ 150688 h 173648"/>
              <a:gd name="connsiteX5" fmla="*/ 89279 w 173648"/>
              <a:gd name="connsiteY5" fmla="*/ 144799 h 173648"/>
              <a:gd name="connsiteX6" fmla="*/ 77189 w 173648"/>
              <a:gd name="connsiteY6" fmla="*/ 157071 h 173648"/>
              <a:gd name="connsiteX7" fmla="*/ 73791 w 173648"/>
              <a:gd name="connsiteY7" fmla="*/ 158527 h 173648"/>
              <a:gd name="connsiteX8" fmla="*/ 70394 w 173648"/>
              <a:gd name="connsiteY8" fmla="*/ 157071 h 173648"/>
              <a:gd name="connsiteX9" fmla="*/ 69001 w 173648"/>
              <a:gd name="connsiteY9" fmla="*/ 153765 h 173648"/>
              <a:gd name="connsiteX10" fmla="*/ 70394 w 173648"/>
              <a:gd name="connsiteY10" fmla="*/ 150459 h 173648"/>
              <a:gd name="connsiteX11" fmla="*/ 82721 w 173648"/>
              <a:gd name="connsiteY11" fmla="*/ 137948 h 173648"/>
              <a:gd name="connsiteX12" fmla="*/ 80651 w 173648"/>
              <a:gd name="connsiteY12" fmla="*/ 134898 h 173648"/>
              <a:gd name="connsiteX13" fmla="*/ 78765 w 173648"/>
              <a:gd name="connsiteY13" fmla="*/ 131665 h 173648"/>
              <a:gd name="connsiteX14" fmla="*/ 71053 w 173648"/>
              <a:gd name="connsiteY14" fmla="*/ 116480 h 173648"/>
              <a:gd name="connsiteX15" fmla="*/ 69862 w 173648"/>
              <a:gd name="connsiteY15" fmla="*/ 114190 h 173648"/>
              <a:gd name="connsiteX16" fmla="*/ 68305 w 173648"/>
              <a:gd name="connsiteY16" fmla="*/ 112084 h 173648"/>
              <a:gd name="connsiteX17" fmla="*/ 52608 w 173648"/>
              <a:gd name="connsiteY17" fmla="*/ 127782 h 173648"/>
              <a:gd name="connsiteX18" fmla="*/ 49145 w 173648"/>
              <a:gd name="connsiteY18" fmla="*/ 129330 h 173648"/>
              <a:gd name="connsiteX19" fmla="*/ 45684 w 173648"/>
              <a:gd name="connsiteY19" fmla="*/ 127965 h 173648"/>
              <a:gd name="connsiteX20" fmla="*/ 44291 w 173648"/>
              <a:gd name="connsiteY20" fmla="*/ 124594 h 173648"/>
              <a:gd name="connsiteX21" fmla="*/ 45684 w 173648"/>
              <a:gd name="connsiteY21" fmla="*/ 121224 h 173648"/>
              <a:gd name="connsiteX22" fmla="*/ 61565 w 173648"/>
              <a:gd name="connsiteY22" fmla="*/ 105288 h 173648"/>
              <a:gd name="connsiteX23" fmla="*/ 59550 w 173648"/>
              <a:gd name="connsiteY23" fmla="*/ 103731 h 173648"/>
              <a:gd name="connsiteX24" fmla="*/ 57168 w 173648"/>
              <a:gd name="connsiteY24" fmla="*/ 102540 h 173648"/>
              <a:gd name="connsiteX25" fmla="*/ 41983 w 173648"/>
              <a:gd name="connsiteY25" fmla="*/ 94884 h 173648"/>
              <a:gd name="connsiteX26" fmla="*/ 39108 w 173648"/>
              <a:gd name="connsiteY26" fmla="*/ 93354 h 173648"/>
              <a:gd name="connsiteX27" fmla="*/ 36415 w 173648"/>
              <a:gd name="connsiteY27" fmla="*/ 91587 h 173648"/>
              <a:gd name="connsiteX28" fmla="*/ 25278 w 173648"/>
              <a:gd name="connsiteY28" fmla="*/ 102724 h 173648"/>
              <a:gd name="connsiteX29" fmla="*/ 21880 w 173648"/>
              <a:gd name="connsiteY29" fmla="*/ 104180 h 173648"/>
              <a:gd name="connsiteX30" fmla="*/ 18482 w 173648"/>
              <a:gd name="connsiteY30" fmla="*/ 102724 h 173648"/>
              <a:gd name="connsiteX31" fmla="*/ 17090 w 173648"/>
              <a:gd name="connsiteY31" fmla="*/ 99353 h 173648"/>
              <a:gd name="connsiteX32" fmla="*/ 18482 w 173648"/>
              <a:gd name="connsiteY32" fmla="*/ 95983 h 173648"/>
              <a:gd name="connsiteX33" fmla="*/ 29381 w 173648"/>
              <a:gd name="connsiteY33" fmla="*/ 85084 h 173648"/>
              <a:gd name="connsiteX34" fmla="*/ 23199 w 173648"/>
              <a:gd name="connsiteY34" fmla="*/ 74799 h 173648"/>
              <a:gd name="connsiteX35" fmla="*/ 20314 w 173648"/>
              <a:gd name="connsiteY35" fmla="*/ 63012 h 173648"/>
              <a:gd name="connsiteX36" fmla="*/ 4763 w 173648"/>
              <a:gd name="connsiteY36" fmla="*/ 63012 h 173648"/>
              <a:gd name="connsiteX37" fmla="*/ 1365 w 173648"/>
              <a:gd name="connsiteY37" fmla="*/ 61647 h 173648"/>
              <a:gd name="connsiteX38" fmla="*/ 0 w 173648"/>
              <a:gd name="connsiteY38" fmla="*/ 58249 h 173648"/>
              <a:gd name="connsiteX39" fmla="*/ 1365 w 173648"/>
              <a:gd name="connsiteY39" fmla="*/ 54851 h 173648"/>
              <a:gd name="connsiteX40" fmla="*/ 4763 w 173648"/>
              <a:gd name="connsiteY40" fmla="*/ 53487 h 173648"/>
              <a:gd name="connsiteX41" fmla="*/ 20607 w 173648"/>
              <a:gd name="connsiteY41" fmla="*/ 53487 h 173648"/>
              <a:gd name="connsiteX42" fmla="*/ 23465 w 173648"/>
              <a:gd name="connsiteY42" fmla="*/ 43815 h 173648"/>
              <a:gd name="connsiteX43" fmla="*/ 28667 w 173648"/>
              <a:gd name="connsiteY43" fmla="*/ 35408 h 173648"/>
              <a:gd name="connsiteX44" fmla="*/ 17585 w 173648"/>
              <a:gd name="connsiteY44" fmla="*/ 24325 h 173648"/>
              <a:gd name="connsiteX45" fmla="*/ 16193 w 173648"/>
              <a:gd name="connsiteY45" fmla="*/ 20955 h 173648"/>
              <a:gd name="connsiteX46" fmla="*/ 17585 w 173648"/>
              <a:gd name="connsiteY46" fmla="*/ 17585 h 173648"/>
              <a:gd name="connsiteX47" fmla="*/ 20955 w 173648"/>
              <a:gd name="connsiteY47" fmla="*/ 16193 h 173648"/>
              <a:gd name="connsiteX48" fmla="*/ 24325 w 173648"/>
              <a:gd name="connsiteY48" fmla="*/ 17585 h 173648"/>
              <a:gd name="connsiteX49" fmla="*/ 35224 w 173648"/>
              <a:gd name="connsiteY49" fmla="*/ 28667 h 173648"/>
              <a:gd name="connsiteX50" fmla="*/ 43724 w 173648"/>
              <a:gd name="connsiteY50" fmla="*/ 23465 h 173648"/>
              <a:gd name="connsiteX51" fmla="*/ 53487 w 173648"/>
              <a:gd name="connsiteY51" fmla="*/ 20607 h 173648"/>
              <a:gd name="connsiteX52" fmla="*/ 53487 w 173648"/>
              <a:gd name="connsiteY52" fmla="*/ 4763 h 173648"/>
              <a:gd name="connsiteX53" fmla="*/ 54851 w 173648"/>
              <a:gd name="connsiteY53" fmla="*/ 1365 h 173648"/>
              <a:gd name="connsiteX54" fmla="*/ 58249 w 173648"/>
              <a:gd name="connsiteY54" fmla="*/ 0 h 173648"/>
              <a:gd name="connsiteX55" fmla="*/ 61647 w 173648"/>
              <a:gd name="connsiteY55" fmla="*/ 1365 h 173648"/>
              <a:gd name="connsiteX56" fmla="*/ 63012 w 173648"/>
              <a:gd name="connsiteY56" fmla="*/ 4763 h 173648"/>
              <a:gd name="connsiteX57" fmla="*/ 63012 w 173648"/>
              <a:gd name="connsiteY57" fmla="*/ 20314 h 173648"/>
              <a:gd name="connsiteX58" fmla="*/ 74945 w 173648"/>
              <a:gd name="connsiteY58" fmla="*/ 23226 h 173648"/>
              <a:gd name="connsiteX59" fmla="*/ 85322 w 173648"/>
              <a:gd name="connsiteY59" fmla="*/ 29619 h 173648"/>
              <a:gd name="connsiteX60" fmla="*/ 96404 w 173648"/>
              <a:gd name="connsiteY60" fmla="*/ 18537 h 173648"/>
              <a:gd name="connsiteX61" fmla="*/ 99710 w 173648"/>
              <a:gd name="connsiteY61" fmla="*/ 17145 h 173648"/>
              <a:gd name="connsiteX62" fmla="*/ 103017 w 173648"/>
              <a:gd name="connsiteY62" fmla="*/ 18537 h 173648"/>
              <a:gd name="connsiteX63" fmla="*/ 104409 w 173648"/>
              <a:gd name="connsiteY63" fmla="*/ 21908 h 173648"/>
              <a:gd name="connsiteX64" fmla="*/ 103017 w 173648"/>
              <a:gd name="connsiteY64" fmla="*/ 25278 h 173648"/>
              <a:gd name="connsiteX65" fmla="*/ 91642 w 173648"/>
              <a:gd name="connsiteY65" fmla="*/ 36653 h 173648"/>
              <a:gd name="connsiteX66" fmla="*/ 93446 w 173648"/>
              <a:gd name="connsiteY66" fmla="*/ 39199 h 173648"/>
              <a:gd name="connsiteX67" fmla="*/ 94884 w 173648"/>
              <a:gd name="connsiteY67" fmla="*/ 41983 h 173648"/>
              <a:gd name="connsiteX68" fmla="*/ 102485 w 173648"/>
              <a:gd name="connsiteY68" fmla="*/ 56820 h 173648"/>
              <a:gd name="connsiteX69" fmla="*/ 103676 w 173648"/>
              <a:gd name="connsiteY69" fmla="*/ 59019 h 173648"/>
              <a:gd name="connsiteX70" fmla="*/ 105050 w 173648"/>
              <a:gd name="connsiteY70" fmla="*/ 61033 h 173648"/>
              <a:gd name="connsiteX71" fmla="*/ 120217 w 173648"/>
              <a:gd name="connsiteY71" fmla="*/ 45867 h 173648"/>
              <a:gd name="connsiteX72" fmla="*/ 123523 w 173648"/>
              <a:gd name="connsiteY72" fmla="*/ 44475 h 173648"/>
              <a:gd name="connsiteX73" fmla="*/ 126829 w 173648"/>
              <a:gd name="connsiteY73" fmla="*/ 45867 h 173648"/>
              <a:gd name="connsiteX74" fmla="*/ 128221 w 173648"/>
              <a:gd name="connsiteY74" fmla="*/ 49173 h 173648"/>
              <a:gd name="connsiteX75" fmla="*/ 126829 w 173648"/>
              <a:gd name="connsiteY75" fmla="*/ 52479 h 173648"/>
              <a:gd name="connsiteX76" fmla="*/ 111553 w 173648"/>
              <a:gd name="connsiteY76" fmla="*/ 67884 h 173648"/>
              <a:gd name="connsiteX77" fmla="*/ 113842 w 173648"/>
              <a:gd name="connsiteY77" fmla="*/ 69533 h 173648"/>
              <a:gd name="connsiteX78" fmla="*/ 116498 w 173648"/>
              <a:gd name="connsiteY78" fmla="*/ 70998 h 173648"/>
              <a:gd name="connsiteX79" fmla="*/ 131665 w 173648"/>
              <a:gd name="connsiteY79" fmla="*/ 78765 h 173648"/>
              <a:gd name="connsiteX80" fmla="*/ 135191 w 173648"/>
              <a:gd name="connsiteY80" fmla="*/ 80862 h 173648"/>
              <a:gd name="connsiteX81" fmla="*/ 138479 w 173648"/>
              <a:gd name="connsiteY81" fmla="*/ 83197 h 173648"/>
              <a:gd name="connsiteX82" fmla="*/ 150752 w 173648"/>
              <a:gd name="connsiteY82" fmla="*/ 71108 h 173648"/>
              <a:gd name="connsiteX83" fmla="*/ 154122 w 173648"/>
              <a:gd name="connsiteY83" fmla="*/ 69716 h 173648"/>
              <a:gd name="connsiteX84" fmla="*/ 157492 w 173648"/>
              <a:gd name="connsiteY84" fmla="*/ 71108 h 173648"/>
              <a:gd name="connsiteX85" fmla="*/ 158885 w 173648"/>
              <a:gd name="connsiteY85" fmla="*/ 74414 h 173648"/>
              <a:gd name="connsiteX86" fmla="*/ 157492 w 173648"/>
              <a:gd name="connsiteY86" fmla="*/ 77720 h 173648"/>
              <a:gd name="connsiteX87" fmla="*/ 145220 w 173648"/>
              <a:gd name="connsiteY87" fmla="*/ 89938 h 173648"/>
              <a:gd name="connsiteX88" fmla="*/ 150779 w 173648"/>
              <a:gd name="connsiteY88" fmla="*/ 99628 h 173648"/>
              <a:gd name="connsiteX89" fmla="*/ 153334 w 173648"/>
              <a:gd name="connsiteY89" fmla="*/ 110637 h 173648"/>
              <a:gd name="connsiteX90" fmla="*/ 168886 w 173648"/>
              <a:gd name="connsiteY90" fmla="*/ 110637 h 173648"/>
              <a:gd name="connsiteX91" fmla="*/ 172284 w 173648"/>
              <a:gd name="connsiteY91" fmla="*/ 112001 h 173648"/>
              <a:gd name="connsiteX92" fmla="*/ 173648 w 173648"/>
              <a:gd name="connsiteY92" fmla="*/ 115399 h 173648"/>
              <a:gd name="connsiteX93" fmla="*/ 172284 w 173648"/>
              <a:gd name="connsiteY93" fmla="*/ 118797 h 173648"/>
              <a:gd name="connsiteX94" fmla="*/ 168886 w 173648"/>
              <a:gd name="connsiteY94" fmla="*/ 120162 h 173648"/>
              <a:gd name="connsiteX95" fmla="*/ 153041 w 173648"/>
              <a:gd name="connsiteY95" fmla="*/ 120162 h 173648"/>
              <a:gd name="connsiteX96" fmla="*/ 150275 w 173648"/>
              <a:gd name="connsiteY96" fmla="*/ 129806 h 173648"/>
              <a:gd name="connsiteX97" fmla="*/ 145165 w 173648"/>
              <a:gd name="connsiteY97" fmla="*/ 138186 h 173648"/>
              <a:gd name="connsiteX98" fmla="*/ 155825 w 173648"/>
              <a:gd name="connsiteY98" fmla="*/ 149030 h 173648"/>
              <a:gd name="connsiteX99" fmla="*/ 157218 w 173648"/>
              <a:gd name="connsiteY99" fmla="*/ 152336 h 173648"/>
              <a:gd name="connsiteX100" fmla="*/ 155825 w 173648"/>
              <a:gd name="connsiteY100" fmla="*/ 155642 h 173648"/>
              <a:gd name="connsiteX101" fmla="*/ 152428 w 173648"/>
              <a:gd name="connsiteY101" fmla="*/ 157099 h 173648"/>
              <a:gd name="connsiteX102" fmla="*/ 149030 w 173648"/>
              <a:gd name="connsiteY102" fmla="*/ 155642 h 173648"/>
              <a:gd name="connsiteX103" fmla="*/ 138424 w 173648"/>
              <a:gd name="connsiteY103" fmla="*/ 144982 h 173648"/>
              <a:gd name="connsiteX104" fmla="*/ 129925 w 173648"/>
              <a:gd name="connsiteY104" fmla="*/ 150184 h 173648"/>
              <a:gd name="connsiteX105" fmla="*/ 120162 w 173648"/>
              <a:gd name="connsiteY105" fmla="*/ 153041 h 173648"/>
              <a:gd name="connsiteX106" fmla="*/ 120162 w 173648"/>
              <a:gd name="connsiteY106" fmla="*/ 168886 h 173648"/>
              <a:gd name="connsiteX107" fmla="*/ 118797 w 173648"/>
              <a:gd name="connsiteY107" fmla="*/ 172284 h 173648"/>
              <a:gd name="connsiteX108" fmla="*/ 115399 w 173648"/>
              <a:gd name="connsiteY108" fmla="*/ 173648 h 173648"/>
              <a:gd name="connsiteX109" fmla="*/ 113970 w 173648"/>
              <a:gd name="connsiteY109" fmla="*/ 143974 h 173648"/>
              <a:gd name="connsiteX110" fmla="*/ 136711 w 173648"/>
              <a:gd name="connsiteY110" fmla="*/ 133497 h 173648"/>
              <a:gd name="connsiteX111" fmla="*/ 143498 w 173648"/>
              <a:gd name="connsiteY111" fmla="*/ 109208 h 173648"/>
              <a:gd name="connsiteX112" fmla="*/ 138140 w 173648"/>
              <a:gd name="connsiteY112" fmla="*/ 96349 h 173648"/>
              <a:gd name="connsiteX113" fmla="*/ 127305 w 173648"/>
              <a:gd name="connsiteY113" fmla="*/ 87300 h 173648"/>
              <a:gd name="connsiteX114" fmla="*/ 111589 w 173648"/>
              <a:gd name="connsiteY114" fmla="*/ 79204 h 173648"/>
              <a:gd name="connsiteX115" fmla="*/ 101707 w 173648"/>
              <a:gd name="connsiteY115" fmla="*/ 71941 h 173648"/>
              <a:gd name="connsiteX116" fmla="*/ 94444 w 173648"/>
              <a:gd name="connsiteY116" fmla="*/ 62059 h 173648"/>
              <a:gd name="connsiteX117" fmla="*/ 86348 w 173648"/>
              <a:gd name="connsiteY117" fmla="*/ 46343 h 173648"/>
              <a:gd name="connsiteX118" fmla="*/ 75394 w 173648"/>
              <a:gd name="connsiteY118" fmla="*/ 34199 h 173648"/>
              <a:gd name="connsiteX119" fmla="*/ 59678 w 173648"/>
              <a:gd name="connsiteY119" fmla="*/ 29674 h 173648"/>
              <a:gd name="connsiteX120" fmla="*/ 36937 w 173648"/>
              <a:gd name="connsiteY120" fmla="*/ 40152 h 173648"/>
              <a:gd name="connsiteX121" fmla="*/ 30150 w 173648"/>
              <a:gd name="connsiteY121" fmla="*/ 64440 h 173648"/>
              <a:gd name="connsiteX122" fmla="*/ 35508 w 173648"/>
              <a:gd name="connsiteY122" fmla="*/ 77299 h 173648"/>
              <a:gd name="connsiteX123" fmla="*/ 46343 w 173648"/>
              <a:gd name="connsiteY123" fmla="*/ 86348 h 173648"/>
              <a:gd name="connsiteX124" fmla="*/ 62059 w 173648"/>
              <a:gd name="connsiteY124" fmla="*/ 94444 h 173648"/>
              <a:gd name="connsiteX125" fmla="*/ 71941 w 173648"/>
              <a:gd name="connsiteY125" fmla="*/ 101707 h 173648"/>
              <a:gd name="connsiteX126" fmla="*/ 79204 w 173648"/>
              <a:gd name="connsiteY126" fmla="*/ 111589 h 173648"/>
              <a:gd name="connsiteX127" fmla="*/ 87300 w 173648"/>
              <a:gd name="connsiteY127" fmla="*/ 127305 h 173648"/>
              <a:gd name="connsiteX128" fmla="*/ 98254 w 173648"/>
              <a:gd name="connsiteY128" fmla="*/ 139450 h 173648"/>
              <a:gd name="connsiteX129" fmla="*/ 113970 w 173648"/>
              <a:gd name="connsiteY129" fmla="*/ 143974 h 173648"/>
              <a:gd name="connsiteX130" fmla="*/ 63012 w 173648"/>
              <a:gd name="connsiteY130" fmla="*/ 69606 h 173648"/>
              <a:gd name="connsiteX131" fmla="*/ 70934 w 173648"/>
              <a:gd name="connsiteY131" fmla="*/ 66355 h 173648"/>
              <a:gd name="connsiteX132" fmla="*/ 74368 w 173648"/>
              <a:gd name="connsiteY132" fmla="*/ 58432 h 173648"/>
              <a:gd name="connsiteX133" fmla="*/ 71026 w 173648"/>
              <a:gd name="connsiteY133" fmla="*/ 50418 h 173648"/>
              <a:gd name="connsiteX134" fmla="*/ 63012 w 173648"/>
              <a:gd name="connsiteY134" fmla="*/ 46893 h 173648"/>
              <a:gd name="connsiteX135" fmla="*/ 55090 w 173648"/>
              <a:gd name="connsiteY135" fmla="*/ 50235 h 173648"/>
              <a:gd name="connsiteX136" fmla="*/ 51655 w 173648"/>
              <a:gd name="connsiteY136" fmla="*/ 58249 h 173648"/>
              <a:gd name="connsiteX137" fmla="*/ 55090 w 173648"/>
              <a:gd name="connsiteY137" fmla="*/ 66171 h 173648"/>
              <a:gd name="connsiteX138" fmla="*/ 63012 w 173648"/>
              <a:gd name="connsiteY138" fmla="*/ 69606 h 173648"/>
              <a:gd name="connsiteX139" fmla="*/ 110637 w 173648"/>
              <a:gd name="connsiteY139" fmla="*/ 127672 h 173648"/>
              <a:gd name="connsiteX140" fmla="*/ 115976 w 173648"/>
              <a:gd name="connsiteY140" fmla="*/ 125501 h 173648"/>
              <a:gd name="connsiteX141" fmla="*/ 118147 w 173648"/>
              <a:gd name="connsiteY141" fmla="*/ 120162 h 173648"/>
              <a:gd name="connsiteX142" fmla="*/ 115976 w 173648"/>
              <a:gd name="connsiteY142" fmla="*/ 114822 h 173648"/>
              <a:gd name="connsiteX143" fmla="*/ 110637 w 173648"/>
              <a:gd name="connsiteY143" fmla="*/ 112651 h 173648"/>
              <a:gd name="connsiteX144" fmla="*/ 105297 w 173648"/>
              <a:gd name="connsiteY144" fmla="*/ 114822 h 173648"/>
              <a:gd name="connsiteX145" fmla="*/ 103126 w 173648"/>
              <a:gd name="connsiteY145" fmla="*/ 120162 h 173648"/>
              <a:gd name="connsiteX146" fmla="*/ 105297 w 173648"/>
              <a:gd name="connsiteY146" fmla="*/ 125501 h 173648"/>
              <a:gd name="connsiteX147" fmla="*/ 110637 w 173648"/>
              <a:gd name="connsiteY147" fmla="*/ 127672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73648" h="173648">
                <a:moveTo>
                  <a:pt x="115399" y="173648"/>
                </a:moveTo>
                <a:cubicBezTo>
                  <a:pt x="114044" y="173648"/>
                  <a:pt x="112911" y="173193"/>
                  <a:pt x="112001" y="172284"/>
                </a:cubicBezTo>
                <a:cubicBezTo>
                  <a:pt x="111092" y="171374"/>
                  <a:pt x="110637" y="170241"/>
                  <a:pt x="110637" y="168886"/>
                </a:cubicBezTo>
                <a:lnTo>
                  <a:pt x="110637" y="153334"/>
                </a:lnTo>
                <a:cubicBezTo>
                  <a:pt x="106619" y="152944"/>
                  <a:pt x="102800" y="152061"/>
                  <a:pt x="99179" y="150688"/>
                </a:cubicBezTo>
                <a:cubicBezTo>
                  <a:pt x="95559" y="149314"/>
                  <a:pt x="92258" y="147351"/>
                  <a:pt x="89279" y="144799"/>
                </a:cubicBezTo>
                <a:lnTo>
                  <a:pt x="77189" y="157071"/>
                </a:lnTo>
                <a:cubicBezTo>
                  <a:pt x="76139" y="157963"/>
                  <a:pt x="75006" y="158448"/>
                  <a:pt x="73791" y="158527"/>
                </a:cubicBezTo>
                <a:cubicBezTo>
                  <a:pt x="72576" y="158607"/>
                  <a:pt x="71444" y="158121"/>
                  <a:pt x="70394" y="157071"/>
                </a:cubicBezTo>
                <a:cubicBezTo>
                  <a:pt x="69466" y="156143"/>
                  <a:pt x="69001" y="155041"/>
                  <a:pt x="69001" y="153765"/>
                </a:cubicBezTo>
                <a:cubicBezTo>
                  <a:pt x="69001" y="152489"/>
                  <a:pt x="69466" y="151387"/>
                  <a:pt x="70394" y="150459"/>
                </a:cubicBezTo>
                <a:lnTo>
                  <a:pt x="82721" y="137948"/>
                </a:lnTo>
                <a:cubicBezTo>
                  <a:pt x="82001" y="136910"/>
                  <a:pt x="81311" y="135893"/>
                  <a:pt x="80651" y="134898"/>
                </a:cubicBezTo>
                <a:cubicBezTo>
                  <a:pt x="79992" y="133903"/>
                  <a:pt x="79363" y="132825"/>
                  <a:pt x="78765" y="131665"/>
                </a:cubicBezTo>
                <a:lnTo>
                  <a:pt x="71053" y="116480"/>
                </a:lnTo>
                <a:cubicBezTo>
                  <a:pt x="70687" y="115625"/>
                  <a:pt x="70290" y="114862"/>
                  <a:pt x="69862" y="114190"/>
                </a:cubicBezTo>
                <a:cubicBezTo>
                  <a:pt x="69435" y="113519"/>
                  <a:pt x="68916" y="112817"/>
                  <a:pt x="68305" y="112084"/>
                </a:cubicBezTo>
                <a:lnTo>
                  <a:pt x="52608" y="127782"/>
                </a:lnTo>
                <a:cubicBezTo>
                  <a:pt x="51557" y="128673"/>
                  <a:pt x="50403" y="129189"/>
                  <a:pt x="49145" y="129330"/>
                </a:cubicBezTo>
                <a:cubicBezTo>
                  <a:pt x="47888" y="129470"/>
                  <a:pt x="46734" y="129015"/>
                  <a:pt x="45684" y="127965"/>
                </a:cubicBezTo>
                <a:cubicBezTo>
                  <a:pt x="44755" y="127037"/>
                  <a:pt x="44291" y="125913"/>
                  <a:pt x="44291" y="124594"/>
                </a:cubicBezTo>
                <a:cubicBezTo>
                  <a:pt x="44291" y="123276"/>
                  <a:pt x="44755" y="122152"/>
                  <a:pt x="45684" y="121224"/>
                </a:cubicBezTo>
                <a:lnTo>
                  <a:pt x="61565" y="105288"/>
                </a:lnTo>
                <a:cubicBezTo>
                  <a:pt x="60954" y="104677"/>
                  <a:pt x="60282" y="104158"/>
                  <a:pt x="59550" y="103731"/>
                </a:cubicBezTo>
                <a:cubicBezTo>
                  <a:pt x="58817" y="103304"/>
                  <a:pt x="58023" y="102907"/>
                  <a:pt x="57168" y="102540"/>
                </a:cubicBezTo>
                <a:lnTo>
                  <a:pt x="41983" y="94884"/>
                </a:lnTo>
                <a:cubicBezTo>
                  <a:pt x="40945" y="94322"/>
                  <a:pt x="39987" y="93812"/>
                  <a:pt x="39108" y="93354"/>
                </a:cubicBezTo>
                <a:cubicBezTo>
                  <a:pt x="38228" y="92896"/>
                  <a:pt x="37331" y="92307"/>
                  <a:pt x="36415" y="91587"/>
                </a:cubicBezTo>
                <a:lnTo>
                  <a:pt x="25278" y="102724"/>
                </a:lnTo>
                <a:cubicBezTo>
                  <a:pt x="24228" y="103615"/>
                  <a:pt x="23095" y="104101"/>
                  <a:pt x="21880" y="104180"/>
                </a:cubicBezTo>
                <a:cubicBezTo>
                  <a:pt x="20665" y="104259"/>
                  <a:pt x="19532" y="103774"/>
                  <a:pt x="18482" y="102724"/>
                </a:cubicBezTo>
                <a:cubicBezTo>
                  <a:pt x="17554" y="101796"/>
                  <a:pt x="17090" y="100672"/>
                  <a:pt x="17090" y="99353"/>
                </a:cubicBezTo>
                <a:cubicBezTo>
                  <a:pt x="17090" y="98034"/>
                  <a:pt x="17554" y="96911"/>
                  <a:pt x="18482" y="95983"/>
                </a:cubicBezTo>
                <a:lnTo>
                  <a:pt x="29381" y="85084"/>
                </a:lnTo>
                <a:cubicBezTo>
                  <a:pt x="26792" y="81946"/>
                  <a:pt x="24731" y="78517"/>
                  <a:pt x="23199" y="74799"/>
                </a:cubicBezTo>
                <a:cubicBezTo>
                  <a:pt x="21666" y="71080"/>
                  <a:pt x="20705" y="67151"/>
                  <a:pt x="20314" y="63012"/>
                </a:cubicBezTo>
                <a:lnTo>
                  <a:pt x="4763" y="63012"/>
                </a:lnTo>
                <a:cubicBezTo>
                  <a:pt x="3407" y="63012"/>
                  <a:pt x="2274" y="62557"/>
                  <a:pt x="1365" y="61647"/>
                </a:cubicBezTo>
                <a:cubicBezTo>
                  <a:pt x="455" y="60737"/>
                  <a:pt x="0" y="59605"/>
                  <a:pt x="0" y="58249"/>
                </a:cubicBezTo>
                <a:cubicBezTo>
                  <a:pt x="0" y="56894"/>
                  <a:pt x="455" y="55761"/>
                  <a:pt x="1365" y="54851"/>
                </a:cubicBezTo>
                <a:cubicBezTo>
                  <a:pt x="2274" y="53942"/>
                  <a:pt x="3407" y="53487"/>
                  <a:pt x="4763" y="53487"/>
                </a:cubicBezTo>
                <a:lnTo>
                  <a:pt x="20607" y="53487"/>
                </a:lnTo>
                <a:cubicBezTo>
                  <a:pt x="21157" y="49982"/>
                  <a:pt x="22109" y="46758"/>
                  <a:pt x="23465" y="43815"/>
                </a:cubicBezTo>
                <a:cubicBezTo>
                  <a:pt x="24820" y="40872"/>
                  <a:pt x="26554" y="38070"/>
                  <a:pt x="28667" y="35408"/>
                </a:cubicBezTo>
                <a:lnTo>
                  <a:pt x="17585" y="24325"/>
                </a:lnTo>
                <a:cubicBezTo>
                  <a:pt x="16657" y="23397"/>
                  <a:pt x="16193" y="22274"/>
                  <a:pt x="16193" y="20955"/>
                </a:cubicBezTo>
                <a:cubicBezTo>
                  <a:pt x="16193" y="19636"/>
                  <a:pt x="16657" y="18513"/>
                  <a:pt x="17585" y="17585"/>
                </a:cubicBezTo>
                <a:cubicBezTo>
                  <a:pt x="18513" y="16657"/>
                  <a:pt x="19636" y="16193"/>
                  <a:pt x="20955" y="16193"/>
                </a:cubicBezTo>
                <a:cubicBezTo>
                  <a:pt x="22274" y="16193"/>
                  <a:pt x="23397" y="16657"/>
                  <a:pt x="24325" y="17585"/>
                </a:cubicBezTo>
                <a:lnTo>
                  <a:pt x="35224" y="28667"/>
                </a:lnTo>
                <a:cubicBezTo>
                  <a:pt x="37886" y="26554"/>
                  <a:pt x="40720" y="24820"/>
                  <a:pt x="43724" y="23465"/>
                </a:cubicBezTo>
                <a:cubicBezTo>
                  <a:pt x="46728" y="22109"/>
                  <a:pt x="49982" y="21157"/>
                  <a:pt x="53487" y="20607"/>
                </a:cubicBezTo>
                <a:lnTo>
                  <a:pt x="53487" y="4763"/>
                </a:lnTo>
                <a:cubicBezTo>
                  <a:pt x="53487" y="3407"/>
                  <a:pt x="53942" y="2274"/>
                  <a:pt x="54851" y="1365"/>
                </a:cubicBezTo>
                <a:cubicBezTo>
                  <a:pt x="55761" y="455"/>
                  <a:pt x="56894" y="0"/>
                  <a:pt x="58249" y="0"/>
                </a:cubicBezTo>
                <a:cubicBezTo>
                  <a:pt x="59605" y="0"/>
                  <a:pt x="60737" y="455"/>
                  <a:pt x="61647" y="1365"/>
                </a:cubicBezTo>
                <a:cubicBezTo>
                  <a:pt x="62557" y="2274"/>
                  <a:pt x="63012" y="3407"/>
                  <a:pt x="63012" y="4763"/>
                </a:cubicBezTo>
                <a:lnTo>
                  <a:pt x="63012" y="20314"/>
                </a:lnTo>
                <a:cubicBezTo>
                  <a:pt x="67188" y="20705"/>
                  <a:pt x="71166" y="21676"/>
                  <a:pt x="74945" y="23226"/>
                </a:cubicBezTo>
                <a:cubicBezTo>
                  <a:pt x="78725" y="24777"/>
                  <a:pt x="82184" y="26908"/>
                  <a:pt x="85322" y="29619"/>
                </a:cubicBezTo>
                <a:lnTo>
                  <a:pt x="96404" y="18537"/>
                </a:lnTo>
                <a:cubicBezTo>
                  <a:pt x="97332" y="17609"/>
                  <a:pt x="98434" y="17145"/>
                  <a:pt x="99710" y="17145"/>
                </a:cubicBezTo>
                <a:cubicBezTo>
                  <a:pt x="100987" y="17145"/>
                  <a:pt x="102089" y="17609"/>
                  <a:pt x="103017" y="18537"/>
                </a:cubicBezTo>
                <a:cubicBezTo>
                  <a:pt x="103945" y="19465"/>
                  <a:pt x="104409" y="20589"/>
                  <a:pt x="104409" y="21908"/>
                </a:cubicBezTo>
                <a:cubicBezTo>
                  <a:pt x="104409" y="23226"/>
                  <a:pt x="103945" y="24350"/>
                  <a:pt x="103017" y="25278"/>
                </a:cubicBezTo>
                <a:lnTo>
                  <a:pt x="91642" y="36653"/>
                </a:lnTo>
                <a:cubicBezTo>
                  <a:pt x="92326" y="37532"/>
                  <a:pt x="92927" y="38381"/>
                  <a:pt x="93446" y="39199"/>
                </a:cubicBezTo>
                <a:cubicBezTo>
                  <a:pt x="93965" y="40017"/>
                  <a:pt x="94444" y="40945"/>
                  <a:pt x="94884" y="41983"/>
                </a:cubicBezTo>
                <a:lnTo>
                  <a:pt x="102485" y="56820"/>
                </a:lnTo>
                <a:cubicBezTo>
                  <a:pt x="102852" y="57553"/>
                  <a:pt x="103249" y="58286"/>
                  <a:pt x="103676" y="59019"/>
                </a:cubicBezTo>
                <a:cubicBezTo>
                  <a:pt x="104104" y="59751"/>
                  <a:pt x="104562" y="60423"/>
                  <a:pt x="105050" y="61033"/>
                </a:cubicBezTo>
                <a:lnTo>
                  <a:pt x="120217" y="45867"/>
                </a:lnTo>
                <a:cubicBezTo>
                  <a:pt x="121145" y="44939"/>
                  <a:pt x="122247" y="44475"/>
                  <a:pt x="123523" y="44475"/>
                </a:cubicBezTo>
                <a:cubicBezTo>
                  <a:pt x="124799" y="44475"/>
                  <a:pt x="125901" y="44939"/>
                  <a:pt x="126829" y="45867"/>
                </a:cubicBezTo>
                <a:cubicBezTo>
                  <a:pt x="127757" y="46795"/>
                  <a:pt x="128221" y="47897"/>
                  <a:pt x="128221" y="49173"/>
                </a:cubicBezTo>
                <a:cubicBezTo>
                  <a:pt x="128221" y="50449"/>
                  <a:pt x="127757" y="51551"/>
                  <a:pt x="126829" y="52479"/>
                </a:cubicBezTo>
                <a:lnTo>
                  <a:pt x="111553" y="67884"/>
                </a:lnTo>
                <a:cubicBezTo>
                  <a:pt x="112285" y="68495"/>
                  <a:pt x="113049" y="69044"/>
                  <a:pt x="113842" y="69533"/>
                </a:cubicBezTo>
                <a:cubicBezTo>
                  <a:pt x="114636" y="70021"/>
                  <a:pt x="115521" y="70509"/>
                  <a:pt x="116498" y="70998"/>
                </a:cubicBezTo>
                <a:lnTo>
                  <a:pt x="131665" y="78765"/>
                </a:lnTo>
                <a:cubicBezTo>
                  <a:pt x="132862" y="79485"/>
                  <a:pt x="134037" y="80184"/>
                  <a:pt x="135191" y="80862"/>
                </a:cubicBezTo>
                <a:cubicBezTo>
                  <a:pt x="136345" y="81540"/>
                  <a:pt x="137441" y="82318"/>
                  <a:pt x="138479" y="83197"/>
                </a:cubicBezTo>
                <a:lnTo>
                  <a:pt x="150752" y="71108"/>
                </a:lnTo>
                <a:cubicBezTo>
                  <a:pt x="151680" y="70180"/>
                  <a:pt x="152803" y="69716"/>
                  <a:pt x="154122" y="69716"/>
                </a:cubicBezTo>
                <a:cubicBezTo>
                  <a:pt x="155441" y="69716"/>
                  <a:pt x="156564" y="70180"/>
                  <a:pt x="157492" y="71108"/>
                </a:cubicBezTo>
                <a:cubicBezTo>
                  <a:pt x="158421" y="72036"/>
                  <a:pt x="158885" y="73138"/>
                  <a:pt x="158885" y="74414"/>
                </a:cubicBezTo>
                <a:cubicBezTo>
                  <a:pt x="158885" y="75690"/>
                  <a:pt x="158421" y="76792"/>
                  <a:pt x="157492" y="77720"/>
                </a:cubicBezTo>
                <a:lnTo>
                  <a:pt x="145220" y="89938"/>
                </a:lnTo>
                <a:cubicBezTo>
                  <a:pt x="147613" y="92918"/>
                  <a:pt x="149466" y="96148"/>
                  <a:pt x="150779" y="99628"/>
                </a:cubicBezTo>
                <a:cubicBezTo>
                  <a:pt x="152092" y="103108"/>
                  <a:pt x="152944" y="106778"/>
                  <a:pt x="153334" y="110637"/>
                </a:cubicBezTo>
                <a:lnTo>
                  <a:pt x="168886" y="110637"/>
                </a:lnTo>
                <a:cubicBezTo>
                  <a:pt x="170241" y="110637"/>
                  <a:pt x="171374" y="111092"/>
                  <a:pt x="172284" y="112001"/>
                </a:cubicBezTo>
                <a:cubicBezTo>
                  <a:pt x="173193" y="112911"/>
                  <a:pt x="173648" y="114044"/>
                  <a:pt x="173648" y="115399"/>
                </a:cubicBezTo>
                <a:cubicBezTo>
                  <a:pt x="173648" y="116755"/>
                  <a:pt x="173193" y="117887"/>
                  <a:pt x="172284" y="118797"/>
                </a:cubicBezTo>
                <a:cubicBezTo>
                  <a:pt x="171374" y="119707"/>
                  <a:pt x="170241" y="120162"/>
                  <a:pt x="168886" y="120162"/>
                </a:cubicBezTo>
                <a:lnTo>
                  <a:pt x="153041" y="120162"/>
                </a:lnTo>
                <a:cubicBezTo>
                  <a:pt x="152492" y="123666"/>
                  <a:pt x="151570" y="126881"/>
                  <a:pt x="150275" y="129806"/>
                </a:cubicBezTo>
                <a:cubicBezTo>
                  <a:pt x="148981" y="132730"/>
                  <a:pt x="147277" y="135524"/>
                  <a:pt x="145165" y="138186"/>
                </a:cubicBezTo>
                <a:lnTo>
                  <a:pt x="155825" y="149030"/>
                </a:lnTo>
                <a:cubicBezTo>
                  <a:pt x="156754" y="149958"/>
                  <a:pt x="157218" y="151060"/>
                  <a:pt x="157218" y="152336"/>
                </a:cubicBezTo>
                <a:cubicBezTo>
                  <a:pt x="157218" y="153612"/>
                  <a:pt x="156754" y="154714"/>
                  <a:pt x="155825" y="155642"/>
                </a:cubicBezTo>
                <a:cubicBezTo>
                  <a:pt x="154775" y="156534"/>
                  <a:pt x="153643" y="157019"/>
                  <a:pt x="152428" y="157099"/>
                </a:cubicBezTo>
                <a:cubicBezTo>
                  <a:pt x="151213" y="157178"/>
                  <a:pt x="150080" y="156693"/>
                  <a:pt x="149030" y="155642"/>
                </a:cubicBezTo>
                <a:lnTo>
                  <a:pt x="138424" y="144982"/>
                </a:lnTo>
                <a:cubicBezTo>
                  <a:pt x="135762" y="147094"/>
                  <a:pt x="132929" y="148828"/>
                  <a:pt x="129925" y="150184"/>
                </a:cubicBezTo>
                <a:cubicBezTo>
                  <a:pt x="126921" y="151539"/>
                  <a:pt x="123666" y="152492"/>
                  <a:pt x="120162" y="153041"/>
                </a:cubicBezTo>
                <a:lnTo>
                  <a:pt x="120162" y="168886"/>
                </a:lnTo>
                <a:cubicBezTo>
                  <a:pt x="120162" y="170241"/>
                  <a:pt x="119707" y="171374"/>
                  <a:pt x="118797" y="172284"/>
                </a:cubicBezTo>
                <a:cubicBezTo>
                  <a:pt x="117887" y="173193"/>
                  <a:pt x="116755" y="173648"/>
                  <a:pt x="115399" y="173648"/>
                </a:cubicBezTo>
                <a:close/>
                <a:moveTo>
                  <a:pt x="113970" y="143974"/>
                </a:moveTo>
                <a:cubicBezTo>
                  <a:pt x="123178" y="143974"/>
                  <a:pt x="130758" y="140482"/>
                  <a:pt x="136711" y="133497"/>
                </a:cubicBezTo>
                <a:cubicBezTo>
                  <a:pt x="142665" y="126512"/>
                  <a:pt x="144927" y="118415"/>
                  <a:pt x="143498" y="109208"/>
                </a:cubicBezTo>
                <a:cubicBezTo>
                  <a:pt x="142704" y="104445"/>
                  <a:pt x="140918" y="100159"/>
                  <a:pt x="138140" y="96349"/>
                </a:cubicBezTo>
                <a:cubicBezTo>
                  <a:pt x="135362" y="92539"/>
                  <a:pt x="131750" y="89523"/>
                  <a:pt x="127305" y="87300"/>
                </a:cubicBezTo>
                <a:lnTo>
                  <a:pt x="111589" y="79204"/>
                </a:lnTo>
                <a:cubicBezTo>
                  <a:pt x="107938" y="77299"/>
                  <a:pt x="104644" y="74878"/>
                  <a:pt x="101707" y="71941"/>
                </a:cubicBezTo>
                <a:cubicBezTo>
                  <a:pt x="98770" y="69005"/>
                  <a:pt x="96349" y="65710"/>
                  <a:pt x="94444" y="62059"/>
                </a:cubicBezTo>
                <a:lnTo>
                  <a:pt x="86348" y="46343"/>
                </a:lnTo>
                <a:cubicBezTo>
                  <a:pt x="83808" y="41263"/>
                  <a:pt x="80157" y="37215"/>
                  <a:pt x="75394" y="34199"/>
                </a:cubicBezTo>
                <a:cubicBezTo>
                  <a:pt x="70632" y="31182"/>
                  <a:pt x="65393" y="29674"/>
                  <a:pt x="59678" y="29674"/>
                </a:cubicBezTo>
                <a:cubicBezTo>
                  <a:pt x="50470" y="29674"/>
                  <a:pt x="42890" y="33167"/>
                  <a:pt x="36937" y="40152"/>
                </a:cubicBezTo>
                <a:cubicBezTo>
                  <a:pt x="30984" y="47137"/>
                  <a:pt x="28722" y="55233"/>
                  <a:pt x="30150" y="64440"/>
                </a:cubicBezTo>
                <a:cubicBezTo>
                  <a:pt x="30944" y="69203"/>
                  <a:pt x="32730" y="73489"/>
                  <a:pt x="35508" y="77299"/>
                </a:cubicBezTo>
                <a:cubicBezTo>
                  <a:pt x="38286" y="81109"/>
                  <a:pt x="41898" y="84125"/>
                  <a:pt x="46343" y="86348"/>
                </a:cubicBezTo>
                <a:lnTo>
                  <a:pt x="62059" y="94444"/>
                </a:lnTo>
                <a:cubicBezTo>
                  <a:pt x="65710" y="96349"/>
                  <a:pt x="69004" y="98770"/>
                  <a:pt x="71941" y="101707"/>
                </a:cubicBezTo>
                <a:cubicBezTo>
                  <a:pt x="74878" y="104644"/>
                  <a:pt x="77299" y="107938"/>
                  <a:pt x="79204" y="111589"/>
                </a:cubicBezTo>
                <a:lnTo>
                  <a:pt x="87300" y="127305"/>
                </a:lnTo>
                <a:cubicBezTo>
                  <a:pt x="89840" y="132385"/>
                  <a:pt x="93492" y="136434"/>
                  <a:pt x="98254" y="139450"/>
                </a:cubicBezTo>
                <a:cubicBezTo>
                  <a:pt x="103017" y="142466"/>
                  <a:pt x="108255" y="143974"/>
                  <a:pt x="113970" y="143974"/>
                </a:cubicBezTo>
                <a:close/>
                <a:moveTo>
                  <a:pt x="63012" y="69606"/>
                </a:moveTo>
                <a:cubicBezTo>
                  <a:pt x="66126" y="69606"/>
                  <a:pt x="68766" y="68522"/>
                  <a:pt x="70934" y="66355"/>
                </a:cubicBezTo>
                <a:cubicBezTo>
                  <a:pt x="73101" y="64187"/>
                  <a:pt x="74246" y="61546"/>
                  <a:pt x="74368" y="58432"/>
                </a:cubicBezTo>
                <a:cubicBezTo>
                  <a:pt x="74368" y="55318"/>
                  <a:pt x="73254" y="52647"/>
                  <a:pt x="71026" y="50418"/>
                </a:cubicBezTo>
                <a:cubicBezTo>
                  <a:pt x="68797" y="48190"/>
                  <a:pt x="66126" y="47015"/>
                  <a:pt x="63012" y="46893"/>
                </a:cubicBezTo>
                <a:cubicBezTo>
                  <a:pt x="59898" y="46893"/>
                  <a:pt x="57257" y="48007"/>
                  <a:pt x="55090" y="50235"/>
                </a:cubicBezTo>
                <a:cubicBezTo>
                  <a:pt x="52922" y="52464"/>
                  <a:pt x="51777" y="55135"/>
                  <a:pt x="51655" y="58249"/>
                </a:cubicBezTo>
                <a:cubicBezTo>
                  <a:pt x="51777" y="61363"/>
                  <a:pt x="52922" y="64004"/>
                  <a:pt x="55090" y="66171"/>
                </a:cubicBezTo>
                <a:cubicBezTo>
                  <a:pt x="57257" y="68339"/>
                  <a:pt x="59898" y="69484"/>
                  <a:pt x="63012" y="69606"/>
                </a:cubicBezTo>
                <a:close/>
                <a:moveTo>
                  <a:pt x="110637" y="127672"/>
                </a:moveTo>
                <a:cubicBezTo>
                  <a:pt x="112749" y="127672"/>
                  <a:pt x="114529" y="126948"/>
                  <a:pt x="115976" y="125501"/>
                </a:cubicBezTo>
                <a:cubicBezTo>
                  <a:pt x="117423" y="124054"/>
                  <a:pt x="118147" y="122274"/>
                  <a:pt x="118147" y="120162"/>
                </a:cubicBezTo>
                <a:cubicBezTo>
                  <a:pt x="118147" y="118049"/>
                  <a:pt x="117423" y="116269"/>
                  <a:pt x="115976" y="114822"/>
                </a:cubicBezTo>
                <a:cubicBezTo>
                  <a:pt x="114529" y="113375"/>
                  <a:pt x="112749" y="112651"/>
                  <a:pt x="110637" y="112651"/>
                </a:cubicBezTo>
                <a:cubicBezTo>
                  <a:pt x="108524" y="112651"/>
                  <a:pt x="106744" y="113375"/>
                  <a:pt x="105297" y="114822"/>
                </a:cubicBezTo>
                <a:cubicBezTo>
                  <a:pt x="103850" y="116269"/>
                  <a:pt x="103126" y="118049"/>
                  <a:pt x="103126" y="120162"/>
                </a:cubicBezTo>
                <a:cubicBezTo>
                  <a:pt x="103126" y="122274"/>
                  <a:pt x="103850" y="124054"/>
                  <a:pt x="105297" y="125501"/>
                </a:cubicBezTo>
                <a:cubicBezTo>
                  <a:pt x="106744" y="126948"/>
                  <a:pt x="108524" y="127672"/>
                  <a:pt x="110637" y="127672"/>
                </a:cubicBezTo>
                <a:close/>
              </a:path>
            </a:pathLst>
          </a:custGeom>
          <a:solidFill>
            <a:schemeClr val="bg1"/>
          </a:solidFill>
          <a:ln w="238" cap="flat">
            <a:noFill/>
            <a:prstDash val="solid"/>
            <a:miter/>
          </a:ln>
        </p:spPr>
        <p:txBody>
          <a:bodyPr rtlCol="0" anchor="ctr"/>
          <a:lstStyle/>
          <a:p>
            <a:endParaRPr lang="en-RO"/>
          </a:p>
        </p:txBody>
      </p:sp>
      <p:sp>
        <p:nvSpPr>
          <p:cNvPr id="5" name="Graphic 3">
            <a:extLst>
              <a:ext uri="{FF2B5EF4-FFF2-40B4-BE49-F238E27FC236}">
                <a16:creationId xmlns:a16="http://schemas.microsoft.com/office/drawing/2014/main" id="{DECAC1F1-9B44-FE47-80E8-760C155F2434}"/>
              </a:ext>
            </a:extLst>
          </p:cNvPr>
          <p:cNvSpPr>
            <a:spLocks noChangeAspect="1"/>
          </p:cNvSpPr>
          <p:nvPr/>
        </p:nvSpPr>
        <p:spPr>
          <a:xfrm>
            <a:off x="645701" y="4149018"/>
            <a:ext cx="432000" cy="324326"/>
          </a:xfrm>
          <a:custGeom>
            <a:avLst/>
            <a:gdLst>
              <a:gd name="connsiteX0" fmla="*/ 80926 w 180792"/>
              <a:gd name="connsiteY0" fmla="*/ 91440 h 135731"/>
              <a:gd name="connsiteX1" fmla="*/ 58762 w 180792"/>
              <a:gd name="connsiteY1" fmla="*/ 69276 h 135731"/>
              <a:gd name="connsiteX2" fmla="*/ 125730 w 180792"/>
              <a:gd name="connsiteY2" fmla="*/ 2308 h 135731"/>
              <a:gd name="connsiteX3" fmla="*/ 131125 w 180792"/>
              <a:gd name="connsiteY3" fmla="*/ 0 h 135731"/>
              <a:gd name="connsiteX4" fmla="*/ 136556 w 180792"/>
              <a:gd name="connsiteY4" fmla="*/ 2308 h 135731"/>
              <a:gd name="connsiteX5" fmla="*/ 147894 w 180792"/>
              <a:gd name="connsiteY5" fmla="*/ 13646 h 135731"/>
              <a:gd name="connsiteX6" fmla="*/ 150202 w 180792"/>
              <a:gd name="connsiteY6" fmla="*/ 19041 h 135731"/>
              <a:gd name="connsiteX7" fmla="*/ 147894 w 180792"/>
              <a:gd name="connsiteY7" fmla="*/ 24472 h 135731"/>
              <a:gd name="connsiteX8" fmla="*/ 80926 w 180792"/>
              <a:gd name="connsiteY8" fmla="*/ 91440 h 135731"/>
              <a:gd name="connsiteX9" fmla="*/ 80926 w 180792"/>
              <a:gd name="connsiteY9" fmla="*/ 77849 h 135731"/>
              <a:gd name="connsiteX10" fmla="*/ 139981 w 180792"/>
              <a:gd name="connsiteY10" fmla="*/ 19032 h 135731"/>
              <a:gd name="connsiteX11" fmla="*/ 131170 w 180792"/>
              <a:gd name="connsiteY11" fmla="*/ 10221 h 135731"/>
              <a:gd name="connsiteX12" fmla="*/ 72354 w 180792"/>
              <a:gd name="connsiteY12" fmla="*/ 69276 h 135731"/>
              <a:gd name="connsiteX13" fmla="*/ 80926 w 180792"/>
              <a:gd name="connsiteY13" fmla="*/ 77849 h 135731"/>
              <a:gd name="connsiteX14" fmla="*/ 92319 w 180792"/>
              <a:gd name="connsiteY14" fmla="*/ 135548 h 135731"/>
              <a:gd name="connsiteX15" fmla="*/ 101844 w 180792"/>
              <a:gd name="connsiteY15" fmla="*/ 126023 h 135731"/>
              <a:gd name="connsiteX16" fmla="*/ 180792 w 180792"/>
              <a:gd name="connsiteY16" fmla="*/ 126023 h 135731"/>
              <a:gd name="connsiteX17" fmla="*/ 180792 w 180792"/>
              <a:gd name="connsiteY17" fmla="*/ 135548 h 135731"/>
              <a:gd name="connsiteX18" fmla="*/ 92319 w 180792"/>
              <a:gd name="connsiteY18" fmla="*/ 135548 h 135731"/>
              <a:gd name="connsiteX19" fmla="*/ 24344 w 180792"/>
              <a:gd name="connsiteY19" fmla="*/ 135732 h 135731"/>
              <a:gd name="connsiteX20" fmla="*/ 11561 w 180792"/>
              <a:gd name="connsiteY20" fmla="*/ 133827 h 135731"/>
              <a:gd name="connsiteX21" fmla="*/ 0 w 180792"/>
              <a:gd name="connsiteY21" fmla="*/ 128148 h 135731"/>
              <a:gd name="connsiteX22" fmla="*/ 48633 w 180792"/>
              <a:gd name="connsiteY22" fmla="*/ 79570 h 135731"/>
              <a:gd name="connsiteX23" fmla="*/ 66620 w 180792"/>
              <a:gd name="connsiteY23" fmla="*/ 97558 h 135731"/>
              <a:gd name="connsiteX24" fmla="*/ 69979 w 180792"/>
              <a:gd name="connsiteY24" fmla="*/ 102182 h 135731"/>
              <a:gd name="connsiteX25" fmla="*/ 71200 w 180792"/>
              <a:gd name="connsiteY25" fmla="*/ 107673 h 135731"/>
              <a:gd name="connsiteX26" fmla="*/ 70027 w 180792"/>
              <a:gd name="connsiteY26" fmla="*/ 113241 h 135731"/>
              <a:gd name="connsiteX27" fmla="*/ 66803 w 180792"/>
              <a:gd name="connsiteY27" fmla="*/ 117945 h 135731"/>
              <a:gd name="connsiteX28" fmla="*/ 62279 w 180792"/>
              <a:gd name="connsiteY28" fmla="*/ 122653 h 135731"/>
              <a:gd name="connsiteX29" fmla="*/ 47470 w 180792"/>
              <a:gd name="connsiteY29" fmla="*/ 132453 h 135731"/>
              <a:gd name="connsiteX30" fmla="*/ 30059 w 180792"/>
              <a:gd name="connsiteY30" fmla="*/ 135732 h 135731"/>
              <a:gd name="connsiteX31" fmla="*/ 24344 w 180792"/>
              <a:gd name="connsiteY31" fmla="*/ 135732 h 135731"/>
              <a:gd name="connsiteX32" fmla="*/ 24344 w 180792"/>
              <a:gd name="connsiteY32" fmla="*/ 126206 h 135731"/>
              <a:gd name="connsiteX33" fmla="*/ 30059 w 180792"/>
              <a:gd name="connsiteY33" fmla="*/ 126206 h 135731"/>
              <a:gd name="connsiteX34" fmla="*/ 43870 w 180792"/>
              <a:gd name="connsiteY34" fmla="*/ 123468 h 135731"/>
              <a:gd name="connsiteX35" fmla="*/ 55538 w 180792"/>
              <a:gd name="connsiteY35" fmla="*/ 115729 h 135731"/>
              <a:gd name="connsiteX36" fmla="*/ 60063 w 180792"/>
              <a:gd name="connsiteY36" fmla="*/ 111205 h 135731"/>
              <a:gd name="connsiteX37" fmla="*/ 61400 w 180792"/>
              <a:gd name="connsiteY37" fmla="*/ 107779 h 135731"/>
              <a:gd name="connsiteX38" fmla="*/ 59696 w 180792"/>
              <a:gd name="connsiteY38" fmla="*/ 104171 h 135731"/>
              <a:gd name="connsiteX39" fmla="*/ 48633 w 180792"/>
              <a:gd name="connsiteY39" fmla="*/ 93107 h 135731"/>
              <a:gd name="connsiteX40" fmla="*/ 16614 w 180792"/>
              <a:gd name="connsiteY40" fmla="*/ 124888 h 135731"/>
              <a:gd name="connsiteX41" fmla="*/ 20176 w 180792"/>
              <a:gd name="connsiteY41" fmla="*/ 125877 h 135731"/>
              <a:gd name="connsiteX42" fmla="*/ 24344 w 180792"/>
              <a:gd name="connsiteY42" fmla="*/ 126206 h 135731"/>
              <a:gd name="connsiteX43" fmla="*/ 139981 w 180792"/>
              <a:gd name="connsiteY43" fmla="*/ 19032 h 135731"/>
              <a:gd name="connsiteX44" fmla="*/ 131170 w 180792"/>
              <a:gd name="connsiteY44" fmla="*/ 10221 h 135731"/>
              <a:gd name="connsiteX45" fmla="*/ 139981 w 180792"/>
              <a:gd name="connsiteY45" fmla="*/ 19032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0792" h="135731">
                <a:moveTo>
                  <a:pt x="80926" y="91440"/>
                </a:moveTo>
                <a:lnTo>
                  <a:pt x="58762" y="69276"/>
                </a:lnTo>
                <a:lnTo>
                  <a:pt x="125730" y="2308"/>
                </a:lnTo>
                <a:cubicBezTo>
                  <a:pt x="127244" y="769"/>
                  <a:pt x="129043" y="0"/>
                  <a:pt x="131125" y="0"/>
                </a:cubicBezTo>
                <a:cubicBezTo>
                  <a:pt x="133207" y="0"/>
                  <a:pt x="135017" y="769"/>
                  <a:pt x="136556" y="2308"/>
                </a:cubicBezTo>
                <a:lnTo>
                  <a:pt x="147894" y="13646"/>
                </a:lnTo>
                <a:cubicBezTo>
                  <a:pt x="149433" y="15161"/>
                  <a:pt x="150202" y="16959"/>
                  <a:pt x="150202" y="19041"/>
                </a:cubicBezTo>
                <a:cubicBezTo>
                  <a:pt x="150202" y="21123"/>
                  <a:pt x="149433" y="22934"/>
                  <a:pt x="147894" y="24472"/>
                </a:cubicBezTo>
                <a:lnTo>
                  <a:pt x="80926" y="91440"/>
                </a:lnTo>
                <a:close/>
                <a:moveTo>
                  <a:pt x="80926" y="77849"/>
                </a:moveTo>
                <a:lnTo>
                  <a:pt x="139981" y="19032"/>
                </a:lnTo>
                <a:lnTo>
                  <a:pt x="131170" y="10221"/>
                </a:lnTo>
                <a:lnTo>
                  <a:pt x="72354" y="69276"/>
                </a:lnTo>
                <a:lnTo>
                  <a:pt x="80926" y="77849"/>
                </a:lnTo>
                <a:close/>
                <a:moveTo>
                  <a:pt x="92319" y="135548"/>
                </a:moveTo>
                <a:lnTo>
                  <a:pt x="101844" y="126023"/>
                </a:lnTo>
                <a:lnTo>
                  <a:pt x="180792" y="126023"/>
                </a:lnTo>
                <a:lnTo>
                  <a:pt x="180792" y="135548"/>
                </a:lnTo>
                <a:lnTo>
                  <a:pt x="92319" y="135548"/>
                </a:lnTo>
                <a:close/>
                <a:moveTo>
                  <a:pt x="24344" y="135732"/>
                </a:moveTo>
                <a:cubicBezTo>
                  <a:pt x="19914" y="135732"/>
                  <a:pt x="15653" y="135097"/>
                  <a:pt x="11561" y="133827"/>
                </a:cubicBezTo>
                <a:cubicBezTo>
                  <a:pt x="7468" y="132557"/>
                  <a:pt x="3615" y="130664"/>
                  <a:pt x="0" y="128148"/>
                </a:cubicBezTo>
                <a:lnTo>
                  <a:pt x="48633" y="79570"/>
                </a:lnTo>
                <a:lnTo>
                  <a:pt x="66620" y="97558"/>
                </a:lnTo>
                <a:cubicBezTo>
                  <a:pt x="68045" y="98907"/>
                  <a:pt x="69164" y="100448"/>
                  <a:pt x="69979" y="102182"/>
                </a:cubicBezTo>
                <a:cubicBezTo>
                  <a:pt x="70793" y="103916"/>
                  <a:pt x="71200" y="105747"/>
                  <a:pt x="71200" y="107673"/>
                </a:cubicBezTo>
                <a:cubicBezTo>
                  <a:pt x="71200" y="109600"/>
                  <a:pt x="70809" y="111456"/>
                  <a:pt x="70027" y="113241"/>
                </a:cubicBezTo>
                <a:cubicBezTo>
                  <a:pt x="69246" y="115026"/>
                  <a:pt x="68171" y="116595"/>
                  <a:pt x="66803" y="117945"/>
                </a:cubicBezTo>
                <a:lnTo>
                  <a:pt x="62279" y="122653"/>
                </a:lnTo>
                <a:cubicBezTo>
                  <a:pt x="58054" y="127000"/>
                  <a:pt x="53117" y="130267"/>
                  <a:pt x="47470" y="132453"/>
                </a:cubicBezTo>
                <a:cubicBezTo>
                  <a:pt x="41822" y="134639"/>
                  <a:pt x="36018" y="135732"/>
                  <a:pt x="30059" y="135732"/>
                </a:cubicBezTo>
                <a:lnTo>
                  <a:pt x="24344" y="135732"/>
                </a:lnTo>
                <a:close/>
                <a:moveTo>
                  <a:pt x="24344" y="126206"/>
                </a:moveTo>
                <a:lnTo>
                  <a:pt x="30059" y="126206"/>
                </a:lnTo>
                <a:cubicBezTo>
                  <a:pt x="34821" y="126206"/>
                  <a:pt x="39425" y="125294"/>
                  <a:pt x="43870" y="123468"/>
                </a:cubicBezTo>
                <a:cubicBezTo>
                  <a:pt x="48315" y="121642"/>
                  <a:pt x="52204" y="119063"/>
                  <a:pt x="55538" y="115729"/>
                </a:cubicBezTo>
                <a:lnTo>
                  <a:pt x="60063" y="111205"/>
                </a:lnTo>
                <a:cubicBezTo>
                  <a:pt x="61015" y="110252"/>
                  <a:pt x="61461" y="109110"/>
                  <a:pt x="61400" y="107779"/>
                </a:cubicBezTo>
                <a:cubicBezTo>
                  <a:pt x="61339" y="106448"/>
                  <a:pt x="60771" y="105245"/>
                  <a:pt x="59696" y="104171"/>
                </a:cubicBezTo>
                <a:lnTo>
                  <a:pt x="48633" y="93107"/>
                </a:lnTo>
                <a:lnTo>
                  <a:pt x="16614" y="124888"/>
                </a:lnTo>
                <a:cubicBezTo>
                  <a:pt x="17518" y="125327"/>
                  <a:pt x="18705" y="125657"/>
                  <a:pt x="20176" y="125877"/>
                </a:cubicBezTo>
                <a:cubicBezTo>
                  <a:pt x="21647" y="126097"/>
                  <a:pt x="23036" y="126206"/>
                  <a:pt x="24344" y="126206"/>
                </a:cubicBezTo>
                <a:close/>
                <a:moveTo>
                  <a:pt x="139981" y="19032"/>
                </a:moveTo>
                <a:lnTo>
                  <a:pt x="131170" y="10221"/>
                </a:lnTo>
                <a:lnTo>
                  <a:pt x="139981" y="19032"/>
                </a:ln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69B71C12-A175-A943-9D3B-D9F233663B83}"/>
              </a:ext>
            </a:extLst>
          </p:cNvPr>
          <p:cNvSpPr>
            <a:spLocks noChangeAspect="1"/>
          </p:cNvSpPr>
          <p:nvPr/>
        </p:nvSpPr>
        <p:spPr>
          <a:xfrm>
            <a:off x="4882953" y="4191182"/>
            <a:ext cx="432000" cy="240000"/>
          </a:xfrm>
          <a:custGeom>
            <a:avLst/>
            <a:gdLst>
              <a:gd name="connsiteX0" fmla="*/ 123825 w 171450"/>
              <a:gd name="connsiteY0" fmla="*/ 95250 h 95250"/>
              <a:gd name="connsiteX1" fmla="*/ 123825 w 171450"/>
              <a:gd name="connsiteY1" fmla="*/ 85725 h 95250"/>
              <a:gd name="connsiteX2" fmla="*/ 155551 w 171450"/>
              <a:gd name="connsiteY2" fmla="*/ 85725 h 95250"/>
              <a:gd name="connsiteX3" fmla="*/ 98144 w 171450"/>
              <a:gd name="connsiteY3" fmla="*/ 29161 h 95250"/>
              <a:gd name="connsiteX4" fmla="*/ 60044 w 171450"/>
              <a:gd name="connsiteY4" fmla="*/ 67261 h 95250"/>
              <a:gd name="connsiteX5" fmla="*/ 0 w 171450"/>
              <a:gd name="connsiteY5" fmla="*/ 6741 h 95250"/>
              <a:gd name="connsiteX6" fmla="*/ 6741 w 171450"/>
              <a:gd name="connsiteY6" fmla="*/ 0 h 95250"/>
              <a:gd name="connsiteX7" fmla="*/ 60044 w 171450"/>
              <a:gd name="connsiteY7" fmla="*/ 53303 h 95250"/>
              <a:gd name="connsiteX8" fmla="*/ 98144 w 171450"/>
              <a:gd name="connsiteY8" fmla="*/ 15203 h 95250"/>
              <a:gd name="connsiteX9" fmla="*/ 161925 w 171450"/>
              <a:gd name="connsiteY9" fmla="*/ 78984 h 95250"/>
              <a:gd name="connsiteX10" fmla="*/ 161925 w 171450"/>
              <a:gd name="connsiteY10" fmla="*/ 47625 h 95250"/>
              <a:gd name="connsiteX11" fmla="*/ 171450 w 171450"/>
              <a:gd name="connsiteY11" fmla="*/ 47625 h 95250"/>
              <a:gd name="connsiteX12" fmla="*/ 171450 w 171450"/>
              <a:gd name="connsiteY12" fmla="*/ 95250 h 95250"/>
              <a:gd name="connsiteX13" fmla="*/ 123825 w 171450"/>
              <a:gd name="connsiteY13"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95250">
                <a:moveTo>
                  <a:pt x="123825" y="95250"/>
                </a:moveTo>
                <a:lnTo>
                  <a:pt x="123825" y="85725"/>
                </a:lnTo>
                <a:lnTo>
                  <a:pt x="155551" y="85725"/>
                </a:lnTo>
                <a:lnTo>
                  <a:pt x="98144" y="29161"/>
                </a:lnTo>
                <a:lnTo>
                  <a:pt x="60044" y="67261"/>
                </a:lnTo>
                <a:lnTo>
                  <a:pt x="0" y="6741"/>
                </a:lnTo>
                <a:lnTo>
                  <a:pt x="6741" y="0"/>
                </a:lnTo>
                <a:lnTo>
                  <a:pt x="60044" y="53303"/>
                </a:lnTo>
                <a:lnTo>
                  <a:pt x="98144" y="15203"/>
                </a:lnTo>
                <a:lnTo>
                  <a:pt x="161925" y="78984"/>
                </a:lnTo>
                <a:lnTo>
                  <a:pt x="161925" y="47625"/>
                </a:lnTo>
                <a:lnTo>
                  <a:pt x="171450" y="47625"/>
                </a:lnTo>
                <a:lnTo>
                  <a:pt x="171450" y="95250"/>
                </a:lnTo>
                <a:lnTo>
                  <a:pt x="123825" y="9525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8318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HAI epidemiology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9793FE6B-D7B8-6A48-A237-E37191497B6D}"/>
              </a:ext>
            </a:extLst>
          </p:cNvPr>
          <p:cNvSpPr txBox="1"/>
          <p:nvPr/>
        </p:nvSpPr>
        <p:spPr>
          <a:xfrm>
            <a:off x="431800" y="6073973"/>
            <a:ext cx="8243888" cy="307777"/>
          </a:xfrm>
          <a:prstGeom prst="rect">
            <a:avLst/>
          </a:prstGeom>
          <a:noFill/>
        </p:spPr>
        <p:txBody>
          <a:bodyPr wrap="square" lIns="0" tIns="0" rIns="0" bIns="0" rtlCol="0">
            <a:spAutoFit/>
          </a:bodyPr>
          <a:lstStyle/>
          <a:p>
            <a:r>
              <a:rPr lang="en-GB" sz="1000" dirty="0">
                <a:solidFill>
                  <a:schemeClr val="tx1"/>
                </a:solidFill>
              </a:rPr>
              <a:t>World Health Organization. Report on the burden of endemic health care-associated infection worldwide. Geneva: WHO, 2011. Available from: </a:t>
            </a:r>
            <a:r>
              <a:rPr lang="en-GB" sz="1000" dirty="0">
                <a:solidFill>
                  <a:srgbClr val="3D6C9D"/>
                </a:solidFill>
                <a:hlinkClick r:id="rId2">
                  <a:extLst>
                    <a:ext uri="{A12FA001-AC4F-418D-AE19-62706E023703}">
                      <ahyp:hlinkClr xmlns:ahyp="http://schemas.microsoft.com/office/drawing/2018/hyperlinkcolor" val="tx"/>
                    </a:ext>
                  </a:extLst>
                </a:hlinkClick>
              </a:rPr>
              <a:t>http://apps.who.int/iris/bitstream/10665/80135/1/9789241501507_ eng.pdf</a:t>
            </a:r>
            <a:endParaRPr lang="en-GB" sz="1000" dirty="0">
              <a:solidFill>
                <a:srgbClr val="3D6C9D"/>
              </a:solidFill>
            </a:endParaRPr>
          </a:p>
        </p:txBody>
      </p:sp>
      <p:sp>
        <p:nvSpPr>
          <p:cNvPr id="15" name="Rounded Rectangle 14">
            <a:extLst>
              <a:ext uri="{FF2B5EF4-FFF2-40B4-BE49-F238E27FC236}">
                <a16:creationId xmlns:a16="http://schemas.microsoft.com/office/drawing/2014/main" id="{EBBB8E71-9768-F844-9162-E60D535D0767}"/>
              </a:ext>
            </a:extLst>
          </p:cNvPr>
          <p:cNvSpPr/>
          <p:nvPr/>
        </p:nvSpPr>
        <p:spPr>
          <a:xfrm>
            <a:off x="6573683" y="2149372"/>
            <a:ext cx="2102005" cy="3568140"/>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1A175861-7FC2-0F4C-B0AD-FCAE3851B7D5}"/>
              </a:ext>
            </a:extLst>
          </p:cNvPr>
          <p:cNvSpPr/>
          <p:nvPr/>
        </p:nvSpPr>
        <p:spPr>
          <a:xfrm>
            <a:off x="3443534" y="2149372"/>
            <a:ext cx="2598037" cy="3568140"/>
          </a:xfrm>
          <a:prstGeom prst="roundRect">
            <a:avLst>
              <a:gd name="adj" fmla="val 589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466EDA30-9686-3446-A2AE-EB8FC6C3FDC8}"/>
              </a:ext>
            </a:extLst>
          </p:cNvPr>
          <p:cNvSpPr/>
          <p:nvPr/>
        </p:nvSpPr>
        <p:spPr>
          <a:xfrm>
            <a:off x="860417" y="2149372"/>
            <a:ext cx="2102005" cy="3568140"/>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Google Shape;140;p4">
            <a:extLst>
              <a:ext uri="{FF2B5EF4-FFF2-40B4-BE49-F238E27FC236}">
                <a16:creationId xmlns:a16="http://schemas.microsoft.com/office/drawing/2014/main" id="{96D510A1-BD23-1440-BA9F-313E504A65D9}"/>
              </a:ext>
            </a:extLst>
          </p:cNvPr>
          <p:cNvSpPr>
            <a:spLocks noChangeAspect="1"/>
          </p:cNvSpPr>
          <p:nvPr/>
        </p:nvSpPr>
        <p:spPr>
          <a:xfrm>
            <a:off x="429701" y="172759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p4">
            <a:extLst>
              <a:ext uri="{FF2B5EF4-FFF2-40B4-BE49-F238E27FC236}">
                <a16:creationId xmlns:a16="http://schemas.microsoft.com/office/drawing/2014/main" id="{6C3A8CD4-BFB2-0A43-964D-5973D57CADEB}"/>
              </a:ext>
            </a:extLst>
          </p:cNvPr>
          <p:cNvSpPr>
            <a:spLocks noChangeAspect="1"/>
          </p:cNvSpPr>
          <p:nvPr/>
        </p:nvSpPr>
        <p:spPr>
          <a:xfrm>
            <a:off x="3011712" y="172759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8CD48E33-F707-7E42-8ED8-3915ABC5A3BC}"/>
              </a:ext>
            </a:extLst>
          </p:cNvPr>
          <p:cNvSpPr>
            <a:spLocks noChangeAspect="1"/>
          </p:cNvSpPr>
          <p:nvPr/>
        </p:nvSpPr>
        <p:spPr>
          <a:xfrm>
            <a:off x="6141683" y="172759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193987" y="2578724"/>
            <a:ext cx="1464273" cy="984885"/>
          </a:xfrm>
          <a:prstGeom prst="rect">
            <a:avLst/>
          </a:prstGeom>
          <a:noFill/>
        </p:spPr>
        <p:txBody>
          <a:bodyPr wrap="square" lIns="0" tIns="0" rIns="0" bIns="0" rtlCol="0">
            <a:spAutoFit/>
          </a:bodyPr>
          <a:lstStyle/>
          <a:p>
            <a:r>
              <a:rPr lang="en-GB" sz="1600" dirty="0" err="1">
                <a:solidFill>
                  <a:schemeClr val="tx1"/>
                </a:solidFill>
              </a:rPr>
              <a:t>HAI prevalence in high-income countries is 7.6%</a:t>
            </a:r>
          </a:p>
        </p:txBody>
      </p:sp>
      <p:sp>
        <p:nvSpPr>
          <p:cNvPr id="10" name="TextBox 9">
            <a:extLst>
              <a:ext uri="{FF2B5EF4-FFF2-40B4-BE49-F238E27FC236}">
                <a16:creationId xmlns:a16="http://schemas.microsoft.com/office/drawing/2014/main" id="{B3BC1085-03DD-A441-AF1F-D456E1C99569}"/>
              </a:ext>
            </a:extLst>
          </p:cNvPr>
          <p:cNvSpPr txBox="1"/>
          <p:nvPr/>
        </p:nvSpPr>
        <p:spPr>
          <a:xfrm>
            <a:off x="3750620" y="2578724"/>
            <a:ext cx="2004721" cy="1384995"/>
          </a:xfrm>
          <a:prstGeom prst="rect">
            <a:avLst/>
          </a:prstGeom>
          <a:noFill/>
        </p:spPr>
        <p:txBody>
          <a:bodyPr wrap="square" lIns="0" tIns="0" rIns="0" bIns="0" rtlCol="0">
            <a:spAutoFit/>
          </a:bodyPr>
          <a:lstStyle/>
          <a:p>
            <a:r>
              <a:rPr lang="en-GB" sz="1600" dirty="0" err="1">
                <a:solidFill>
                  <a:schemeClr val="tx1"/>
                </a:solidFill>
              </a:rPr>
              <a:t>In middle and low-income countries:</a:t>
            </a:r>
          </a:p>
          <a:p>
            <a:endParaRPr lang="en-GB" sz="1600" dirty="0" err="1">
              <a:solidFill>
                <a:schemeClr val="tx1"/>
              </a:solidFill>
            </a:endParaRPr>
          </a:p>
          <a:p>
            <a:pPr marL="139700" indent="-139700"/>
            <a:r>
              <a:rPr lang="en-GB" dirty="0" err="1">
                <a:solidFill>
                  <a:schemeClr val="tx1"/>
                </a:solidFill>
              </a:rPr>
              <a:t>– Average: 10.1%</a:t>
            </a:r>
          </a:p>
          <a:p>
            <a:pPr marL="139700" indent="-139700"/>
            <a:r>
              <a:rPr lang="en-GB" dirty="0" err="1">
                <a:solidFill>
                  <a:schemeClr val="tx1"/>
                </a:solidFill>
              </a:rPr>
              <a:t>– Varies between 5.7 and 19.1%</a:t>
            </a:r>
          </a:p>
        </p:txBody>
      </p:sp>
      <p:sp>
        <p:nvSpPr>
          <p:cNvPr id="6" name="Graphic 3">
            <a:extLst>
              <a:ext uri="{FF2B5EF4-FFF2-40B4-BE49-F238E27FC236}">
                <a16:creationId xmlns:a16="http://schemas.microsoft.com/office/drawing/2014/main" id="{E79FAF77-2CE0-3343-9B7C-2A944C4E67BC}"/>
              </a:ext>
            </a:extLst>
          </p:cNvPr>
          <p:cNvSpPr>
            <a:spLocks noChangeAspect="1"/>
          </p:cNvSpPr>
          <p:nvPr/>
        </p:nvSpPr>
        <p:spPr>
          <a:xfrm>
            <a:off x="645701" y="1943595"/>
            <a:ext cx="432000" cy="432000"/>
          </a:xfrm>
          <a:custGeom>
            <a:avLst/>
            <a:gdLst>
              <a:gd name="connsiteX0" fmla="*/ 0 w 161925"/>
              <a:gd name="connsiteY0" fmla="*/ 161925 h 161925"/>
              <a:gd name="connsiteX1" fmla="*/ 0 w 161925"/>
              <a:gd name="connsiteY1" fmla="*/ 38100 h 161925"/>
              <a:gd name="connsiteX2" fmla="*/ 38100 w 161925"/>
              <a:gd name="connsiteY2" fmla="*/ 38100 h 161925"/>
              <a:gd name="connsiteX3" fmla="*/ 38100 w 161925"/>
              <a:gd name="connsiteY3" fmla="*/ 0 h 161925"/>
              <a:gd name="connsiteX4" fmla="*/ 123825 w 161925"/>
              <a:gd name="connsiteY4" fmla="*/ 0 h 161925"/>
              <a:gd name="connsiteX5" fmla="*/ 123825 w 161925"/>
              <a:gd name="connsiteY5" fmla="*/ 76200 h 161925"/>
              <a:gd name="connsiteX6" fmla="*/ 161925 w 161925"/>
              <a:gd name="connsiteY6" fmla="*/ 76200 h 161925"/>
              <a:gd name="connsiteX7" fmla="*/ 161925 w 161925"/>
              <a:gd name="connsiteY7" fmla="*/ 161925 h 161925"/>
              <a:gd name="connsiteX8" fmla="*/ 95250 w 161925"/>
              <a:gd name="connsiteY8" fmla="*/ 161925 h 161925"/>
              <a:gd name="connsiteX9" fmla="*/ 95250 w 161925"/>
              <a:gd name="connsiteY9" fmla="*/ 123825 h 161925"/>
              <a:gd name="connsiteX10" fmla="*/ 66675 w 161925"/>
              <a:gd name="connsiteY10" fmla="*/ 123825 h 161925"/>
              <a:gd name="connsiteX11" fmla="*/ 66675 w 161925"/>
              <a:gd name="connsiteY11" fmla="*/ 161925 h 161925"/>
              <a:gd name="connsiteX12" fmla="*/ 0 w 161925"/>
              <a:gd name="connsiteY12" fmla="*/ 161925 h 161925"/>
              <a:gd name="connsiteX13" fmla="*/ 9525 w 161925"/>
              <a:gd name="connsiteY13" fmla="*/ 152400 h 161925"/>
              <a:gd name="connsiteX14" fmla="*/ 38100 w 161925"/>
              <a:gd name="connsiteY14" fmla="*/ 152400 h 161925"/>
              <a:gd name="connsiteX15" fmla="*/ 38100 w 161925"/>
              <a:gd name="connsiteY15" fmla="*/ 123825 h 161925"/>
              <a:gd name="connsiteX16" fmla="*/ 9525 w 161925"/>
              <a:gd name="connsiteY16" fmla="*/ 123825 h 161925"/>
              <a:gd name="connsiteX17" fmla="*/ 9525 w 161925"/>
              <a:gd name="connsiteY17" fmla="*/ 152400 h 161925"/>
              <a:gd name="connsiteX18" fmla="*/ 9525 w 161925"/>
              <a:gd name="connsiteY18" fmla="*/ 114300 h 161925"/>
              <a:gd name="connsiteX19" fmla="*/ 38100 w 161925"/>
              <a:gd name="connsiteY19" fmla="*/ 114300 h 161925"/>
              <a:gd name="connsiteX20" fmla="*/ 38100 w 161925"/>
              <a:gd name="connsiteY20" fmla="*/ 85725 h 161925"/>
              <a:gd name="connsiteX21" fmla="*/ 9525 w 161925"/>
              <a:gd name="connsiteY21" fmla="*/ 85725 h 161925"/>
              <a:gd name="connsiteX22" fmla="*/ 9525 w 161925"/>
              <a:gd name="connsiteY22" fmla="*/ 114300 h 161925"/>
              <a:gd name="connsiteX23" fmla="*/ 9525 w 161925"/>
              <a:gd name="connsiteY23" fmla="*/ 76200 h 161925"/>
              <a:gd name="connsiteX24" fmla="*/ 38100 w 161925"/>
              <a:gd name="connsiteY24" fmla="*/ 76200 h 161925"/>
              <a:gd name="connsiteX25" fmla="*/ 38100 w 161925"/>
              <a:gd name="connsiteY25" fmla="*/ 47625 h 161925"/>
              <a:gd name="connsiteX26" fmla="*/ 9525 w 161925"/>
              <a:gd name="connsiteY26" fmla="*/ 47625 h 161925"/>
              <a:gd name="connsiteX27" fmla="*/ 9525 w 161925"/>
              <a:gd name="connsiteY27" fmla="*/ 76200 h 161925"/>
              <a:gd name="connsiteX28" fmla="*/ 47625 w 161925"/>
              <a:gd name="connsiteY28" fmla="*/ 114300 h 161925"/>
              <a:gd name="connsiteX29" fmla="*/ 76200 w 161925"/>
              <a:gd name="connsiteY29" fmla="*/ 114300 h 161925"/>
              <a:gd name="connsiteX30" fmla="*/ 76200 w 161925"/>
              <a:gd name="connsiteY30" fmla="*/ 85725 h 161925"/>
              <a:gd name="connsiteX31" fmla="*/ 47625 w 161925"/>
              <a:gd name="connsiteY31" fmla="*/ 85725 h 161925"/>
              <a:gd name="connsiteX32" fmla="*/ 47625 w 161925"/>
              <a:gd name="connsiteY32" fmla="*/ 114300 h 161925"/>
              <a:gd name="connsiteX33" fmla="*/ 47625 w 161925"/>
              <a:gd name="connsiteY33" fmla="*/ 76200 h 161925"/>
              <a:gd name="connsiteX34" fmla="*/ 76200 w 161925"/>
              <a:gd name="connsiteY34" fmla="*/ 76200 h 161925"/>
              <a:gd name="connsiteX35" fmla="*/ 76200 w 161925"/>
              <a:gd name="connsiteY35" fmla="*/ 47625 h 161925"/>
              <a:gd name="connsiteX36" fmla="*/ 47625 w 161925"/>
              <a:gd name="connsiteY36" fmla="*/ 47625 h 161925"/>
              <a:gd name="connsiteX37" fmla="*/ 47625 w 161925"/>
              <a:gd name="connsiteY37" fmla="*/ 76200 h 161925"/>
              <a:gd name="connsiteX38" fmla="*/ 47625 w 161925"/>
              <a:gd name="connsiteY38" fmla="*/ 38100 h 161925"/>
              <a:gd name="connsiteX39" fmla="*/ 76200 w 161925"/>
              <a:gd name="connsiteY39" fmla="*/ 38100 h 161925"/>
              <a:gd name="connsiteX40" fmla="*/ 76200 w 161925"/>
              <a:gd name="connsiteY40" fmla="*/ 9525 h 161925"/>
              <a:gd name="connsiteX41" fmla="*/ 47625 w 161925"/>
              <a:gd name="connsiteY41" fmla="*/ 9525 h 161925"/>
              <a:gd name="connsiteX42" fmla="*/ 47625 w 161925"/>
              <a:gd name="connsiteY42" fmla="*/ 38100 h 161925"/>
              <a:gd name="connsiteX43" fmla="*/ 85725 w 161925"/>
              <a:gd name="connsiteY43" fmla="*/ 114300 h 161925"/>
              <a:gd name="connsiteX44" fmla="*/ 114300 w 161925"/>
              <a:gd name="connsiteY44" fmla="*/ 114300 h 161925"/>
              <a:gd name="connsiteX45" fmla="*/ 114300 w 161925"/>
              <a:gd name="connsiteY45" fmla="*/ 85725 h 161925"/>
              <a:gd name="connsiteX46" fmla="*/ 85725 w 161925"/>
              <a:gd name="connsiteY46" fmla="*/ 85725 h 161925"/>
              <a:gd name="connsiteX47" fmla="*/ 85725 w 161925"/>
              <a:gd name="connsiteY47" fmla="*/ 114300 h 161925"/>
              <a:gd name="connsiteX48" fmla="*/ 85725 w 161925"/>
              <a:gd name="connsiteY48" fmla="*/ 76200 h 161925"/>
              <a:gd name="connsiteX49" fmla="*/ 114300 w 161925"/>
              <a:gd name="connsiteY49" fmla="*/ 76200 h 161925"/>
              <a:gd name="connsiteX50" fmla="*/ 114300 w 161925"/>
              <a:gd name="connsiteY50" fmla="*/ 47625 h 161925"/>
              <a:gd name="connsiteX51" fmla="*/ 85725 w 161925"/>
              <a:gd name="connsiteY51" fmla="*/ 47625 h 161925"/>
              <a:gd name="connsiteX52" fmla="*/ 85725 w 161925"/>
              <a:gd name="connsiteY52" fmla="*/ 76200 h 161925"/>
              <a:gd name="connsiteX53" fmla="*/ 85725 w 161925"/>
              <a:gd name="connsiteY53" fmla="*/ 38100 h 161925"/>
              <a:gd name="connsiteX54" fmla="*/ 114300 w 161925"/>
              <a:gd name="connsiteY54" fmla="*/ 38100 h 161925"/>
              <a:gd name="connsiteX55" fmla="*/ 114300 w 161925"/>
              <a:gd name="connsiteY55" fmla="*/ 9525 h 161925"/>
              <a:gd name="connsiteX56" fmla="*/ 85725 w 161925"/>
              <a:gd name="connsiteY56" fmla="*/ 9525 h 161925"/>
              <a:gd name="connsiteX57" fmla="*/ 85725 w 161925"/>
              <a:gd name="connsiteY57" fmla="*/ 38100 h 161925"/>
              <a:gd name="connsiteX58" fmla="*/ 123825 w 161925"/>
              <a:gd name="connsiteY58" fmla="*/ 152400 h 161925"/>
              <a:gd name="connsiteX59" fmla="*/ 152400 w 161925"/>
              <a:gd name="connsiteY59" fmla="*/ 152400 h 161925"/>
              <a:gd name="connsiteX60" fmla="*/ 152400 w 161925"/>
              <a:gd name="connsiteY60" fmla="*/ 123825 h 161925"/>
              <a:gd name="connsiteX61" fmla="*/ 123825 w 161925"/>
              <a:gd name="connsiteY61" fmla="*/ 123825 h 161925"/>
              <a:gd name="connsiteX62" fmla="*/ 123825 w 161925"/>
              <a:gd name="connsiteY62" fmla="*/ 152400 h 161925"/>
              <a:gd name="connsiteX63" fmla="*/ 123825 w 161925"/>
              <a:gd name="connsiteY63" fmla="*/ 114300 h 161925"/>
              <a:gd name="connsiteX64" fmla="*/ 152400 w 161925"/>
              <a:gd name="connsiteY64" fmla="*/ 114300 h 161925"/>
              <a:gd name="connsiteX65" fmla="*/ 152400 w 161925"/>
              <a:gd name="connsiteY65" fmla="*/ 85725 h 161925"/>
              <a:gd name="connsiteX66" fmla="*/ 123825 w 161925"/>
              <a:gd name="connsiteY66" fmla="*/ 85725 h 161925"/>
              <a:gd name="connsiteX67" fmla="*/ 123825 w 161925"/>
              <a:gd name="connsiteY67" fmla="*/ 11430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61925" h="161925">
                <a:moveTo>
                  <a:pt x="0" y="161925"/>
                </a:moveTo>
                <a:lnTo>
                  <a:pt x="0" y="38100"/>
                </a:lnTo>
                <a:lnTo>
                  <a:pt x="38100" y="38100"/>
                </a:lnTo>
                <a:lnTo>
                  <a:pt x="38100" y="0"/>
                </a:lnTo>
                <a:lnTo>
                  <a:pt x="123825" y="0"/>
                </a:lnTo>
                <a:lnTo>
                  <a:pt x="123825" y="76200"/>
                </a:lnTo>
                <a:lnTo>
                  <a:pt x="161925" y="76200"/>
                </a:lnTo>
                <a:lnTo>
                  <a:pt x="161925" y="161925"/>
                </a:lnTo>
                <a:lnTo>
                  <a:pt x="95250" y="161925"/>
                </a:lnTo>
                <a:lnTo>
                  <a:pt x="95250" y="123825"/>
                </a:lnTo>
                <a:lnTo>
                  <a:pt x="66675" y="123825"/>
                </a:lnTo>
                <a:lnTo>
                  <a:pt x="66675" y="161925"/>
                </a:lnTo>
                <a:lnTo>
                  <a:pt x="0" y="161925"/>
                </a:lnTo>
                <a:close/>
                <a:moveTo>
                  <a:pt x="9525" y="152400"/>
                </a:moveTo>
                <a:lnTo>
                  <a:pt x="38100" y="152400"/>
                </a:lnTo>
                <a:lnTo>
                  <a:pt x="38100" y="123825"/>
                </a:lnTo>
                <a:lnTo>
                  <a:pt x="9525" y="123825"/>
                </a:lnTo>
                <a:lnTo>
                  <a:pt x="9525" y="152400"/>
                </a:lnTo>
                <a:close/>
                <a:moveTo>
                  <a:pt x="9525" y="114300"/>
                </a:moveTo>
                <a:lnTo>
                  <a:pt x="38100" y="114300"/>
                </a:lnTo>
                <a:lnTo>
                  <a:pt x="38100" y="85725"/>
                </a:lnTo>
                <a:lnTo>
                  <a:pt x="9525" y="85725"/>
                </a:lnTo>
                <a:lnTo>
                  <a:pt x="9525" y="114300"/>
                </a:lnTo>
                <a:close/>
                <a:moveTo>
                  <a:pt x="9525" y="76200"/>
                </a:moveTo>
                <a:lnTo>
                  <a:pt x="38100" y="76200"/>
                </a:lnTo>
                <a:lnTo>
                  <a:pt x="38100" y="47625"/>
                </a:lnTo>
                <a:lnTo>
                  <a:pt x="9525" y="47625"/>
                </a:lnTo>
                <a:lnTo>
                  <a:pt x="9525" y="76200"/>
                </a:lnTo>
                <a:close/>
                <a:moveTo>
                  <a:pt x="47625" y="114300"/>
                </a:moveTo>
                <a:lnTo>
                  <a:pt x="76200" y="114300"/>
                </a:lnTo>
                <a:lnTo>
                  <a:pt x="76200" y="85725"/>
                </a:lnTo>
                <a:lnTo>
                  <a:pt x="47625" y="85725"/>
                </a:lnTo>
                <a:lnTo>
                  <a:pt x="47625" y="114300"/>
                </a:lnTo>
                <a:close/>
                <a:moveTo>
                  <a:pt x="47625" y="76200"/>
                </a:moveTo>
                <a:lnTo>
                  <a:pt x="76200" y="76200"/>
                </a:lnTo>
                <a:lnTo>
                  <a:pt x="76200" y="47625"/>
                </a:lnTo>
                <a:lnTo>
                  <a:pt x="47625" y="47625"/>
                </a:lnTo>
                <a:lnTo>
                  <a:pt x="47625" y="76200"/>
                </a:lnTo>
                <a:close/>
                <a:moveTo>
                  <a:pt x="47625" y="38100"/>
                </a:moveTo>
                <a:lnTo>
                  <a:pt x="76200" y="38100"/>
                </a:lnTo>
                <a:lnTo>
                  <a:pt x="76200" y="9525"/>
                </a:lnTo>
                <a:lnTo>
                  <a:pt x="47625" y="9525"/>
                </a:lnTo>
                <a:lnTo>
                  <a:pt x="47625" y="38100"/>
                </a:lnTo>
                <a:close/>
                <a:moveTo>
                  <a:pt x="85725" y="114300"/>
                </a:moveTo>
                <a:lnTo>
                  <a:pt x="114300" y="114300"/>
                </a:lnTo>
                <a:lnTo>
                  <a:pt x="114300" y="85725"/>
                </a:lnTo>
                <a:lnTo>
                  <a:pt x="85725" y="85725"/>
                </a:lnTo>
                <a:lnTo>
                  <a:pt x="85725" y="114300"/>
                </a:lnTo>
                <a:close/>
                <a:moveTo>
                  <a:pt x="85725" y="76200"/>
                </a:moveTo>
                <a:lnTo>
                  <a:pt x="114300" y="76200"/>
                </a:lnTo>
                <a:lnTo>
                  <a:pt x="114300" y="47625"/>
                </a:lnTo>
                <a:lnTo>
                  <a:pt x="85725" y="47625"/>
                </a:lnTo>
                <a:lnTo>
                  <a:pt x="85725" y="76200"/>
                </a:lnTo>
                <a:close/>
                <a:moveTo>
                  <a:pt x="85725" y="38100"/>
                </a:moveTo>
                <a:lnTo>
                  <a:pt x="114300" y="38100"/>
                </a:lnTo>
                <a:lnTo>
                  <a:pt x="114300" y="9525"/>
                </a:lnTo>
                <a:lnTo>
                  <a:pt x="85725" y="9525"/>
                </a:lnTo>
                <a:lnTo>
                  <a:pt x="85725" y="38100"/>
                </a:lnTo>
                <a:close/>
                <a:moveTo>
                  <a:pt x="123825" y="152400"/>
                </a:moveTo>
                <a:lnTo>
                  <a:pt x="152400" y="152400"/>
                </a:lnTo>
                <a:lnTo>
                  <a:pt x="152400" y="123825"/>
                </a:lnTo>
                <a:lnTo>
                  <a:pt x="123825" y="123825"/>
                </a:lnTo>
                <a:lnTo>
                  <a:pt x="123825" y="152400"/>
                </a:lnTo>
                <a:close/>
                <a:moveTo>
                  <a:pt x="123825" y="114300"/>
                </a:moveTo>
                <a:lnTo>
                  <a:pt x="152400" y="114300"/>
                </a:lnTo>
                <a:lnTo>
                  <a:pt x="152400" y="85725"/>
                </a:lnTo>
                <a:lnTo>
                  <a:pt x="123825" y="85725"/>
                </a:lnTo>
                <a:lnTo>
                  <a:pt x="123825" y="114300"/>
                </a:lnTo>
                <a:close/>
              </a:path>
            </a:pathLst>
          </a:custGeom>
          <a:solidFill>
            <a:schemeClr val="bg1"/>
          </a:solidFill>
          <a:ln w="238" cap="flat">
            <a:noFill/>
            <a:prstDash val="solid"/>
            <a:miter/>
          </a:ln>
        </p:spPr>
        <p:txBody>
          <a:bodyPr rtlCol="0" anchor="ctr"/>
          <a:lstStyle/>
          <a:p>
            <a:endParaRPr lang="en-RO"/>
          </a:p>
        </p:txBody>
      </p:sp>
      <p:sp>
        <p:nvSpPr>
          <p:cNvPr id="26" name="Graphic 24">
            <a:extLst>
              <a:ext uri="{FF2B5EF4-FFF2-40B4-BE49-F238E27FC236}">
                <a16:creationId xmlns:a16="http://schemas.microsoft.com/office/drawing/2014/main" id="{A45E4B16-5A2E-B146-8087-04DAB38BC9E3}"/>
              </a:ext>
            </a:extLst>
          </p:cNvPr>
          <p:cNvSpPr>
            <a:spLocks noChangeAspect="1"/>
          </p:cNvSpPr>
          <p:nvPr/>
        </p:nvSpPr>
        <p:spPr>
          <a:xfrm>
            <a:off x="3253454" y="1943372"/>
            <a:ext cx="383532" cy="432000"/>
          </a:xfrm>
          <a:custGeom>
            <a:avLst/>
            <a:gdLst>
              <a:gd name="connsiteX0" fmla="*/ 57150 w 133350"/>
              <a:gd name="connsiteY0" fmla="*/ 116865 h 150202"/>
              <a:gd name="connsiteX1" fmla="*/ 76200 w 133350"/>
              <a:gd name="connsiteY1" fmla="*/ 116865 h 150202"/>
              <a:gd name="connsiteX2" fmla="*/ 76200 w 133350"/>
              <a:gd name="connsiteY2" fmla="*/ 93052 h 150202"/>
              <a:gd name="connsiteX3" fmla="*/ 100013 w 133350"/>
              <a:gd name="connsiteY3" fmla="*/ 93052 h 150202"/>
              <a:gd name="connsiteX4" fmla="*/ 100013 w 133350"/>
              <a:gd name="connsiteY4" fmla="*/ 74002 h 150202"/>
              <a:gd name="connsiteX5" fmla="*/ 76200 w 133350"/>
              <a:gd name="connsiteY5" fmla="*/ 74002 h 150202"/>
              <a:gd name="connsiteX6" fmla="*/ 76200 w 133350"/>
              <a:gd name="connsiteY6" fmla="*/ 50190 h 150202"/>
              <a:gd name="connsiteX7" fmla="*/ 57150 w 133350"/>
              <a:gd name="connsiteY7" fmla="*/ 50190 h 150202"/>
              <a:gd name="connsiteX8" fmla="*/ 57150 w 133350"/>
              <a:gd name="connsiteY8" fmla="*/ 74002 h 150202"/>
              <a:gd name="connsiteX9" fmla="*/ 33338 w 133350"/>
              <a:gd name="connsiteY9" fmla="*/ 74002 h 150202"/>
              <a:gd name="connsiteX10" fmla="*/ 33338 w 133350"/>
              <a:gd name="connsiteY10" fmla="*/ 93052 h 150202"/>
              <a:gd name="connsiteX11" fmla="*/ 57150 w 133350"/>
              <a:gd name="connsiteY11" fmla="*/ 93052 h 150202"/>
              <a:gd name="connsiteX12" fmla="*/ 57150 w 133350"/>
              <a:gd name="connsiteY12" fmla="*/ 116865 h 150202"/>
              <a:gd name="connsiteX13" fmla="*/ 0 w 133350"/>
              <a:gd name="connsiteY13" fmla="*/ 150202 h 150202"/>
              <a:gd name="connsiteX14" fmla="*/ 0 w 133350"/>
              <a:gd name="connsiteY14" fmla="*/ 50190 h 150202"/>
              <a:gd name="connsiteX15" fmla="*/ 66675 w 133350"/>
              <a:gd name="connsiteY15" fmla="*/ 0 h 150202"/>
              <a:gd name="connsiteX16" fmla="*/ 133350 w 133350"/>
              <a:gd name="connsiteY16" fmla="*/ 50190 h 150202"/>
              <a:gd name="connsiteX17" fmla="*/ 133350 w 133350"/>
              <a:gd name="connsiteY17" fmla="*/ 150202 h 150202"/>
              <a:gd name="connsiteX18" fmla="*/ 0 w 133350"/>
              <a:gd name="connsiteY18" fmla="*/ 150202 h 150202"/>
              <a:gd name="connsiteX19" fmla="*/ 9525 w 133350"/>
              <a:gd name="connsiteY19" fmla="*/ 140677 h 150202"/>
              <a:gd name="connsiteX20" fmla="*/ 123825 w 133350"/>
              <a:gd name="connsiteY20" fmla="*/ 140677 h 150202"/>
              <a:gd name="connsiteX21" fmla="*/ 123825 w 133350"/>
              <a:gd name="connsiteY21" fmla="*/ 54952 h 150202"/>
              <a:gd name="connsiteX22" fmla="*/ 66675 w 133350"/>
              <a:gd name="connsiteY22" fmla="*/ 12090 h 150202"/>
              <a:gd name="connsiteX23" fmla="*/ 9525 w 133350"/>
              <a:gd name="connsiteY23" fmla="*/ 54952 h 150202"/>
              <a:gd name="connsiteX24" fmla="*/ 9525 w 133350"/>
              <a:gd name="connsiteY24" fmla="*/ 140677 h 15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50202">
                <a:moveTo>
                  <a:pt x="57150" y="116865"/>
                </a:moveTo>
                <a:lnTo>
                  <a:pt x="76200" y="116865"/>
                </a:lnTo>
                <a:lnTo>
                  <a:pt x="76200" y="93052"/>
                </a:lnTo>
                <a:lnTo>
                  <a:pt x="100013" y="93052"/>
                </a:lnTo>
                <a:lnTo>
                  <a:pt x="100013" y="74002"/>
                </a:lnTo>
                <a:lnTo>
                  <a:pt x="76200" y="74002"/>
                </a:lnTo>
                <a:lnTo>
                  <a:pt x="76200" y="50190"/>
                </a:lnTo>
                <a:lnTo>
                  <a:pt x="57150" y="50190"/>
                </a:lnTo>
                <a:lnTo>
                  <a:pt x="57150" y="74002"/>
                </a:lnTo>
                <a:lnTo>
                  <a:pt x="33338" y="74002"/>
                </a:lnTo>
                <a:lnTo>
                  <a:pt x="33338" y="93052"/>
                </a:lnTo>
                <a:lnTo>
                  <a:pt x="57150" y="93052"/>
                </a:lnTo>
                <a:lnTo>
                  <a:pt x="57150" y="116865"/>
                </a:lnTo>
                <a:close/>
                <a:moveTo>
                  <a:pt x="0" y="150202"/>
                </a:moveTo>
                <a:lnTo>
                  <a:pt x="0" y="50190"/>
                </a:lnTo>
                <a:lnTo>
                  <a:pt x="66675" y="0"/>
                </a:lnTo>
                <a:lnTo>
                  <a:pt x="133350" y="50190"/>
                </a:lnTo>
                <a:lnTo>
                  <a:pt x="133350" y="150202"/>
                </a:lnTo>
                <a:lnTo>
                  <a:pt x="0" y="150202"/>
                </a:lnTo>
                <a:close/>
                <a:moveTo>
                  <a:pt x="9525" y="140677"/>
                </a:moveTo>
                <a:lnTo>
                  <a:pt x="123825" y="140677"/>
                </a:lnTo>
                <a:lnTo>
                  <a:pt x="123825" y="54952"/>
                </a:lnTo>
                <a:lnTo>
                  <a:pt x="66675" y="12090"/>
                </a:lnTo>
                <a:lnTo>
                  <a:pt x="9525" y="54952"/>
                </a:lnTo>
                <a:lnTo>
                  <a:pt x="9525" y="140677"/>
                </a:lnTo>
                <a:close/>
              </a:path>
            </a:pathLst>
          </a:custGeom>
          <a:solidFill>
            <a:schemeClr val="bg1"/>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086010D2-F083-5D48-B064-35F9E72C78F4}"/>
              </a:ext>
            </a:extLst>
          </p:cNvPr>
          <p:cNvSpPr txBox="1"/>
          <p:nvPr/>
        </p:nvSpPr>
        <p:spPr>
          <a:xfrm>
            <a:off x="6829769" y="2592569"/>
            <a:ext cx="1593469" cy="2831544"/>
          </a:xfrm>
          <a:prstGeom prst="rect">
            <a:avLst/>
          </a:prstGeom>
          <a:noFill/>
        </p:spPr>
        <p:txBody>
          <a:bodyPr wrap="square" lIns="0" tIns="0" rIns="0" bIns="0" rtlCol="0">
            <a:spAutoFit/>
          </a:bodyPr>
          <a:lstStyle/>
          <a:p>
            <a:r>
              <a:rPr lang="en-GB" sz="1600" dirty="0" err="1">
                <a:solidFill>
                  <a:schemeClr val="tx1"/>
                </a:solidFill>
              </a:rPr>
              <a:t>Incidence of infection of surgical site:</a:t>
            </a:r>
          </a:p>
          <a:p>
            <a:endParaRPr lang="en-GB" sz="1600" dirty="0" err="1">
              <a:solidFill>
                <a:schemeClr val="tx1"/>
              </a:solidFill>
            </a:endParaRPr>
          </a:p>
          <a:p>
            <a:pPr marL="139700" indent="-139700"/>
            <a:r>
              <a:rPr lang="en-GB" sz="1200" dirty="0" err="1">
                <a:solidFill>
                  <a:schemeClr val="tx1"/>
                </a:solidFill>
              </a:rPr>
              <a:t>– In medium and low-income countries, this figure is 11.8% and varies between 1.2 and 23.6 per 100 interventions</a:t>
            </a:r>
          </a:p>
          <a:p>
            <a:pPr marL="139700" indent="-139700"/>
            <a:r>
              <a:rPr lang="en-GB" sz="1200" dirty="0" err="1">
                <a:solidFill>
                  <a:schemeClr val="tx1"/>
                </a:solidFill>
              </a:rPr>
              <a:t>– In high-income countries, it varies between 1.2 and 5.2 per 100 interventions</a:t>
            </a:r>
          </a:p>
        </p:txBody>
      </p:sp>
      <p:sp>
        <p:nvSpPr>
          <p:cNvPr id="14" name="Graphic 8">
            <a:extLst>
              <a:ext uri="{FF2B5EF4-FFF2-40B4-BE49-F238E27FC236}">
                <a16:creationId xmlns:a16="http://schemas.microsoft.com/office/drawing/2014/main" id="{4CB79E84-8500-DB4E-9B76-A8093C47BD7D}"/>
              </a:ext>
            </a:extLst>
          </p:cNvPr>
          <p:cNvSpPr>
            <a:spLocks noChangeAspect="1"/>
          </p:cNvSpPr>
          <p:nvPr/>
        </p:nvSpPr>
        <p:spPr>
          <a:xfrm>
            <a:off x="6339683" y="1910864"/>
            <a:ext cx="468000" cy="432146"/>
          </a:xfrm>
          <a:custGeom>
            <a:avLst/>
            <a:gdLst>
              <a:gd name="connsiteX0" fmla="*/ 24179 w 181707"/>
              <a:gd name="connsiteY0" fmla="*/ 167787 h 167786"/>
              <a:gd name="connsiteX1" fmla="*/ 24179 w 181707"/>
              <a:gd name="connsiteY1" fmla="*/ 80688 h 167786"/>
              <a:gd name="connsiteX2" fmla="*/ 5752 w 181707"/>
              <a:gd name="connsiteY2" fmla="*/ 94884 h 167786"/>
              <a:gd name="connsiteX3" fmla="*/ 0 w 181707"/>
              <a:gd name="connsiteY3" fmla="*/ 87337 h 167786"/>
              <a:gd name="connsiteX4" fmla="*/ 24179 w 181707"/>
              <a:gd name="connsiteY4" fmla="*/ 68727 h 167786"/>
              <a:gd name="connsiteX5" fmla="*/ 24179 w 181707"/>
              <a:gd name="connsiteY5" fmla="*/ 43595 h 167786"/>
              <a:gd name="connsiteX6" fmla="*/ 33704 w 181707"/>
              <a:gd name="connsiteY6" fmla="*/ 43595 h 167786"/>
              <a:gd name="connsiteX7" fmla="*/ 33704 w 181707"/>
              <a:gd name="connsiteY7" fmla="*/ 61345 h 167786"/>
              <a:gd name="connsiteX8" fmla="*/ 90854 w 181707"/>
              <a:gd name="connsiteY8" fmla="*/ 17768 h 167786"/>
              <a:gd name="connsiteX9" fmla="*/ 181708 w 181707"/>
              <a:gd name="connsiteY9" fmla="*/ 87337 h 167786"/>
              <a:gd name="connsiteX10" fmla="*/ 175956 w 181707"/>
              <a:gd name="connsiteY10" fmla="*/ 94829 h 167786"/>
              <a:gd name="connsiteX11" fmla="*/ 157529 w 181707"/>
              <a:gd name="connsiteY11" fmla="*/ 80688 h 167786"/>
              <a:gd name="connsiteX12" fmla="*/ 157529 w 181707"/>
              <a:gd name="connsiteY12" fmla="*/ 167787 h 167786"/>
              <a:gd name="connsiteX13" fmla="*/ 24179 w 181707"/>
              <a:gd name="connsiteY13" fmla="*/ 167787 h 167786"/>
              <a:gd name="connsiteX14" fmla="*/ 33704 w 181707"/>
              <a:gd name="connsiteY14" fmla="*/ 158262 h 167786"/>
              <a:gd name="connsiteX15" fmla="*/ 77665 w 181707"/>
              <a:gd name="connsiteY15" fmla="*/ 158262 h 167786"/>
              <a:gd name="connsiteX16" fmla="*/ 77665 w 181707"/>
              <a:gd name="connsiteY16" fmla="*/ 112835 h 167786"/>
              <a:gd name="connsiteX17" fmla="*/ 104043 w 181707"/>
              <a:gd name="connsiteY17" fmla="*/ 112835 h 167786"/>
              <a:gd name="connsiteX18" fmla="*/ 104043 w 181707"/>
              <a:gd name="connsiteY18" fmla="*/ 158262 h 167786"/>
              <a:gd name="connsiteX19" fmla="*/ 148004 w 181707"/>
              <a:gd name="connsiteY19" fmla="*/ 158262 h 167786"/>
              <a:gd name="connsiteX20" fmla="*/ 148004 w 181707"/>
              <a:gd name="connsiteY20" fmla="*/ 73489 h 167786"/>
              <a:gd name="connsiteX21" fmla="*/ 90854 w 181707"/>
              <a:gd name="connsiteY21" fmla="*/ 29912 h 167786"/>
              <a:gd name="connsiteX22" fmla="*/ 33704 w 181707"/>
              <a:gd name="connsiteY22" fmla="*/ 73489 h 167786"/>
              <a:gd name="connsiteX23" fmla="*/ 33704 w 181707"/>
              <a:gd name="connsiteY23" fmla="*/ 158262 h 167786"/>
              <a:gd name="connsiteX24" fmla="*/ 24179 w 181707"/>
              <a:gd name="connsiteY24" fmla="*/ 32239 h 167786"/>
              <a:gd name="connsiteX25" fmla="*/ 29674 w 181707"/>
              <a:gd name="connsiteY25" fmla="*/ 17493 h 167786"/>
              <a:gd name="connsiteX26" fmla="*/ 45427 w 181707"/>
              <a:gd name="connsiteY26" fmla="*/ 11357 h 167786"/>
              <a:gd name="connsiteX27" fmla="*/ 54412 w 181707"/>
              <a:gd name="connsiteY27" fmla="*/ 8069 h 167786"/>
              <a:gd name="connsiteX28" fmla="*/ 57150 w 181707"/>
              <a:gd name="connsiteY28" fmla="*/ 0 h 167786"/>
              <a:gd name="connsiteX29" fmla="*/ 66675 w 181707"/>
              <a:gd name="connsiteY29" fmla="*/ 0 h 167786"/>
              <a:gd name="connsiteX30" fmla="*/ 61180 w 181707"/>
              <a:gd name="connsiteY30" fmla="*/ 14745 h 167786"/>
              <a:gd name="connsiteX31" fmla="*/ 45427 w 181707"/>
              <a:gd name="connsiteY31" fmla="*/ 20882 h 167786"/>
              <a:gd name="connsiteX32" fmla="*/ 36442 w 181707"/>
              <a:gd name="connsiteY32" fmla="*/ 24170 h 167786"/>
              <a:gd name="connsiteX33" fmla="*/ 33704 w 181707"/>
              <a:gd name="connsiteY33" fmla="*/ 32239 h 167786"/>
              <a:gd name="connsiteX34" fmla="*/ 24179 w 181707"/>
              <a:gd name="connsiteY34" fmla="*/ 32239 h 167786"/>
              <a:gd name="connsiteX35" fmla="*/ 33704 w 181707"/>
              <a:gd name="connsiteY35" fmla="*/ 158262 h 167786"/>
              <a:gd name="connsiteX36" fmla="*/ 148004 w 181707"/>
              <a:gd name="connsiteY36" fmla="*/ 158262 h 167786"/>
              <a:gd name="connsiteX37" fmla="*/ 33704 w 181707"/>
              <a:gd name="connsiteY37" fmla="*/ 158262 h 16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707" h="167786">
                <a:moveTo>
                  <a:pt x="24179" y="167787"/>
                </a:moveTo>
                <a:lnTo>
                  <a:pt x="24179" y="80688"/>
                </a:lnTo>
                <a:lnTo>
                  <a:pt x="5752" y="94884"/>
                </a:lnTo>
                <a:lnTo>
                  <a:pt x="0" y="87337"/>
                </a:lnTo>
                <a:lnTo>
                  <a:pt x="24179" y="68727"/>
                </a:lnTo>
                <a:lnTo>
                  <a:pt x="24179" y="43595"/>
                </a:lnTo>
                <a:lnTo>
                  <a:pt x="33704" y="43595"/>
                </a:lnTo>
                <a:lnTo>
                  <a:pt x="33704" y="61345"/>
                </a:lnTo>
                <a:lnTo>
                  <a:pt x="90854" y="17768"/>
                </a:lnTo>
                <a:lnTo>
                  <a:pt x="181708" y="87337"/>
                </a:lnTo>
                <a:lnTo>
                  <a:pt x="175956" y="94829"/>
                </a:lnTo>
                <a:lnTo>
                  <a:pt x="157529" y="80688"/>
                </a:lnTo>
                <a:lnTo>
                  <a:pt x="157529" y="167787"/>
                </a:lnTo>
                <a:lnTo>
                  <a:pt x="24179" y="167787"/>
                </a:lnTo>
                <a:close/>
                <a:moveTo>
                  <a:pt x="33704" y="158262"/>
                </a:moveTo>
                <a:lnTo>
                  <a:pt x="77665" y="158262"/>
                </a:lnTo>
                <a:lnTo>
                  <a:pt x="77665" y="112835"/>
                </a:lnTo>
                <a:lnTo>
                  <a:pt x="104043" y="112835"/>
                </a:lnTo>
                <a:lnTo>
                  <a:pt x="104043" y="158262"/>
                </a:lnTo>
                <a:lnTo>
                  <a:pt x="148004" y="158262"/>
                </a:lnTo>
                <a:lnTo>
                  <a:pt x="148004" y="73489"/>
                </a:lnTo>
                <a:lnTo>
                  <a:pt x="90854" y="29912"/>
                </a:lnTo>
                <a:lnTo>
                  <a:pt x="33704" y="73489"/>
                </a:lnTo>
                <a:lnTo>
                  <a:pt x="33704" y="158262"/>
                </a:lnTo>
                <a:close/>
                <a:moveTo>
                  <a:pt x="24179" y="32239"/>
                </a:moveTo>
                <a:cubicBezTo>
                  <a:pt x="24179" y="26499"/>
                  <a:pt x="26011" y="21584"/>
                  <a:pt x="29674" y="17493"/>
                </a:cubicBezTo>
                <a:cubicBezTo>
                  <a:pt x="33338" y="13402"/>
                  <a:pt x="38589" y="11357"/>
                  <a:pt x="45427" y="11357"/>
                </a:cubicBezTo>
                <a:cubicBezTo>
                  <a:pt x="49591" y="11357"/>
                  <a:pt x="52586" y="10261"/>
                  <a:pt x="54412" y="8069"/>
                </a:cubicBezTo>
                <a:cubicBezTo>
                  <a:pt x="56237" y="5877"/>
                  <a:pt x="57150" y="3187"/>
                  <a:pt x="57150" y="0"/>
                </a:cubicBezTo>
                <a:lnTo>
                  <a:pt x="66675" y="0"/>
                </a:lnTo>
                <a:cubicBezTo>
                  <a:pt x="66675" y="5739"/>
                  <a:pt x="64844" y="10655"/>
                  <a:pt x="61180" y="14745"/>
                </a:cubicBezTo>
                <a:cubicBezTo>
                  <a:pt x="57517" y="18836"/>
                  <a:pt x="52266" y="20882"/>
                  <a:pt x="45427" y="20882"/>
                </a:cubicBezTo>
                <a:cubicBezTo>
                  <a:pt x="41263" y="20882"/>
                  <a:pt x="38268" y="21978"/>
                  <a:pt x="36442" y="24170"/>
                </a:cubicBezTo>
                <a:cubicBezTo>
                  <a:pt x="34617" y="26362"/>
                  <a:pt x="33704" y="29051"/>
                  <a:pt x="33704" y="32239"/>
                </a:cubicBezTo>
                <a:lnTo>
                  <a:pt x="24179" y="32239"/>
                </a:lnTo>
                <a:close/>
                <a:moveTo>
                  <a:pt x="33704" y="158262"/>
                </a:moveTo>
                <a:lnTo>
                  <a:pt x="148004" y="158262"/>
                </a:lnTo>
                <a:lnTo>
                  <a:pt x="33704" y="158262"/>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20552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HAI epidemiology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9793FE6B-D7B8-6A48-A237-E37191497B6D}"/>
              </a:ext>
            </a:extLst>
          </p:cNvPr>
          <p:cNvSpPr txBox="1"/>
          <p:nvPr/>
        </p:nvSpPr>
        <p:spPr>
          <a:xfrm>
            <a:off x="431800" y="6073973"/>
            <a:ext cx="8243888" cy="307777"/>
          </a:xfrm>
          <a:prstGeom prst="rect">
            <a:avLst/>
          </a:prstGeom>
          <a:noFill/>
        </p:spPr>
        <p:txBody>
          <a:bodyPr wrap="square" lIns="0" tIns="0" rIns="0" bIns="0" rtlCol="0">
            <a:spAutoFit/>
          </a:bodyPr>
          <a:lstStyle/>
          <a:p>
            <a:r>
              <a:rPr lang="en-GB" sz="1000" dirty="0">
                <a:solidFill>
                  <a:schemeClr val="tx1"/>
                </a:solidFill>
              </a:rPr>
              <a:t>World Health Organization. Report on the burden of endemic health care-associated infection worldwide. Geneva: WHO, 2011. Available from: </a:t>
            </a:r>
            <a:r>
              <a:rPr lang="en-GB" sz="1000" dirty="0">
                <a:solidFill>
                  <a:srgbClr val="3D6C9D"/>
                </a:solidFill>
                <a:hlinkClick r:id="rId2">
                  <a:extLst>
                    <a:ext uri="{A12FA001-AC4F-418D-AE19-62706E023703}">
                      <ahyp:hlinkClr xmlns:ahyp="http://schemas.microsoft.com/office/drawing/2018/hyperlinkcolor" val="tx"/>
                    </a:ext>
                  </a:extLst>
                </a:hlinkClick>
              </a:rPr>
              <a:t>http://apps.who.int/iris/bitstream/10665/80135/1/9789241501507_ eng.pdf</a:t>
            </a:r>
            <a:endParaRPr lang="en-GB" sz="1000" dirty="0">
              <a:solidFill>
                <a:srgbClr val="3D6C9D"/>
              </a:solidFill>
            </a:endParaRPr>
          </a:p>
        </p:txBody>
      </p:sp>
      <p:sp>
        <p:nvSpPr>
          <p:cNvPr id="14" name="Rounded Rectangle 13">
            <a:extLst>
              <a:ext uri="{FF2B5EF4-FFF2-40B4-BE49-F238E27FC236}">
                <a16:creationId xmlns:a16="http://schemas.microsoft.com/office/drawing/2014/main" id="{F92175AC-664D-C849-B1EC-F97D6C82EA09}"/>
              </a:ext>
            </a:extLst>
          </p:cNvPr>
          <p:cNvSpPr/>
          <p:nvPr/>
        </p:nvSpPr>
        <p:spPr>
          <a:xfrm>
            <a:off x="3443712" y="2149372"/>
            <a:ext cx="2102005" cy="3568140"/>
          </a:xfrm>
          <a:prstGeom prst="roundRect">
            <a:avLst>
              <a:gd name="adj" fmla="val 667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Rounded Rectangle 14">
            <a:extLst>
              <a:ext uri="{FF2B5EF4-FFF2-40B4-BE49-F238E27FC236}">
                <a16:creationId xmlns:a16="http://schemas.microsoft.com/office/drawing/2014/main" id="{8B27ACB1-EEEA-3A45-96A0-B8F3CCA231C2}"/>
              </a:ext>
            </a:extLst>
          </p:cNvPr>
          <p:cNvSpPr/>
          <p:nvPr/>
        </p:nvSpPr>
        <p:spPr>
          <a:xfrm>
            <a:off x="6074892" y="2149372"/>
            <a:ext cx="2598037" cy="3568140"/>
          </a:xfrm>
          <a:prstGeom prst="roundRect">
            <a:avLst>
              <a:gd name="adj" fmla="val 589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4A842494-4CBF-1C49-999C-484370EA2A4B}"/>
              </a:ext>
            </a:extLst>
          </p:cNvPr>
          <p:cNvSpPr/>
          <p:nvPr/>
        </p:nvSpPr>
        <p:spPr>
          <a:xfrm>
            <a:off x="860417" y="2149372"/>
            <a:ext cx="2102005" cy="3568140"/>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Google Shape;140;p4">
            <a:extLst>
              <a:ext uri="{FF2B5EF4-FFF2-40B4-BE49-F238E27FC236}">
                <a16:creationId xmlns:a16="http://schemas.microsoft.com/office/drawing/2014/main" id="{3F497552-4959-C749-B477-F834714B76C6}"/>
              </a:ext>
            </a:extLst>
          </p:cNvPr>
          <p:cNvSpPr>
            <a:spLocks noChangeAspect="1"/>
          </p:cNvSpPr>
          <p:nvPr/>
        </p:nvSpPr>
        <p:spPr>
          <a:xfrm>
            <a:off x="429701" y="172759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p4">
            <a:extLst>
              <a:ext uri="{FF2B5EF4-FFF2-40B4-BE49-F238E27FC236}">
                <a16:creationId xmlns:a16="http://schemas.microsoft.com/office/drawing/2014/main" id="{452827E0-D3C5-EA44-9188-58E347053475}"/>
              </a:ext>
            </a:extLst>
          </p:cNvPr>
          <p:cNvSpPr>
            <a:spLocks noChangeAspect="1"/>
          </p:cNvSpPr>
          <p:nvPr/>
        </p:nvSpPr>
        <p:spPr>
          <a:xfrm>
            <a:off x="5643070" y="172759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081483D0-B618-4048-96EF-58896CB7BFEC}"/>
              </a:ext>
            </a:extLst>
          </p:cNvPr>
          <p:cNvSpPr>
            <a:spLocks noChangeAspect="1"/>
          </p:cNvSpPr>
          <p:nvPr/>
        </p:nvSpPr>
        <p:spPr>
          <a:xfrm>
            <a:off x="3011712" y="172759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176111" y="2571149"/>
            <a:ext cx="1524226" cy="2062103"/>
          </a:xfrm>
          <a:prstGeom prst="rect">
            <a:avLst/>
          </a:prstGeom>
          <a:noFill/>
        </p:spPr>
        <p:txBody>
          <a:bodyPr wrap="square" lIns="0" tIns="0" rIns="0" bIns="0" rtlCol="0">
            <a:spAutoFit/>
          </a:bodyPr>
          <a:lstStyle/>
          <a:p>
            <a:r>
              <a:rPr lang="en-GB" sz="1600" dirty="0" err="1">
                <a:solidFill>
                  <a:schemeClr val="tx1"/>
                </a:solidFill>
              </a:rPr>
              <a:t>The most impacted groups are:</a:t>
            </a:r>
          </a:p>
          <a:p>
            <a:endParaRPr lang="en-GB" sz="1600" dirty="0" err="1">
              <a:solidFill>
                <a:schemeClr val="tx1"/>
              </a:solidFill>
            </a:endParaRPr>
          </a:p>
          <a:p>
            <a:pPr marL="139700" indent="-139700"/>
            <a:r>
              <a:rPr lang="en-GB" dirty="0" err="1">
                <a:solidFill>
                  <a:schemeClr val="tx1"/>
                </a:solidFill>
              </a:rPr>
              <a:t>– Patients in intensive care units (ICUs)</a:t>
            </a:r>
          </a:p>
          <a:p>
            <a:pPr marL="139700" indent="-139700"/>
            <a:endParaRPr lang="en-GB" dirty="0" err="1">
              <a:solidFill>
                <a:schemeClr val="tx1"/>
              </a:solidFill>
            </a:endParaRPr>
          </a:p>
          <a:p>
            <a:pPr marL="139700" indent="-139700"/>
            <a:r>
              <a:rPr lang="en-GB" dirty="0" err="1">
                <a:solidFill>
                  <a:schemeClr val="tx1"/>
                </a:solidFill>
              </a:rPr>
              <a:t>– Newborns</a:t>
            </a:r>
          </a:p>
        </p:txBody>
      </p:sp>
      <p:sp>
        <p:nvSpPr>
          <p:cNvPr id="17" name="TextBox 16">
            <a:extLst>
              <a:ext uri="{FF2B5EF4-FFF2-40B4-BE49-F238E27FC236}">
                <a16:creationId xmlns:a16="http://schemas.microsoft.com/office/drawing/2014/main" id="{086010D2-F083-5D48-B064-35F9E72C78F4}"/>
              </a:ext>
            </a:extLst>
          </p:cNvPr>
          <p:cNvSpPr txBox="1"/>
          <p:nvPr/>
        </p:nvSpPr>
        <p:spPr>
          <a:xfrm>
            <a:off x="6421854" y="2591595"/>
            <a:ext cx="2102005" cy="2523768"/>
          </a:xfrm>
          <a:prstGeom prst="rect">
            <a:avLst/>
          </a:prstGeom>
          <a:noFill/>
        </p:spPr>
        <p:txBody>
          <a:bodyPr wrap="square" lIns="0" tIns="0" rIns="0" bIns="0" rtlCol="0">
            <a:spAutoFit/>
          </a:bodyPr>
          <a:lstStyle/>
          <a:p>
            <a:r>
              <a:rPr lang="en-GB" sz="1600" dirty="0" err="1">
                <a:solidFill>
                  <a:schemeClr val="tx1"/>
                </a:solidFill>
              </a:rPr>
              <a:t>The proportion of ICU patients with at least one HAI can be as high as 30%</a:t>
            </a:r>
          </a:p>
          <a:p>
            <a:endParaRPr lang="en-GB" sz="1600" dirty="0" err="1">
              <a:solidFill>
                <a:schemeClr val="tx1"/>
              </a:solidFill>
            </a:endParaRPr>
          </a:p>
          <a:p>
            <a:pPr marL="179388" indent="-179388"/>
            <a:r>
              <a:rPr lang="en-GB" dirty="0" err="1">
                <a:solidFill>
                  <a:schemeClr val="tx1"/>
                </a:solidFill>
              </a:rPr>
              <a:t>– In middle and low-income countries: an incidence between 4.4 and 88.9%, with 42.7 episodes per patient days</a:t>
            </a:r>
          </a:p>
        </p:txBody>
      </p:sp>
      <p:sp>
        <p:nvSpPr>
          <p:cNvPr id="10" name="TextBox 9">
            <a:extLst>
              <a:ext uri="{FF2B5EF4-FFF2-40B4-BE49-F238E27FC236}">
                <a16:creationId xmlns:a16="http://schemas.microsoft.com/office/drawing/2014/main" id="{B3BC1085-03DD-A441-AF1F-D456E1C99569}"/>
              </a:ext>
            </a:extLst>
          </p:cNvPr>
          <p:cNvSpPr txBox="1"/>
          <p:nvPr/>
        </p:nvSpPr>
        <p:spPr>
          <a:xfrm>
            <a:off x="3715689" y="2591595"/>
            <a:ext cx="1655404" cy="1969770"/>
          </a:xfrm>
          <a:prstGeom prst="rect">
            <a:avLst/>
          </a:prstGeom>
          <a:noFill/>
        </p:spPr>
        <p:txBody>
          <a:bodyPr wrap="square" lIns="0" tIns="0" rIns="0" bIns="0" rtlCol="0">
            <a:spAutoFit/>
          </a:bodyPr>
          <a:lstStyle/>
          <a:p>
            <a:r>
              <a:rPr lang="en-GB" sz="1600" dirty="0" err="1">
                <a:solidFill>
                  <a:schemeClr val="tx1"/>
                </a:solidFill>
              </a:rPr>
              <a:t>Infection rates in newborns in developing countries may be between 3 to 20 times higher than in industrialized countries</a:t>
            </a:r>
          </a:p>
        </p:txBody>
      </p:sp>
      <p:sp>
        <p:nvSpPr>
          <p:cNvPr id="5" name="Graphic 3">
            <a:extLst>
              <a:ext uri="{FF2B5EF4-FFF2-40B4-BE49-F238E27FC236}">
                <a16:creationId xmlns:a16="http://schemas.microsoft.com/office/drawing/2014/main" id="{AF05648B-DDFF-3B40-AD32-A6F2D12FE1BD}"/>
              </a:ext>
            </a:extLst>
          </p:cNvPr>
          <p:cNvSpPr>
            <a:spLocks noChangeAspect="1"/>
          </p:cNvSpPr>
          <p:nvPr/>
        </p:nvSpPr>
        <p:spPr>
          <a:xfrm>
            <a:off x="5858892" y="1933372"/>
            <a:ext cx="432000" cy="432000"/>
          </a:xfrm>
          <a:custGeom>
            <a:avLst/>
            <a:gdLst>
              <a:gd name="connsiteX0" fmla="*/ 98950 w 152400"/>
              <a:gd name="connsiteY0" fmla="*/ 70888 h 152400"/>
              <a:gd name="connsiteX1" fmla="*/ 92567 w 152400"/>
              <a:gd name="connsiteY1" fmla="*/ 68296 h 152400"/>
              <a:gd name="connsiteX2" fmla="*/ 89938 w 152400"/>
              <a:gd name="connsiteY2" fmla="*/ 61949 h 152400"/>
              <a:gd name="connsiteX3" fmla="*/ 92530 w 152400"/>
              <a:gd name="connsiteY3" fmla="*/ 55566 h 152400"/>
              <a:gd name="connsiteX4" fmla="*/ 98877 w 152400"/>
              <a:gd name="connsiteY4" fmla="*/ 52937 h 152400"/>
              <a:gd name="connsiteX5" fmla="*/ 105261 w 152400"/>
              <a:gd name="connsiteY5" fmla="*/ 55529 h 152400"/>
              <a:gd name="connsiteX6" fmla="*/ 107889 w 152400"/>
              <a:gd name="connsiteY6" fmla="*/ 61876 h 152400"/>
              <a:gd name="connsiteX7" fmla="*/ 105296 w 152400"/>
              <a:gd name="connsiteY7" fmla="*/ 68259 h 152400"/>
              <a:gd name="connsiteX8" fmla="*/ 98950 w 152400"/>
              <a:gd name="connsiteY8" fmla="*/ 70888 h 152400"/>
              <a:gd name="connsiteX9" fmla="*/ 53523 w 152400"/>
              <a:gd name="connsiteY9" fmla="*/ 70888 h 152400"/>
              <a:gd name="connsiteX10" fmla="*/ 47139 w 152400"/>
              <a:gd name="connsiteY10" fmla="*/ 68296 h 152400"/>
              <a:gd name="connsiteX11" fmla="*/ 44511 w 152400"/>
              <a:gd name="connsiteY11" fmla="*/ 61949 h 152400"/>
              <a:gd name="connsiteX12" fmla="*/ 47104 w 152400"/>
              <a:gd name="connsiteY12" fmla="*/ 55566 h 152400"/>
              <a:gd name="connsiteX13" fmla="*/ 53450 w 152400"/>
              <a:gd name="connsiteY13" fmla="*/ 52937 h 152400"/>
              <a:gd name="connsiteX14" fmla="*/ 59833 w 152400"/>
              <a:gd name="connsiteY14" fmla="*/ 55529 h 152400"/>
              <a:gd name="connsiteX15" fmla="*/ 62462 w 152400"/>
              <a:gd name="connsiteY15" fmla="*/ 61876 h 152400"/>
              <a:gd name="connsiteX16" fmla="*/ 59870 w 152400"/>
              <a:gd name="connsiteY16" fmla="*/ 68259 h 152400"/>
              <a:gd name="connsiteX17" fmla="*/ 53523 w 152400"/>
              <a:gd name="connsiteY17" fmla="*/ 70888 h 152400"/>
              <a:gd name="connsiteX18" fmla="*/ 76200 w 152400"/>
              <a:gd name="connsiteY18" fmla="*/ 116498 h 152400"/>
              <a:gd name="connsiteX19" fmla="*/ 55034 w 152400"/>
              <a:gd name="connsiteY19" fmla="*/ 110746 h 152400"/>
              <a:gd name="connsiteX20" fmla="*/ 39565 w 152400"/>
              <a:gd name="connsiteY20" fmla="*/ 95250 h 152400"/>
              <a:gd name="connsiteX21" fmla="*/ 112835 w 152400"/>
              <a:gd name="connsiteY21" fmla="*/ 95250 h 152400"/>
              <a:gd name="connsiteX22" fmla="*/ 97366 w 152400"/>
              <a:gd name="connsiteY22" fmla="*/ 110746 h 152400"/>
              <a:gd name="connsiteX23" fmla="*/ 76200 w 152400"/>
              <a:gd name="connsiteY23" fmla="*/ 116498 h 152400"/>
              <a:gd name="connsiteX24" fmla="*/ 76210 w 152400"/>
              <a:gd name="connsiteY24" fmla="*/ 152400 h 152400"/>
              <a:gd name="connsiteX25" fmla="*/ 46498 w 152400"/>
              <a:gd name="connsiteY25" fmla="*/ 146438 h 152400"/>
              <a:gd name="connsiteX26" fmla="*/ 22283 w 152400"/>
              <a:gd name="connsiteY26" fmla="*/ 130117 h 152400"/>
              <a:gd name="connsiteX27" fmla="*/ 5962 w 152400"/>
              <a:gd name="connsiteY27" fmla="*/ 105912 h 152400"/>
              <a:gd name="connsiteX28" fmla="*/ 0 w 152400"/>
              <a:gd name="connsiteY28" fmla="*/ 76210 h 152400"/>
              <a:gd name="connsiteX29" fmla="*/ 5962 w 152400"/>
              <a:gd name="connsiteY29" fmla="*/ 46498 h 152400"/>
              <a:gd name="connsiteX30" fmla="*/ 22283 w 152400"/>
              <a:gd name="connsiteY30" fmla="*/ 22283 h 152400"/>
              <a:gd name="connsiteX31" fmla="*/ 46488 w 152400"/>
              <a:gd name="connsiteY31" fmla="*/ 5962 h 152400"/>
              <a:gd name="connsiteX32" fmla="*/ 76190 w 152400"/>
              <a:gd name="connsiteY32" fmla="*/ 0 h 152400"/>
              <a:gd name="connsiteX33" fmla="*/ 105902 w 152400"/>
              <a:gd name="connsiteY33" fmla="*/ 5962 h 152400"/>
              <a:gd name="connsiteX34" fmla="*/ 130117 w 152400"/>
              <a:gd name="connsiteY34" fmla="*/ 22283 h 152400"/>
              <a:gd name="connsiteX35" fmla="*/ 146438 w 152400"/>
              <a:gd name="connsiteY35" fmla="*/ 46488 h 152400"/>
              <a:gd name="connsiteX36" fmla="*/ 152400 w 152400"/>
              <a:gd name="connsiteY36" fmla="*/ 76190 h 152400"/>
              <a:gd name="connsiteX37" fmla="*/ 146438 w 152400"/>
              <a:gd name="connsiteY37" fmla="*/ 105902 h 152400"/>
              <a:gd name="connsiteX38" fmla="*/ 130117 w 152400"/>
              <a:gd name="connsiteY38" fmla="*/ 130117 h 152400"/>
              <a:gd name="connsiteX39" fmla="*/ 105912 w 152400"/>
              <a:gd name="connsiteY39" fmla="*/ 146438 h 152400"/>
              <a:gd name="connsiteX40" fmla="*/ 76210 w 152400"/>
              <a:gd name="connsiteY40" fmla="*/ 152400 h 152400"/>
              <a:gd name="connsiteX41" fmla="*/ 76200 w 152400"/>
              <a:gd name="connsiteY41" fmla="*/ 142875 h 152400"/>
              <a:gd name="connsiteX42" fmla="*/ 123349 w 152400"/>
              <a:gd name="connsiteY42" fmla="*/ 123349 h 152400"/>
              <a:gd name="connsiteX43" fmla="*/ 142875 w 152400"/>
              <a:gd name="connsiteY43" fmla="*/ 76200 h 152400"/>
              <a:gd name="connsiteX44" fmla="*/ 123349 w 152400"/>
              <a:gd name="connsiteY44" fmla="*/ 29051 h 152400"/>
              <a:gd name="connsiteX45" fmla="*/ 76200 w 152400"/>
              <a:gd name="connsiteY45" fmla="*/ 9525 h 152400"/>
              <a:gd name="connsiteX46" fmla="*/ 71022 w 152400"/>
              <a:gd name="connsiteY46" fmla="*/ 9708 h 152400"/>
              <a:gd name="connsiteX47" fmla="*/ 66089 w 152400"/>
              <a:gd name="connsiteY47" fmla="*/ 10367 h 152400"/>
              <a:gd name="connsiteX48" fmla="*/ 65283 w 152400"/>
              <a:gd name="connsiteY48" fmla="*/ 13463 h 152400"/>
              <a:gd name="connsiteX49" fmla="*/ 65173 w 152400"/>
              <a:gd name="connsiteY49" fmla="*/ 16669 h 152400"/>
              <a:gd name="connsiteX50" fmla="*/ 69542 w 152400"/>
              <a:gd name="connsiteY50" fmla="*/ 27137 h 152400"/>
              <a:gd name="connsiteX51" fmla="*/ 80065 w 152400"/>
              <a:gd name="connsiteY51" fmla="*/ 31506 h 152400"/>
              <a:gd name="connsiteX52" fmla="*/ 84214 w 152400"/>
              <a:gd name="connsiteY52" fmla="*/ 30791 h 152400"/>
              <a:gd name="connsiteX53" fmla="*/ 87630 w 152400"/>
              <a:gd name="connsiteY53" fmla="*/ 30077 h 152400"/>
              <a:gd name="connsiteX54" fmla="*/ 90299 w 152400"/>
              <a:gd name="connsiteY54" fmla="*/ 31349 h 152400"/>
              <a:gd name="connsiteX55" fmla="*/ 91367 w 152400"/>
              <a:gd name="connsiteY55" fmla="*/ 34318 h 152400"/>
              <a:gd name="connsiteX56" fmla="*/ 87712 w 152400"/>
              <a:gd name="connsiteY56" fmla="*/ 38750 h 152400"/>
              <a:gd name="connsiteX57" fmla="*/ 80010 w 152400"/>
              <a:gd name="connsiteY57" fmla="*/ 39932 h 152400"/>
              <a:gd name="connsiteX58" fmla="*/ 63570 w 152400"/>
              <a:gd name="connsiteY58" fmla="*/ 33109 h 152400"/>
              <a:gd name="connsiteX59" fmla="*/ 56747 w 152400"/>
              <a:gd name="connsiteY59" fmla="*/ 16669 h 152400"/>
              <a:gd name="connsiteX60" fmla="*/ 56747 w 152400"/>
              <a:gd name="connsiteY60" fmla="*/ 14724 h 152400"/>
              <a:gd name="connsiteX61" fmla="*/ 57168 w 152400"/>
              <a:gd name="connsiteY61" fmla="*/ 12419 h 152400"/>
              <a:gd name="connsiteX62" fmla="*/ 23006 w 152400"/>
              <a:gd name="connsiteY62" fmla="*/ 35829 h 152400"/>
              <a:gd name="connsiteX63" fmla="*/ 9525 w 152400"/>
              <a:gd name="connsiteY63" fmla="*/ 76200 h 152400"/>
              <a:gd name="connsiteX64" fmla="*/ 29051 w 152400"/>
              <a:gd name="connsiteY64" fmla="*/ 123349 h 152400"/>
              <a:gd name="connsiteX65" fmla="*/ 76200 w 152400"/>
              <a:gd name="connsiteY65"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2400" h="152400">
                <a:moveTo>
                  <a:pt x="98950" y="70888"/>
                </a:moveTo>
                <a:cubicBezTo>
                  <a:pt x="96447" y="70888"/>
                  <a:pt x="94319" y="70024"/>
                  <a:pt x="92567" y="68296"/>
                </a:cubicBezTo>
                <a:cubicBezTo>
                  <a:pt x="90814" y="66567"/>
                  <a:pt x="89938" y="64452"/>
                  <a:pt x="89938" y="61949"/>
                </a:cubicBezTo>
                <a:cubicBezTo>
                  <a:pt x="89938" y="59446"/>
                  <a:pt x="90802" y="57318"/>
                  <a:pt x="92530" y="55566"/>
                </a:cubicBezTo>
                <a:cubicBezTo>
                  <a:pt x="94259" y="53813"/>
                  <a:pt x="96374" y="52937"/>
                  <a:pt x="98877" y="52937"/>
                </a:cubicBezTo>
                <a:cubicBezTo>
                  <a:pt x="101380" y="52937"/>
                  <a:pt x="103508" y="53801"/>
                  <a:pt x="105261" y="55529"/>
                </a:cubicBezTo>
                <a:cubicBezTo>
                  <a:pt x="107013" y="57258"/>
                  <a:pt x="107889" y="59373"/>
                  <a:pt x="107889" y="61876"/>
                </a:cubicBezTo>
                <a:cubicBezTo>
                  <a:pt x="107889" y="64379"/>
                  <a:pt x="107025" y="66507"/>
                  <a:pt x="105296" y="68259"/>
                </a:cubicBezTo>
                <a:cubicBezTo>
                  <a:pt x="103568" y="70012"/>
                  <a:pt x="101453" y="70888"/>
                  <a:pt x="98950" y="70888"/>
                </a:cubicBezTo>
                <a:close/>
                <a:moveTo>
                  <a:pt x="53523" y="70888"/>
                </a:moveTo>
                <a:cubicBezTo>
                  <a:pt x="51020" y="70888"/>
                  <a:pt x="48892" y="70024"/>
                  <a:pt x="47139" y="68296"/>
                </a:cubicBezTo>
                <a:cubicBezTo>
                  <a:pt x="45387" y="66567"/>
                  <a:pt x="44511" y="64452"/>
                  <a:pt x="44511" y="61949"/>
                </a:cubicBezTo>
                <a:cubicBezTo>
                  <a:pt x="44511" y="59446"/>
                  <a:pt x="45375" y="57318"/>
                  <a:pt x="47104" y="55566"/>
                </a:cubicBezTo>
                <a:cubicBezTo>
                  <a:pt x="48832" y="53813"/>
                  <a:pt x="50947" y="52937"/>
                  <a:pt x="53450" y="52937"/>
                </a:cubicBezTo>
                <a:cubicBezTo>
                  <a:pt x="55954" y="52937"/>
                  <a:pt x="58081" y="53801"/>
                  <a:pt x="59833" y="55529"/>
                </a:cubicBezTo>
                <a:cubicBezTo>
                  <a:pt x="61586" y="57258"/>
                  <a:pt x="62462" y="59373"/>
                  <a:pt x="62462" y="61876"/>
                </a:cubicBezTo>
                <a:cubicBezTo>
                  <a:pt x="62462" y="64379"/>
                  <a:pt x="61598" y="66507"/>
                  <a:pt x="59870" y="68259"/>
                </a:cubicBezTo>
                <a:cubicBezTo>
                  <a:pt x="58141" y="70012"/>
                  <a:pt x="56026" y="70888"/>
                  <a:pt x="53523" y="70888"/>
                </a:cubicBezTo>
                <a:close/>
                <a:moveTo>
                  <a:pt x="76200" y="116498"/>
                </a:moveTo>
                <a:cubicBezTo>
                  <a:pt x="68507" y="116498"/>
                  <a:pt x="61451" y="114581"/>
                  <a:pt x="55034" y="110746"/>
                </a:cubicBezTo>
                <a:cubicBezTo>
                  <a:pt x="48617" y="106912"/>
                  <a:pt x="43461" y="101747"/>
                  <a:pt x="39565" y="95250"/>
                </a:cubicBezTo>
                <a:lnTo>
                  <a:pt x="112835" y="95250"/>
                </a:lnTo>
                <a:cubicBezTo>
                  <a:pt x="108939" y="101747"/>
                  <a:pt x="103783" y="106912"/>
                  <a:pt x="97366" y="110746"/>
                </a:cubicBezTo>
                <a:cubicBezTo>
                  <a:pt x="90949" y="114581"/>
                  <a:pt x="83893" y="116498"/>
                  <a:pt x="76200" y="116498"/>
                </a:cubicBezTo>
                <a:close/>
                <a:moveTo>
                  <a:pt x="76210" y="152400"/>
                </a:moveTo>
                <a:cubicBezTo>
                  <a:pt x="65640" y="152400"/>
                  <a:pt x="55736" y="150413"/>
                  <a:pt x="46498" y="146438"/>
                </a:cubicBezTo>
                <a:cubicBezTo>
                  <a:pt x="37260" y="142463"/>
                  <a:pt x="29189" y="137023"/>
                  <a:pt x="22283" y="130117"/>
                </a:cubicBezTo>
                <a:cubicBezTo>
                  <a:pt x="15377" y="123211"/>
                  <a:pt x="9937" y="115143"/>
                  <a:pt x="5962" y="105912"/>
                </a:cubicBezTo>
                <a:cubicBezTo>
                  <a:pt x="1987" y="96681"/>
                  <a:pt x="0" y="86780"/>
                  <a:pt x="0" y="76210"/>
                </a:cubicBezTo>
                <a:cubicBezTo>
                  <a:pt x="0" y="65640"/>
                  <a:pt x="1987" y="55736"/>
                  <a:pt x="5962" y="46498"/>
                </a:cubicBezTo>
                <a:cubicBezTo>
                  <a:pt x="9937" y="37260"/>
                  <a:pt x="15377" y="29189"/>
                  <a:pt x="22283" y="22283"/>
                </a:cubicBezTo>
                <a:cubicBezTo>
                  <a:pt x="29189" y="15377"/>
                  <a:pt x="37257" y="9937"/>
                  <a:pt x="46488" y="5962"/>
                </a:cubicBezTo>
                <a:cubicBezTo>
                  <a:pt x="55719" y="1987"/>
                  <a:pt x="65620" y="0"/>
                  <a:pt x="76190" y="0"/>
                </a:cubicBezTo>
                <a:cubicBezTo>
                  <a:pt x="86760" y="0"/>
                  <a:pt x="96664" y="1987"/>
                  <a:pt x="105902" y="5962"/>
                </a:cubicBezTo>
                <a:cubicBezTo>
                  <a:pt x="115140" y="9937"/>
                  <a:pt x="123211" y="15377"/>
                  <a:pt x="130117" y="22283"/>
                </a:cubicBezTo>
                <a:cubicBezTo>
                  <a:pt x="137023" y="29189"/>
                  <a:pt x="142463" y="37257"/>
                  <a:pt x="146438" y="46488"/>
                </a:cubicBezTo>
                <a:cubicBezTo>
                  <a:pt x="150413" y="55719"/>
                  <a:pt x="152400" y="65620"/>
                  <a:pt x="152400" y="76190"/>
                </a:cubicBezTo>
                <a:cubicBezTo>
                  <a:pt x="152400" y="86760"/>
                  <a:pt x="150413" y="96664"/>
                  <a:pt x="146438" y="105902"/>
                </a:cubicBezTo>
                <a:cubicBezTo>
                  <a:pt x="142463" y="115140"/>
                  <a:pt x="137023" y="123211"/>
                  <a:pt x="130117" y="130117"/>
                </a:cubicBezTo>
                <a:cubicBezTo>
                  <a:pt x="123211" y="137023"/>
                  <a:pt x="115143" y="142463"/>
                  <a:pt x="105912" y="146438"/>
                </a:cubicBezTo>
                <a:cubicBezTo>
                  <a:pt x="96681" y="150413"/>
                  <a:pt x="86780" y="152400"/>
                  <a:pt x="76210" y="152400"/>
                </a:cubicBezTo>
                <a:close/>
                <a:moveTo>
                  <a:pt x="76200" y="142875"/>
                </a:moveTo>
                <a:cubicBezTo>
                  <a:pt x="94615" y="142875"/>
                  <a:pt x="110331" y="136366"/>
                  <a:pt x="123349" y="123349"/>
                </a:cubicBezTo>
                <a:cubicBezTo>
                  <a:pt x="136366" y="110331"/>
                  <a:pt x="142875" y="94615"/>
                  <a:pt x="142875" y="76200"/>
                </a:cubicBezTo>
                <a:cubicBezTo>
                  <a:pt x="142875" y="57785"/>
                  <a:pt x="136366" y="42069"/>
                  <a:pt x="123349" y="29051"/>
                </a:cubicBezTo>
                <a:cubicBezTo>
                  <a:pt x="110331" y="16034"/>
                  <a:pt x="94615" y="9525"/>
                  <a:pt x="76200" y="9525"/>
                </a:cubicBezTo>
                <a:cubicBezTo>
                  <a:pt x="74474" y="9525"/>
                  <a:pt x="72748" y="9586"/>
                  <a:pt x="71022" y="9708"/>
                </a:cubicBezTo>
                <a:cubicBezTo>
                  <a:pt x="69296" y="9830"/>
                  <a:pt x="67652" y="10050"/>
                  <a:pt x="66089" y="10367"/>
                </a:cubicBezTo>
                <a:cubicBezTo>
                  <a:pt x="65625" y="11564"/>
                  <a:pt x="65356" y="12596"/>
                  <a:pt x="65283" y="13463"/>
                </a:cubicBezTo>
                <a:cubicBezTo>
                  <a:pt x="65210" y="14330"/>
                  <a:pt x="65173" y="15399"/>
                  <a:pt x="65173" y="16669"/>
                </a:cubicBezTo>
                <a:cubicBezTo>
                  <a:pt x="65173" y="20735"/>
                  <a:pt x="66629" y="24225"/>
                  <a:pt x="69542" y="27137"/>
                </a:cubicBezTo>
                <a:cubicBezTo>
                  <a:pt x="72454" y="30050"/>
                  <a:pt x="75962" y="31506"/>
                  <a:pt x="80065" y="31506"/>
                </a:cubicBezTo>
                <a:cubicBezTo>
                  <a:pt x="81823" y="31506"/>
                  <a:pt x="83206" y="31268"/>
                  <a:pt x="84214" y="30791"/>
                </a:cubicBezTo>
                <a:cubicBezTo>
                  <a:pt x="85221" y="30315"/>
                  <a:pt x="86360" y="30077"/>
                  <a:pt x="87630" y="30077"/>
                </a:cubicBezTo>
                <a:cubicBezTo>
                  <a:pt x="88698" y="30077"/>
                  <a:pt x="89587" y="30501"/>
                  <a:pt x="90299" y="31349"/>
                </a:cubicBezTo>
                <a:cubicBezTo>
                  <a:pt x="91011" y="32197"/>
                  <a:pt x="91367" y="33187"/>
                  <a:pt x="91367" y="34318"/>
                </a:cubicBezTo>
                <a:cubicBezTo>
                  <a:pt x="91367" y="36485"/>
                  <a:pt x="90149" y="37963"/>
                  <a:pt x="87712" y="38750"/>
                </a:cubicBezTo>
                <a:cubicBezTo>
                  <a:pt x="85276" y="39538"/>
                  <a:pt x="82709" y="39932"/>
                  <a:pt x="80010" y="39932"/>
                </a:cubicBezTo>
                <a:cubicBezTo>
                  <a:pt x="73599" y="39932"/>
                  <a:pt x="68119" y="37657"/>
                  <a:pt x="63570" y="33109"/>
                </a:cubicBezTo>
                <a:cubicBezTo>
                  <a:pt x="59021" y="28560"/>
                  <a:pt x="56747" y="23080"/>
                  <a:pt x="56747" y="16669"/>
                </a:cubicBezTo>
                <a:lnTo>
                  <a:pt x="56747" y="14724"/>
                </a:lnTo>
                <a:cubicBezTo>
                  <a:pt x="56747" y="14148"/>
                  <a:pt x="56888" y="13379"/>
                  <a:pt x="57168" y="12419"/>
                </a:cubicBezTo>
                <a:cubicBezTo>
                  <a:pt x="43382" y="16449"/>
                  <a:pt x="31994" y="24252"/>
                  <a:pt x="23006" y="35829"/>
                </a:cubicBezTo>
                <a:cubicBezTo>
                  <a:pt x="14019" y="47405"/>
                  <a:pt x="9525" y="60862"/>
                  <a:pt x="9525" y="76200"/>
                </a:cubicBezTo>
                <a:cubicBezTo>
                  <a:pt x="9525" y="94615"/>
                  <a:pt x="16034" y="110331"/>
                  <a:pt x="29051" y="123349"/>
                </a:cubicBezTo>
                <a:cubicBezTo>
                  <a:pt x="42069" y="136366"/>
                  <a:pt x="57785" y="142875"/>
                  <a:pt x="76200" y="142875"/>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408517D1-F8E6-F24C-9088-1F6C1C11B8E4}"/>
              </a:ext>
            </a:extLst>
          </p:cNvPr>
          <p:cNvSpPr>
            <a:spLocks noChangeAspect="1"/>
          </p:cNvSpPr>
          <p:nvPr/>
        </p:nvSpPr>
        <p:spPr>
          <a:xfrm>
            <a:off x="627701" y="1994982"/>
            <a:ext cx="468000" cy="329226"/>
          </a:xfrm>
          <a:custGeom>
            <a:avLst/>
            <a:gdLst>
              <a:gd name="connsiteX0" fmla="*/ 0 w 179143"/>
              <a:gd name="connsiteY0" fmla="*/ 126023 h 126023"/>
              <a:gd name="connsiteX1" fmla="*/ 0 w 179143"/>
              <a:gd name="connsiteY1" fmla="*/ 110344 h 126023"/>
              <a:gd name="connsiteX2" fmla="*/ 3434 w 179143"/>
              <a:gd name="connsiteY2" fmla="*/ 98941 h 126023"/>
              <a:gd name="connsiteX3" fmla="*/ 12665 w 179143"/>
              <a:gd name="connsiteY3" fmla="*/ 91314 h 126023"/>
              <a:gd name="connsiteX4" fmla="*/ 37276 w 179143"/>
              <a:gd name="connsiteY4" fmla="*/ 81906 h 126023"/>
              <a:gd name="connsiteX5" fmla="*/ 66675 w 179143"/>
              <a:gd name="connsiteY5" fmla="*/ 78398 h 126023"/>
              <a:gd name="connsiteX6" fmla="*/ 96074 w 179143"/>
              <a:gd name="connsiteY6" fmla="*/ 81906 h 126023"/>
              <a:gd name="connsiteX7" fmla="*/ 120685 w 179143"/>
              <a:gd name="connsiteY7" fmla="*/ 91314 h 126023"/>
              <a:gd name="connsiteX8" fmla="*/ 129916 w 179143"/>
              <a:gd name="connsiteY8" fmla="*/ 98941 h 126023"/>
              <a:gd name="connsiteX9" fmla="*/ 133350 w 179143"/>
              <a:gd name="connsiteY9" fmla="*/ 110344 h 126023"/>
              <a:gd name="connsiteX10" fmla="*/ 133350 w 179143"/>
              <a:gd name="connsiteY10" fmla="*/ 126023 h 126023"/>
              <a:gd name="connsiteX11" fmla="*/ 0 w 179143"/>
              <a:gd name="connsiteY11" fmla="*/ 126023 h 126023"/>
              <a:gd name="connsiteX12" fmla="*/ 152400 w 179143"/>
              <a:gd name="connsiteY12" fmla="*/ 126023 h 126023"/>
              <a:gd name="connsiteX13" fmla="*/ 152400 w 179143"/>
              <a:gd name="connsiteY13" fmla="*/ 109904 h 126023"/>
              <a:gd name="connsiteX14" fmla="*/ 149049 w 179143"/>
              <a:gd name="connsiteY14" fmla="*/ 94273 h 126023"/>
              <a:gd name="connsiteX15" fmla="*/ 139541 w 179143"/>
              <a:gd name="connsiteY15" fmla="*/ 81659 h 126023"/>
              <a:gd name="connsiteX16" fmla="*/ 153059 w 179143"/>
              <a:gd name="connsiteY16" fmla="*/ 85624 h 126023"/>
              <a:gd name="connsiteX17" fmla="*/ 165918 w 179143"/>
              <a:gd name="connsiteY17" fmla="*/ 91330 h 126023"/>
              <a:gd name="connsiteX18" fmla="*/ 175626 w 179143"/>
              <a:gd name="connsiteY18" fmla="*/ 99300 h 126023"/>
              <a:gd name="connsiteX19" fmla="*/ 179143 w 179143"/>
              <a:gd name="connsiteY19" fmla="*/ 109904 h 126023"/>
              <a:gd name="connsiteX20" fmla="*/ 179143 w 179143"/>
              <a:gd name="connsiteY20" fmla="*/ 126023 h 126023"/>
              <a:gd name="connsiteX21" fmla="*/ 152400 w 179143"/>
              <a:gd name="connsiteY21" fmla="*/ 126023 h 126023"/>
              <a:gd name="connsiteX22" fmla="*/ 66675 w 179143"/>
              <a:gd name="connsiteY22" fmla="*/ 57150 h 126023"/>
              <a:gd name="connsiteX23" fmla="*/ 46494 w 179143"/>
              <a:gd name="connsiteY23" fmla="*/ 48756 h 126023"/>
              <a:gd name="connsiteX24" fmla="*/ 38100 w 179143"/>
              <a:gd name="connsiteY24" fmla="*/ 28575 h 126023"/>
              <a:gd name="connsiteX25" fmla="*/ 46494 w 179143"/>
              <a:gd name="connsiteY25" fmla="*/ 8394 h 126023"/>
              <a:gd name="connsiteX26" fmla="*/ 66675 w 179143"/>
              <a:gd name="connsiteY26" fmla="*/ 0 h 126023"/>
              <a:gd name="connsiteX27" fmla="*/ 86856 w 179143"/>
              <a:gd name="connsiteY27" fmla="*/ 8394 h 126023"/>
              <a:gd name="connsiteX28" fmla="*/ 95250 w 179143"/>
              <a:gd name="connsiteY28" fmla="*/ 28575 h 126023"/>
              <a:gd name="connsiteX29" fmla="*/ 86856 w 179143"/>
              <a:gd name="connsiteY29" fmla="*/ 48756 h 126023"/>
              <a:gd name="connsiteX30" fmla="*/ 66675 w 179143"/>
              <a:gd name="connsiteY30" fmla="*/ 57150 h 126023"/>
              <a:gd name="connsiteX31" fmla="*/ 135915 w 179143"/>
              <a:gd name="connsiteY31" fmla="*/ 28575 h 126023"/>
              <a:gd name="connsiteX32" fmla="*/ 127521 w 179143"/>
              <a:gd name="connsiteY32" fmla="*/ 48756 h 126023"/>
              <a:gd name="connsiteX33" fmla="*/ 107340 w 179143"/>
              <a:gd name="connsiteY33" fmla="*/ 57150 h 126023"/>
              <a:gd name="connsiteX34" fmla="*/ 105801 w 179143"/>
              <a:gd name="connsiteY34" fmla="*/ 57013 h 126023"/>
              <a:gd name="connsiteX35" fmla="*/ 104262 w 179143"/>
              <a:gd name="connsiteY35" fmla="*/ 56711 h 126023"/>
              <a:gd name="connsiteX36" fmla="*/ 111701 w 179143"/>
              <a:gd name="connsiteY36" fmla="*/ 43558 h 126023"/>
              <a:gd name="connsiteX37" fmla="*/ 114300 w 179143"/>
              <a:gd name="connsiteY37" fmla="*/ 28552 h 126023"/>
              <a:gd name="connsiteX38" fmla="*/ 111580 w 179143"/>
              <a:gd name="connsiteY38" fmla="*/ 13683 h 126023"/>
              <a:gd name="connsiteX39" fmla="*/ 104262 w 179143"/>
              <a:gd name="connsiteY39" fmla="*/ 440 h 126023"/>
              <a:gd name="connsiteX40" fmla="*/ 105801 w 179143"/>
              <a:gd name="connsiteY40" fmla="*/ 82 h 126023"/>
              <a:gd name="connsiteX41" fmla="*/ 107340 w 179143"/>
              <a:gd name="connsiteY41" fmla="*/ 0 h 126023"/>
              <a:gd name="connsiteX42" fmla="*/ 127521 w 179143"/>
              <a:gd name="connsiteY42" fmla="*/ 8394 h 126023"/>
              <a:gd name="connsiteX43" fmla="*/ 135915 w 179143"/>
              <a:gd name="connsiteY43" fmla="*/ 28575 h 126023"/>
              <a:gd name="connsiteX44" fmla="*/ 9525 w 179143"/>
              <a:gd name="connsiteY44" fmla="*/ 116498 h 126023"/>
              <a:gd name="connsiteX45" fmla="*/ 123825 w 179143"/>
              <a:gd name="connsiteY45" fmla="*/ 116498 h 126023"/>
              <a:gd name="connsiteX46" fmla="*/ 123825 w 179143"/>
              <a:gd name="connsiteY46" fmla="*/ 110344 h 126023"/>
              <a:gd name="connsiteX47" fmla="*/ 122149 w 179143"/>
              <a:gd name="connsiteY47" fmla="*/ 104482 h 126023"/>
              <a:gd name="connsiteX48" fmla="*/ 116132 w 179143"/>
              <a:gd name="connsiteY48" fmla="*/ 99683 h 126023"/>
              <a:gd name="connsiteX49" fmla="*/ 93656 w 179143"/>
              <a:gd name="connsiteY49" fmla="*/ 90955 h 126023"/>
              <a:gd name="connsiteX50" fmla="*/ 66675 w 179143"/>
              <a:gd name="connsiteY50" fmla="*/ 87923 h 126023"/>
              <a:gd name="connsiteX51" fmla="*/ 39694 w 179143"/>
              <a:gd name="connsiteY51" fmla="*/ 90955 h 126023"/>
              <a:gd name="connsiteX52" fmla="*/ 17218 w 179143"/>
              <a:gd name="connsiteY52" fmla="*/ 99683 h 126023"/>
              <a:gd name="connsiteX53" fmla="*/ 11201 w 179143"/>
              <a:gd name="connsiteY53" fmla="*/ 104482 h 126023"/>
              <a:gd name="connsiteX54" fmla="*/ 9525 w 179143"/>
              <a:gd name="connsiteY54" fmla="*/ 110344 h 126023"/>
              <a:gd name="connsiteX55" fmla="*/ 9525 w 179143"/>
              <a:gd name="connsiteY55" fmla="*/ 116498 h 126023"/>
              <a:gd name="connsiteX56" fmla="*/ 66675 w 179143"/>
              <a:gd name="connsiteY56" fmla="*/ 47625 h 126023"/>
              <a:gd name="connsiteX57" fmla="*/ 80129 w 179143"/>
              <a:gd name="connsiteY57" fmla="*/ 42029 h 126023"/>
              <a:gd name="connsiteX58" fmla="*/ 85725 w 179143"/>
              <a:gd name="connsiteY58" fmla="*/ 28575 h 126023"/>
              <a:gd name="connsiteX59" fmla="*/ 80129 w 179143"/>
              <a:gd name="connsiteY59" fmla="*/ 15121 h 126023"/>
              <a:gd name="connsiteX60" fmla="*/ 66675 w 179143"/>
              <a:gd name="connsiteY60" fmla="*/ 9525 h 126023"/>
              <a:gd name="connsiteX61" fmla="*/ 53221 w 179143"/>
              <a:gd name="connsiteY61" fmla="*/ 15121 h 126023"/>
              <a:gd name="connsiteX62" fmla="*/ 47625 w 179143"/>
              <a:gd name="connsiteY62" fmla="*/ 28575 h 126023"/>
              <a:gd name="connsiteX63" fmla="*/ 53221 w 179143"/>
              <a:gd name="connsiteY63" fmla="*/ 42029 h 126023"/>
              <a:gd name="connsiteX64" fmla="*/ 66675 w 179143"/>
              <a:gd name="connsiteY64" fmla="*/ 47625 h 1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9143" h="126023">
                <a:moveTo>
                  <a:pt x="0" y="126023"/>
                </a:moveTo>
                <a:lnTo>
                  <a:pt x="0" y="110344"/>
                </a:lnTo>
                <a:cubicBezTo>
                  <a:pt x="0" y="105923"/>
                  <a:pt x="1145" y="102122"/>
                  <a:pt x="3434" y="98941"/>
                </a:cubicBezTo>
                <a:cubicBezTo>
                  <a:pt x="5724" y="95760"/>
                  <a:pt x="8801" y="93218"/>
                  <a:pt x="12665" y="91314"/>
                </a:cubicBezTo>
                <a:cubicBezTo>
                  <a:pt x="20927" y="87381"/>
                  <a:pt x="29131" y="84245"/>
                  <a:pt x="37276" y="81906"/>
                </a:cubicBezTo>
                <a:cubicBezTo>
                  <a:pt x="45421" y="79567"/>
                  <a:pt x="55221" y="78398"/>
                  <a:pt x="66675" y="78398"/>
                </a:cubicBezTo>
                <a:cubicBezTo>
                  <a:pt x="78129" y="78398"/>
                  <a:pt x="87929" y="79567"/>
                  <a:pt x="96074" y="81906"/>
                </a:cubicBezTo>
                <a:cubicBezTo>
                  <a:pt x="104219" y="84245"/>
                  <a:pt x="112423" y="87381"/>
                  <a:pt x="120685" y="91314"/>
                </a:cubicBezTo>
                <a:cubicBezTo>
                  <a:pt x="124549" y="93218"/>
                  <a:pt x="127626" y="95760"/>
                  <a:pt x="129916" y="98941"/>
                </a:cubicBezTo>
                <a:cubicBezTo>
                  <a:pt x="132205" y="102122"/>
                  <a:pt x="133350" y="105923"/>
                  <a:pt x="133350" y="110344"/>
                </a:cubicBezTo>
                <a:lnTo>
                  <a:pt x="133350" y="126023"/>
                </a:lnTo>
                <a:lnTo>
                  <a:pt x="0" y="126023"/>
                </a:lnTo>
                <a:close/>
                <a:moveTo>
                  <a:pt x="152400" y="126023"/>
                </a:moveTo>
                <a:lnTo>
                  <a:pt x="152400" y="109904"/>
                </a:lnTo>
                <a:cubicBezTo>
                  <a:pt x="152400" y="104384"/>
                  <a:pt x="151283" y="99174"/>
                  <a:pt x="149049" y="94273"/>
                </a:cubicBezTo>
                <a:cubicBezTo>
                  <a:pt x="146814" y="89373"/>
                  <a:pt x="143645" y="85168"/>
                  <a:pt x="139541" y="81659"/>
                </a:cubicBezTo>
                <a:cubicBezTo>
                  <a:pt x="144218" y="82611"/>
                  <a:pt x="148724" y="83933"/>
                  <a:pt x="153059" y="85624"/>
                </a:cubicBezTo>
                <a:cubicBezTo>
                  <a:pt x="157395" y="87316"/>
                  <a:pt x="161681" y="89218"/>
                  <a:pt x="165918" y="91330"/>
                </a:cubicBezTo>
                <a:cubicBezTo>
                  <a:pt x="170046" y="93406"/>
                  <a:pt x="173282" y="96063"/>
                  <a:pt x="175626" y="99300"/>
                </a:cubicBezTo>
                <a:cubicBezTo>
                  <a:pt x="177971" y="102537"/>
                  <a:pt x="179143" y="106072"/>
                  <a:pt x="179143" y="109904"/>
                </a:cubicBezTo>
                <a:lnTo>
                  <a:pt x="179143" y="126023"/>
                </a:lnTo>
                <a:lnTo>
                  <a:pt x="152400" y="126023"/>
                </a:lnTo>
                <a:close/>
                <a:moveTo>
                  <a:pt x="66675" y="57150"/>
                </a:moveTo>
                <a:cubicBezTo>
                  <a:pt x="58817" y="57150"/>
                  <a:pt x="52090" y="54352"/>
                  <a:pt x="46494" y="48756"/>
                </a:cubicBezTo>
                <a:cubicBezTo>
                  <a:pt x="40898" y="43160"/>
                  <a:pt x="38100" y="36433"/>
                  <a:pt x="38100" y="28575"/>
                </a:cubicBezTo>
                <a:cubicBezTo>
                  <a:pt x="38100" y="20717"/>
                  <a:pt x="40898" y="13990"/>
                  <a:pt x="46494" y="8394"/>
                </a:cubicBezTo>
                <a:cubicBezTo>
                  <a:pt x="52090" y="2798"/>
                  <a:pt x="58817" y="0"/>
                  <a:pt x="66675" y="0"/>
                </a:cubicBezTo>
                <a:cubicBezTo>
                  <a:pt x="74533" y="0"/>
                  <a:pt x="81260" y="2798"/>
                  <a:pt x="86856" y="8394"/>
                </a:cubicBezTo>
                <a:cubicBezTo>
                  <a:pt x="92452" y="13990"/>
                  <a:pt x="95250" y="20717"/>
                  <a:pt x="95250" y="28575"/>
                </a:cubicBezTo>
                <a:cubicBezTo>
                  <a:pt x="95250" y="36433"/>
                  <a:pt x="92452" y="43160"/>
                  <a:pt x="86856" y="48756"/>
                </a:cubicBezTo>
                <a:cubicBezTo>
                  <a:pt x="81260" y="54352"/>
                  <a:pt x="74533" y="57150"/>
                  <a:pt x="66675" y="57150"/>
                </a:cubicBezTo>
                <a:close/>
                <a:moveTo>
                  <a:pt x="135915" y="28575"/>
                </a:moveTo>
                <a:cubicBezTo>
                  <a:pt x="135915" y="36433"/>
                  <a:pt x="133117" y="43160"/>
                  <a:pt x="127521" y="48756"/>
                </a:cubicBezTo>
                <a:cubicBezTo>
                  <a:pt x="121925" y="54352"/>
                  <a:pt x="115198" y="57150"/>
                  <a:pt x="107340" y="57150"/>
                </a:cubicBezTo>
                <a:cubicBezTo>
                  <a:pt x="106937" y="57150"/>
                  <a:pt x="106424" y="57104"/>
                  <a:pt x="105801" y="57013"/>
                </a:cubicBezTo>
                <a:cubicBezTo>
                  <a:pt x="105178" y="56921"/>
                  <a:pt x="104665" y="56821"/>
                  <a:pt x="104262" y="56711"/>
                </a:cubicBezTo>
                <a:cubicBezTo>
                  <a:pt x="107489" y="52759"/>
                  <a:pt x="109968" y="48374"/>
                  <a:pt x="111701" y="43558"/>
                </a:cubicBezTo>
                <a:cubicBezTo>
                  <a:pt x="113434" y="38741"/>
                  <a:pt x="114300" y="33740"/>
                  <a:pt x="114300" y="28552"/>
                </a:cubicBezTo>
                <a:cubicBezTo>
                  <a:pt x="114300" y="23365"/>
                  <a:pt x="113393" y="18409"/>
                  <a:pt x="111580" y="13683"/>
                </a:cubicBezTo>
                <a:cubicBezTo>
                  <a:pt x="109767" y="8957"/>
                  <a:pt x="107327" y="4543"/>
                  <a:pt x="104262" y="440"/>
                </a:cubicBezTo>
                <a:cubicBezTo>
                  <a:pt x="104775" y="257"/>
                  <a:pt x="105288" y="137"/>
                  <a:pt x="105801" y="82"/>
                </a:cubicBezTo>
                <a:cubicBezTo>
                  <a:pt x="106314" y="27"/>
                  <a:pt x="106827" y="0"/>
                  <a:pt x="107340" y="0"/>
                </a:cubicBezTo>
                <a:cubicBezTo>
                  <a:pt x="115198" y="0"/>
                  <a:pt x="121925" y="2798"/>
                  <a:pt x="127521" y="8394"/>
                </a:cubicBezTo>
                <a:cubicBezTo>
                  <a:pt x="133117" y="13990"/>
                  <a:pt x="135915" y="20717"/>
                  <a:pt x="135915" y="28575"/>
                </a:cubicBezTo>
                <a:close/>
                <a:moveTo>
                  <a:pt x="9525" y="116498"/>
                </a:moveTo>
                <a:lnTo>
                  <a:pt x="123825" y="116498"/>
                </a:lnTo>
                <a:lnTo>
                  <a:pt x="123825" y="110344"/>
                </a:lnTo>
                <a:cubicBezTo>
                  <a:pt x="123825" y="108109"/>
                  <a:pt x="123266" y="106155"/>
                  <a:pt x="122149" y="104482"/>
                </a:cubicBezTo>
                <a:cubicBezTo>
                  <a:pt x="121032" y="102809"/>
                  <a:pt x="119026" y="101209"/>
                  <a:pt x="116132" y="99683"/>
                </a:cubicBezTo>
                <a:cubicBezTo>
                  <a:pt x="109025" y="95885"/>
                  <a:pt x="101533" y="92976"/>
                  <a:pt x="93656" y="90955"/>
                </a:cubicBezTo>
                <a:cubicBezTo>
                  <a:pt x="85780" y="88934"/>
                  <a:pt x="76786" y="87923"/>
                  <a:pt x="66675" y="87923"/>
                </a:cubicBezTo>
                <a:cubicBezTo>
                  <a:pt x="56564" y="87923"/>
                  <a:pt x="47570" y="88934"/>
                  <a:pt x="39694" y="90955"/>
                </a:cubicBezTo>
                <a:cubicBezTo>
                  <a:pt x="31817" y="92976"/>
                  <a:pt x="24325" y="95885"/>
                  <a:pt x="17218" y="99683"/>
                </a:cubicBezTo>
                <a:cubicBezTo>
                  <a:pt x="14324" y="101209"/>
                  <a:pt x="12318" y="102809"/>
                  <a:pt x="11201" y="104482"/>
                </a:cubicBezTo>
                <a:cubicBezTo>
                  <a:pt x="10084" y="106155"/>
                  <a:pt x="9525" y="108109"/>
                  <a:pt x="9525" y="110344"/>
                </a:cubicBezTo>
                <a:lnTo>
                  <a:pt x="9525" y="116498"/>
                </a:lnTo>
                <a:close/>
                <a:moveTo>
                  <a:pt x="66675" y="47625"/>
                </a:moveTo>
                <a:cubicBezTo>
                  <a:pt x="71914" y="47625"/>
                  <a:pt x="76398" y="45760"/>
                  <a:pt x="80129" y="42029"/>
                </a:cubicBezTo>
                <a:cubicBezTo>
                  <a:pt x="83860" y="38299"/>
                  <a:pt x="85725" y="33814"/>
                  <a:pt x="85725" y="28575"/>
                </a:cubicBezTo>
                <a:cubicBezTo>
                  <a:pt x="85725" y="23336"/>
                  <a:pt x="83860" y="18852"/>
                  <a:pt x="80129" y="15121"/>
                </a:cubicBezTo>
                <a:cubicBezTo>
                  <a:pt x="76398" y="11391"/>
                  <a:pt x="71914" y="9525"/>
                  <a:pt x="66675" y="9525"/>
                </a:cubicBezTo>
                <a:cubicBezTo>
                  <a:pt x="61436" y="9525"/>
                  <a:pt x="56952" y="11391"/>
                  <a:pt x="53221" y="15121"/>
                </a:cubicBezTo>
                <a:cubicBezTo>
                  <a:pt x="49490" y="18852"/>
                  <a:pt x="47625" y="23336"/>
                  <a:pt x="47625" y="28575"/>
                </a:cubicBezTo>
                <a:cubicBezTo>
                  <a:pt x="47625" y="33814"/>
                  <a:pt x="49490" y="38299"/>
                  <a:pt x="53221" y="42029"/>
                </a:cubicBezTo>
                <a:cubicBezTo>
                  <a:pt x="56952" y="45760"/>
                  <a:pt x="61436" y="47625"/>
                  <a:pt x="66675" y="47625"/>
                </a:cubicBezTo>
                <a:close/>
              </a:path>
            </a:pathLst>
          </a:custGeom>
          <a:solidFill>
            <a:schemeClr val="bg1"/>
          </a:solidFill>
          <a:ln w="238" cap="flat">
            <a:noFill/>
            <a:prstDash val="solid"/>
            <a:miter/>
          </a:ln>
        </p:spPr>
        <p:txBody>
          <a:bodyPr rtlCol="0" anchor="ctr"/>
          <a:lstStyle/>
          <a:p>
            <a:endParaRPr lang="en-RO"/>
          </a:p>
        </p:txBody>
      </p:sp>
      <p:sp>
        <p:nvSpPr>
          <p:cNvPr id="20" name="Graphic 15">
            <a:extLst>
              <a:ext uri="{FF2B5EF4-FFF2-40B4-BE49-F238E27FC236}">
                <a16:creationId xmlns:a16="http://schemas.microsoft.com/office/drawing/2014/main" id="{050489BB-751C-0748-9AEC-359BB7CEF977}"/>
              </a:ext>
            </a:extLst>
          </p:cNvPr>
          <p:cNvSpPr>
            <a:spLocks noChangeAspect="1"/>
          </p:cNvSpPr>
          <p:nvPr/>
        </p:nvSpPr>
        <p:spPr>
          <a:xfrm>
            <a:off x="3227712" y="1943595"/>
            <a:ext cx="432000" cy="432000"/>
          </a:xfrm>
          <a:custGeom>
            <a:avLst/>
            <a:gdLst>
              <a:gd name="connsiteX0" fmla="*/ 26926 w 133533"/>
              <a:gd name="connsiteY0" fmla="*/ 53853 h 133533"/>
              <a:gd name="connsiteX1" fmla="*/ 7886 w 133533"/>
              <a:gd name="connsiteY1" fmla="*/ 45967 h 133533"/>
              <a:gd name="connsiteX2" fmla="*/ 0 w 133533"/>
              <a:gd name="connsiteY2" fmla="*/ 26926 h 133533"/>
              <a:gd name="connsiteX3" fmla="*/ 7886 w 133533"/>
              <a:gd name="connsiteY3" fmla="*/ 7886 h 133533"/>
              <a:gd name="connsiteX4" fmla="*/ 26926 w 133533"/>
              <a:gd name="connsiteY4" fmla="*/ 0 h 133533"/>
              <a:gd name="connsiteX5" fmla="*/ 45967 w 133533"/>
              <a:gd name="connsiteY5" fmla="*/ 7886 h 133533"/>
              <a:gd name="connsiteX6" fmla="*/ 53853 w 133533"/>
              <a:gd name="connsiteY6" fmla="*/ 26926 h 133533"/>
              <a:gd name="connsiteX7" fmla="*/ 45967 w 133533"/>
              <a:gd name="connsiteY7" fmla="*/ 45967 h 133533"/>
              <a:gd name="connsiteX8" fmla="*/ 26926 w 133533"/>
              <a:gd name="connsiteY8" fmla="*/ 53853 h 133533"/>
              <a:gd name="connsiteX9" fmla="*/ 26916 w 133533"/>
              <a:gd name="connsiteY9" fmla="*/ 44328 h 133533"/>
              <a:gd name="connsiteX10" fmla="*/ 39245 w 133533"/>
              <a:gd name="connsiteY10" fmla="*/ 39256 h 133533"/>
              <a:gd name="connsiteX11" fmla="*/ 44328 w 133533"/>
              <a:gd name="connsiteY11" fmla="*/ 26937 h 133533"/>
              <a:gd name="connsiteX12" fmla="*/ 39256 w 133533"/>
              <a:gd name="connsiteY12" fmla="*/ 14608 h 133533"/>
              <a:gd name="connsiteX13" fmla="*/ 26937 w 133533"/>
              <a:gd name="connsiteY13" fmla="*/ 9525 h 133533"/>
              <a:gd name="connsiteX14" fmla="*/ 14608 w 133533"/>
              <a:gd name="connsiteY14" fmla="*/ 14597 h 133533"/>
              <a:gd name="connsiteX15" fmla="*/ 9525 w 133533"/>
              <a:gd name="connsiteY15" fmla="*/ 26916 h 133533"/>
              <a:gd name="connsiteX16" fmla="*/ 14597 w 133533"/>
              <a:gd name="connsiteY16" fmla="*/ 39245 h 133533"/>
              <a:gd name="connsiteX17" fmla="*/ 26916 w 133533"/>
              <a:gd name="connsiteY17" fmla="*/ 44328 h 133533"/>
              <a:gd name="connsiteX18" fmla="*/ 106607 w 133533"/>
              <a:gd name="connsiteY18" fmla="*/ 133533 h 133533"/>
              <a:gd name="connsiteX19" fmla="*/ 87566 w 133533"/>
              <a:gd name="connsiteY19" fmla="*/ 125648 h 133533"/>
              <a:gd name="connsiteX20" fmla="*/ 79680 w 133533"/>
              <a:gd name="connsiteY20" fmla="*/ 106607 h 133533"/>
              <a:gd name="connsiteX21" fmla="*/ 87566 w 133533"/>
              <a:gd name="connsiteY21" fmla="*/ 87566 h 133533"/>
              <a:gd name="connsiteX22" fmla="*/ 106607 w 133533"/>
              <a:gd name="connsiteY22" fmla="*/ 79680 h 133533"/>
              <a:gd name="connsiteX23" fmla="*/ 125648 w 133533"/>
              <a:gd name="connsiteY23" fmla="*/ 87566 h 133533"/>
              <a:gd name="connsiteX24" fmla="*/ 133533 w 133533"/>
              <a:gd name="connsiteY24" fmla="*/ 106607 h 133533"/>
              <a:gd name="connsiteX25" fmla="*/ 125648 w 133533"/>
              <a:gd name="connsiteY25" fmla="*/ 125648 h 133533"/>
              <a:gd name="connsiteX26" fmla="*/ 106607 w 133533"/>
              <a:gd name="connsiteY26" fmla="*/ 133533 h 133533"/>
              <a:gd name="connsiteX27" fmla="*/ 106596 w 133533"/>
              <a:gd name="connsiteY27" fmla="*/ 124008 h 133533"/>
              <a:gd name="connsiteX28" fmla="*/ 118925 w 133533"/>
              <a:gd name="connsiteY28" fmla="*/ 118936 h 133533"/>
              <a:gd name="connsiteX29" fmla="*/ 124008 w 133533"/>
              <a:gd name="connsiteY29" fmla="*/ 106617 h 133533"/>
              <a:gd name="connsiteX30" fmla="*/ 118936 w 133533"/>
              <a:gd name="connsiteY30" fmla="*/ 94288 h 133533"/>
              <a:gd name="connsiteX31" fmla="*/ 106618 w 133533"/>
              <a:gd name="connsiteY31" fmla="*/ 89205 h 133533"/>
              <a:gd name="connsiteX32" fmla="*/ 94288 w 133533"/>
              <a:gd name="connsiteY32" fmla="*/ 94277 h 133533"/>
              <a:gd name="connsiteX33" fmla="*/ 89205 w 133533"/>
              <a:gd name="connsiteY33" fmla="*/ 106596 h 133533"/>
              <a:gd name="connsiteX34" fmla="*/ 94278 w 133533"/>
              <a:gd name="connsiteY34" fmla="*/ 118925 h 133533"/>
              <a:gd name="connsiteX35" fmla="*/ 106596 w 133533"/>
              <a:gd name="connsiteY35" fmla="*/ 124008 h 133533"/>
              <a:gd name="connsiteX36" fmla="*/ 8389 w 133533"/>
              <a:gd name="connsiteY36" fmla="*/ 131701 h 133533"/>
              <a:gd name="connsiteX37" fmla="*/ 1832 w 133533"/>
              <a:gd name="connsiteY37" fmla="*/ 125144 h 133533"/>
              <a:gd name="connsiteX38" fmla="*/ 125144 w 133533"/>
              <a:gd name="connsiteY38" fmla="*/ 1832 h 133533"/>
              <a:gd name="connsiteX39" fmla="*/ 131701 w 133533"/>
              <a:gd name="connsiteY39" fmla="*/ 8389 h 133533"/>
              <a:gd name="connsiteX40" fmla="*/ 8389 w 133533"/>
              <a:gd name="connsiteY40" fmla="*/ 131701 h 1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3533" h="133533">
                <a:moveTo>
                  <a:pt x="26926" y="53853"/>
                </a:moveTo>
                <a:cubicBezTo>
                  <a:pt x="19490" y="53853"/>
                  <a:pt x="13143" y="51224"/>
                  <a:pt x="7886" y="45967"/>
                </a:cubicBezTo>
                <a:cubicBezTo>
                  <a:pt x="2629" y="40710"/>
                  <a:pt x="0" y="34363"/>
                  <a:pt x="0" y="26926"/>
                </a:cubicBezTo>
                <a:cubicBezTo>
                  <a:pt x="0" y="19489"/>
                  <a:pt x="2629" y="13143"/>
                  <a:pt x="7886" y="7886"/>
                </a:cubicBezTo>
                <a:cubicBezTo>
                  <a:pt x="13143" y="2629"/>
                  <a:pt x="19490" y="0"/>
                  <a:pt x="26926" y="0"/>
                </a:cubicBezTo>
                <a:cubicBezTo>
                  <a:pt x="34363" y="0"/>
                  <a:pt x="40710" y="2629"/>
                  <a:pt x="45967" y="7886"/>
                </a:cubicBezTo>
                <a:cubicBezTo>
                  <a:pt x="51224" y="13143"/>
                  <a:pt x="53853" y="19489"/>
                  <a:pt x="53853" y="26926"/>
                </a:cubicBezTo>
                <a:cubicBezTo>
                  <a:pt x="53853" y="34363"/>
                  <a:pt x="51224" y="40710"/>
                  <a:pt x="45967" y="45967"/>
                </a:cubicBezTo>
                <a:cubicBezTo>
                  <a:pt x="40710" y="51224"/>
                  <a:pt x="34363" y="53853"/>
                  <a:pt x="26926" y="53853"/>
                </a:cubicBezTo>
                <a:close/>
                <a:moveTo>
                  <a:pt x="26916" y="44328"/>
                </a:moveTo>
                <a:cubicBezTo>
                  <a:pt x="31746" y="44328"/>
                  <a:pt x="35856" y="42637"/>
                  <a:pt x="39245" y="39256"/>
                </a:cubicBezTo>
                <a:cubicBezTo>
                  <a:pt x="42634" y="35874"/>
                  <a:pt x="44328" y="31768"/>
                  <a:pt x="44328" y="26937"/>
                </a:cubicBezTo>
                <a:cubicBezTo>
                  <a:pt x="44328" y="22106"/>
                  <a:pt x="42637" y="17997"/>
                  <a:pt x="39256" y="14608"/>
                </a:cubicBezTo>
                <a:cubicBezTo>
                  <a:pt x="35874" y="11219"/>
                  <a:pt x="31768" y="9525"/>
                  <a:pt x="26937" y="9525"/>
                </a:cubicBezTo>
                <a:cubicBezTo>
                  <a:pt x="22106" y="9525"/>
                  <a:pt x="17997" y="11216"/>
                  <a:pt x="14608" y="14597"/>
                </a:cubicBezTo>
                <a:cubicBezTo>
                  <a:pt x="11219" y="17979"/>
                  <a:pt x="9525" y="22085"/>
                  <a:pt x="9525" y="26916"/>
                </a:cubicBezTo>
                <a:cubicBezTo>
                  <a:pt x="9525" y="31746"/>
                  <a:pt x="11216" y="35856"/>
                  <a:pt x="14597" y="39245"/>
                </a:cubicBezTo>
                <a:cubicBezTo>
                  <a:pt x="17979" y="42633"/>
                  <a:pt x="22085" y="44328"/>
                  <a:pt x="26916" y="44328"/>
                </a:cubicBezTo>
                <a:close/>
                <a:moveTo>
                  <a:pt x="106607" y="133533"/>
                </a:moveTo>
                <a:cubicBezTo>
                  <a:pt x="99170" y="133533"/>
                  <a:pt x="92823" y="130905"/>
                  <a:pt x="87566" y="125648"/>
                </a:cubicBezTo>
                <a:cubicBezTo>
                  <a:pt x="82309" y="120390"/>
                  <a:pt x="79680" y="114043"/>
                  <a:pt x="79680" y="106607"/>
                </a:cubicBezTo>
                <a:cubicBezTo>
                  <a:pt x="79680" y="99170"/>
                  <a:pt x="82309" y="92823"/>
                  <a:pt x="87566" y="87566"/>
                </a:cubicBezTo>
                <a:cubicBezTo>
                  <a:pt x="92823" y="82309"/>
                  <a:pt x="99170" y="79680"/>
                  <a:pt x="106607" y="79680"/>
                </a:cubicBezTo>
                <a:cubicBezTo>
                  <a:pt x="114044" y="79680"/>
                  <a:pt x="120391" y="82309"/>
                  <a:pt x="125648" y="87566"/>
                </a:cubicBezTo>
                <a:cubicBezTo>
                  <a:pt x="130905" y="92823"/>
                  <a:pt x="133533" y="99170"/>
                  <a:pt x="133533" y="106607"/>
                </a:cubicBezTo>
                <a:cubicBezTo>
                  <a:pt x="133533" y="114043"/>
                  <a:pt x="130905" y="120390"/>
                  <a:pt x="125648" y="125648"/>
                </a:cubicBezTo>
                <a:cubicBezTo>
                  <a:pt x="120391" y="130905"/>
                  <a:pt x="114044" y="133533"/>
                  <a:pt x="106607" y="133533"/>
                </a:cubicBezTo>
                <a:close/>
                <a:moveTo>
                  <a:pt x="106596" y="124008"/>
                </a:moveTo>
                <a:cubicBezTo>
                  <a:pt x="111427" y="124008"/>
                  <a:pt x="115536" y="122317"/>
                  <a:pt x="118925" y="118936"/>
                </a:cubicBezTo>
                <a:cubicBezTo>
                  <a:pt x="122314" y="115554"/>
                  <a:pt x="124008" y="111448"/>
                  <a:pt x="124008" y="106617"/>
                </a:cubicBezTo>
                <a:cubicBezTo>
                  <a:pt x="124008" y="101787"/>
                  <a:pt x="122317" y="97677"/>
                  <a:pt x="118936" y="94288"/>
                </a:cubicBezTo>
                <a:cubicBezTo>
                  <a:pt x="115554" y="90900"/>
                  <a:pt x="111448" y="89205"/>
                  <a:pt x="106618" y="89205"/>
                </a:cubicBezTo>
                <a:cubicBezTo>
                  <a:pt x="101787" y="89205"/>
                  <a:pt x="97677" y="90896"/>
                  <a:pt x="94288" y="94277"/>
                </a:cubicBezTo>
                <a:cubicBezTo>
                  <a:pt x="90900" y="97659"/>
                  <a:pt x="89205" y="101765"/>
                  <a:pt x="89205" y="106596"/>
                </a:cubicBezTo>
                <a:cubicBezTo>
                  <a:pt x="89205" y="111427"/>
                  <a:pt x="90896" y="115536"/>
                  <a:pt x="94278" y="118925"/>
                </a:cubicBezTo>
                <a:cubicBezTo>
                  <a:pt x="97659" y="122314"/>
                  <a:pt x="101765" y="124008"/>
                  <a:pt x="106596" y="124008"/>
                </a:cubicBezTo>
                <a:close/>
                <a:moveTo>
                  <a:pt x="8389" y="131701"/>
                </a:moveTo>
                <a:lnTo>
                  <a:pt x="1832" y="125144"/>
                </a:lnTo>
                <a:lnTo>
                  <a:pt x="125144" y="1832"/>
                </a:lnTo>
                <a:lnTo>
                  <a:pt x="131701" y="8389"/>
                </a:lnTo>
                <a:lnTo>
                  <a:pt x="8389" y="131701"/>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010474197"/>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F1FF0B-DE79-4002-842E-A5E1B182B860}"/>
</file>

<file path=customXml/itemProps2.xml><?xml version="1.0" encoding="utf-8"?>
<ds:datastoreItem xmlns:ds="http://schemas.openxmlformats.org/officeDocument/2006/customXml" ds:itemID="{565A73DF-26BF-444F-8CC4-91E169B85E9F}"/>
</file>

<file path=docProps/app.xml><?xml version="1.0" encoding="utf-8"?>
<Properties xmlns="http://schemas.openxmlformats.org/officeDocument/2006/extended-properties" xmlns:vt="http://schemas.openxmlformats.org/officeDocument/2006/docPropsVTypes">
  <TotalTime>2652</TotalTime>
  <Words>1935</Words>
  <Application>Microsoft Office PowerPoint</Application>
  <PresentationFormat>On-screen Show (4:3)</PresentationFormat>
  <Paragraphs>148</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 Black</vt:lpstr>
      <vt:lpstr>Arial</vt:lpstr>
      <vt:lpstr>Calibri</vt:lpstr>
      <vt:lpstr>Segoe UI</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Daneil Feldmann</cp:lastModifiedBy>
  <cp:revision>1695</cp:revision>
  <dcterms:created xsi:type="dcterms:W3CDTF">2000-03-07T14:53:30Z</dcterms:created>
  <dcterms:modified xsi:type="dcterms:W3CDTF">2023-12-21T09:44:02Z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