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3"/>
  </p:sldMasterIdLst>
  <p:notesMasterIdLst>
    <p:notesMasterId r:id="rId18"/>
  </p:notesMasterIdLst>
  <p:sldIdLst>
    <p:sldId id="256" r:id="rId4"/>
    <p:sldId id="260" r:id="rId5"/>
    <p:sldId id="261" r:id="rId6"/>
    <p:sldId id="262" r:id="rId7"/>
    <p:sldId id="263" r:id="rId8"/>
    <p:sldId id="272" r:id="rId9"/>
    <p:sldId id="273" r:id="rId10"/>
    <p:sldId id="274" r:id="rId11"/>
    <p:sldId id="275" r:id="rId12"/>
    <p:sldId id="267" r:id="rId13"/>
    <p:sldId id="268" r:id="rId14"/>
    <p:sldId id="271" r:id="rId15"/>
    <p:sldId id="270" r:id="rId16"/>
    <p:sldId id="276" r:id="rId17"/>
  </p:sldIdLst>
  <p:sldSz cx="9144000" cy="6858000" type="screen4x3"/>
  <p:notesSz cx="6797675" cy="9926638"/>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C9D"/>
    <a:srgbClr val="ED7D31"/>
    <a:srgbClr val="000000"/>
    <a:srgbClr val="FFC000"/>
    <a:srgbClr val="FBE7DA"/>
    <a:srgbClr val="CADFEB"/>
    <a:srgbClr val="DD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AB0BE-531C-4B93-9709-0307BB8786AD}" v="3" dt="2024-01-10T20:39:09.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1"/>
    <p:restoredTop sz="93333"/>
  </p:normalViewPr>
  <p:slideViewPr>
    <p:cSldViewPr snapToGrid="0">
      <p:cViewPr varScale="1">
        <p:scale>
          <a:sx n="56" d="100"/>
          <a:sy n="56" d="100"/>
        </p:scale>
        <p:origin x="68" y="96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ias,  Jessica (WDC)" userId="b796e54f-30a8-40ce-9827-5fce55017008" providerId="ADAL" clId="{055AB0BE-531C-4B93-9709-0307BB8786AD}"/>
    <pc:docChg chg="custSel modSld">
      <pc:chgData name="Macias,  Jessica (WDC)" userId="b796e54f-30a8-40ce-9827-5fce55017008" providerId="ADAL" clId="{055AB0BE-531C-4B93-9709-0307BB8786AD}" dt="2024-01-10T20:40:08.622" v="29" actId="5793"/>
      <pc:docMkLst>
        <pc:docMk/>
      </pc:docMkLst>
      <pc:sldChg chg="addSp delSp modSp mod">
        <pc:chgData name="Macias,  Jessica (WDC)" userId="b796e54f-30a8-40ce-9827-5fce55017008" providerId="ADAL" clId="{055AB0BE-531C-4B93-9709-0307BB8786AD}" dt="2024-01-10T20:40:08.622" v="29" actId="5793"/>
        <pc:sldMkLst>
          <pc:docMk/>
          <pc:sldMk cId="3165366757" sldId="261"/>
        </pc:sldMkLst>
        <pc:graphicFrameChg chg="del">
          <ac:chgData name="Macias,  Jessica (WDC)" userId="b796e54f-30a8-40ce-9827-5fce55017008" providerId="ADAL" clId="{055AB0BE-531C-4B93-9709-0307BB8786AD}" dt="2024-01-10T20:39:04.965" v="0" actId="478"/>
          <ac:graphicFrameMkLst>
            <pc:docMk/>
            <pc:sldMk cId="3165366757" sldId="261"/>
            <ac:graphicFrameMk id="3" creationId="{F4D40C77-DFCA-234F-9FD5-78E3599966C3}"/>
          </ac:graphicFrameMkLst>
        </pc:graphicFrameChg>
        <pc:graphicFrameChg chg="add del mod">
          <ac:chgData name="Macias,  Jessica (WDC)" userId="b796e54f-30a8-40ce-9827-5fce55017008" providerId="ADAL" clId="{055AB0BE-531C-4B93-9709-0307BB8786AD}" dt="2024-01-10T20:39:09.128" v="2"/>
          <ac:graphicFrameMkLst>
            <pc:docMk/>
            <pc:sldMk cId="3165366757" sldId="261"/>
            <ac:graphicFrameMk id="4" creationId="{0E585587-3923-B9AA-446D-EF116849B148}"/>
          </ac:graphicFrameMkLst>
        </pc:graphicFrameChg>
        <pc:graphicFrameChg chg="add mod modGraphic">
          <ac:chgData name="Macias,  Jessica (WDC)" userId="b796e54f-30a8-40ce-9827-5fce55017008" providerId="ADAL" clId="{055AB0BE-531C-4B93-9709-0307BB8786AD}" dt="2024-01-10T20:40:08.622" v="29" actId="5793"/>
          <ac:graphicFrameMkLst>
            <pc:docMk/>
            <pc:sldMk cId="3165366757" sldId="261"/>
            <ac:graphicFrameMk id="5" creationId="{05F85E52-6976-ABE4-B3DC-BB96D6B8605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ln w="25400">
              <a:solidFill>
                <a:schemeClr val="bg1"/>
              </a:solidFill>
            </a:ln>
            <a:effectLst>
              <a:outerShdw blurRad="50800" dist="38100" dir="5400000" algn="t" rotWithShape="0">
                <a:prstClr val="black">
                  <a:alpha val="40000"/>
                </a:prstClr>
              </a:outerShdw>
            </a:effectLst>
          </c:spPr>
          <c:dPt>
            <c:idx val="0"/>
            <c:bubble3D val="0"/>
            <c:spPr>
              <a:solidFill>
                <a:srgbClr val="3D6C9D"/>
              </a:solidFill>
              <a:ln w="25400">
                <a:solidFill>
                  <a:schemeClr val="bg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2-A45B-3A40-9B0D-E47651E060BB}"/>
              </c:ext>
            </c:extLst>
          </c:dPt>
          <c:dPt>
            <c:idx val="1"/>
            <c:bubble3D val="0"/>
            <c:spPr>
              <a:solidFill>
                <a:srgbClr val="ED7D31"/>
              </a:solidFill>
              <a:ln w="25400">
                <a:solidFill>
                  <a:schemeClr val="bg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A45B-3A40-9B0D-E47651E060BB}"/>
              </c:ext>
            </c:extLst>
          </c:dPt>
          <c:dPt>
            <c:idx val="2"/>
            <c:bubble3D val="0"/>
            <c:spPr>
              <a:solidFill>
                <a:schemeClr val="tx1">
                  <a:lumMod val="75000"/>
                  <a:lumOff val="25000"/>
                </a:schemeClr>
              </a:solidFill>
              <a:ln w="25400">
                <a:solidFill>
                  <a:schemeClr val="bg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4-A45B-3A40-9B0D-E47651E060BB}"/>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Black" panose="020B0604020202020204" pitchFamily="34" charset="0"/>
                    <a:ea typeface="+mn-ea"/>
                    <a:cs typeface="Arial Black"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0%</c:formatCode>
                <c:ptCount val="3"/>
                <c:pt idx="0">
                  <c:v>0.3</c:v>
                </c:pt>
                <c:pt idx="1">
                  <c:v>0.3</c:v>
                </c:pt>
                <c:pt idx="2">
                  <c:v>0.4</c:v>
                </c:pt>
              </c:numCache>
            </c:numRef>
          </c:val>
          <c:extLst>
            <c:ext xmlns:c16="http://schemas.microsoft.com/office/drawing/2014/chart" uri="{C3380CC4-5D6E-409C-BE32-E72D297353CC}">
              <c16:uniqueId val="{00000000-A45B-3A40-9B0D-E47651E060B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3466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26521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4229220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o.int/emergencies/risk-communications/emergency-risk-communication-training" TargetMode="External"/><Relationship Id="rId2" Type="http://schemas.openxmlformats.org/officeDocument/2006/relationships/hyperlink" Target="https://iris.who.int/bitstream/handle/10665/249241/9789241509466-eng.pdf?isAllowed=&amp;sequence=3" TargetMode="External"/><Relationship Id="rId1" Type="http://schemas.openxmlformats.org/officeDocument/2006/relationships/slideLayout" Target="../slideLayouts/slideLayout2.xml"/><Relationship Id="rId5" Type="http://schemas.openxmlformats.org/officeDocument/2006/relationships/hyperlink" Target="https://www.paho.org/en/topics/risk-and-outbreak-communication" TargetMode="External"/><Relationship Id="rId4" Type="http://schemas.openxmlformats.org/officeDocument/2006/relationships/hyperlink" Target="https://openwho.org/" TargetMode="Externa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analesdepediatria.org/en-respiratory-syncytial-virus-outbreak-in-articulo-S2341287916300965" TargetMode="External"/><Relationship Id="rId2" Type="http://schemas.openxmlformats.org/officeDocument/2006/relationships/hyperlink" Target="https://doi.org/10.1177/20503121231169182" TargetMode="External"/><Relationship Id="rId1" Type="http://schemas.openxmlformats.org/officeDocument/2006/relationships/slideLayout" Target="../slideLayouts/slideLayout2.xml"/><Relationship Id="rId5" Type="http://schemas.openxmlformats.org/officeDocument/2006/relationships/hyperlink" Target="https://doi.org/10.7705/biomedica.5816" TargetMode="External"/><Relationship Id="rId4" Type="http://schemas.openxmlformats.org/officeDocument/2006/relationships/hyperlink" Target="https://doi.org/10.1017/s095026881600336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8"/>
            <a:ext cx="8243889"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Introduction</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Other resources</a:t>
            </a:r>
          </a:p>
        </p:txBody>
      </p:sp>
      <p:sp>
        <p:nvSpPr>
          <p:cNvPr id="19" name="TextBox 18">
            <a:extLst>
              <a:ext uri="{FF2B5EF4-FFF2-40B4-BE49-F238E27FC236}">
                <a16:creationId xmlns:a16="http://schemas.microsoft.com/office/drawing/2014/main" id="{B97D9F82-8AEE-D84B-BC86-B63377B5BDBE}"/>
              </a:ext>
            </a:extLst>
          </p:cNvPr>
          <p:cNvSpPr txBox="1"/>
          <p:nvPr/>
        </p:nvSpPr>
        <p:spPr>
          <a:xfrm>
            <a:off x="1089203" y="1397662"/>
            <a:ext cx="3200695" cy="1508105"/>
          </a:xfrm>
          <a:prstGeom prst="rect">
            <a:avLst/>
          </a:prstGeom>
          <a:noFill/>
        </p:spPr>
        <p:txBody>
          <a:bodyPr wrap="square" lIns="0" tIns="0" rIns="0" bIns="0" rtlCol="0">
            <a:spAutoFit/>
          </a:bodyPr>
          <a:lstStyle/>
          <a:p>
            <a:r>
              <a:rPr lang="en-GB" dirty="0" err="1">
                <a:solidFill>
                  <a:schemeClr val="tx1"/>
                </a:solidFill>
              </a:rPr>
              <a:t>World Health Organization. </a:t>
            </a:r>
            <a:r>
              <a:rPr lang="en-GB" b="1" dirty="0" err="1">
                <a:solidFill>
                  <a:schemeClr val="tx1"/>
                </a:solidFill>
              </a:rPr>
              <a:t>Effective communications: Communications training programme for WHO staff.</a:t>
            </a:r>
            <a:r>
              <a:rPr lang="en-GB" dirty="0" err="1">
                <a:solidFill>
                  <a:schemeClr val="tx1"/>
                </a:solidFill>
              </a:rPr>
              <a:t> Geneva: WHO; 2015. Available from: </a:t>
            </a:r>
            <a:r>
              <a:rPr lang="en-GB" dirty="0" err="1">
                <a:solidFill>
                  <a:srgbClr val="3D6C9D"/>
                </a:solidFill>
                <a:hlinkClick r:id="rId2">
                  <a:extLst>
                    <a:ext uri="{A12FA001-AC4F-418D-AE19-62706E023703}">
                      <ahyp:hlinkClr xmlns:ahyp="http://schemas.microsoft.com/office/drawing/2018/hyperlinkcolor" val="tx"/>
                    </a:ext>
                  </a:extLst>
                </a:hlinkClick>
              </a:rPr>
              <a:t>https://iris.who.int/bitstream/handle/10665/249241/9789241509466-eng.pdf?isAllowed=&amp;sequence=3</a:t>
            </a:r>
            <a:endParaRPr lang="en-GB" dirty="0" err="1">
              <a:solidFill>
                <a:srgbClr val="3D6C9D"/>
              </a:solidFill>
            </a:endParaRPr>
          </a:p>
        </p:txBody>
      </p:sp>
      <p:sp>
        <p:nvSpPr>
          <p:cNvPr id="21" name="TextBox 20">
            <a:extLst>
              <a:ext uri="{FF2B5EF4-FFF2-40B4-BE49-F238E27FC236}">
                <a16:creationId xmlns:a16="http://schemas.microsoft.com/office/drawing/2014/main" id="{572BACEE-DC54-7640-9B68-3B0218E600BC}"/>
              </a:ext>
            </a:extLst>
          </p:cNvPr>
          <p:cNvSpPr txBox="1"/>
          <p:nvPr/>
        </p:nvSpPr>
        <p:spPr>
          <a:xfrm>
            <a:off x="5324356" y="1394221"/>
            <a:ext cx="3200695" cy="1508105"/>
          </a:xfrm>
          <a:prstGeom prst="rect">
            <a:avLst/>
          </a:prstGeom>
          <a:noFill/>
        </p:spPr>
        <p:txBody>
          <a:bodyPr wrap="square" lIns="0" tIns="0" rIns="0" bIns="0" rtlCol="0">
            <a:spAutoFit/>
          </a:bodyPr>
          <a:lstStyle/>
          <a:p>
            <a:r>
              <a:rPr lang="en-GB" dirty="0" err="1">
                <a:solidFill>
                  <a:schemeClr val="tx1"/>
                </a:solidFill>
              </a:rPr>
              <a:t>World Health Organization. </a:t>
            </a:r>
            <a:r>
              <a:rPr lang="en-GB" b="1" dirty="0" err="1">
                <a:solidFill>
                  <a:schemeClr val="tx1"/>
                </a:solidFill>
              </a:rPr>
              <a:t>Communicating risk in public health emergencies.</a:t>
            </a:r>
            <a:r>
              <a:rPr lang="en-GB" dirty="0" err="1">
                <a:solidFill>
                  <a:schemeClr val="tx1"/>
                </a:solidFill>
              </a:rPr>
              <a:t> Geneva: WHO; 2018. Available from: </a:t>
            </a:r>
            <a:r>
              <a:rPr lang="en-GB" dirty="0" err="1">
                <a:solidFill>
                  <a:srgbClr val="3D6C9D"/>
                </a:solidFill>
                <a:hlinkClick r:id="rId2">
                  <a:extLst>
                    <a:ext uri="{A12FA001-AC4F-418D-AE19-62706E023703}">
                      <ahyp:hlinkClr xmlns:ahyp="http://schemas.microsoft.com/office/drawing/2018/hyperlinkcolor" val="tx"/>
                    </a:ext>
                  </a:extLst>
                </a:hlinkClick>
              </a:rPr>
              <a:t>https://iris.who.int/bitstream/handle/10665/249241/9789241509466-eng.pdf?isAllowed=&amp;sequence=3</a:t>
            </a:r>
            <a:endParaRPr lang="en-GB" dirty="0" err="1">
              <a:solidFill>
                <a:srgbClr val="3D6C9D"/>
              </a:solidFill>
            </a:endParaRPr>
          </a:p>
        </p:txBody>
      </p:sp>
      <p:sp>
        <p:nvSpPr>
          <p:cNvPr id="24" name="TextBox 23">
            <a:extLst>
              <a:ext uri="{FF2B5EF4-FFF2-40B4-BE49-F238E27FC236}">
                <a16:creationId xmlns:a16="http://schemas.microsoft.com/office/drawing/2014/main" id="{803E224C-7B64-4F4E-931B-376746CE939C}"/>
              </a:ext>
            </a:extLst>
          </p:cNvPr>
          <p:cNvSpPr txBox="1"/>
          <p:nvPr/>
        </p:nvSpPr>
        <p:spPr>
          <a:xfrm>
            <a:off x="1089203" y="3243375"/>
            <a:ext cx="3387845" cy="1508105"/>
          </a:xfrm>
          <a:prstGeom prst="rect">
            <a:avLst/>
          </a:prstGeom>
          <a:noFill/>
        </p:spPr>
        <p:txBody>
          <a:bodyPr wrap="square" lIns="0" tIns="0" rIns="0" bIns="0" rtlCol="0">
            <a:spAutoFit/>
          </a:bodyPr>
          <a:lstStyle/>
          <a:p>
            <a:r>
              <a:rPr lang="en-GB" dirty="0" err="1">
                <a:solidFill>
                  <a:schemeClr val="tx1"/>
                </a:solidFill>
              </a:rPr>
              <a:t>World Health Organization. </a:t>
            </a:r>
            <a:r>
              <a:rPr lang="en-GB" b="1" dirty="0" err="1">
                <a:solidFill>
                  <a:schemeClr val="tx1"/>
                </a:solidFill>
              </a:rPr>
              <a:t>WHO emergency risk communication training.</a:t>
            </a:r>
            <a:r>
              <a:rPr lang="en-GB" dirty="0" err="1">
                <a:solidFill>
                  <a:schemeClr val="tx1"/>
                </a:solidFill>
              </a:rPr>
              <a:t> Geneva: WHO; [year unknown] [cited 30 March 2023]. Available from: </a:t>
            </a:r>
            <a:r>
              <a:rPr lang="en-GB" dirty="0" err="1">
                <a:solidFill>
                  <a:srgbClr val="3D6C9D"/>
                </a:solidFill>
                <a:hlinkClick r:id="rId3">
                  <a:extLst>
                    <a:ext uri="{A12FA001-AC4F-418D-AE19-62706E023703}">
                      <ahyp:hlinkClr xmlns:ahyp="http://schemas.microsoft.com/office/drawing/2018/hyperlinkcolor" val="tx"/>
                    </a:ext>
                  </a:extLst>
                </a:hlinkClick>
              </a:rPr>
              <a:t>https://www.who.int/emergencies/risk-communications/emergency-risk-communication-training</a:t>
            </a:r>
            <a:endParaRPr lang="en-GB" dirty="0" err="1">
              <a:solidFill>
                <a:srgbClr val="3D6C9D"/>
              </a:solidFill>
            </a:endParaRPr>
          </a:p>
        </p:txBody>
      </p:sp>
      <p:sp>
        <p:nvSpPr>
          <p:cNvPr id="31" name="TextBox 30">
            <a:extLst>
              <a:ext uri="{FF2B5EF4-FFF2-40B4-BE49-F238E27FC236}">
                <a16:creationId xmlns:a16="http://schemas.microsoft.com/office/drawing/2014/main" id="{E4265EA9-C311-434A-98A2-D1A415ED2143}"/>
              </a:ext>
            </a:extLst>
          </p:cNvPr>
          <p:cNvSpPr txBox="1"/>
          <p:nvPr/>
        </p:nvSpPr>
        <p:spPr>
          <a:xfrm>
            <a:off x="5324357" y="3243375"/>
            <a:ext cx="3073410" cy="861774"/>
          </a:xfrm>
          <a:prstGeom prst="rect">
            <a:avLst/>
          </a:prstGeom>
          <a:noFill/>
        </p:spPr>
        <p:txBody>
          <a:bodyPr wrap="square" lIns="0" tIns="0" rIns="0" bIns="0" rtlCol="0">
            <a:spAutoFit/>
          </a:bodyPr>
          <a:lstStyle/>
          <a:p>
            <a:r>
              <a:rPr lang="en-GB" dirty="0" err="1">
                <a:solidFill>
                  <a:schemeClr val="tx1"/>
                </a:solidFill>
              </a:rPr>
              <a:t>World Health Organization. </a:t>
            </a:r>
            <a:r>
              <a:rPr lang="en-GB" b="1" dirty="0" err="1">
                <a:solidFill>
                  <a:schemeClr val="tx1"/>
                </a:solidFill>
              </a:rPr>
              <a:t>OpenWHO.</a:t>
            </a:r>
            <a:r>
              <a:rPr lang="en-GB" dirty="0" err="1">
                <a:solidFill>
                  <a:schemeClr val="tx1"/>
                </a:solidFill>
              </a:rPr>
              <a:t> Geneva: WHO; [year unknown] [cited 30 March 2023]. Available from: </a:t>
            </a:r>
            <a:r>
              <a:rPr lang="en-GB" dirty="0" err="1">
                <a:solidFill>
                  <a:srgbClr val="3D6C9D"/>
                </a:solidFill>
                <a:hlinkClick r:id="rId4">
                  <a:extLst>
                    <a:ext uri="{A12FA001-AC4F-418D-AE19-62706E023703}">
                      <ahyp:hlinkClr xmlns:ahyp="http://schemas.microsoft.com/office/drawing/2018/hyperlinkcolor" val="tx"/>
                    </a:ext>
                  </a:extLst>
                </a:hlinkClick>
              </a:rPr>
              <a:t>https://openwho.org/</a:t>
            </a:r>
            <a:endParaRPr lang="en-GB" dirty="0" err="1">
              <a:solidFill>
                <a:srgbClr val="3D6C9D"/>
              </a:solidFill>
            </a:endParaRPr>
          </a:p>
        </p:txBody>
      </p:sp>
      <p:sp>
        <p:nvSpPr>
          <p:cNvPr id="32" name="TextBox 31">
            <a:extLst>
              <a:ext uri="{FF2B5EF4-FFF2-40B4-BE49-F238E27FC236}">
                <a16:creationId xmlns:a16="http://schemas.microsoft.com/office/drawing/2014/main" id="{41B5CFCF-81BD-C841-AF0A-00226504BC9A}"/>
              </a:ext>
            </a:extLst>
          </p:cNvPr>
          <p:cNvSpPr txBox="1"/>
          <p:nvPr/>
        </p:nvSpPr>
        <p:spPr>
          <a:xfrm>
            <a:off x="1089203" y="5089088"/>
            <a:ext cx="3200695" cy="1292662"/>
          </a:xfrm>
          <a:prstGeom prst="rect">
            <a:avLst/>
          </a:prstGeom>
          <a:noFill/>
        </p:spPr>
        <p:txBody>
          <a:bodyPr wrap="square" lIns="0" tIns="0" rIns="0" bIns="0" rtlCol="0">
            <a:spAutoFit/>
          </a:bodyPr>
          <a:lstStyle/>
          <a:p>
            <a:r>
              <a:rPr lang="en-GB" dirty="0" err="1">
                <a:solidFill>
                  <a:schemeClr val="tx1"/>
                </a:solidFill>
              </a:rPr>
              <a:t>Pan American Health Organization. </a:t>
            </a:r>
            <a:r>
              <a:rPr lang="en-GB" b="1" dirty="0" err="1">
                <a:solidFill>
                  <a:schemeClr val="tx1"/>
                </a:solidFill>
              </a:rPr>
              <a:t>Risk and outbreak communication.</a:t>
            </a:r>
            <a:r>
              <a:rPr lang="en-GB" dirty="0" err="1">
                <a:solidFill>
                  <a:schemeClr val="tx1"/>
                </a:solidFill>
              </a:rPr>
              <a:t> Washington, DC: PAHO; [year unknown] [cited 30 March 2023]. Available from: </a:t>
            </a:r>
            <a:r>
              <a:rPr lang="en-GB" dirty="0" err="1">
                <a:solidFill>
                  <a:srgbClr val="3D6C9D"/>
                </a:solidFill>
                <a:hlinkClick r:id="rId5">
                  <a:extLst>
                    <a:ext uri="{A12FA001-AC4F-418D-AE19-62706E023703}">
                      <ahyp:hlinkClr xmlns:ahyp="http://schemas.microsoft.com/office/drawing/2018/hyperlinkcolor" val="tx"/>
                    </a:ext>
                  </a:extLst>
                </a:hlinkClick>
              </a:rPr>
              <a:t>https://www.paho.org/en/topics/risk-and-outbreak-communication</a:t>
            </a:r>
            <a:endParaRPr lang="en-GB" dirty="0" err="1">
              <a:solidFill>
                <a:srgbClr val="3D6C9D"/>
              </a:solidFill>
            </a:endParaRPr>
          </a:p>
        </p:txBody>
      </p:sp>
      <p:sp>
        <p:nvSpPr>
          <p:cNvPr id="6" name="Graphic 3">
            <a:extLst>
              <a:ext uri="{FF2B5EF4-FFF2-40B4-BE49-F238E27FC236}">
                <a16:creationId xmlns:a16="http://schemas.microsoft.com/office/drawing/2014/main" id="{F91F75C8-FB9E-DC4E-8917-51E223E3285F}"/>
              </a:ext>
            </a:extLst>
          </p:cNvPr>
          <p:cNvSpPr/>
          <p:nvPr/>
        </p:nvSpPr>
        <p:spPr>
          <a:xfrm>
            <a:off x="431800" y="1457281"/>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
        <p:nvSpPr>
          <p:cNvPr id="17" name="Graphic 3">
            <a:extLst>
              <a:ext uri="{FF2B5EF4-FFF2-40B4-BE49-F238E27FC236}">
                <a16:creationId xmlns:a16="http://schemas.microsoft.com/office/drawing/2014/main" id="{ED5CFF95-2268-824B-8074-7438E17D773A}"/>
              </a:ext>
            </a:extLst>
          </p:cNvPr>
          <p:cNvSpPr/>
          <p:nvPr/>
        </p:nvSpPr>
        <p:spPr>
          <a:xfrm>
            <a:off x="4666953" y="1457281"/>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
        <p:nvSpPr>
          <p:cNvPr id="22" name="Graphic 3">
            <a:extLst>
              <a:ext uri="{FF2B5EF4-FFF2-40B4-BE49-F238E27FC236}">
                <a16:creationId xmlns:a16="http://schemas.microsoft.com/office/drawing/2014/main" id="{65266C53-2446-A649-92E8-FF411ACF9F20}"/>
              </a:ext>
            </a:extLst>
          </p:cNvPr>
          <p:cNvSpPr/>
          <p:nvPr/>
        </p:nvSpPr>
        <p:spPr>
          <a:xfrm>
            <a:off x="431800" y="3306435"/>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
        <p:nvSpPr>
          <p:cNvPr id="23" name="Graphic 3">
            <a:extLst>
              <a:ext uri="{FF2B5EF4-FFF2-40B4-BE49-F238E27FC236}">
                <a16:creationId xmlns:a16="http://schemas.microsoft.com/office/drawing/2014/main" id="{9975A0E4-379B-1746-BBDC-D4C5FEE1BCAD}"/>
              </a:ext>
            </a:extLst>
          </p:cNvPr>
          <p:cNvSpPr/>
          <p:nvPr/>
        </p:nvSpPr>
        <p:spPr>
          <a:xfrm>
            <a:off x="4666953" y="3306435"/>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
        <p:nvSpPr>
          <p:cNvPr id="25" name="Graphic 3">
            <a:extLst>
              <a:ext uri="{FF2B5EF4-FFF2-40B4-BE49-F238E27FC236}">
                <a16:creationId xmlns:a16="http://schemas.microsoft.com/office/drawing/2014/main" id="{D86A5A52-AAF5-F14E-B546-836CFC7E3BB7}"/>
              </a:ext>
            </a:extLst>
          </p:cNvPr>
          <p:cNvSpPr/>
          <p:nvPr/>
        </p:nvSpPr>
        <p:spPr>
          <a:xfrm>
            <a:off x="431800" y="5162659"/>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41157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F5FDCC-38F9-714B-96FA-2FD3C4FA26C6}"/>
              </a:ext>
            </a:extLst>
          </p:cNvPr>
          <p:cNvSpPr/>
          <p:nvPr/>
        </p:nvSpPr>
        <p:spPr>
          <a:xfrm>
            <a:off x="0" y="1313448"/>
            <a:ext cx="9144000" cy="5068302"/>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Grade breakdown</a:t>
            </a:r>
          </a:p>
        </p:txBody>
      </p:sp>
      <p:graphicFrame>
        <p:nvGraphicFramePr>
          <p:cNvPr id="3" name="Chart 2">
            <a:extLst>
              <a:ext uri="{FF2B5EF4-FFF2-40B4-BE49-F238E27FC236}">
                <a16:creationId xmlns:a16="http://schemas.microsoft.com/office/drawing/2014/main" id="{9CFC74A1-8446-3B47-894C-779F662759A5}"/>
              </a:ext>
            </a:extLst>
          </p:cNvPr>
          <p:cNvGraphicFramePr/>
          <p:nvPr>
            <p:extLst>
              <p:ext uri="{D42A27DB-BD31-4B8C-83A1-F6EECF244321}">
                <p14:modId xmlns:p14="http://schemas.microsoft.com/office/powerpoint/2010/main" val="3101174589"/>
              </p:ext>
            </p:extLst>
          </p:nvPr>
        </p:nvGraphicFramePr>
        <p:xfrm>
          <a:off x="1292974" y="187457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B1B08C7E-7119-F946-988A-D92C65E48AE6}"/>
              </a:ext>
            </a:extLst>
          </p:cNvPr>
          <p:cNvSpPr txBox="1"/>
          <p:nvPr/>
        </p:nvSpPr>
        <p:spPr>
          <a:xfrm>
            <a:off x="277401" y="2357100"/>
            <a:ext cx="1828801" cy="246221"/>
          </a:xfrm>
          <a:prstGeom prst="rect">
            <a:avLst/>
          </a:prstGeom>
          <a:noFill/>
        </p:spPr>
        <p:txBody>
          <a:bodyPr wrap="square" lIns="0" tIns="0" rIns="0" bIns="0" rtlCol="0">
            <a:spAutoFit/>
          </a:bodyPr>
          <a:lstStyle/>
          <a:p>
            <a:pPr algn="r"/>
            <a:r>
              <a:rPr lang="en-GB" sz="1600" b="1" dirty="0" err="1">
                <a:solidFill>
                  <a:schemeClr val="tx1"/>
                </a:solidFill>
                <a:latin typeface="Arial" panose="020B0604020202020204" pitchFamily="34" charset="0"/>
                <a:cs typeface="Arial" panose="020B0604020202020204" pitchFamily="34" charset="0"/>
              </a:rPr>
              <a:t>Case studies</a:t>
            </a:r>
            <a:endParaRPr lang="en-GB" sz="1600" b="1"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C9C4D79-2B52-314D-ABBD-5302A4C2C1FA}"/>
              </a:ext>
            </a:extLst>
          </p:cNvPr>
          <p:cNvSpPr txBox="1"/>
          <p:nvPr/>
        </p:nvSpPr>
        <p:spPr>
          <a:xfrm>
            <a:off x="6596009" y="2356098"/>
            <a:ext cx="2079679" cy="738664"/>
          </a:xfrm>
          <a:prstGeom prst="rect">
            <a:avLst/>
          </a:prstGeom>
          <a:noFill/>
        </p:spPr>
        <p:txBody>
          <a:bodyPr wrap="square" lIns="0" tIns="0" rIns="0" bIns="0" rtlCol="0">
            <a:spAutoFit/>
          </a:bodyPr>
          <a:lstStyle/>
          <a:p>
            <a:r>
              <a:rPr lang="en-GB" sz="1600" b="1" dirty="0" err="1">
                <a:solidFill>
                  <a:srgbClr val="3D6C9D"/>
                </a:solidFill>
                <a:latin typeface="Arial" panose="020B0604020202020204" pitchFamily="34" charset="0"/>
                <a:cs typeface="Arial" panose="020B0604020202020204" pitchFamily="34" charset="0"/>
              </a:rPr>
              <a:t>Exams 1, 2, and 3</a:t>
            </a:r>
            <a:endParaRPr lang="en-GB" sz="1600" b="1" dirty="0">
              <a:solidFill>
                <a:srgbClr val="3D6C9D"/>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(30% </a:t>
            </a:r>
            <a:r>
              <a:rPr lang="en-GB" sz="1600" dirty="0" err="1">
                <a:solidFill>
                  <a:schemeClr val="tx1"/>
                </a:solidFill>
                <a:latin typeface="Arial" panose="020B0604020202020204" pitchFamily="34" charset="0"/>
                <a:cs typeface="Arial" panose="020B0604020202020204" pitchFamily="34" charset="0"/>
              </a:rPr>
              <a:t>of</a:t>
            </a:r>
            <a:r>
              <a:rPr lang="en-GB" sz="1600" dirty="0">
                <a:solidFill>
                  <a:schemeClr val="tx1"/>
                </a:solidFill>
                <a:latin typeface="Arial" panose="020B0604020202020204" pitchFamily="34" charset="0"/>
                <a:cs typeface="Arial" panose="020B0604020202020204" pitchFamily="34" charset="0"/>
              </a:rPr>
              <a:t> total, </a:t>
            </a:r>
          </a:p>
          <a:p>
            <a:r>
              <a:rPr lang="en-GB" sz="1600" dirty="0">
                <a:solidFill>
                  <a:schemeClr val="tx1"/>
                </a:solidFill>
                <a:latin typeface="Arial" panose="020B0604020202020204" pitchFamily="34" charset="0"/>
                <a:cs typeface="Arial" panose="020B0604020202020204" pitchFamily="34" charset="0"/>
              </a:rPr>
              <a:t>10% </a:t>
            </a:r>
            <a:r>
              <a:rPr lang="en-GB" sz="1600" dirty="0" err="1">
                <a:solidFill>
                  <a:schemeClr val="tx1"/>
                </a:solidFill>
                <a:latin typeface="Arial" panose="020B0604020202020204" pitchFamily="34" charset="0"/>
                <a:cs typeface="Arial" panose="020B0604020202020204" pitchFamily="34" charset="0"/>
              </a:rPr>
              <a:t>each</a:t>
            </a:r>
            <a:r>
              <a:rPr lang="en-GB" sz="1600" dirty="0">
                <a:solidFill>
                  <a:schemeClr val="tx1"/>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06CF5AA7-83E5-CD43-9BA5-806C8713E8EB}"/>
              </a:ext>
            </a:extLst>
          </p:cNvPr>
          <p:cNvSpPr txBox="1"/>
          <p:nvPr/>
        </p:nvSpPr>
        <p:spPr>
          <a:xfrm>
            <a:off x="6596009" y="5178643"/>
            <a:ext cx="1808538" cy="492443"/>
          </a:xfrm>
          <a:prstGeom prst="rect">
            <a:avLst/>
          </a:prstGeom>
          <a:noFill/>
        </p:spPr>
        <p:txBody>
          <a:bodyPr wrap="square" lIns="0" tIns="0" rIns="0" bIns="0" rtlCol="0">
            <a:spAutoFit/>
          </a:bodyPr>
          <a:lstStyle/>
          <a:p>
            <a:r>
              <a:rPr lang="en-GB" sz="1600" b="1" dirty="0">
                <a:solidFill>
                  <a:srgbClr val="ED7D31"/>
                </a:solidFill>
                <a:latin typeface="Arial" panose="020B0604020202020204" pitchFamily="34" charset="0"/>
                <a:cs typeface="Arial" panose="020B0604020202020204" pitchFamily="34" charset="0"/>
              </a:rPr>
              <a:t>Exam 4 and</a:t>
            </a:r>
          </a:p>
          <a:p>
            <a:r>
              <a:rPr lang="en-GB" sz="1600" b="1" dirty="0">
                <a:solidFill>
                  <a:srgbClr val="ED7D31"/>
                </a:solidFill>
                <a:latin typeface="Arial" panose="020B0604020202020204" pitchFamily="34" charset="0"/>
                <a:cs typeface="Arial" panose="020B0604020202020204" pitchFamily="34" charset="0"/>
              </a:rPr>
              <a:t>final exam</a:t>
            </a:r>
          </a:p>
        </p:txBody>
      </p:sp>
      <p:cxnSp>
        <p:nvCxnSpPr>
          <p:cNvPr id="30" name="Straight Connector 29">
            <a:extLst>
              <a:ext uri="{FF2B5EF4-FFF2-40B4-BE49-F238E27FC236}">
                <a16:creationId xmlns:a16="http://schemas.microsoft.com/office/drawing/2014/main" id="{C07E91A3-53DB-9E41-ACC6-3210C13E6A47}"/>
              </a:ext>
            </a:extLst>
          </p:cNvPr>
          <p:cNvCxnSpPr>
            <a:cxnSpLocks/>
          </p:cNvCxnSpPr>
          <p:nvPr/>
        </p:nvCxnSpPr>
        <p:spPr>
          <a:xfrm rot="13500000" flipH="1">
            <a:off x="2683130" y="2606256"/>
            <a:ext cx="35651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1CE8F37-FFE4-564D-9D61-65A0E51F1254}"/>
              </a:ext>
            </a:extLst>
          </p:cNvPr>
          <p:cNvSpPr>
            <a:spLocks noChangeAspect="1"/>
          </p:cNvSpPr>
          <p:nvPr/>
        </p:nvSpPr>
        <p:spPr>
          <a:xfrm>
            <a:off x="2198217" y="2393937"/>
            <a:ext cx="180000" cy="180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 name="Straight Connector 6">
            <a:extLst>
              <a:ext uri="{FF2B5EF4-FFF2-40B4-BE49-F238E27FC236}">
                <a16:creationId xmlns:a16="http://schemas.microsoft.com/office/drawing/2014/main" id="{6393DA94-193F-054E-878C-22C21B03D511}"/>
              </a:ext>
            </a:extLst>
          </p:cNvPr>
          <p:cNvCxnSpPr>
            <a:cxnSpLocks/>
          </p:cNvCxnSpPr>
          <p:nvPr/>
        </p:nvCxnSpPr>
        <p:spPr>
          <a:xfrm>
            <a:off x="2378217" y="2480210"/>
            <a:ext cx="35651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CBC7A4-4740-CE4C-9058-7F3A0B62D6FB}"/>
              </a:ext>
            </a:extLst>
          </p:cNvPr>
          <p:cNvCxnSpPr>
            <a:cxnSpLocks/>
          </p:cNvCxnSpPr>
          <p:nvPr/>
        </p:nvCxnSpPr>
        <p:spPr>
          <a:xfrm rot="-2700000">
            <a:off x="5618332" y="2606257"/>
            <a:ext cx="356516" cy="0"/>
          </a:xfrm>
          <a:prstGeom prst="line">
            <a:avLst/>
          </a:prstGeom>
          <a:ln w="12700">
            <a:solidFill>
              <a:srgbClr val="3D6C9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E8C397E-7D0A-9249-9DFA-B1CCC06B285B}"/>
              </a:ext>
            </a:extLst>
          </p:cNvPr>
          <p:cNvSpPr>
            <a:spLocks noChangeAspect="1"/>
          </p:cNvSpPr>
          <p:nvPr/>
        </p:nvSpPr>
        <p:spPr>
          <a:xfrm>
            <a:off x="6279151" y="2393937"/>
            <a:ext cx="180000" cy="180000"/>
          </a:xfrm>
          <a:prstGeom prst="ellipse">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25" name="Straight Connector 24">
            <a:extLst>
              <a:ext uri="{FF2B5EF4-FFF2-40B4-BE49-F238E27FC236}">
                <a16:creationId xmlns:a16="http://schemas.microsoft.com/office/drawing/2014/main" id="{30B1F2AD-313F-D14C-BA51-211D2A0752A9}"/>
              </a:ext>
            </a:extLst>
          </p:cNvPr>
          <p:cNvCxnSpPr>
            <a:cxnSpLocks/>
          </p:cNvCxnSpPr>
          <p:nvPr/>
        </p:nvCxnSpPr>
        <p:spPr>
          <a:xfrm>
            <a:off x="5922635" y="2480210"/>
            <a:ext cx="356516" cy="0"/>
          </a:xfrm>
          <a:prstGeom prst="line">
            <a:avLst/>
          </a:prstGeom>
          <a:ln w="12700">
            <a:solidFill>
              <a:srgbClr val="3D6C9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82C2F1-6CCA-9F44-9E7A-EBC27A0EE8A8}"/>
              </a:ext>
            </a:extLst>
          </p:cNvPr>
          <p:cNvCxnSpPr>
            <a:cxnSpLocks/>
          </p:cNvCxnSpPr>
          <p:nvPr/>
        </p:nvCxnSpPr>
        <p:spPr>
          <a:xfrm>
            <a:off x="5670541" y="5044072"/>
            <a:ext cx="252094" cy="259265"/>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11ED79A-CD82-0044-9DC8-934929D48D77}"/>
              </a:ext>
            </a:extLst>
          </p:cNvPr>
          <p:cNvSpPr>
            <a:spLocks noChangeAspect="1"/>
          </p:cNvSpPr>
          <p:nvPr/>
        </p:nvSpPr>
        <p:spPr>
          <a:xfrm>
            <a:off x="6279151" y="5213337"/>
            <a:ext cx="180000" cy="1800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26" name="Straight Connector 25">
            <a:extLst>
              <a:ext uri="{FF2B5EF4-FFF2-40B4-BE49-F238E27FC236}">
                <a16:creationId xmlns:a16="http://schemas.microsoft.com/office/drawing/2014/main" id="{E7BCFC2F-81A6-F046-BA0C-16341EFA3AE0}"/>
              </a:ext>
            </a:extLst>
          </p:cNvPr>
          <p:cNvCxnSpPr>
            <a:cxnSpLocks/>
          </p:cNvCxnSpPr>
          <p:nvPr/>
        </p:nvCxnSpPr>
        <p:spPr>
          <a:xfrm>
            <a:off x="5922635" y="5303337"/>
            <a:ext cx="356516" cy="0"/>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3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General guidelines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Rounded Rectangle 11">
            <a:extLst>
              <a:ext uri="{FF2B5EF4-FFF2-40B4-BE49-F238E27FC236}">
                <a16:creationId xmlns:a16="http://schemas.microsoft.com/office/drawing/2014/main" id="{9829F443-C436-0144-9A6D-CBEA50D80306}"/>
              </a:ext>
            </a:extLst>
          </p:cNvPr>
          <p:cNvSpPr/>
          <p:nvPr/>
        </p:nvSpPr>
        <p:spPr>
          <a:xfrm>
            <a:off x="5096385" y="2633566"/>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C3A6A629-8CFD-7C4C-80AB-04A4DBD01D18}"/>
              </a:ext>
            </a:extLst>
          </p:cNvPr>
          <p:cNvSpPr/>
          <p:nvPr/>
        </p:nvSpPr>
        <p:spPr>
          <a:xfrm>
            <a:off x="5096385" y="396243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C0CFEE1D-1753-5248-9387-F6F383EF5D92}"/>
              </a:ext>
            </a:extLst>
          </p:cNvPr>
          <p:cNvSpPr/>
          <p:nvPr/>
        </p:nvSpPr>
        <p:spPr>
          <a:xfrm>
            <a:off x="860417" y="2633566"/>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3BBB0C8C-0DE1-484E-845F-9DDB959EE34F}"/>
              </a:ext>
            </a:extLst>
          </p:cNvPr>
          <p:cNvSpPr/>
          <p:nvPr/>
        </p:nvSpPr>
        <p:spPr>
          <a:xfrm>
            <a:off x="860417" y="396243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TextBox 16">
            <a:extLst>
              <a:ext uri="{FF2B5EF4-FFF2-40B4-BE49-F238E27FC236}">
                <a16:creationId xmlns:a16="http://schemas.microsoft.com/office/drawing/2014/main" id="{40737A6E-B38F-3B4D-9861-1FAB0A598003}"/>
              </a:ext>
            </a:extLst>
          </p:cNvPr>
          <p:cNvSpPr txBox="1"/>
          <p:nvPr/>
        </p:nvSpPr>
        <p:spPr>
          <a:xfrm>
            <a:off x="1436512" y="2834456"/>
            <a:ext cx="2755118" cy="246221"/>
          </a:xfrm>
          <a:prstGeom prst="rect">
            <a:avLst/>
          </a:prstGeom>
          <a:noFill/>
        </p:spPr>
        <p:txBody>
          <a:bodyPr wrap="square" lIns="0" tIns="0" rIns="0" bIns="0" rtlCol="0">
            <a:spAutoFit/>
          </a:bodyPr>
          <a:lstStyle/>
          <a:p>
            <a:r>
              <a:rPr lang="en-GB" sz="1600" dirty="0">
                <a:solidFill>
                  <a:schemeClr val="tx1"/>
                </a:solidFill>
              </a:rPr>
              <a:t>Arrive on time</a:t>
            </a:r>
          </a:p>
        </p:txBody>
      </p:sp>
      <p:sp>
        <p:nvSpPr>
          <p:cNvPr id="18" name="Google Shape;140;p4">
            <a:extLst>
              <a:ext uri="{FF2B5EF4-FFF2-40B4-BE49-F238E27FC236}">
                <a16:creationId xmlns:a16="http://schemas.microsoft.com/office/drawing/2014/main" id="{192A08DA-2A21-D744-A898-DD0548E9ECFA}"/>
              </a:ext>
            </a:extLst>
          </p:cNvPr>
          <p:cNvSpPr>
            <a:spLocks noChangeAspect="1"/>
          </p:cNvSpPr>
          <p:nvPr/>
        </p:nvSpPr>
        <p:spPr>
          <a:xfrm>
            <a:off x="429701" y="252556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p4">
            <a:extLst>
              <a:ext uri="{FF2B5EF4-FFF2-40B4-BE49-F238E27FC236}">
                <a16:creationId xmlns:a16="http://schemas.microsoft.com/office/drawing/2014/main" id="{AA2BF606-A7FB-444C-AA31-A766B1E9B575}"/>
              </a:ext>
            </a:extLst>
          </p:cNvPr>
          <p:cNvSpPr>
            <a:spLocks noChangeAspect="1"/>
          </p:cNvSpPr>
          <p:nvPr/>
        </p:nvSpPr>
        <p:spPr>
          <a:xfrm>
            <a:off x="429701" y="38544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AF7AE5A8-8E15-AB4E-8B04-087F44581CD7}"/>
              </a:ext>
            </a:extLst>
          </p:cNvPr>
          <p:cNvSpPr txBox="1"/>
          <p:nvPr/>
        </p:nvSpPr>
        <p:spPr>
          <a:xfrm>
            <a:off x="1436512" y="4163319"/>
            <a:ext cx="2755118" cy="246221"/>
          </a:xfrm>
          <a:prstGeom prst="rect">
            <a:avLst/>
          </a:prstGeom>
          <a:noFill/>
        </p:spPr>
        <p:txBody>
          <a:bodyPr wrap="square" lIns="0" tIns="0" rIns="0" bIns="0" rtlCol="0">
            <a:spAutoFit/>
          </a:bodyPr>
          <a:lstStyle/>
          <a:p>
            <a:r>
              <a:rPr lang="en-GB" sz="1600" dirty="0" err="1">
                <a:solidFill>
                  <a:schemeClr val="tx1"/>
                </a:solidFill>
              </a:rPr>
              <a:t>Read all material in advance</a:t>
            </a:r>
          </a:p>
        </p:txBody>
      </p:sp>
      <p:sp>
        <p:nvSpPr>
          <p:cNvPr id="23" name="TextBox 22">
            <a:extLst>
              <a:ext uri="{FF2B5EF4-FFF2-40B4-BE49-F238E27FC236}">
                <a16:creationId xmlns:a16="http://schemas.microsoft.com/office/drawing/2014/main" id="{C1A2C8A8-C15E-9544-A87F-2B66E1B63102}"/>
              </a:ext>
            </a:extLst>
          </p:cNvPr>
          <p:cNvSpPr txBox="1"/>
          <p:nvPr/>
        </p:nvSpPr>
        <p:spPr>
          <a:xfrm>
            <a:off x="5673764" y="2834456"/>
            <a:ext cx="2923698" cy="246221"/>
          </a:xfrm>
          <a:prstGeom prst="rect">
            <a:avLst/>
          </a:prstGeom>
          <a:noFill/>
        </p:spPr>
        <p:txBody>
          <a:bodyPr wrap="square" lIns="0" tIns="0" rIns="0" bIns="0" rtlCol="0">
            <a:spAutoFit/>
          </a:bodyPr>
          <a:lstStyle/>
          <a:p>
            <a:r>
              <a:rPr lang="en-GB" sz="1600" dirty="0" err="1">
                <a:solidFill>
                  <a:schemeClr val="tx1"/>
                </a:solidFill>
              </a:rPr>
              <a:t>Pay attention to the instructors</a:t>
            </a:r>
          </a:p>
        </p:txBody>
      </p:sp>
      <p:sp>
        <p:nvSpPr>
          <p:cNvPr id="29" name="Google Shape;140;p4">
            <a:extLst>
              <a:ext uri="{FF2B5EF4-FFF2-40B4-BE49-F238E27FC236}">
                <a16:creationId xmlns:a16="http://schemas.microsoft.com/office/drawing/2014/main" id="{4093A7A6-029A-514D-AF91-6FD5EE20AA63}"/>
              </a:ext>
            </a:extLst>
          </p:cNvPr>
          <p:cNvSpPr>
            <a:spLocks noChangeAspect="1"/>
          </p:cNvSpPr>
          <p:nvPr/>
        </p:nvSpPr>
        <p:spPr>
          <a:xfrm>
            <a:off x="4666953" y="252556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p4">
            <a:extLst>
              <a:ext uri="{FF2B5EF4-FFF2-40B4-BE49-F238E27FC236}">
                <a16:creationId xmlns:a16="http://schemas.microsoft.com/office/drawing/2014/main" id="{8FA0EF95-C5F3-C04B-A91F-464DAC0C1252}"/>
              </a:ext>
            </a:extLst>
          </p:cNvPr>
          <p:cNvSpPr>
            <a:spLocks noChangeAspect="1"/>
          </p:cNvSpPr>
          <p:nvPr/>
        </p:nvSpPr>
        <p:spPr>
          <a:xfrm>
            <a:off x="4666953" y="38544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TextBox 30">
            <a:extLst>
              <a:ext uri="{FF2B5EF4-FFF2-40B4-BE49-F238E27FC236}">
                <a16:creationId xmlns:a16="http://schemas.microsoft.com/office/drawing/2014/main" id="{0772677C-2047-FD4B-B980-881E15B3CFFC}"/>
              </a:ext>
            </a:extLst>
          </p:cNvPr>
          <p:cNvSpPr txBox="1"/>
          <p:nvPr/>
        </p:nvSpPr>
        <p:spPr>
          <a:xfrm>
            <a:off x="5673763" y="4163320"/>
            <a:ext cx="2842535" cy="246221"/>
          </a:xfrm>
          <a:prstGeom prst="rect">
            <a:avLst/>
          </a:prstGeom>
          <a:noFill/>
        </p:spPr>
        <p:txBody>
          <a:bodyPr wrap="square" lIns="0" tIns="0" rIns="0" bIns="0" rtlCol="0">
            <a:spAutoFit/>
          </a:bodyPr>
          <a:lstStyle/>
          <a:p>
            <a:r>
              <a:rPr lang="en-GB" sz="1600" dirty="0" err="1">
                <a:solidFill>
                  <a:schemeClr val="tx1"/>
                </a:solidFill>
              </a:rPr>
              <a:t>Ask if you have any questions</a:t>
            </a:r>
          </a:p>
        </p:txBody>
      </p:sp>
      <p:sp>
        <p:nvSpPr>
          <p:cNvPr id="33" name="Graphic 10">
            <a:extLst>
              <a:ext uri="{FF2B5EF4-FFF2-40B4-BE49-F238E27FC236}">
                <a16:creationId xmlns:a16="http://schemas.microsoft.com/office/drawing/2014/main" id="{718572A4-C2C6-AD4A-8259-ACD8610CB187}"/>
              </a:ext>
            </a:extLst>
          </p:cNvPr>
          <p:cNvSpPr>
            <a:spLocks noChangeAspect="1"/>
          </p:cNvSpPr>
          <p:nvPr/>
        </p:nvSpPr>
        <p:spPr>
          <a:xfrm>
            <a:off x="627701" y="4124880"/>
            <a:ext cx="468000" cy="323101"/>
          </a:xfrm>
          <a:custGeom>
            <a:avLst/>
            <a:gdLst>
              <a:gd name="connsiteX0" fmla="*/ 113201 w 190500"/>
              <a:gd name="connsiteY0" fmla="*/ 44108 h 131518"/>
              <a:gd name="connsiteX1" fmla="*/ 113201 w 190500"/>
              <a:gd name="connsiteY1" fmla="*/ 35243 h 131518"/>
              <a:gd name="connsiteX2" fmla="*/ 129641 w 190500"/>
              <a:gd name="connsiteY2" fmla="*/ 29418 h 131518"/>
              <a:gd name="connsiteX3" fmla="*/ 147638 w 190500"/>
              <a:gd name="connsiteY3" fmla="*/ 27476 h 131518"/>
              <a:gd name="connsiteX4" fmla="*/ 157767 w 190500"/>
              <a:gd name="connsiteY4" fmla="*/ 28154 h 131518"/>
              <a:gd name="connsiteX5" fmla="*/ 167786 w 190500"/>
              <a:gd name="connsiteY5" fmla="*/ 30077 h 131518"/>
              <a:gd name="connsiteX6" fmla="*/ 167786 w 190500"/>
              <a:gd name="connsiteY6" fmla="*/ 38723 h 131518"/>
              <a:gd name="connsiteX7" fmla="*/ 158069 w 190500"/>
              <a:gd name="connsiteY7" fmla="*/ 36516 h 131518"/>
              <a:gd name="connsiteX8" fmla="*/ 147638 w 190500"/>
              <a:gd name="connsiteY8" fmla="*/ 35902 h 131518"/>
              <a:gd name="connsiteX9" fmla="*/ 129613 w 190500"/>
              <a:gd name="connsiteY9" fmla="*/ 37981 h 131518"/>
              <a:gd name="connsiteX10" fmla="*/ 113201 w 190500"/>
              <a:gd name="connsiteY10" fmla="*/ 44108 h 131518"/>
              <a:gd name="connsiteX11" fmla="*/ 113201 w 190500"/>
              <a:gd name="connsiteY11" fmla="*/ 96129 h 131518"/>
              <a:gd name="connsiteX12" fmla="*/ 113201 w 190500"/>
              <a:gd name="connsiteY12" fmla="*/ 86898 h 131518"/>
              <a:gd name="connsiteX13" fmla="*/ 129549 w 190500"/>
              <a:gd name="connsiteY13" fmla="*/ 81073 h 131518"/>
              <a:gd name="connsiteX14" fmla="*/ 147638 w 190500"/>
              <a:gd name="connsiteY14" fmla="*/ 79131 h 131518"/>
              <a:gd name="connsiteX15" fmla="*/ 157767 w 190500"/>
              <a:gd name="connsiteY15" fmla="*/ 79809 h 131518"/>
              <a:gd name="connsiteX16" fmla="*/ 167786 w 190500"/>
              <a:gd name="connsiteY16" fmla="*/ 81732 h 131518"/>
              <a:gd name="connsiteX17" fmla="*/ 167786 w 190500"/>
              <a:gd name="connsiteY17" fmla="*/ 90378 h 131518"/>
              <a:gd name="connsiteX18" fmla="*/ 158069 w 190500"/>
              <a:gd name="connsiteY18" fmla="*/ 88171 h 131518"/>
              <a:gd name="connsiteX19" fmla="*/ 147638 w 190500"/>
              <a:gd name="connsiteY19" fmla="*/ 87557 h 131518"/>
              <a:gd name="connsiteX20" fmla="*/ 129613 w 190500"/>
              <a:gd name="connsiteY20" fmla="*/ 89792 h 131518"/>
              <a:gd name="connsiteX21" fmla="*/ 113201 w 190500"/>
              <a:gd name="connsiteY21" fmla="*/ 96129 h 131518"/>
              <a:gd name="connsiteX22" fmla="*/ 113201 w 190500"/>
              <a:gd name="connsiteY22" fmla="*/ 70302 h 131518"/>
              <a:gd name="connsiteX23" fmla="*/ 113201 w 190500"/>
              <a:gd name="connsiteY23" fmla="*/ 61070 h 131518"/>
              <a:gd name="connsiteX24" fmla="*/ 129641 w 190500"/>
              <a:gd name="connsiteY24" fmla="*/ 55245 h 131518"/>
              <a:gd name="connsiteX25" fmla="*/ 147638 w 190500"/>
              <a:gd name="connsiteY25" fmla="*/ 53304 h 131518"/>
              <a:gd name="connsiteX26" fmla="*/ 157767 w 190500"/>
              <a:gd name="connsiteY26" fmla="*/ 53981 h 131518"/>
              <a:gd name="connsiteX27" fmla="*/ 167786 w 190500"/>
              <a:gd name="connsiteY27" fmla="*/ 55905 h 131518"/>
              <a:gd name="connsiteX28" fmla="*/ 167786 w 190500"/>
              <a:gd name="connsiteY28" fmla="*/ 64550 h 131518"/>
              <a:gd name="connsiteX29" fmla="*/ 158069 w 190500"/>
              <a:gd name="connsiteY29" fmla="*/ 62343 h 131518"/>
              <a:gd name="connsiteX30" fmla="*/ 147638 w 190500"/>
              <a:gd name="connsiteY30" fmla="*/ 61729 h 131518"/>
              <a:gd name="connsiteX31" fmla="*/ 129613 w 190500"/>
              <a:gd name="connsiteY31" fmla="*/ 63992 h 131518"/>
              <a:gd name="connsiteX32" fmla="*/ 113201 w 190500"/>
              <a:gd name="connsiteY32" fmla="*/ 70302 h 131518"/>
              <a:gd name="connsiteX33" fmla="*/ 42863 w 190500"/>
              <a:gd name="connsiteY33" fmla="*/ 105508 h 131518"/>
              <a:gd name="connsiteX34" fmla="*/ 67124 w 190500"/>
              <a:gd name="connsiteY34" fmla="*/ 108375 h 131518"/>
              <a:gd name="connsiteX35" fmla="*/ 90488 w 190500"/>
              <a:gd name="connsiteY35" fmla="*/ 117707 h 131518"/>
              <a:gd name="connsiteX36" fmla="*/ 90488 w 190500"/>
              <a:gd name="connsiteY36" fmla="*/ 24252 h 131518"/>
              <a:gd name="connsiteX37" fmla="*/ 67756 w 190500"/>
              <a:gd name="connsiteY37" fmla="*/ 13207 h 131518"/>
              <a:gd name="connsiteX38" fmla="*/ 42863 w 190500"/>
              <a:gd name="connsiteY38" fmla="*/ 9525 h 131518"/>
              <a:gd name="connsiteX39" fmla="*/ 27851 w 190500"/>
              <a:gd name="connsiteY39" fmla="*/ 10551 h 131518"/>
              <a:gd name="connsiteX40" fmla="*/ 13555 w 190500"/>
              <a:gd name="connsiteY40" fmla="*/ 14361 h 131518"/>
              <a:gd name="connsiteX41" fmla="*/ 10441 w 190500"/>
              <a:gd name="connsiteY41" fmla="*/ 16467 h 131518"/>
              <a:gd name="connsiteX42" fmla="*/ 9525 w 190500"/>
              <a:gd name="connsiteY42" fmla="*/ 19490 h 131518"/>
              <a:gd name="connsiteX43" fmla="*/ 9525 w 190500"/>
              <a:gd name="connsiteY43" fmla="*/ 105361 h 131518"/>
              <a:gd name="connsiteX44" fmla="*/ 11357 w 190500"/>
              <a:gd name="connsiteY44" fmla="*/ 109116 h 131518"/>
              <a:gd name="connsiteX45" fmla="*/ 15386 w 190500"/>
              <a:gd name="connsiteY45" fmla="*/ 109391 h 131518"/>
              <a:gd name="connsiteX46" fmla="*/ 27448 w 190500"/>
              <a:gd name="connsiteY46" fmla="*/ 106570 h 131518"/>
              <a:gd name="connsiteX47" fmla="*/ 42863 w 190500"/>
              <a:gd name="connsiteY47" fmla="*/ 105508 h 131518"/>
              <a:gd name="connsiteX48" fmla="*/ 100013 w 190500"/>
              <a:gd name="connsiteY48" fmla="*/ 117707 h 131518"/>
              <a:gd name="connsiteX49" fmla="*/ 123376 w 190500"/>
              <a:gd name="connsiteY49" fmla="*/ 108375 h 131518"/>
              <a:gd name="connsiteX50" fmla="*/ 147638 w 190500"/>
              <a:gd name="connsiteY50" fmla="*/ 105508 h 131518"/>
              <a:gd name="connsiteX51" fmla="*/ 163052 w 190500"/>
              <a:gd name="connsiteY51" fmla="*/ 106570 h 131518"/>
              <a:gd name="connsiteX52" fmla="*/ 175114 w 190500"/>
              <a:gd name="connsiteY52" fmla="*/ 109391 h 131518"/>
              <a:gd name="connsiteX53" fmla="*/ 179143 w 190500"/>
              <a:gd name="connsiteY53" fmla="*/ 109116 h 131518"/>
              <a:gd name="connsiteX54" fmla="*/ 180975 w 190500"/>
              <a:gd name="connsiteY54" fmla="*/ 105361 h 131518"/>
              <a:gd name="connsiteX55" fmla="*/ 180975 w 190500"/>
              <a:gd name="connsiteY55" fmla="*/ 19490 h 131518"/>
              <a:gd name="connsiteX56" fmla="*/ 180059 w 190500"/>
              <a:gd name="connsiteY56" fmla="*/ 16559 h 131518"/>
              <a:gd name="connsiteX57" fmla="*/ 176945 w 190500"/>
              <a:gd name="connsiteY57" fmla="*/ 14361 h 131518"/>
              <a:gd name="connsiteX58" fmla="*/ 162649 w 190500"/>
              <a:gd name="connsiteY58" fmla="*/ 10551 h 131518"/>
              <a:gd name="connsiteX59" fmla="*/ 147638 w 190500"/>
              <a:gd name="connsiteY59" fmla="*/ 9525 h 131518"/>
              <a:gd name="connsiteX60" fmla="*/ 122744 w 190500"/>
              <a:gd name="connsiteY60" fmla="*/ 13207 h 131518"/>
              <a:gd name="connsiteX61" fmla="*/ 100013 w 190500"/>
              <a:gd name="connsiteY61" fmla="*/ 24252 h 131518"/>
              <a:gd name="connsiteX62" fmla="*/ 100013 w 190500"/>
              <a:gd name="connsiteY62" fmla="*/ 117707 h 131518"/>
              <a:gd name="connsiteX63" fmla="*/ 95250 w 190500"/>
              <a:gd name="connsiteY63" fmla="*/ 131519 h 131518"/>
              <a:gd name="connsiteX64" fmla="*/ 70302 w 190500"/>
              <a:gd name="connsiteY64" fmla="*/ 119301 h 131518"/>
              <a:gd name="connsiteX65" fmla="*/ 42863 w 190500"/>
              <a:gd name="connsiteY65" fmla="*/ 115033 h 131518"/>
              <a:gd name="connsiteX66" fmla="*/ 28254 w 190500"/>
              <a:gd name="connsiteY66" fmla="*/ 116279 h 131518"/>
              <a:gd name="connsiteX67" fmla="*/ 14288 w 190500"/>
              <a:gd name="connsiteY67" fmla="*/ 120272 h 131518"/>
              <a:gd name="connsiteX68" fmla="*/ 4552 w 190500"/>
              <a:gd name="connsiteY68" fmla="*/ 119026 h 131518"/>
              <a:gd name="connsiteX69" fmla="*/ 0 w 190500"/>
              <a:gd name="connsiteY69" fmla="*/ 109868 h 131518"/>
              <a:gd name="connsiteX70" fmla="*/ 0 w 190500"/>
              <a:gd name="connsiteY70" fmla="*/ 17805 h 131518"/>
              <a:gd name="connsiteX71" fmla="*/ 1859 w 190500"/>
              <a:gd name="connsiteY71" fmla="*/ 11247 h 131518"/>
              <a:gd name="connsiteX72" fmla="*/ 7070 w 190500"/>
              <a:gd name="connsiteY72" fmla="*/ 7034 h 131518"/>
              <a:gd name="connsiteX73" fmla="*/ 24527 w 190500"/>
              <a:gd name="connsiteY73" fmla="*/ 1667 h 131518"/>
              <a:gd name="connsiteX74" fmla="*/ 42863 w 190500"/>
              <a:gd name="connsiteY74" fmla="*/ 0 h 131518"/>
              <a:gd name="connsiteX75" fmla="*/ 70164 w 190500"/>
              <a:gd name="connsiteY75" fmla="*/ 4030 h 131518"/>
              <a:gd name="connsiteX76" fmla="*/ 95250 w 190500"/>
              <a:gd name="connsiteY76" fmla="*/ 15753 h 131518"/>
              <a:gd name="connsiteX77" fmla="*/ 120336 w 190500"/>
              <a:gd name="connsiteY77" fmla="*/ 4030 h 131518"/>
              <a:gd name="connsiteX78" fmla="*/ 147638 w 190500"/>
              <a:gd name="connsiteY78" fmla="*/ 0 h 131518"/>
              <a:gd name="connsiteX79" fmla="*/ 165973 w 190500"/>
              <a:gd name="connsiteY79" fmla="*/ 1667 h 131518"/>
              <a:gd name="connsiteX80" fmla="*/ 183430 w 190500"/>
              <a:gd name="connsiteY80" fmla="*/ 7034 h 131518"/>
              <a:gd name="connsiteX81" fmla="*/ 188641 w 190500"/>
              <a:gd name="connsiteY81" fmla="*/ 11247 h 131518"/>
              <a:gd name="connsiteX82" fmla="*/ 190500 w 190500"/>
              <a:gd name="connsiteY82" fmla="*/ 17805 h 131518"/>
              <a:gd name="connsiteX83" fmla="*/ 190500 w 190500"/>
              <a:gd name="connsiteY83" fmla="*/ 109868 h 131518"/>
              <a:gd name="connsiteX84" fmla="*/ 185582 w 190500"/>
              <a:gd name="connsiteY84" fmla="*/ 118843 h 131518"/>
              <a:gd name="connsiteX85" fmla="*/ 175114 w 190500"/>
              <a:gd name="connsiteY85" fmla="*/ 119905 h 131518"/>
              <a:gd name="connsiteX86" fmla="*/ 161604 w 190500"/>
              <a:gd name="connsiteY86" fmla="*/ 116187 h 131518"/>
              <a:gd name="connsiteX87" fmla="*/ 147638 w 190500"/>
              <a:gd name="connsiteY87" fmla="*/ 115033 h 131518"/>
              <a:gd name="connsiteX88" fmla="*/ 120198 w 190500"/>
              <a:gd name="connsiteY88" fmla="*/ 119301 h 131518"/>
              <a:gd name="connsiteX89" fmla="*/ 95250 w 190500"/>
              <a:gd name="connsiteY89" fmla="*/ 131519 h 1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0500" h="131518">
                <a:moveTo>
                  <a:pt x="113201" y="44108"/>
                </a:moveTo>
                <a:lnTo>
                  <a:pt x="113201" y="35243"/>
                </a:lnTo>
                <a:cubicBezTo>
                  <a:pt x="118318" y="32654"/>
                  <a:pt x="123797" y="30712"/>
                  <a:pt x="129641" y="29418"/>
                </a:cubicBezTo>
                <a:cubicBezTo>
                  <a:pt x="135484" y="28123"/>
                  <a:pt x="141483" y="27476"/>
                  <a:pt x="147638" y="27476"/>
                </a:cubicBezTo>
                <a:cubicBezTo>
                  <a:pt x="151154" y="27476"/>
                  <a:pt x="154531" y="27702"/>
                  <a:pt x="157767" y="28154"/>
                </a:cubicBezTo>
                <a:cubicBezTo>
                  <a:pt x="161003" y="28606"/>
                  <a:pt x="164343" y="29247"/>
                  <a:pt x="167786" y="30077"/>
                </a:cubicBezTo>
                <a:lnTo>
                  <a:pt x="167786" y="38723"/>
                </a:lnTo>
                <a:cubicBezTo>
                  <a:pt x="164465" y="37661"/>
                  <a:pt x="161226" y="36925"/>
                  <a:pt x="158069" y="36516"/>
                </a:cubicBezTo>
                <a:cubicBezTo>
                  <a:pt x="154913" y="36107"/>
                  <a:pt x="151435" y="35902"/>
                  <a:pt x="147638" y="35902"/>
                </a:cubicBezTo>
                <a:cubicBezTo>
                  <a:pt x="141483" y="35902"/>
                  <a:pt x="135475" y="36595"/>
                  <a:pt x="129613" y="37981"/>
                </a:cubicBezTo>
                <a:cubicBezTo>
                  <a:pt x="123752" y="39367"/>
                  <a:pt x="118281" y="41409"/>
                  <a:pt x="113201" y="44108"/>
                </a:cubicBezTo>
                <a:close/>
                <a:moveTo>
                  <a:pt x="113201" y="96129"/>
                </a:moveTo>
                <a:lnTo>
                  <a:pt x="113201" y="86898"/>
                </a:lnTo>
                <a:cubicBezTo>
                  <a:pt x="118073" y="84309"/>
                  <a:pt x="123523" y="82367"/>
                  <a:pt x="129549" y="81073"/>
                </a:cubicBezTo>
                <a:cubicBezTo>
                  <a:pt x="135576" y="79778"/>
                  <a:pt x="141605" y="79131"/>
                  <a:pt x="147638" y="79131"/>
                </a:cubicBezTo>
                <a:cubicBezTo>
                  <a:pt x="151154" y="79131"/>
                  <a:pt x="154531" y="79357"/>
                  <a:pt x="157767" y="79809"/>
                </a:cubicBezTo>
                <a:cubicBezTo>
                  <a:pt x="161003" y="80260"/>
                  <a:pt x="164343" y="80901"/>
                  <a:pt x="167786" y="81732"/>
                </a:cubicBezTo>
                <a:lnTo>
                  <a:pt x="167786" y="90378"/>
                </a:lnTo>
                <a:cubicBezTo>
                  <a:pt x="164465" y="89315"/>
                  <a:pt x="161226" y="88580"/>
                  <a:pt x="158069" y="88171"/>
                </a:cubicBezTo>
                <a:cubicBezTo>
                  <a:pt x="154913" y="87761"/>
                  <a:pt x="151435" y="87557"/>
                  <a:pt x="147638" y="87557"/>
                </a:cubicBezTo>
                <a:cubicBezTo>
                  <a:pt x="141483" y="87557"/>
                  <a:pt x="135475" y="88302"/>
                  <a:pt x="129613" y="89792"/>
                </a:cubicBezTo>
                <a:cubicBezTo>
                  <a:pt x="123752" y="91281"/>
                  <a:pt x="118281" y="93394"/>
                  <a:pt x="113201" y="96129"/>
                </a:cubicBezTo>
                <a:close/>
                <a:moveTo>
                  <a:pt x="113201" y="70302"/>
                </a:moveTo>
                <a:lnTo>
                  <a:pt x="113201" y="61070"/>
                </a:lnTo>
                <a:cubicBezTo>
                  <a:pt x="118318" y="58481"/>
                  <a:pt x="123797" y="56539"/>
                  <a:pt x="129641" y="55245"/>
                </a:cubicBezTo>
                <a:cubicBezTo>
                  <a:pt x="135484" y="53951"/>
                  <a:pt x="141483" y="53304"/>
                  <a:pt x="147638" y="53304"/>
                </a:cubicBezTo>
                <a:cubicBezTo>
                  <a:pt x="151154" y="53304"/>
                  <a:pt x="154531" y="53529"/>
                  <a:pt x="157767" y="53981"/>
                </a:cubicBezTo>
                <a:cubicBezTo>
                  <a:pt x="161003" y="54433"/>
                  <a:pt x="164343" y="55074"/>
                  <a:pt x="167786" y="55905"/>
                </a:cubicBezTo>
                <a:lnTo>
                  <a:pt x="167786" y="64550"/>
                </a:lnTo>
                <a:cubicBezTo>
                  <a:pt x="164465" y="63488"/>
                  <a:pt x="161226" y="62752"/>
                  <a:pt x="158069" y="62343"/>
                </a:cubicBezTo>
                <a:cubicBezTo>
                  <a:pt x="154913" y="61934"/>
                  <a:pt x="151435" y="61729"/>
                  <a:pt x="147638" y="61729"/>
                </a:cubicBezTo>
                <a:cubicBezTo>
                  <a:pt x="141483" y="61729"/>
                  <a:pt x="135475" y="62483"/>
                  <a:pt x="129613" y="63992"/>
                </a:cubicBezTo>
                <a:cubicBezTo>
                  <a:pt x="123752" y="65500"/>
                  <a:pt x="118281" y="67603"/>
                  <a:pt x="113201" y="70302"/>
                </a:cubicBezTo>
                <a:close/>
                <a:moveTo>
                  <a:pt x="42863" y="105508"/>
                </a:moveTo>
                <a:cubicBezTo>
                  <a:pt x="51179" y="105508"/>
                  <a:pt x="59266" y="106463"/>
                  <a:pt x="67124" y="108375"/>
                </a:cubicBezTo>
                <a:cubicBezTo>
                  <a:pt x="74982" y="110286"/>
                  <a:pt x="82770" y="113396"/>
                  <a:pt x="90488" y="117707"/>
                </a:cubicBezTo>
                <a:lnTo>
                  <a:pt x="90488" y="24252"/>
                </a:lnTo>
                <a:cubicBezTo>
                  <a:pt x="83612" y="19343"/>
                  <a:pt x="76035" y="15661"/>
                  <a:pt x="67756" y="13207"/>
                </a:cubicBezTo>
                <a:cubicBezTo>
                  <a:pt x="59476" y="10752"/>
                  <a:pt x="51179" y="9525"/>
                  <a:pt x="42863" y="9525"/>
                </a:cubicBezTo>
                <a:cubicBezTo>
                  <a:pt x="37148" y="9525"/>
                  <a:pt x="32144" y="9867"/>
                  <a:pt x="27851" y="10551"/>
                </a:cubicBezTo>
                <a:cubicBezTo>
                  <a:pt x="23559" y="11235"/>
                  <a:pt x="18794" y="12505"/>
                  <a:pt x="13555" y="14361"/>
                </a:cubicBezTo>
                <a:cubicBezTo>
                  <a:pt x="12089" y="14849"/>
                  <a:pt x="11051" y="15551"/>
                  <a:pt x="10441" y="16467"/>
                </a:cubicBezTo>
                <a:cubicBezTo>
                  <a:pt x="9830" y="17383"/>
                  <a:pt x="9525" y="18391"/>
                  <a:pt x="9525" y="19490"/>
                </a:cubicBezTo>
                <a:lnTo>
                  <a:pt x="9525" y="105361"/>
                </a:lnTo>
                <a:cubicBezTo>
                  <a:pt x="9525" y="107071"/>
                  <a:pt x="10136" y="108323"/>
                  <a:pt x="11357" y="109116"/>
                </a:cubicBezTo>
                <a:cubicBezTo>
                  <a:pt x="12578" y="109910"/>
                  <a:pt x="13921" y="110002"/>
                  <a:pt x="15386" y="109391"/>
                </a:cubicBezTo>
                <a:cubicBezTo>
                  <a:pt x="18867" y="108219"/>
                  <a:pt x="22887" y="107279"/>
                  <a:pt x="27448" y="106570"/>
                </a:cubicBezTo>
                <a:cubicBezTo>
                  <a:pt x="32009" y="105862"/>
                  <a:pt x="37148" y="105508"/>
                  <a:pt x="42863" y="105508"/>
                </a:cubicBezTo>
                <a:close/>
                <a:moveTo>
                  <a:pt x="100013" y="117707"/>
                </a:moveTo>
                <a:cubicBezTo>
                  <a:pt x="107730" y="113396"/>
                  <a:pt x="115518" y="110286"/>
                  <a:pt x="123376" y="108375"/>
                </a:cubicBezTo>
                <a:cubicBezTo>
                  <a:pt x="131234" y="106463"/>
                  <a:pt x="139321" y="105508"/>
                  <a:pt x="147638" y="105508"/>
                </a:cubicBezTo>
                <a:cubicBezTo>
                  <a:pt x="153353" y="105508"/>
                  <a:pt x="158491" y="105862"/>
                  <a:pt x="163052" y="106570"/>
                </a:cubicBezTo>
                <a:cubicBezTo>
                  <a:pt x="167613" y="107279"/>
                  <a:pt x="171633" y="108219"/>
                  <a:pt x="175114" y="109391"/>
                </a:cubicBezTo>
                <a:cubicBezTo>
                  <a:pt x="176579" y="110002"/>
                  <a:pt x="177922" y="109910"/>
                  <a:pt x="179143" y="109116"/>
                </a:cubicBezTo>
                <a:cubicBezTo>
                  <a:pt x="180364" y="108323"/>
                  <a:pt x="180975" y="107071"/>
                  <a:pt x="180975" y="105361"/>
                </a:cubicBezTo>
                <a:lnTo>
                  <a:pt x="180975" y="19490"/>
                </a:lnTo>
                <a:cubicBezTo>
                  <a:pt x="180975" y="18391"/>
                  <a:pt x="180670" y="17414"/>
                  <a:pt x="180059" y="16559"/>
                </a:cubicBezTo>
                <a:cubicBezTo>
                  <a:pt x="179449" y="15704"/>
                  <a:pt x="178411" y="14971"/>
                  <a:pt x="176945" y="14361"/>
                </a:cubicBezTo>
                <a:cubicBezTo>
                  <a:pt x="171706" y="12505"/>
                  <a:pt x="166941" y="11235"/>
                  <a:pt x="162649" y="10551"/>
                </a:cubicBezTo>
                <a:cubicBezTo>
                  <a:pt x="158356" y="9867"/>
                  <a:pt x="153353" y="9525"/>
                  <a:pt x="147638" y="9525"/>
                </a:cubicBezTo>
                <a:cubicBezTo>
                  <a:pt x="139321" y="9525"/>
                  <a:pt x="131024" y="10752"/>
                  <a:pt x="122744" y="13207"/>
                </a:cubicBezTo>
                <a:cubicBezTo>
                  <a:pt x="114465" y="15661"/>
                  <a:pt x="106888" y="19343"/>
                  <a:pt x="100013" y="24252"/>
                </a:cubicBezTo>
                <a:lnTo>
                  <a:pt x="100013" y="117707"/>
                </a:lnTo>
                <a:close/>
                <a:moveTo>
                  <a:pt x="95250" y="131519"/>
                </a:moveTo>
                <a:cubicBezTo>
                  <a:pt x="87508" y="126219"/>
                  <a:pt x="79192" y="122146"/>
                  <a:pt x="70302" y="119301"/>
                </a:cubicBezTo>
                <a:cubicBezTo>
                  <a:pt x="61412" y="116456"/>
                  <a:pt x="52265" y="115033"/>
                  <a:pt x="42863" y="115033"/>
                </a:cubicBezTo>
                <a:cubicBezTo>
                  <a:pt x="37905" y="115033"/>
                  <a:pt x="33035" y="115448"/>
                  <a:pt x="28254" y="116279"/>
                </a:cubicBezTo>
                <a:cubicBezTo>
                  <a:pt x="23474" y="117109"/>
                  <a:pt x="18818" y="118440"/>
                  <a:pt x="14288" y="120272"/>
                </a:cubicBezTo>
                <a:cubicBezTo>
                  <a:pt x="10832" y="121652"/>
                  <a:pt x="7586" y="121236"/>
                  <a:pt x="4552" y="119026"/>
                </a:cubicBezTo>
                <a:cubicBezTo>
                  <a:pt x="1517" y="116816"/>
                  <a:pt x="0" y="113763"/>
                  <a:pt x="0" y="109868"/>
                </a:cubicBezTo>
                <a:lnTo>
                  <a:pt x="0" y="17805"/>
                </a:lnTo>
                <a:cubicBezTo>
                  <a:pt x="0" y="15448"/>
                  <a:pt x="620" y="13262"/>
                  <a:pt x="1859" y="11247"/>
                </a:cubicBezTo>
                <a:cubicBezTo>
                  <a:pt x="3099" y="9232"/>
                  <a:pt x="4836" y="7828"/>
                  <a:pt x="7070" y="7034"/>
                </a:cubicBezTo>
                <a:cubicBezTo>
                  <a:pt x="12663" y="4567"/>
                  <a:pt x="18482" y="2778"/>
                  <a:pt x="24527" y="1667"/>
                </a:cubicBezTo>
                <a:cubicBezTo>
                  <a:pt x="30572" y="556"/>
                  <a:pt x="36683" y="0"/>
                  <a:pt x="42863" y="0"/>
                </a:cubicBezTo>
                <a:cubicBezTo>
                  <a:pt x="52192" y="0"/>
                  <a:pt x="61293" y="1343"/>
                  <a:pt x="70164" y="4030"/>
                </a:cubicBezTo>
                <a:cubicBezTo>
                  <a:pt x="79036" y="6716"/>
                  <a:pt x="87398" y="10624"/>
                  <a:pt x="95250" y="15753"/>
                </a:cubicBezTo>
                <a:cubicBezTo>
                  <a:pt x="103102" y="10624"/>
                  <a:pt x="111464" y="6716"/>
                  <a:pt x="120336" y="4030"/>
                </a:cubicBezTo>
                <a:cubicBezTo>
                  <a:pt x="129207" y="1343"/>
                  <a:pt x="138308" y="0"/>
                  <a:pt x="147638" y="0"/>
                </a:cubicBezTo>
                <a:cubicBezTo>
                  <a:pt x="153817" y="0"/>
                  <a:pt x="159928" y="556"/>
                  <a:pt x="165973" y="1667"/>
                </a:cubicBezTo>
                <a:cubicBezTo>
                  <a:pt x="172018" y="2778"/>
                  <a:pt x="177837" y="4567"/>
                  <a:pt x="183430" y="7034"/>
                </a:cubicBezTo>
                <a:cubicBezTo>
                  <a:pt x="185664" y="7828"/>
                  <a:pt x="187401" y="9232"/>
                  <a:pt x="188641" y="11247"/>
                </a:cubicBezTo>
                <a:cubicBezTo>
                  <a:pt x="189880" y="13262"/>
                  <a:pt x="190500" y="15448"/>
                  <a:pt x="190500" y="17805"/>
                </a:cubicBezTo>
                <a:lnTo>
                  <a:pt x="190500" y="109868"/>
                </a:lnTo>
                <a:cubicBezTo>
                  <a:pt x="190500" y="113763"/>
                  <a:pt x="188861" y="116755"/>
                  <a:pt x="185582" y="118843"/>
                </a:cubicBezTo>
                <a:cubicBezTo>
                  <a:pt x="182303" y="120931"/>
                  <a:pt x="178814" y="121285"/>
                  <a:pt x="175114" y="119905"/>
                </a:cubicBezTo>
                <a:cubicBezTo>
                  <a:pt x="170705" y="118196"/>
                  <a:pt x="166202" y="116956"/>
                  <a:pt x="161604" y="116187"/>
                </a:cubicBezTo>
                <a:cubicBezTo>
                  <a:pt x="157007" y="115418"/>
                  <a:pt x="152351" y="115033"/>
                  <a:pt x="147638" y="115033"/>
                </a:cubicBezTo>
                <a:cubicBezTo>
                  <a:pt x="138235" y="115033"/>
                  <a:pt x="129088" y="116456"/>
                  <a:pt x="120198" y="119301"/>
                </a:cubicBezTo>
                <a:cubicBezTo>
                  <a:pt x="111308" y="122146"/>
                  <a:pt x="102992" y="126219"/>
                  <a:pt x="95250" y="131519"/>
                </a:cubicBez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014B7621-75AC-CD45-BB9C-2E8ED36A989F}"/>
              </a:ext>
            </a:extLst>
          </p:cNvPr>
          <p:cNvSpPr>
            <a:spLocks noChangeAspect="1"/>
          </p:cNvSpPr>
          <p:nvPr/>
        </p:nvSpPr>
        <p:spPr>
          <a:xfrm>
            <a:off x="4882953" y="2772719"/>
            <a:ext cx="432000" cy="369692"/>
          </a:xfrm>
          <a:custGeom>
            <a:avLst/>
            <a:gdLst>
              <a:gd name="connsiteX0" fmla="*/ 180975 w 190500"/>
              <a:gd name="connsiteY0" fmla="*/ 153133 h 163024"/>
              <a:gd name="connsiteX1" fmla="*/ 180975 w 190500"/>
              <a:gd name="connsiteY1" fmla="*/ 15386 h 163024"/>
              <a:gd name="connsiteX2" fmla="*/ 179326 w 190500"/>
              <a:gd name="connsiteY2" fmla="*/ 11174 h 163024"/>
              <a:gd name="connsiteX3" fmla="*/ 175114 w 190500"/>
              <a:gd name="connsiteY3" fmla="*/ 9525 h 163024"/>
              <a:gd name="connsiteX4" fmla="*/ 15386 w 190500"/>
              <a:gd name="connsiteY4" fmla="*/ 9525 h 163024"/>
              <a:gd name="connsiteX5" fmla="*/ 11174 w 190500"/>
              <a:gd name="connsiteY5" fmla="*/ 11174 h 163024"/>
              <a:gd name="connsiteX6" fmla="*/ 9525 w 190500"/>
              <a:gd name="connsiteY6" fmla="*/ 15386 h 163024"/>
              <a:gd name="connsiteX7" fmla="*/ 9525 w 190500"/>
              <a:gd name="connsiteY7" fmla="*/ 85725 h 163024"/>
              <a:gd name="connsiteX8" fmla="*/ 0 w 190500"/>
              <a:gd name="connsiteY8" fmla="*/ 85725 h 163024"/>
              <a:gd name="connsiteX9" fmla="*/ 0 w 190500"/>
              <a:gd name="connsiteY9" fmla="*/ 15386 h 163024"/>
              <a:gd name="connsiteX10" fmla="*/ 4520 w 190500"/>
              <a:gd name="connsiteY10" fmla="*/ 4520 h 163024"/>
              <a:gd name="connsiteX11" fmla="*/ 15387 w 190500"/>
              <a:gd name="connsiteY11" fmla="*/ 0 h 163024"/>
              <a:gd name="connsiteX12" fmla="*/ 175114 w 190500"/>
              <a:gd name="connsiteY12" fmla="*/ 0 h 163024"/>
              <a:gd name="connsiteX13" fmla="*/ 185980 w 190500"/>
              <a:gd name="connsiteY13" fmla="*/ 4520 h 163024"/>
              <a:gd name="connsiteX14" fmla="*/ 190500 w 190500"/>
              <a:gd name="connsiteY14" fmla="*/ 15386 h 163024"/>
              <a:gd name="connsiteX15" fmla="*/ 190500 w 190500"/>
              <a:gd name="connsiteY15" fmla="*/ 140128 h 163024"/>
              <a:gd name="connsiteX16" fmla="*/ 187835 w 190500"/>
              <a:gd name="connsiteY16" fmla="*/ 148269 h 163024"/>
              <a:gd name="connsiteX17" fmla="*/ 180975 w 190500"/>
              <a:gd name="connsiteY17" fmla="*/ 153133 h 163024"/>
              <a:gd name="connsiteX18" fmla="*/ 66675 w 190500"/>
              <a:gd name="connsiteY18" fmla="*/ 94151 h 163024"/>
              <a:gd name="connsiteX19" fmla="*/ 46494 w 190500"/>
              <a:gd name="connsiteY19" fmla="*/ 85757 h 163024"/>
              <a:gd name="connsiteX20" fmla="*/ 38100 w 190500"/>
              <a:gd name="connsiteY20" fmla="*/ 65576 h 163024"/>
              <a:gd name="connsiteX21" fmla="*/ 46494 w 190500"/>
              <a:gd name="connsiteY21" fmla="*/ 45395 h 163024"/>
              <a:gd name="connsiteX22" fmla="*/ 66675 w 190500"/>
              <a:gd name="connsiteY22" fmla="*/ 37001 h 163024"/>
              <a:gd name="connsiteX23" fmla="*/ 86856 w 190500"/>
              <a:gd name="connsiteY23" fmla="*/ 45395 h 163024"/>
              <a:gd name="connsiteX24" fmla="*/ 95250 w 190500"/>
              <a:gd name="connsiteY24" fmla="*/ 65576 h 163024"/>
              <a:gd name="connsiteX25" fmla="*/ 86856 w 190500"/>
              <a:gd name="connsiteY25" fmla="*/ 85757 h 163024"/>
              <a:gd name="connsiteX26" fmla="*/ 66675 w 190500"/>
              <a:gd name="connsiteY26" fmla="*/ 94151 h 163024"/>
              <a:gd name="connsiteX27" fmla="*/ 66675 w 190500"/>
              <a:gd name="connsiteY27" fmla="*/ 84626 h 163024"/>
              <a:gd name="connsiteX28" fmla="*/ 80129 w 190500"/>
              <a:gd name="connsiteY28" fmla="*/ 79030 h 163024"/>
              <a:gd name="connsiteX29" fmla="*/ 85725 w 190500"/>
              <a:gd name="connsiteY29" fmla="*/ 65576 h 163024"/>
              <a:gd name="connsiteX30" fmla="*/ 80129 w 190500"/>
              <a:gd name="connsiteY30" fmla="*/ 52122 h 163024"/>
              <a:gd name="connsiteX31" fmla="*/ 66675 w 190500"/>
              <a:gd name="connsiteY31" fmla="*/ 46526 h 163024"/>
              <a:gd name="connsiteX32" fmla="*/ 53221 w 190500"/>
              <a:gd name="connsiteY32" fmla="*/ 52122 h 163024"/>
              <a:gd name="connsiteX33" fmla="*/ 47625 w 190500"/>
              <a:gd name="connsiteY33" fmla="*/ 65576 h 163024"/>
              <a:gd name="connsiteX34" fmla="*/ 53221 w 190500"/>
              <a:gd name="connsiteY34" fmla="*/ 79030 h 163024"/>
              <a:gd name="connsiteX35" fmla="*/ 66675 w 190500"/>
              <a:gd name="connsiteY35" fmla="*/ 84626 h 163024"/>
              <a:gd name="connsiteX36" fmla="*/ 0 w 190500"/>
              <a:gd name="connsiteY36" fmla="*/ 163024 h 163024"/>
              <a:gd name="connsiteX37" fmla="*/ 0 w 190500"/>
              <a:gd name="connsiteY37" fmla="*/ 147344 h 163024"/>
              <a:gd name="connsiteX38" fmla="*/ 3434 w 190500"/>
              <a:gd name="connsiteY38" fmla="*/ 136308 h 163024"/>
              <a:gd name="connsiteX39" fmla="*/ 12676 w 190500"/>
              <a:gd name="connsiteY39" fmla="*/ 128331 h 163024"/>
              <a:gd name="connsiteX40" fmla="*/ 39657 w 190500"/>
              <a:gd name="connsiteY40" fmla="*/ 118632 h 163024"/>
              <a:gd name="connsiteX41" fmla="*/ 66675 w 190500"/>
              <a:gd name="connsiteY41" fmla="*/ 115399 h 163024"/>
              <a:gd name="connsiteX42" fmla="*/ 93693 w 190500"/>
              <a:gd name="connsiteY42" fmla="*/ 118632 h 163024"/>
              <a:gd name="connsiteX43" fmla="*/ 120674 w 190500"/>
              <a:gd name="connsiteY43" fmla="*/ 128331 h 163024"/>
              <a:gd name="connsiteX44" fmla="*/ 129916 w 190500"/>
              <a:gd name="connsiteY44" fmla="*/ 136308 h 163024"/>
              <a:gd name="connsiteX45" fmla="*/ 133350 w 190500"/>
              <a:gd name="connsiteY45" fmla="*/ 147344 h 163024"/>
              <a:gd name="connsiteX46" fmla="*/ 133350 w 190500"/>
              <a:gd name="connsiteY46" fmla="*/ 163024 h 163024"/>
              <a:gd name="connsiteX47" fmla="*/ 0 w 190500"/>
              <a:gd name="connsiteY47" fmla="*/ 163024 h 163024"/>
              <a:gd name="connsiteX48" fmla="*/ 9525 w 190500"/>
              <a:gd name="connsiteY48" fmla="*/ 153499 h 163024"/>
              <a:gd name="connsiteX49" fmla="*/ 123825 w 190500"/>
              <a:gd name="connsiteY49" fmla="*/ 153499 h 163024"/>
              <a:gd name="connsiteX50" fmla="*/ 123825 w 190500"/>
              <a:gd name="connsiteY50" fmla="*/ 147344 h 163024"/>
              <a:gd name="connsiteX51" fmla="*/ 121783 w 190500"/>
              <a:gd name="connsiteY51" fmla="*/ 141391 h 163024"/>
              <a:gd name="connsiteX52" fmla="*/ 116132 w 190500"/>
              <a:gd name="connsiteY52" fmla="*/ 136684 h 163024"/>
              <a:gd name="connsiteX53" fmla="*/ 91882 w 190500"/>
              <a:gd name="connsiteY53" fmla="*/ 127956 h 163024"/>
              <a:gd name="connsiteX54" fmla="*/ 66675 w 190500"/>
              <a:gd name="connsiteY54" fmla="*/ 124924 h 163024"/>
              <a:gd name="connsiteX55" fmla="*/ 41468 w 190500"/>
              <a:gd name="connsiteY55" fmla="*/ 127956 h 163024"/>
              <a:gd name="connsiteX56" fmla="*/ 17218 w 190500"/>
              <a:gd name="connsiteY56" fmla="*/ 136684 h 163024"/>
              <a:gd name="connsiteX57" fmla="*/ 11567 w 190500"/>
              <a:gd name="connsiteY57" fmla="*/ 141391 h 163024"/>
              <a:gd name="connsiteX58" fmla="*/ 9525 w 190500"/>
              <a:gd name="connsiteY58" fmla="*/ 147344 h 163024"/>
              <a:gd name="connsiteX59" fmla="*/ 9525 w 190500"/>
              <a:gd name="connsiteY59" fmla="*/ 153499 h 16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0500" h="163024">
                <a:moveTo>
                  <a:pt x="180975" y="153133"/>
                </a:moveTo>
                <a:lnTo>
                  <a:pt x="180975" y="15386"/>
                </a:lnTo>
                <a:cubicBezTo>
                  <a:pt x="180975" y="13677"/>
                  <a:pt x="180425" y="12273"/>
                  <a:pt x="179326" y="11174"/>
                </a:cubicBezTo>
                <a:cubicBezTo>
                  <a:pt x="178227" y="10075"/>
                  <a:pt x="176823" y="9525"/>
                  <a:pt x="175114" y="9525"/>
                </a:cubicBezTo>
                <a:lnTo>
                  <a:pt x="15386" y="9525"/>
                </a:lnTo>
                <a:cubicBezTo>
                  <a:pt x="13677" y="9525"/>
                  <a:pt x="12273" y="10075"/>
                  <a:pt x="11174" y="11174"/>
                </a:cubicBezTo>
                <a:cubicBezTo>
                  <a:pt x="10075" y="12273"/>
                  <a:pt x="9525" y="13677"/>
                  <a:pt x="9525" y="15386"/>
                </a:cubicBezTo>
                <a:lnTo>
                  <a:pt x="9525" y="85725"/>
                </a:lnTo>
                <a:lnTo>
                  <a:pt x="0" y="85725"/>
                </a:lnTo>
                <a:lnTo>
                  <a:pt x="0" y="15386"/>
                </a:lnTo>
                <a:cubicBezTo>
                  <a:pt x="0" y="11155"/>
                  <a:pt x="1507" y="7533"/>
                  <a:pt x="4520" y="4520"/>
                </a:cubicBezTo>
                <a:cubicBezTo>
                  <a:pt x="7533" y="1507"/>
                  <a:pt x="11155" y="0"/>
                  <a:pt x="15387" y="0"/>
                </a:cubicBezTo>
                <a:lnTo>
                  <a:pt x="175114" y="0"/>
                </a:lnTo>
                <a:cubicBezTo>
                  <a:pt x="179345" y="0"/>
                  <a:pt x="182967" y="1507"/>
                  <a:pt x="185980" y="4520"/>
                </a:cubicBezTo>
                <a:cubicBezTo>
                  <a:pt x="188993" y="7533"/>
                  <a:pt x="190500" y="11155"/>
                  <a:pt x="190500" y="15386"/>
                </a:cubicBezTo>
                <a:lnTo>
                  <a:pt x="190500" y="140128"/>
                </a:lnTo>
                <a:cubicBezTo>
                  <a:pt x="190500" y="143168"/>
                  <a:pt x="189612" y="145882"/>
                  <a:pt x="187835" y="148269"/>
                </a:cubicBezTo>
                <a:cubicBezTo>
                  <a:pt x="186058" y="150657"/>
                  <a:pt x="183771" y="152278"/>
                  <a:pt x="180975" y="153133"/>
                </a:cubicBezTo>
                <a:close/>
                <a:moveTo>
                  <a:pt x="66675" y="94151"/>
                </a:moveTo>
                <a:cubicBezTo>
                  <a:pt x="58817" y="94151"/>
                  <a:pt x="52090" y="91353"/>
                  <a:pt x="46494" y="85757"/>
                </a:cubicBezTo>
                <a:cubicBezTo>
                  <a:pt x="40898" y="80161"/>
                  <a:pt x="38100" y="73434"/>
                  <a:pt x="38100" y="65576"/>
                </a:cubicBezTo>
                <a:cubicBezTo>
                  <a:pt x="38100" y="57718"/>
                  <a:pt x="40898" y="50991"/>
                  <a:pt x="46494" y="45395"/>
                </a:cubicBezTo>
                <a:cubicBezTo>
                  <a:pt x="52090" y="39799"/>
                  <a:pt x="58817" y="37001"/>
                  <a:pt x="66675" y="37001"/>
                </a:cubicBezTo>
                <a:cubicBezTo>
                  <a:pt x="74533" y="37001"/>
                  <a:pt x="81260" y="39799"/>
                  <a:pt x="86856" y="45395"/>
                </a:cubicBezTo>
                <a:cubicBezTo>
                  <a:pt x="92452" y="50991"/>
                  <a:pt x="95250" y="57718"/>
                  <a:pt x="95250" y="65576"/>
                </a:cubicBezTo>
                <a:cubicBezTo>
                  <a:pt x="95250" y="73434"/>
                  <a:pt x="92452" y="80161"/>
                  <a:pt x="86856" y="85757"/>
                </a:cubicBezTo>
                <a:cubicBezTo>
                  <a:pt x="81260" y="91353"/>
                  <a:pt x="74533" y="94151"/>
                  <a:pt x="66675" y="94151"/>
                </a:cubicBezTo>
                <a:close/>
                <a:moveTo>
                  <a:pt x="66675" y="84626"/>
                </a:moveTo>
                <a:cubicBezTo>
                  <a:pt x="71914" y="84626"/>
                  <a:pt x="76398" y="82761"/>
                  <a:pt x="80129" y="79030"/>
                </a:cubicBezTo>
                <a:cubicBezTo>
                  <a:pt x="83860" y="75299"/>
                  <a:pt x="85725" y="70815"/>
                  <a:pt x="85725" y="65576"/>
                </a:cubicBezTo>
                <a:cubicBezTo>
                  <a:pt x="85725" y="60337"/>
                  <a:pt x="83860" y="55853"/>
                  <a:pt x="80129" y="52122"/>
                </a:cubicBezTo>
                <a:cubicBezTo>
                  <a:pt x="76398" y="48391"/>
                  <a:pt x="71914" y="46526"/>
                  <a:pt x="66675" y="46526"/>
                </a:cubicBezTo>
                <a:cubicBezTo>
                  <a:pt x="61436" y="46526"/>
                  <a:pt x="56952" y="48391"/>
                  <a:pt x="53221" y="52122"/>
                </a:cubicBezTo>
                <a:cubicBezTo>
                  <a:pt x="49490" y="55853"/>
                  <a:pt x="47625" y="60337"/>
                  <a:pt x="47625" y="65576"/>
                </a:cubicBezTo>
                <a:cubicBezTo>
                  <a:pt x="47625" y="70815"/>
                  <a:pt x="49490" y="75299"/>
                  <a:pt x="53221" y="79030"/>
                </a:cubicBezTo>
                <a:cubicBezTo>
                  <a:pt x="56952" y="82761"/>
                  <a:pt x="61436" y="84626"/>
                  <a:pt x="66675" y="84626"/>
                </a:cubicBezTo>
                <a:close/>
                <a:moveTo>
                  <a:pt x="0" y="163024"/>
                </a:moveTo>
                <a:lnTo>
                  <a:pt x="0" y="147344"/>
                </a:lnTo>
                <a:cubicBezTo>
                  <a:pt x="0" y="143412"/>
                  <a:pt x="1145" y="139734"/>
                  <a:pt x="3434" y="136308"/>
                </a:cubicBezTo>
                <a:cubicBezTo>
                  <a:pt x="5724" y="132883"/>
                  <a:pt x="8805" y="130224"/>
                  <a:pt x="12676" y="128331"/>
                </a:cubicBezTo>
                <a:cubicBezTo>
                  <a:pt x="21663" y="124020"/>
                  <a:pt x="30657" y="120787"/>
                  <a:pt x="39657" y="118632"/>
                </a:cubicBezTo>
                <a:cubicBezTo>
                  <a:pt x="48657" y="116477"/>
                  <a:pt x="57663" y="115399"/>
                  <a:pt x="66675" y="115399"/>
                </a:cubicBezTo>
                <a:cubicBezTo>
                  <a:pt x="75687" y="115399"/>
                  <a:pt x="84693" y="116477"/>
                  <a:pt x="93693" y="118632"/>
                </a:cubicBezTo>
                <a:cubicBezTo>
                  <a:pt x="102693" y="120787"/>
                  <a:pt x="111687" y="124020"/>
                  <a:pt x="120674" y="128331"/>
                </a:cubicBezTo>
                <a:cubicBezTo>
                  <a:pt x="124545" y="130224"/>
                  <a:pt x="127626" y="132883"/>
                  <a:pt x="129916" y="136308"/>
                </a:cubicBezTo>
                <a:cubicBezTo>
                  <a:pt x="132205" y="139734"/>
                  <a:pt x="133350" y="143412"/>
                  <a:pt x="133350" y="147344"/>
                </a:cubicBezTo>
                <a:lnTo>
                  <a:pt x="133350" y="163024"/>
                </a:lnTo>
                <a:lnTo>
                  <a:pt x="0" y="163024"/>
                </a:lnTo>
                <a:close/>
                <a:moveTo>
                  <a:pt x="9525" y="153499"/>
                </a:moveTo>
                <a:lnTo>
                  <a:pt x="123825" y="153499"/>
                </a:lnTo>
                <a:lnTo>
                  <a:pt x="123825" y="147344"/>
                </a:lnTo>
                <a:cubicBezTo>
                  <a:pt x="123825" y="145232"/>
                  <a:pt x="123144" y="143248"/>
                  <a:pt x="121783" y="141391"/>
                </a:cubicBezTo>
                <a:cubicBezTo>
                  <a:pt x="120421" y="139535"/>
                  <a:pt x="118537" y="137966"/>
                  <a:pt x="116132" y="136684"/>
                </a:cubicBezTo>
                <a:cubicBezTo>
                  <a:pt x="108292" y="132886"/>
                  <a:pt x="100209" y="129977"/>
                  <a:pt x="91882" y="127956"/>
                </a:cubicBezTo>
                <a:cubicBezTo>
                  <a:pt x="83555" y="125934"/>
                  <a:pt x="75153" y="124924"/>
                  <a:pt x="66675" y="124924"/>
                </a:cubicBezTo>
                <a:cubicBezTo>
                  <a:pt x="58197" y="124924"/>
                  <a:pt x="49795" y="125934"/>
                  <a:pt x="41468" y="127956"/>
                </a:cubicBezTo>
                <a:cubicBezTo>
                  <a:pt x="33141" y="129977"/>
                  <a:pt x="25058" y="132886"/>
                  <a:pt x="17218" y="136684"/>
                </a:cubicBezTo>
                <a:cubicBezTo>
                  <a:pt x="14813" y="137966"/>
                  <a:pt x="12929" y="139535"/>
                  <a:pt x="11567" y="141391"/>
                </a:cubicBezTo>
                <a:cubicBezTo>
                  <a:pt x="10206" y="143248"/>
                  <a:pt x="9525" y="145232"/>
                  <a:pt x="9525" y="147344"/>
                </a:cubicBezTo>
                <a:lnTo>
                  <a:pt x="9525" y="153499"/>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ACB92EDB-8298-0F45-B973-D8394177235C}"/>
              </a:ext>
            </a:extLst>
          </p:cNvPr>
          <p:cNvSpPr>
            <a:spLocks noChangeAspect="1"/>
          </p:cNvSpPr>
          <p:nvPr/>
        </p:nvSpPr>
        <p:spPr>
          <a:xfrm>
            <a:off x="4911336" y="4080940"/>
            <a:ext cx="375235" cy="432000"/>
          </a:xfrm>
          <a:custGeom>
            <a:avLst/>
            <a:gdLst>
              <a:gd name="connsiteX0" fmla="*/ 85725 w 142875"/>
              <a:gd name="connsiteY0" fmla="*/ 164490 h 164489"/>
              <a:gd name="connsiteX1" fmla="*/ 85175 w 142875"/>
              <a:gd name="connsiteY1" fmla="*/ 142875 h 164489"/>
              <a:gd name="connsiteX2" fmla="*/ 71438 w 142875"/>
              <a:gd name="connsiteY2" fmla="*/ 142875 h 164489"/>
              <a:gd name="connsiteX3" fmla="*/ 20827 w 142875"/>
              <a:gd name="connsiteY3" fmla="*/ 122048 h 164489"/>
              <a:gd name="connsiteX4" fmla="*/ 0 w 142875"/>
              <a:gd name="connsiteY4" fmla="*/ 71438 h 164489"/>
              <a:gd name="connsiteX5" fmla="*/ 20827 w 142875"/>
              <a:gd name="connsiteY5" fmla="*/ 20827 h 164489"/>
              <a:gd name="connsiteX6" fmla="*/ 71438 w 142875"/>
              <a:gd name="connsiteY6" fmla="*/ 0 h 164489"/>
              <a:gd name="connsiteX7" fmla="*/ 99326 w 142875"/>
              <a:gd name="connsiteY7" fmla="*/ 5578 h 164489"/>
              <a:gd name="connsiteX8" fmla="*/ 122021 w 142875"/>
              <a:gd name="connsiteY8" fmla="*/ 20854 h 164489"/>
              <a:gd name="connsiteX9" fmla="*/ 137297 w 142875"/>
              <a:gd name="connsiteY9" fmla="*/ 43549 h 164489"/>
              <a:gd name="connsiteX10" fmla="*/ 142875 w 142875"/>
              <a:gd name="connsiteY10" fmla="*/ 71438 h 164489"/>
              <a:gd name="connsiteX11" fmla="*/ 138598 w 142875"/>
              <a:gd name="connsiteY11" fmla="*/ 99408 h 164489"/>
              <a:gd name="connsiteX12" fmla="*/ 126765 w 142875"/>
              <a:gd name="connsiteY12" fmla="*/ 124759 h 164489"/>
              <a:gd name="connsiteX13" fmla="*/ 108667 w 142875"/>
              <a:gd name="connsiteY13" fmla="*/ 146758 h 164489"/>
              <a:gd name="connsiteX14" fmla="*/ 85725 w 142875"/>
              <a:gd name="connsiteY14" fmla="*/ 164490 h 164489"/>
              <a:gd name="connsiteX15" fmla="*/ 95250 w 142875"/>
              <a:gd name="connsiteY15" fmla="*/ 146209 h 164489"/>
              <a:gd name="connsiteX16" fmla="*/ 122753 w 142875"/>
              <a:gd name="connsiteY16" fmla="*/ 112752 h 164489"/>
              <a:gd name="connsiteX17" fmla="*/ 133350 w 142875"/>
              <a:gd name="connsiteY17" fmla="*/ 71438 h 164489"/>
              <a:gd name="connsiteX18" fmla="*/ 115372 w 142875"/>
              <a:gd name="connsiteY18" fmla="*/ 27503 h 164489"/>
              <a:gd name="connsiteX19" fmla="*/ 71438 w 142875"/>
              <a:gd name="connsiteY19" fmla="*/ 9525 h 164489"/>
              <a:gd name="connsiteX20" fmla="*/ 27503 w 142875"/>
              <a:gd name="connsiteY20" fmla="*/ 27503 h 164489"/>
              <a:gd name="connsiteX21" fmla="*/ 9525 w 142875"/>
              <a:gd name="connsiteY21" fmla="*/ 71438 h 164489"/>
              <a:gd name="connsiteX22" fmla="*/ 27503 w 142875"/>
              <a:gd name="connsiteY22" fmla="*/ 115372 h 164489"/>
              <a:gd name="connsiteX23" fmla="*/ 71438 w 142875"/>
              <a:gd name="connsiteY23" fmla="*/ 133350 h 164489"/>
              <a:gd name="connsiteX24" fmla="*/ 95250 w 142875"/>
              <a:gd name="connsiteY24" fmla="*/ 133350 h 164489"/>
              <a:gd name="connsiteX25" fmla="*/ 95250 w 142875"/>
              <a:gd name="connsiteY25" fmla="*/ 146209 h 164489"/>
              <a:gd name="connsiteX26" fmla="*/ 71749 w 142875"/>
              <a:gd name="connsiteY26" fmla="*/ 119740 h 164489"/>
              <a:gd name="connsiteX27" fmla="*/ 76731 w 142875"/>
              <a:gd name="connsiteY27" fmla="*/ 117707 h 164489"/>
              <a:gd name="connsiteX28" fmla="*/ 78764 w 142875"/>
              <a:gd name="connsiteY28" fmla="*/ 112725 h 164489"/>
              <a:gd name="connsiteX29" fmla="*/ 76731 w 142875"/>
              <a:gd name="connsiteY29" fmla="*/ 107743 h 164489"/>
              <a:gd name="connsiteX30" fmla="*/ 71749 w 142875"/>
              <a:gd name="connsiteY30" fmla="*/ 105709 h 164489"/>
              <a:gd name="connsiteX31" fmla="*/ 66767 w 142875"/>
              <a:gd name="connsiteY31" fmla="*/ 107743 h 164489"/>
              <a:gd name="connsiteX32" fmla="*/ 64733 w 142875"/>
              <a:gd name="connsiteY32" fmla="*/ 112725 h 164489"/>
              <a:gd name="connsiteX33" fmla="*/ 66767 w 142875"/>
              <a:gd name="connsiteY33" fmla="*/ 117707 h 164489"/>
              <a:gd name="connsiteX34" fmla="*/ 71749 w 142875"/>
              <a:gd name="connsiteY34" fmla="*/ 119740 h 164489"/>
              <a:gd name="connsiteX35" fmla="*/ 67591 w 142875"/>
              <a:gd name="connsiteY35" fmla="*/ 91880 h 164489"/>
              <a:gd name="connsiteX36" fmla="*/ 76017 w 142875"/>
              <a:gd name="connsiteY36" fmla="*/ 91880 h 164489"/>
              <a:gd name="connsiteX37" fmla="*/ 78270 w 142875"/>
              <a:gd name="connsiteY37" fmla="*/ 82611 h 164489"/>
              <a:gd name="connsiteX38" fmla="*/ 87227 w 142875"/>
              <a:gd name="connsiteY38" fmla="*/ 72134 h 164489"/>
              <a:gd name="connsiteX39" fmla="*/ 93730 w 142875"/>
              <a:gd name="connsiteY39" fmla="*/ 63762 h 164489"/>
              <a:gd name="connsiteX40" fmla="*/ 96129 w 142875"/>
              <a:gd name="connsiteY40" fmla="*/ 53963 h 164489"/>
              <a:gd name="connsiteX41" fmla="*/ 89013 w 142875"/>
              <a:gd name="connsiteY41" fmla="*/ 37761 h 164489"/>
              <a:gd name="connsiteX42" fmla="*/ 71804 w 142875"/>
              <a:gd name="connsiteY42" fmla="*/ 31872 h 164489"/>
              <a:gd name="connsiteX43" fmla="*/ 56839 w 142875"/>
              <a:gd name="connsiteY43" fmla="*/ 36699 h 164489"/>
              <a:gd name="connsiteX44" fmla="*/ 47845 w 142875"/>
              <a:gd name="connsiteY44" fmla="*/ 48211 h 164489"/>
              <a:gd name="connsiteX45" fmla="*/ 55685 w 142875"/>
              <a:gd name="connsiteY45" fmla="*/ 51252 h 164489"/>
              <a:gd name="connsiteX46" fmla="*/ 61308 w 142875"/>
              <a:gd name="connsiteY46" fmla="*/ 43549 h 164489"/>
              <a:gd name="connsiteX47" fmla="*/ 71804 w 142875"/>
              <a:gd name="connsiteY47" fmla="*/ 40078 h 164489"/>
              <a:gd name="connsiteX48" fmla="*/ 83738 w 142875"/>
              <a:gd name="connsiteY48" fmla="*/ 44474 h 164489"/>
              <a:gd name="connsiteX49" fmla="*/ 87593 w 142875"/>
              <a:gd name="connsiteY49" fmla="*/ 54073 h 164489"/>
              <a:gd name="connsiteX50" fmla="*/ 85120 w 142875"/>
              <a:gd name="connsiteY50" fmla="*/ 62160 h 164489"/>
              <a:gd name="connsiteX51" fmla="*/ 78764 w 142875"/>
              <a:gd name="connsiteY51" fmla="*/ 69349 h 164489"/>
              <a:gd name="connsiteX52" fmla="*/ 69743 w 142875"/>
              <a:gd name="connsiteY52" fmla="*/ 80202 h 164489"/>
              <a:gd name="connsiteX53" fmla="*/ 67591 w 142875"/>
              <a:gd name="connsiteY53" fmla="*/ 91880 h 1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2875" h="164489">
                <a:moveTo>
                  <a:pt x="85725" y="164490"/>
                </a:moveTo>
                <a:lnTo>
                  <a:pt x="85175" y="142875"/>
                </a:lnTo>
                <a:lnTo>
                  <a:pt x="71438" y="142875"/>
                </a:lnTo>
                <a:cubicBezTo>
                  <a:pt x="51582" y="142875"/>
                  <a:pt x="34711" y="135933"/>
                  <a:pt x="20827" y="122048"/>
                </a:cubicBezTo>
                <a:cubicBezTo>
                  <a:pt x="6942" y="108164"/>
                  <a:pt x="0" y="91293"/>
                  <a:pt x="0" y="71438"/>
                </a:cubicBezTo>
                <a:cubicBezTo>
                  <a:pt x="0" y="51582"/>
                  <a:pt x="6942" y="34711"/>
                  <a:pt x="20827" y="20827"/>
                </a:cubicBezTo>
                <a:cubicBezTo>
                  <a:pt x="34711" y="6942"/>
                  <a:pt x="51582" y="0"/>
                  <a:pt x="71438" y="0"/>
                </a:cubicBezTo>
                <a:cubicBezTo>
                  <a:pt x="81366" y="0"/>
                  <a:pt x="90662" y="1859"/>
                  <a:pt x="99326" y="5578"/>
                </a:cubicBezTo>
                <a:cubicBezTo>
                  <a:pt x="107990" y="9296"/>
                  <a:pt x="115555" y="14388"/>
                  <a:pt x="122021" y="20854"/>
                </a:cubicBezTo>
                <a:cubicBezTo>
                  <a:pt x="128487" y="27320"/>
                  <a:pt x="133579" y="34885"/>
                  <a:pt x="137297" y="43549"/>
                </a:cubicBezTo>
                <a:cubicBezTo>
                  <a:pt x="141016" y="52213"/>
                  <a:pt x="142875" y="61509"/>
                  <a:pt x="142875" y="71438"/>
                </a:cubicBezTo>
                <a:cubicBezTo>
                  <a:pt x="142875" y="81146"/>
                  <a:pt x="141449" y="90469"/>
                  <a:pt x="138598" y="99408"/>
                </a:cubicBezTo>
                <a:cubicBezTo>
                  <a:pt x="135747" y="108347"/>
                  <a:pt x="131802" y="116797"/>
                  <a:pt x="126765" y="124759"/>
                </a:cubicBezTo>
                <a:cubicBezTo>
                  <a:pt x="121728" y="132721"/>
                  <a:pt x="115695" y="140054"/>
                  <a:pt x="108667" y="146758"/>
                </a:cubicBezTo>
                <a:cubicBezTo>
                  <a:pt x="101640" y="153463"/>
                  <a:pt x="93992" y="159373"/>
                  <a:pt x="85725" y="164490"/>
                </a:cubicBezTo>
                <a:close/>
                <a:moveTo>
                  <a:pt x="95250" y="146209"/>
                </a:moveTo>
                <a:cubicBezTo>
                  <a:pt x="106521" y="136684"/>
                  <a:pt x="115689" y="125532"/>
                  <a:pt x="122753" y="112752"/>
                </a:cubicBezTo>
                <a:cubicBezTo>
                  <a:pt x="129818" y="99973"/>
                  <a:pt x="133350" y="86201"/>
                  <a:pt x="133350" y="71438"/>
                </a:cubicBezTo>
                <a:cubicBezTo>
                  <a:pt x="133350" y="54134"/>
                  <a:pt x="127357" y="39489"/>
                  <a:pt x="115372" y="27503"/>
                </a:cubicBezTo>
                <a:cubicBezTo>
                  <a:pt x="103386" y="15518"/>
                  <a:pt x="88741" y="9525"/>
                  <a:pt x="71438" y="9525"/>
                </a:cubicBezTo>
                <a:cubicBezTo>
                  <a:pt x="54134" y="9525"/>
                  <a:pt x="39489" y="15518"/>
                  <a:pt x="27503" y="27503"/>
                </a:cubicBezTo>
                <a:cubicBezTo>
                  <a:pt x="15518" y="39489"/>
                  <a:pt x="9525" y="54134"/>
                  <a:pt x="9525" y="71438"/>
                </a:cubicBezTo>
                <a:cubicBezTo>
                  <a:pt x="9525" y="88741"/>
                  <a:pt x="15518" y="103386"/>
                  <a:pt x="27503" y="115372"/>
                </a:cubicBezTo>
                <a:cubicBezTo>
                  <a:pt x="39489" y="127357"/>
                  <a:pt x="54134" y="133350"/>
                  <a:pt x="71438" y="133350"/>
                </a:cubicBezTo>
                <a:lnTo>
                  <a:pt x="95250" y="133350"/>
                </a:lnTo>
                <a:lnTo>
                  <a:pt x="95250" y="146209"/>
                </a:lnTo>
                <a:close/>
                <a:moveTo>
                  <a:pt x="71749" y="119740"/>
                </a:moveTo>
                <a:cubicBezTo>
                  <a:pt x="73715" y="119740"/>
                  <a:pt x="75376" y="119063"/>
                  <a:pt x="76731" y="117707"/>
                </a:cubicBezTo>
                <a:cubicBezTo>
                  <a:pt x="78087" y="116352"/>
                  <a:pt x="78764" y="114691"/>
                  <a:pt x="78764" y="112725"/>
                </a:cubicBezTo>
                <a:cubicBezTo>
                  <a:pt x="78764" y="110759"/>
                  <a:pt x="78087" y="109098"/>
                  <a:pt x="76731" y="107743"/>
                </a:cubicBezTo>
                <a:cubicBezTo>
                  <a:pt x="75376" y="106387"/>
                  <a:pt x="73715" y="105709"/>
                  <a:pt x="71749" y="105709"/>
                </a:cubicBezTo>
                <a:cubicBezTo>
                  <a:pt x="69783" y="105709"/>
                  <a:pt x="68122" y="106387"/>
                  <a:pt x="66767" y="107743"/>
                </a:cubicBezTo>
                <a:cubicBezTo>
                  <a:pt x="65411" y="109098"/>
                  <a:pt x="64733" y="110759"/>
                  <a:pt x="64733" y="112725"/>
                </a:cubicBezTo>
                <a:cubicBezTo>
                  <a:pt x="64733" y="114691"/>
                  <a:pt x="65411" y="116352"/>
                  <a:pt x="66767" y="117707"/>
                </a:cubicBezTo>
                <a:cubicBezTo>
                  <a:pt x="68122" y="119063"/>
                  <a:pt x="69783" y="119740"/>
                  <a:pt x="71749" y="119740"/>
                </a:cubicBezTo>
                <a:close/>
                <a:moveTo>
                  <a:pt x="67591" y="91880"/>
                </a:moveTo>
                <a:lnTo>
                  <a:pt x="76017" y="91880"/>
                </a:lnTo>
                <a:cubicBezTo>
                  <a:pt x="76261" y="87972"/>
                  <a:pt x="77012" y="84882"/>
                  <a:pt x="78270" y="82611"/>
                </a:cubicBezTo>
                <a:cubicBezTo>
                  <a:pt x="79528" y="80340"/>
                  <a:pt x="82513" y="76847"/>
                  <a:pt x="87227" y="72134"/>
                </a:cubicBezTo>
                <a:cubicBezTo>
                  <a:pt x="89963" y="69398"/>
                  <a:pt x="92130" y="66608"/>
                  <a:pt x="93730" y="63762"/>
                </a:cubicBezTo>
                <a:cubicBezTo>
                  <a:pt x="95329" y="60917"/>
                  <a:pt x="96129" y="57651"/>
                  <a:pt x="96129" y="53963"/>
                </a:cubicBezTo>
                <a:cubicBezTo>
                  <a:pt x="96129" y="47088"/>
                  <a:pt x="93757" y="41687"/>
                  <a:pt x="89013" y="37761"/>
                </a:cubicBezTo>
                <a:cubicBezTo>
                  <a:pt x="84269" y="33835"/>
                  <a:pt x="78532" y="31872"/>
                  <a:pt x="71804" y="31872"/>
                </a:cubicBezTo>
                <a:cubicBezTo>
                  <a:pt x="65918" y="31872"/>
                  <a:pt x="60929" y="33481"/>
                  <a:pt x="56839" y="36699"/>
                </a:cubicBezTo>
                <a:cubicBezTo>
                  <a:pt x="52748" y="39917"/>
                  <a:pt x="49750" y="43754"/>
                  <a:pt x="47845" y="48211"/>
                </a:cubicBezTo>
                <a:lnTo>
                  <a:pt x="55685" y="51252"/>
                </a:lnTo>
                <a:cubicBezTo>
                  <a:pt x="56967" y="48431"/>
                  <a:pt x="58841" y="45864"/>
                  <a:pt x="61308" y="43549"/>
                </a:cubicBezTo>
                <a:cubicBezTo>
                  <a:pt x="63775" y="41235"/>
                  <a:pt x="67273" y="40078"/>
                  <a:pt x="71804" y="40078"/>
                </a:cubicBezTo>
                <a:cubicBezTo>
                  <a:pt x="77189" y="40078"/>
                  <a:pt x="81167" y="41544"/>
                  <a:pt x="83738" y="44474"/>
                </a:cubicBezTo>
                <a:cubicBezTo>
                  <a:pt x="86308" y="47405"/>
                  <a:pt x="87593" y="50605"/>
                  <a:pt x="87593" y="54073"/>
                </a:cubicBezTo>
                <a:cubicBezTo>
                  <a:pt x="87593" y="57260"/>
                  <a:pt x="86769" y="59956"/>
                  <a:pt x="85120" y="62160"/>
                </a:cubicBezTo>
                <a:cubicBezTo>
                  <a:pt x="83472" y="64364"/>
                  <a:pt x="81353" y="66760"/>
                  <a:pt x="78764" y="69349"/>
                </a:cubicBezTo>
                <a:cubicBezTo>
                  <a:pt x="74185" y="73379"/>
                  <a:pt x="71178" y="76997"/>
                  <a:pt x="69743" y="80202"/>
                </a:cubicBezTo>
                <a:cubicBezTo>
                  <a:pt x="68308" y="83408"/>
                  <a:pt x="67591" y="87300"/>
                  <a:pt x="67591" y="91880"/>
                </a:cubicBezTo>
                <a:close/>
              </a:path>
            </a:pathLst>
          </a:custGeom>
          <a:solidFill>
            <a:schemeClr val="bg1"/>
          </a:solidFill>
          <a:ln w="238" cap="flat">
            <a:noFill/>
            <a:prstDash val="solid"/>
            <a:miter/>
          </a:ln>
        </p:spPr>
        <p:txBody>
          <a:bodyPr rtlCol="0" anchor="ctr"/>
          <a:lstStyle/>
          <a:p>
            <a:endParaRPr lang="en-RO"/>
          </a:p>
        </p:txBody>
      </p:sp>
      <p:sp>
        <p:nvSpPr>
          <p:cNvPr id="36" name="Graphic 9">
            <a:extLst>
              <a:ext uri="{FF2B5EF4-FFF2-40B4-BE49-F238E27FC236}">
                <a16:creationId xmlns:a16="http://schemas.microsoft.com/office/drawing/2014/main" id="{8DB28A89-A9B2-004E-84AD-3B331A979EC3}"/>
              </a:ext>
            </a:extLst>
          </p:cNvPr>
          <p:cNvSpPr>
            <a:spLocks noChangeAspect="1"/>
          </p:cNvSpPr>
          <p:nvPr/>
        </p:nvSpPr>
        <p:spPr>
          <a:xfrm>
            <a:off x="645701" y="2741566"/>
            <a:ext cx="432000" cy="432000"/>
          </a:xfrm>
          <a:custGeom>
            <a:avLst/>
            <a:gdLst>
              <a:gd name="connsiteX0" fmla="*/ 120455 w 171450"/>
              <a:gd name="connsiteY0" fmla="*/ 127195 h 171450"/>
              <a:gd name="connsiteX1" fmla="*/ 127195 w 171450"/>
              <a:gd name="connsiteY1" fmla="*/ 120455 h 171450"/>
              <a:gd name="connsiteX2" fmla="*/ 90488 w 171450"/>
              <a:gd name="connsiteY2" fmla="*/ 83742 h 171450"/>
              <a:gd name="connsiteX3" fmla="*/ 90488 w 171450"/>
              <a:gd name="connsiteY3" fmla="*/ 38100 h 171450"/>
              <a:gd name="connsiteX4" fmla="*/ 80963 w 171450"/>
              <a:gd name="connsiteY4" fmla="*/ 38100 h 171450"/>
              <a:gd name="connsiteX5" fmla="*/ 80963 w 171450"/>
              <a:gd name="connsiteY5" fmla="*/ 87703 h 171450"/>
              <a:gd name="connsiteX6" fmla="*/ 120455 w 171450"/>
              <a:gd name="connsiteY6" fmla="*/ 127195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660 w 171450"/>
              <a:gd name="connsiteY25" fmla="*/ 139660 h 171450"/>
              <a:gd name="connsiteX26" fmla="*/ 161925 w 171450"/>
              <a:gd name="connsiteY26" fmla="*/ 85725 h 171450"/>
              <a:gd name="connsiteX27" fmla="*/ 139660 w 171450"/>
              <a:gd name="connsiteY27" fmla="*/ 31790 h 171450"/>
              <a:gd name="connsiteX28" fmla="*/ 85725 w 171450"/>
              <a:gd name="connsiteY28" fmla="*/ 9525 h 171450"/>
              <a:gd name="connsiteX29" fmla="*/ 31790 w 171450"/>
              <a:gd name="connsiteY29" fmla="*/ 31790 h 171450"/>
              <a:gd name="connsiteX30" fmla="*/ 9525 w 171450"/>
              <a:gd name="connsiteY30" fmla="*/ 85725 h 171450"/>
              <a:gd name="connsiteX31" fmla="*/ 31790 w 171450"/>
              <a:gd name="connsiteY31" fmla="*/ 139660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120455" y="127195"/>
                </a:moveTo>
                <a:lnTo>
                  <a:pt x="127195" y="120455"/>
                </a:lnTo>
                <a:lnTo>
                  <a:pt x="90488" y="83742"/>
                </a:lnTo>
                <a:lnTo>
                  <a:pt x="90488" y="38100"/>
                </a:lnTo>
                <a:lnTo>
                  <a:pt x="80963" y="38100"/>
                </a:lnTo>
                <a:lnTo>
                  <a:pt x="80963" y="87703"/>
                </a:lnTo>
                <a:lnTo>
                  <a:pt x="120455" y="12719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839" y="161925"/>
                  <a:pt x="124817" y="154503"/>
                  <a:pt x="139660" y="139660"/>
                </a:cubicBezTo>
                <a:cubicBezTo>
                  <a:pt x="154503" y="124817"/>
                  <a:pt x="161925" y="106839"/>
                  <a:pt x="161925" y="85725"/>
                </a:cubicBezTo>
                <a:cubicBezTo>
                  <a:pt x="161925" y="64611"/>
                  <a:pt x="154503" y="46633"/>
                  <a:pt x="139660" y="31790"/>
                </a:cubicBezTo>
                <a:cubicBezTo>
                  <a:pt x="124817" y="16947"/>
                  <a:pt x="106839"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3975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Instructor contact information</a:t>
            </a:r>
            <a:endParaRPr lang="en-GB" sz="3200" b="1" spc="-50" dirty="0">
              <a:solidFill>
                <a:srgbClr val="3D6C9D"/>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362634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B0798-210B-5C4A-F204-9F343988E85C}"/>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345758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69EAD8A7-FC2B-0747-ABA9-91CA6A32B0FB}"/>
              </a:ext>
            </a:extLst>
          </p:cNvPr>
          <p:cNvSpPr/>
          <p:nvPr/>
        </p:nvSpPr>
        <p:spPr>
          <a:xfrm>
            <a:off x="5096385" y="189784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561DEDAF-C285-7040-B3E6-79B66E883EF7}"/>
              </a:ext>
            </a:extLst>
          </p:cNvPr>
          <p:cNvSpPr/>
          <p:nvPr/>
        </p:nvSpPr>
        <p:spPr>
          <a:xfrm>
            <a:off x="5096385" y="3226706"/>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27F150B6-2392-C149-9C5E-6C16AECE6741}"/>
              </a:ext>
            </a:extLst>
          </p:cNvPr>
          <p:cNvSpPr/>
          <p:nvPr/>
        </p:nvSpPr>
        <p:spPr>
          <a:xfrm>
            <a:off x="860417" y="1897842"/>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48D6472D-D220-D545-83F2-64BC95D627E4}"/>
              </a:ext>
            </a:extLst>
          </p:cNvPr>
          <p:cNvSpPr/>
          <p:nvPr/>
        </p:nvSpPr>
        <p:spPr>
          <a:xfrm>
            <a:off x="860417" y="3226706"/>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Rounded Rectangle 27">
            <a:extLst>
              <a:ext uri="{FF2B5EF4-FFF2-40B4-BE49-F238E27FC236}">
                <a16:creationId xmlns:a16="http://schemas.microsoft.com/office/drawing/2014/main" id="{02C59B4D-471D-F24B-9468-381610188990}"/>
              </a:ext>
            </a:extLst>
          </p:cNvPr>
          <p:cNvSpPr/>
          <p:nvPr/>
        </p:nvSpPr>
        <p:spPr>
          <a:xfrm>
            <a:off x="860417" y="455556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Methodology</a:t>
            </a:r>
          </a:p>
        </p:txBody>
      </p:sp>
      <p:sp>
        <p:nvSpPr>
          <p:cNvPr id="3" name="TextBox 2">
            <a:extLst>
              <a:ext uri="{FF2B5EF4-FFF2-40B4-BE49-F238E27FC236}">
                <a16:creationId xmlns:a16="http://schemas.microsoft.com/office/drawing/2014/main" id="{C197A54C-DE30-B442-B433-D88AA2323F69}"/>
              </a:ext>
            </a:extLst>
          </p:cNvPr>
          <p:cNvSpPr txBox="1"/>
          <p:nvPr/>
        </p:nvSpPr>
        <p:spPr>
          <a:xfrm>
            <a:off x="1436512" y="2098732"/>
            <a:ext cx="2755118" cy="246221"/>
          </a:xfrm>
          <a:prstGeom prst="rect">
            <a:avLst/>
          </a:prstGeom>
          <a:noFill/>
        </p:spPr>
        <p:txBody>
          <a:bodyPr wrap="square" lIns="0" tIns="0" rIns="0" bIns="0" rtlCol="0">
            <a:spAutoFit/>
          </a:bodyPr>
          <a:lstStyle/>
          <a:p>
            <a:r>
              <a:rPr lang="en-GB" sz="1600" dirty="0" err="1">
                <a:solidFill>
                  <a:schemeClr val="tx1"/>
                </a:solidFill>
              </a:rPr>
              <a:t>Lectures</a:t>
            </a:r>
            <a:endParaRPr lang="en-GB" sz="1600" dirty="0">
              <a:solidFill>
                <a:schemeClr val="tx1"/>
              </a:solidFill>
            </a:endParaRPr>
          </a:p>
        </p:txBody>
      </p:sp>
      <p:sp>
        <p:nvSpPr>
          <p:cNvPr id="4" name="Google Shape;140;p4">
            <a:extLst>
              <a:ext uri="{FF2B5EF4-FFF2-40B4-BE49-F238E27FC236}">
                <a16:creationId xmlns:a16="http://schemas.microsoft.com/office/drawing/2014/main" id="{5FF8F884-988F-A543-9071-D23407208EA8}"/>
              </a:ext>
            </a:extLst>
          </p:cNvPr>
          <p:cNvSpPr>
            <a:spLocks noChangeAspect="1"/>
          </p:cNvSpPr>
          <p:nvPr/>
        </p:nvSpPr>
        <p:spPr>
          <a:xfrm>
            <a:off x="429701" y="178984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0;p4">
            <a:extLst>
              <a:ext uri="{FF2B5EF4-FFF2-40B4-BE49-F238E27FC236}">
                <a16:creationId xmlns:a16="http://schemas.microsoft.com/office/drawing/2014/main" id="{234D1BC5-4855-1344-9A3F-D65F5AC55CE2}"/>
              </a:ext>
            </a:extLst>
          </p:cNvPr>
          <p:cNvSpPr>
            <a:spLocks noChangeAspect="1"/>
          </p:cNvSpPr>
          <p:nvPr/>
        </p:nvSpPr>
        <p:spPr>
          <a:xfrm>
            <a:off x="429701" y="311870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E07790FF-CCB1-C94D-A1F6-844837A57C77}"/>
              </a:ext>
            </a:extLst>
          </p:cNvPr>
          <p:cNvSpPr>
            <a:spLocks noChangeAspect="1"/>
          </p:cNvSpPr>
          <p:nvPr/>
        </p:nvSpPr>
        <p:spPr>
          <a:xfrm>
            <a:off x="429701" y="444756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E8DA826D-1CA6-3242-BFB2-816DBCCD63A3}"/>
              </a:ext>
            </a:extLst>
          </p:cNvPr>
          <p:cNvSpPr txBox="1"/>
          <p:nvPr/>
        </p:nvSpPr>
        <p:spPr>
          <a:xfrm>
            <a:off x="1436512" y="3427596"/>
            <a:ext cx="2755118" cy="246221"/>
          </a:xfrm>
          <a:prstGeom prst="rect">
            <a:avLst/>
          </a:prstGeom>
          <a:noFill/>
        </p:spPr>
        <p:txBody>
          <a:bodyPr wrap="square" lIns="0" tIns="0" rIns="0" bIns="0" rtlCol="0">
            <a:spAutoFit/>
          </a:bodyPr>
          <a:lstStyle/>
          <a:p>
            <a:r>
              <a:rPr lang="en-GB" sz="1600" dirty="0" err="1">
                <a:solidFill>
                  <a:schemeClr val="tx1"/>
                </a:solidFill>
              </a:rPr>
              <a:t>Additional reading</a:t>
            </a:r>
            <a:endParaRPr lang="en-GB" sz="1600" dirty="0">
              <a:solidFill>
                <a:schemeClr val="tx1"/>
              </a:solidFill>
            </a:endParaRPr>
          </a:p>
        </p:txBody>
      </p:sp>
      <p:sp>
        <p:nvSpPr>
          <p:cNvPr id="15" name="TextBox 14">
            <a:extLst>
              <a:ext uri="{FF2B5EF4-FFF2-40B4-BE49-F238E27FC236}">
                <a16:creationId xmlns:a16="http://schemas.microsoft.com/office/drawing/2014/main" id="{BEB4B4D0-8444-3842-A627-916649C6B031}"/>
              </a:ext>
            </a:extLst>
          </p:cNvPr>
          <p:cNvSpPr txBox="1"/>
          <p:nvPr/>
        </p:nvSpPr>
        <p:spPr>
          <a:xfrm>
            <a:off x="1436512" y="4756458"/>
            <a:ext cx="2755118" cy="246221"/>
          </a:xfrm>
          <a:prstGeom prst="rect">
            <a:avLst/>
          </a:prstGeom>
          <a:noFill/>
        </p:spPr>
        <p:txBody>
          <a:bodyPr wrap="square" lIns="0" tIns="0" rIns="0" bIns="0" rtlCol="0">
            <a:spAutoFit/>
          </a:bodyPr>
          <a:lstStyle/>
          <a:p>
            <a:r>
              <a:rPr lang="en-GB" sz="1600" dirty="0" err="1">
                <a:solidFill>
                  <a:schemeClr val="tx1"/>
                </a:solidFill>
              </a:rPr>
              <a:t>Brief oral report presentations</a:t>
            </a:r>
            <a:endParaRPr lang="en-GB" sz="1600" dirty="0">
              <a:solidFill>
                <a:schemeClr val="tx1"/>
              </a:solidFill>
            </a:endParaRPr>
          </a:p>
        </p:txBody>
      </p:sp>
      <p:sp>
        <p:nvSpPr>
          <p:cNvPr id="16" name="TextBox 15">
            <a:extLst>
              <a:ext uri="{FF2B5EF4-FFF2-40B4-BE49-F238E27FC236}">
                <a16:creationId xmlns:a16="http://schemas.microsoft.com/office/drawing/2014/main" id="{BCD411B4-BF62-7F41-A692-7C064CAD4130}"/>
              </a:ext>
            </a:extLst>
          </p:cNvPr>
          <p:cNvSpPr txBox="1"/>
          <p:nvPr/>
        </p:nvSpPr>
        <p:spPr>
          <a:xfrm>
            <a:off x="5673764" y="2098729"/>
            <a:ext cx="2666982" cy="246221"/>
          </a:xfrm>
          <a:prstGeom prst="rect">
            <a:avLst/>
          </a:prstGeom>
          <a:noFill/>
        </p:spPr>
        <p:txBody>
          <a:bodyPr wrap="square" lIns="0" tIns="0" rIns="0" bIns="0" rtlCol="0">
            <a:spAutoFit/>
          </a:bodyPr>
          <a:lstStyle/>
          <a:p>
            <a:r>
              <a:rPr lang="en-GB" sz="1600" dirty="0" err="1">
                <a:solidFill>
                  <a:schemeClr val="tx1"/>
                </a:solidFill>
              </a:rPr>
              <a:t>Group work on case studies</a:t>
            </a:r>
            <a:endParaRPr lang="en-GB" sz="1600" dirty="0">
              <a:solidFill>
                <a:schemeClr val="tx1"/>
              </a:solidFill>
            </a:endParaRPr>
          </a:p>
        </p:txBody>
      </p:sp>
      <p:sp>
        <p:nvSpPr>
          <p:cNvPr id="17" name="Google Shape;140;p4">
            <a:extLst>
              <a:ext uri="{FF2B5EF4-FFF2-40B4-BE49-F238E27FC236}">
                <a16:creationId xmlns:a16="http://schemas.microsoft.com/office/drawing/2014/main" id="{683C76CD-4415-1644-8B60-EBE399DBF237}"/>
              </a:ext>
            </a:extLst>
          </p:cNvPr>
          <p:cNvSpPr>
            <a:spLocks noChangeAspect="1"/>
          </p:cNvSpPr>
          <p:nvPr/>
        </p:nvSpPr>
        <p:spPr>
          <a:xfrm>
            <a:off x="4666953" y="178984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a:extLst>
              <a:ext uri="{FF2B5EF4-FFF2-40B4-BE49-F238E27FC236}">
                <a16:creationId xmlns:a16="http://schemas.microsoft.com/office/drawing/2014/main" id="{0A626967-2FE3-BE47-8901-011F65BDFDA9}"/>
              </a:ext>
            </a:extLst>
          </p:cNvPr>
          <p:cNvSpPr>
            <a:spLocks noChangeAspect="1"/>
          </p:cNvSpPr>
          <p:nvPr/>
        </p:nvSpPr>
        <p:spPr>
          <a:xfrm>
            <a:off x="4666953" y="311870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24DEDC4F-7E70-2249-B332-C4D1E8D39E0B}"/>
              </a:ext>
            </a:extLst>
          </p:cNvPr>
          <p:cNvSpPr txBox="1"/>
          <p:nvPr/>
        </p:nvSpPr>
        <p:spPr>
          <a:xfrm>
            <a:off x="5673764" y="3427596"/>
            <a:ext cx="2527444" cy="246221"/>
          </a:xfrm>
          <a:prstGeom prst="rect">
            <a:avLst/>
          </a:prstGeom>
          <a:noFill/>
        </p:spPr>
        <p:txBody>
          <a:bodyPr wrap="square" lIns="0" tIns="0" rIns="0" bIns="0" rtlCol="0">
            <a:spAutoFit/>
          </a:bodyPr>
          <a:lstStyle/>
          <a:p>
            <a:r>
              <a:rPr lang="en-GB" sz="1600" dirty="0" err="1">
                <a:solidFill>
                  <a:schemeClr val="tx1"/>
                </a:solidFill>
              </a:rPr>
              <a:t>Exams</a:t>
            </a:r>
            <a:endParaRPr lang="en-GB" sz="1600" dirty="0">
              <a:solidFill>
                <a:schemeClr val="tx1"/>
              </a:solidFill>
            </a:endParaRPr>
          </a:p>
        </p:txBody>
      </p:sp>
      <p:sp>
        <p:nvSpPr>
          <p:cNvPr id="8" name="Graphic 6">
            <a:extLst>
              <a:ext uri="{FF2B5EF4-FFF2-40B4-BE49-F238E27FC236}">
                <a16:creationId xmlns:a16="http://schemas.microsoft.com/office/drawing/2014/main" id="{7A97BCCF-EB1C-324D-A40E-B67FFEAF0825}"/>
              </a:ext>
            </a:extLst>
          </p:cNvPr>
          <p:cNvSpPr>
            <a:spLocks noChangeAspect="1"/>
          </p:cNvSpPr>
          <p:nvPr/>
        </p:nvSpPr>
        <p:spPr>
          <a:xfrm>
            <a:off x="4846953" y="2119194"/>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12" name="Graphic 10">
            <a:extLst>
              <a:ext uri="{FF2B5EF4-FFF2-40B4-BE49-F238E27FC236}">
                <a16:creationId xmlns:a16="http://schemas.microsoft.com/office/drawing/2014/main" id="{66FD846C-7A71-1E41-ADE3-9D2D10F5955E}"/>
              </a:ext>
            </a:extLst>
          </p:cNvPr>
          <p:cNvSpPr>
            <a:spLocks noChangeAspect="1"/>
          </p:cNvSpPr>
          <p:nvPr/>
        </p:nvSpPr>
        <p:spPr>
          <a:xfrm>
            <a:off x="627701" y="3389156"/>
            <a:ext cx="468000" cy="323101"/>
          </a:xfrm>
          <a:custGeom>
            <a:avLst/>
            <a:gdLst>
              <a:gd name="connsiteX0" fmla="*/ 113201 w 190500"/>
              <a:gd name="connsiteY0" fmla="*/ 44108 h 131518"/>
              <a:gd name="connsiteX1" fmla="*/ 113201 w 190500"/>
              <a:gd name="connsiteY1" fmla="*/ 35243 h 131518"/>
              <a:gd name="connsiteX2" fmla="*/ 129641 w 190500"/>
              <a:gd name="connsiteY2" fmla="*/ 29418 h 131518"/>
              <a:gd name="connsiteX3" fmla="*/ 147638 w 190500"/>
              <a:gd name="connsiteY3" fmla="*/ 27476 h 131518"/>
              <a:gd name="connsiteX4" fmla="*/ 157767 w 190500"/>
              <a:gd name="connsiteY4" fmla="*/ 28154 h 131518"/>
              <a:gd name="connsiteX5" fmla="*/ 167786 w 190500"/>
              <a:gd name="connsiteY5" fmla="*/ 30077 h 131518"/>
              <a:gd name="connsiteX6" fmla="*/ 167786 w 190500"/>
              <a:gd name="connsiteY6" fmla="*/ 38723 h 131518"/>
              <a:gd name="connsiteX7" fmla="*/ 158069 w 190500"/>
              <a:gd name="connsiteY7" fmla="*/ 36516 h 131518"/>
              <a:gd name="connsiteX8" fmla="*/ 147638 w 190500"/>
              <a:gd name="connsiteY8" fmla="*/ 35902 h 131518"/>
              <a:gd name="connsiteX9" fmla="*/ 129613 w 190500"/>
              <a:gd name="connsiteY9" fmla="*/ 37981 h 131518"/>
              <a:gd name="connsiteX10" fmla="*/ 113201 w 190500"/>
              <a:gd name="connsiteY10" fmla="*/ 44108 h 131518"/>
              <a:gd name="connsiteX11" fmla="*/ 113201 w 190500"/>
              <a:gd name="connsiteY11" fmla="*/ 96129 h 131518"/>
              <a:gd name="connsiteX12" fmla="*/ 113201 w 190500"/>
              <a:gd name="connsiteY12" fmla="*/ 86898 h 131518"/>
              <a:gd name="connsiteX13" fmla="*/ 129549 w 190500"/>
              <a:gd name="connsiteY13" fmla="*/ 81073 h 131518"/>
              <a:gd name="connsiteX14" fmla="*/ 147638 w 190500"/>
              <a:gd name="connsiteY14" fmla="*/ 79131 h 131518"/>
              <a:gd name="connsiteX15" fmla="*/ 157767 w 190500"/>
              <a:gd name="connsiteY15" fmla="*/ 79809 h 131518"/>
              <a:gd name="connsiteX16" fmla="*/ 167786 w 190500"/>
              <a:gd name="connsiteY16" fmla="*/ 81732 h 131518"/>
              <a:gd name="connsiteX17" fmla="*/ 167786 w 190500"/>
              <a:gd name="connsiteY17" fmla="*/ 90378 h 131518"/>
              <a:gd name="connsiteX18" fmla="*/ 158069 w 190500"/>
              <a:gd name="connsiteY18" fmla="*/ 88171 h 131518"/>
              <a:gd name="connsiteX19" fmla="*/ 147638 w 190500"/>
              <a:gd name="connsiteY19" fmla="*/ 87557 h 131518"/>
              <a:gd name="connsiteX20" fmla="*/ 129613 w 190500"/>
              <a:gd name="connsiteY20" fmla="*/ 89792 h 131518"/>
              <a:gd name="connsiteX21" fmla="*/ 113201 w 190500"/>
              <a:gd name="connsiteY21" fmla="*/ 96129 h 131518"/>
              <a:gd name="connsiteX22" fmla="*/ 113201 w 190500"/>
              <a:gd name="connsiteY22" fmla="*/ 70302 h 131518"/>
              <a:gd name="connsiteX23" fmla="*/ 113201 w 190500"/>
              <a:gd name="connsiteY23" fmla="*/ 61070 h 131518"/>
              <a:gd name="connsiteX24" fmla="*/ 129641 w 190500"/>
              <a:gd name="connsiteY24" fmla="*/ 55245 h 131518"/>
              <a:gd name="connsiteX25" fmla="*/ 147638 w 190500"/>
              <a:gd name="connsiteY25" fmla="*/ 53304 h 131518"/>
              <a:gd name="connsiteX26" fmla="*/ 157767 w 190500"/>
              <a:gd name="connsiteY26" fmla="*/ 53981 h 131518"/>
              <a:gd name="connsiteX27" fmla="*/ 167786 w 190500"/>
              <a:gd name="connsiteY27" fmla="*/ 55905 h 131518"/>
              <a:gd name="connsiteX28" fmla="*/ 167786 w 190500"/>
              <a:gd name="connsiteY28" fmla="*/ 64550 h 131518"/>
              <a:gd name="connsiteX29" fmla="*/ 158069 w 190500"/>
              <a:gd name="connsiteY29" fmla="*/ 62343 h 131518"/>
              <a:gd name="connsiteX30" fmla="*/ 147638 w 190500"/>
              <a:gd name="connsiteY30" fmla="*/ 61729 h 131518"/>
              <a:gd name="connsiteX31" fmla="*/ 129613 w 190500"/>
              <a:gd name="connsiteY31" fmla="*/ 63992 h 131518"/>
              <a:gd name="connsiteX32" fmla="*/ 113201 w 190500"/>
              <a:gd name="connsiteY32" fmla="*/ 70302 h 131518"/>
              <a:gd name="connsiteX33" fmla="*/ 42863 w 190500"/>
              <a:gd name="connsiteY33" fmla="*/ 105508 h 131518"/>
              <a:gd name="connsiteX34" fmla="*/ 67124 w 190500"/>
              <a:gd name="connsiteY34" fmla="*/ 108375 h 131518"/>
              <a:gd name="connsiteX35" fmla="*/ 90488 w 190500"/>
              <a:gd name="connsiteY35" fmla="*/ 117707 h 131518"/>
              <a:gd name="connsiteX36" fmla="*/ 90488 w 190500"/>
              <a:gd name="connsiteY36" fmla="*/ 24252 h 131518"/>
              <a:gd name="connsiteX37" fmla="*/ 67756 w 190500"/>
              <a:gd name="connsiteY37" fmla="*/ 13207 h 131518"/>
              <a:gd name="connsiteX38" fmla="*/ 42863 w 190500"/>
              <a:gd name="connsiteY38" fmla="*/ 9525 h 131518"/>
              <a:gd name="connsiteX39" fmla="*/ 27851 w 190500"/>
              <a:gd name="connsiteY39" fmla="*/ 10551 h 131518"/>
              <a:gd name="connsiteX40" fmla="*/ 13555 w 190500"/>
              <a:gd name="connsiteY40" fmla="*/ 14361 h 131518"/>
              <a:gd name="connsiteX41" fmla="*/ 10441 w 190500"/>
              <a:gd name="connsiteY41" fmla="*/ 16467 h 131518"/>
              <a:gd name="connsiteX42" fmla="*/ 9525 w 190500"/>
              <a:gd name="connsiteY42" fmla="*/ 19490 h 131518"/>
              <a:gd name="connsiteX43" fmla="*/ 9525 w 190500"/>
              <a:gd name="connsiteY43" fmla="*/ 105361 h 131518"/>
              <a:gd name="connsiteX44" fmla="*/ 11357 w 190500"/>
              <a:gd name="connsiteY44" fmla="*/ 109116 h 131518"/>
              <a:gd name="connsiteX45" fmla="*/ 15386 w 190500"/>
              <a:gd name="connsiteY45" fmla="*/ 109391 h 131518"/>
              <a:gd name="connsiteX46" fmla="*/ 27448 w 190500"/>
              <a:gd name="connsiteY46" fmla="*/ 106570 h 131518"/>
              <a:gd name="connsiteX47" fmla="*/ 42863 w 190500"/>
              <a:gd name="connsiteY47" fmla="*/ 105508 h 131518"/>
              <a:gd name="connsiteX48" fmla="*/ 100013 w 190500"/>
              <a:gd name="connsiteY48" fmla="*/ 117707 h 131518"/>
              <a:gd name="connsiteX49" fmla="*/ 123376 w 190500"/>
              <a:gd name="connsiteY49" fmla="*/ 108375 h 131518"/>
              <a:gd name="connsiteX50" fmla="*/ 147638 w 190500"/>
              <a:gd name="connsiteY50" fmla="*/ 105508 h 131518"/>
              <a:gd name="connsiteX51" fmla="*/ 163052 w 190500"/>
              <a:gd name="connsiteY51" fmla="*/ 106570 h 131518"/>
              <a:gd name="connsiteX52" fmla="*/ 175114 w 190500"/>
              <a:gd name="connsiteY52" fmla="*/ 109391 h 131518"/>
              <a:gd name="connsiteX53" fmla="*/ 179143 w 190500"/>
              <a:gd name="connsiteY53" fmla="*/ 109116 h 131518"/>
              <a:gd name="connsiteX54" fmla="*/ 180975 w 190500"/>
              <a:gd name="connsiteY54" fmla="*/ 105361 h 131518"/>
              <a:gd name="connsiteX55" fmla="*/ 180975 w 190500"/>
              <a:gd name="connsiteY55" fmla="*/ 19490 h 131518"/>
              <a:gd name="connsiteX56" fmla="*/ 180059 w 190500"/>
              <a:gd name="connsiteY56" fmla="*/ 16559 h 131518"/>
              <a:gd name="connsiteX57" fmla="*/ 176945 w 190500"/>
              <a:gd name="connsiteY57" fmla="*/ 14361 h 131518"/>
              <a:gd name="connsiteX58" fmla="*/ 162649 w 190500"/>
              <a:gd name="connsiteY58" fmla="*/ 10551 h 131518"/>
              <a:gd name="connsiteX59" fmla="*/ 147638 w 190500"/>
              <a:gd name="connsiteY59" fmla="*/ 9525 h 131518"/>
              <a:gd name="connsiteX60" fmla="*/ 122744 w 190500"/>
              <a:gd name="connsiteY60" fmla="*/ 13207 h 131518"/>
              <a:gd name="connsiteX61" fmla="*/ 100013 w 190500"/>
              <a:gd name="connsiteY61" fmla="*/ 24252 h 131518"/>
              <a:gd name="connsiteX62" fmla="*/ 100013 w 190500"/>
              <a:gd name="connsiteY62" fmla="*/ 117707 h 131518"/>
              <a:gd name="connsiteX63" fmla="*/ 95250 w 190500"/>
              <a:gd name="connsiteY63" fmla="*/ 131519 h 131518"/>
              <a:gd name="connsiteX64" fmla="*/ 70302 w 190500"/>
              <a:gd name="connsiteY64" fmla="*/ 119301 h 131518"/>
              <a:gd name="connsiteX65" fmla="*/ 42863 w 190500"/>
              <a:gd name="connsiteY65" fmla="*/ 115033 h 131518"/>
              <a:gd name="connsiteX66" fmla="*/ 28254 w 190500"/>
              <a:gd name="connsiteY66" fmla="*/ 116279 h 131518"/>
              <a:gd name="connsiteX67" fmla="*/ 14288 w 190500"/>
              <a:gd name="connsiteY67" fmla="*/ 120272 h 131518"/>
              <a:gd name="connsiteX68" fmla="*/ 4552 w 190500"/>
              <a:gd name="connsiteY68" fmla="*/ 119026 h 131518"/>
              <a:gd name="connsiteX69" fmla="*/ 0 w 190500"/>
              <a:gd name="connsiteY69" fmla="*/ 109868 h 131518"/>
              <a:gd name="connsiteX70" fmla="*/ 0 w 190500"/>
              <a:gd name="connsiteY70" fmla="*/ 17805 h 131518"/>
              <a:gd name="connsiteX71" fmla="*/ 1859 w 190500"/>
              <a:gd name="connsiteY71" fmla="*/ 11247 h 131518"/>
              <a:gd name="connsiteX72" fmla="*/ 7070 w 190500"/>
              <a:gd name="connsiteY72" fmla="*/ 7034 h 131518"/>
              <a:gd name="connsiteX73" fmla="*/ 24527 w 190500"/>
              <a:gd name="connsiteY73" fmla="*/ 1667 h 131518"/>
              <a:gd name="connsiteX74" fmla="*/ 42863 w 190500"/>
              <a:gd name="connsiteY74" fmla="*/ 0 h 131518"/>
              <a:gd name="connsiteX75" fmla="*/ 70164 w 190500"/>
              <a:gd name="connsiteY75" fmla="*/ 4030 h 131518"/>
              <a:gd name="connsiteX76" fmla="*/ 95250 w 190500"/>
              <a:gd name="connsiteY76" fmla="*/ 15753 h 131518"/>
              <a:gd name="connsiteX77" fmla="*/ 120336 w 190500"/>
              <a:gd name="connsiteY77" fmla="*/ 4030 h 131518"/>
              <a:gd name="connsiteX78" fmla="*/ 147638 w 190500"/>
              <a:gd name="connsiteY78" fmla="*/ 0 h 131518"/>
              <a:gd name="connsiteX79" fmla="*/ 165973 w 190500"/>
              <a:gd name="connsiteY79" fmla="*/ 1667 h 131518"/>
              <a:gd name="connsiteX80" fmla="*/ 183430 w 190500"/>
              <a:gd name="connsiteY80" fmla="*/ 7034 h 131518"/>
              <a:gd name="connsiteX81" fmla="*/ 188641 w 190500"/>
              <a:gd name="connsiteY81" fmla="*/ 11247 h 131518"/>
              <a:gd name="connsiteX82" fmla="*/ 190500 w 190500"/>
              <a:gd name="connsiteY82" fmla="*/ 17805 h 131518"/>
              <a:gd name="connsiteX83" fmla="*/ 190500 w 190500"/>
              <a:gd name="connsiteY83" fmla="*/ 109868 h 131518"/>
              <a:gd name="connsiteX84" fmla="*/ 185582 w 190500"/>
              <a:gd name="connsiteY84" fmla="*/ 118843 h 131518"/>
              <a:gd name="connsiteX85" fmla="*/ 175114 w 190500"/>
              <a:gd name="connsiteY85" fmla="*/ 119905 h 131518"/>
              <a:gd name="connsiteX86" fmla="*/ 161604 w 190500"/>
              <a:gd name="connsiteY86" fmla="*/ 116187 h 131518"/>
              <a:gd name="connsiteX87" fmla="*/ 147638 w 190500"/>
              <a:gd name="connsiteY87" fmla="*/ 115033 h 131518"/>
              <a:gd name="connsiteX88" fmla="*/ 120198 w 190500"/>
              <a:gd name="connsiteY88" fmla="*/ 119301 h 131518"/>
              <a:gd name="connsiteX89" fmla="*/ 95250 w 190500"/>
              <a:gd name="connsiteY89" fmla="*/ 131519 h 1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0500" h="131518">
                <a:moveTo>
                  <a:pt x="113201" y="44108"/>
                </a:moveTo>
                <a:lnTo>
                  <a:pt x="113201" y="35243"/>
                </a:lnTo>
                <a:cubicBezTo>
                  <a:pt x="118318" y="32654"/>
                  <a:pt x="123797" y="30712"/>
                  <a:pt x="129641" y="29418"/>
                </a:cubicBezTo>
                <a:cubicBezTo>
                  <a:pt x="135484" y="28123"/>
                  <a:pt x="141483" y="27476"/>
                  <a:pt x="147638" y="27476"/>
                </a:cubicBezTo>
                <a:cubicBezTo>
                  <a:pt x="151154" y="27476"/>
                  <a:pt x="154531" y="27702"/>
                  <a:pt x="157767" y="28154"/>
                </a:cubicBezTo>
                <a:cubicBezTo>
                  <a:pt x="161003" y="28606"/>
                  <a:pt x="164343" y="29247"/>
                  <a:pt x="167786" y="30077"/>
                </a:cubicBezTo>
                <a:lnTo>
                  <a:pt x="167786" y="38723"/>
                </a:lnTo>
                <a:cubicBezTo>
                  <a:pt x="164465" y="37661"/>
                  <a:pt x="161226" y="36925"/>
                  <a:pt x="158069" y="36516"/>
                </a:cubicBezTo>
                <a:cubicBezTo>
                  <a:pt x="154913" y="36107"/>
                  <a:pt x="151435" y="35902"/>
                  <a:pt x="147638" y="35902"/>
                </a:cubicBezTo>
                <a:cubicBezTo>
                  <a:pt x="141483" y="35902"/>
                  <a:pt x="135475" y="36595"/>
                  <a:pt x="129613" y="37981"/>
                </a:cubicBezTo>
                <a:cubicBezTo>
                  <a:pt x="123752" y="39367"/>
                  <a:pt x="118281" y="41409"/>
                  <a:pt x="113201" y="44108"/>
                </a:cubicBezTo>
                <a:close/>
                <a:moveTo>
                  <a:pt x="113201" y="96129"/>
                </a:moveTo>
                <a:lnTo>
                  <a:pt x="113201" y="86898"/>
                </a:lnTo>
                <a:cubicBezTo>
                  <a:pt x="118073" y="84309"/>
                  <a:pt x="123523" y="82367"/>
                  <a:pt x="129549" y="81073"/>
                </a:cubicBezTo>
                <a:cubicBezTo>
                  <a:pt x="135576" y="79778"/>
                  <a:pt x="141605" y="79131"/>
                  <a:pt x="147638" y="79131"/>
                </a:cubicBezTo>
                <a:cubicBezTo>
                  <a:pt x="151154" y="79131"/>
                  <a:pt x="154531" y="79357"/>
                  <a:pt x="157767" y="79809"/>
                </a:cubicBezTo>
                <a:cubicBezTo>
                  <a:pt x="161003" y="80260"/>
                  <a:pt x="164343" y="80901"/>
                  <a:pt x="167786" y="81732"/>
                </a:cubicBezTo>
                <a:lnTo>
                  <a:pt x="167786" y="90378"/>
                </a:lnTo>
                <a:cubicBezTo>
                  <a:pt x="164465" y="89315"/>
                  <a:pt x="161226" y="88580"/>
                  <a:pt x="158069" y="88171"/>
                </a:cubicBezTo>
                <a:cubicBezTo>
                  <a:pt x="154913" y="87761"/>
                  <a:pt x="151435" y="87557"/>
                  <a:pt x="147638" y="87557"/>
                </a:cubicBezTo>
                <a:cubicBezTo>
                  <a:pt x="141483" y="87557"/>
                  <a:pt x="135475" y="88302"/>
                  <a:pt x="129613" y="89792"/>
                </a:cubicBezTo>
                <a:cubicBezTo>
                  <a:pt x="123752" y="91281"/>
                  <a:pt x="118281" y="93394"/>
                  <a:pt x="113201" y="96129"/>
                </a:cubicBezTo>
                <a:close/>
                <a:moveTo>
                  <a:pt x="113201" y="70302"/>
                </a:moveTo>
                <a:lnTo>
                  <a:pt x="113201" y="61070"/>
                </a:lnTo>
                <a:cubicBezTo>
                  <a:pt x="118318" y="58481"/>
                  <a:pt x="123797" y="56539"/>
                  <a:pt x="129641" y="55245"/>
                </a:cubicBezTo>
                <a:cubicBezTo>
                  <a:pt x="135484" y="53951"/>
                  <a:pt x="141483" y="53304"/>
                  <a:pt x="147638" y="53304"/>
                </a:cubicBezTo>
                <a:cubicBezTo>
                  <a:pt x="151154" y="53304"/>
                  <a:pt x="154531" y="53529"/>
                  <a:pt x="157767" y="53981"/>
                </a:cubicBezTo>
                <a:cubicBezTo>
                  <a:pt x="161003" y="54433"/>
                  <a:pt x="164343" y="55074"/>
                  <a:pt x="167786" y="55905"/>
                </a:cubicBezTo>
                <a:lnTo>
                  <a:pt x="167786" y="64550"/>
                </a:lnTo>
                <a:cubicBezTo>
                  <a:pt x="164465" y="63488"/>
                  <a:pt x="161226" y="62752"/>
                  <a:pt x="158069" y="62343"/>
                </a:cubicBezTo>
                <a:cubicBezTo>
                  <a:pt x="154913" y="61934"/>
                  <a:pt x="151435" y="61729"/>
                  <a:pt x="147638" y="61729"/>
                </a:cubicBezTo>
                <a:cubicBezTo>
                  <a:pt x="141483" y="61729"/>
                  <a:pt x="135475" y="62483"/>
                  <a:pt x="129613" y="63992"/>
                </a:cubicBezTo>
                <a:cubicBezTo>
                  <a:pt x="123752" y="65500"/>
                  <a:pt x="118281" y="67603"/>
                  <a:pt x="113201" y="70302"/>
                </a:cubicBezTo>
                <a:close/>
                <a:moveTo>
                  <a:pt x="42863" y="105508"/>
                </a:moveTo>
                <a:cubicBezTo>
                  <a:pt x="51179" y="105508"/>
                  <a:pt x="59266" y="106463"/>
                  <a:pt x="67124" y="108375"/>
                </a:cubicBezTo>
                <a:cubicBezTo>
                  <a:pt x="74982" y="110286"/>
                  <a:pt x="82770" y="113396"/>
                  <a:pt x="90488" y="117707"/>
                </a:cubicBezTo>
                <a:lnTo>
                  <a:pt x="90488" y="24252"/>
                </a:lnTo>
                <a:cubicBezTo>
                  <a:pt x="83612" y="19343"/>
                  <a:pt x="76035" y="15661"/>
                  <a:pt x="67756" y="13207"/>
                </a:cubicBezTo>
                <a:cubicBezTo>
                  <a:pt x="59476" y="10752"/>
                  <a:pt x="51179" y="9525"/>
                  <a:pt x="42863" y="9525"/>
                </a:cubicBezTo>
                <a:cubicBezTo>
                  <a:pt x="37148" y="9525"/>
                  <a:pt x="32144" y="9867"/>
                  <a:pt x="27851" y="10551"/>
                </a:cubicBezTo>
                <a:cubicBezTo>
                  <a:pt x="23559" y="11235"/>
                  <a:pt x="18794" y="12505"/>
                  <a:pt x="13555" y="14361"/>
                </a:cubicBezTo>
                <a:cubicBezTo>
                  <a:pt x="12089" y="14849"/>
                  <a:pt x="11051" y="15551"/>
                  <a:pt x="10441" y="16467"/>
                </a:cubicBezTo>
                <a:cubicBezTo>
                  <a:pt x="9830" y="17383"/>
                  <a:pt x="9525" y="18391"/>
                  <a:pt x="9525" y="19490"/>
                </a:cubicBezTo>
                <a:lnTo>
                  <a:pt x="9525" y="105361"/>
                </a:lnTo>
                <a:cubicBezTo>
                  <a:pt x="9525" y="107071"/>
                  <a:pt x="10136" y="108323"/>
                  <a:pt x="11357" y="109116"/>
                </a:cubicBezTo>
                <a:cubicBezTo>
                  <a:pt x="12578" y="109910"/>
                  <a:pt x="13921" y="110002"/>
                  <a:pt x="15386" y="109391"/>
                </a:cubicBezTo>
                <a:cubicBezTo>
                  <a:pt x="18867" y="108219"/>
                  <a:pt x="22887" y="107279"/>
                  <a:pt x="27448" y="106570"/>
                </a:cubicBezTo>
                <a:cubicBezTo>
                  <a:pt x="32009" y="105862"/>
                  <a:pt x="37148" y="105508"/>
                  <a:pt x="42863" y="105508"/>
                </a:cubicBezTo>
                <a:close/>
                <a:moveTo>
                  <a:pt x="100013" y="117707"/>
                </a:moveTo>
                <a:cubicBezTo>
                  <a:pt x="107730" y="113396"/>
                  <a:pt x="115518" y="110286"/>
                  <a:pt x="123376" y="108375"/>
                </a:cubicBezTo>
                <a:cubicBezTo>
                  <a:pt x="131234" y="106463"/>
                  <a:pt x="139321" y="105508"/>
                  <a:pt x="147638" y="105508"/>
                </a:cubicBezTo>
                <a:cubicBezTo>
                  <a:pt x="153353" y="105508"/>
                  <a:pt x="158491" y="105862"/>
                  <a:pt x="163052" y="106570"/>
                </a:cubicBezTo>
                <a:cubicBezTo>
                  <a:pt x="167613" y="107279"/>
                  <a:pt x="171633" y="108219"/>
                  <a:pt x="175114" y="109391"/>
                </a:cubicBezTo>
                <a:cubicBezTo>
                  <a:pt x="176579" y="110002"/>
                  <a:pt x="177922" y="109910"/>
                  <a:pt x="179143" y="109116"/>
                </a:cubicBezTo>
                <a:cubicBezTo>
                  <a:pt x="180364" y="108323"/>
                  <a:pt x="180975" y="107071"/>
                  <a:pt x="180975" y="105361"/>
                </a:cubicBezTo>
                <a:lnTo>
                  <a:pt x="180975" y="19490"/>
                </a:lnTo>
                <a:cubicBezTo>
                  <a:pt x="180975" y="18391"/>
                  <a:pt x="180670" y="17414"/>
                  <a:pt x="180059" y="16559"/>
                </a:cubicBezTo>
                <a:cubicBezTo>
                  <a:pt x="179449" y="15704"/>
                  <a:pt x="178411" y="14971"/>
                  <a:pt x="176945" y="14361"/>
                </a:cubicBezTo>
                <a:cubicBezTo>
                  <a:pt x="171706" y="12505"/>
                  <a:pt x="166941" y="11235"/>
                  <a:pt x="162649" y="10551"/>
                </a:cubicBezTo>
                <a:cubicBezTo>
                  <a:pt x="158356" y="9867"/>
                  <a:pt x="153353" y="9525"/>
                  <a:pt x="147638" y="9525"/>
                </a:cubicBezTo>
                <a:cubicBezTo>
                  <a:pt x="139321" y="9525"/>
                  <a:pt x="131024" y="10752"/>
                  <a:pt x="122744" y="13207"/>
                </a:cubicBezTo>
                <a:cubicBezTo>
                  <a:pt x="114465" y="15661"/>
                  <a:pt x="106888" y="19343"/>
                  <a:pt x="100013" y="24252"/>
                </a:cubicBezTo>
                <a:lnTo>
                  <a:pt x="100013" y="117707"/>
                </a:lnTo>
                <a:close/>
                <a:moveTo>
                  <a:pt x="95250" y="131519"/>
                </a:moveTo>
                <a:cubicBezTo>
                  <a:pt x="87508" y="126219"/>
                  <a:pt x="79192" y="122146"/>
                  <a:pt x="70302" y="119301"/>
                </a:cubicBezTo>
                <a:cubicBezTo>
                  <a:pt x="61412" y="116456"/>
                  <a:pt x="52265" y="115033"/>
                  <a:pt x="42863" y="115033"/>
                </a:cubicBezTo>
                <a:cubicBezTo>
                  <a:pt x="37905" y="115033"/>
                  <a:pt x="33035" y="115448"/>
                  <a:pt x="28254" y="116279"/>
                </a:cubicBezTo>
                <a:cubicBezTo>
                  <a:pt x="23474" y="117109"/>
                  <a:pt x="18818" y="118440"/>
                  <a:pt x="14288" y="120272"/>
                </a:cubicBezTo>
                <a:cubicBezTo>
                  <a:pt x="10832" y="121652"/>
                  <a:pt x="7586" y="121236"/>
                  <a:pt x="4552" y="119026"/>
                </a:cubicBezTo>
                <a:cubicBezTo>
                  <a:pt x="1517" y="116816"/>
                  <a:pt x="0" y="113763"/>
                  <a:pt x="0" y="109868"/>
                </a:cubicBezTo>
                <a:lnTo>
                  <a:pt x="0" y="17805"/>
                </a:lnTo>
                <a:cubicBezTo>
                  <a:pt x="0" y="15448"/>
                  <a:pt x="620" y="13262"/>
                  <a:pt x="1859" y="11247"/>
                </a:cubicBezTo>
                <a:cubicBezTo>
                  <a:pt x="3099" y="9232"/>
                  <a:pt x="4836" y="7828"/>
                  <a:pt x="7070" y="7034"/>
                </a:cubicBezTo>
                <a:cubicBezTo>
                  <a:pt x="12663" y="4567"/>
                  <a:pt x="18482" y="2778"/>
                  <a:pt x="24527" y="1667"/>
                </a:cubicBezTo>
                <a:cubicBezTo>
                  <a:pt x="30572" y="556"/>
                  <a:pt x="36683" y="0"/>
                  <a:pt x="42863" y="0"/>
                </a:cubicBezTo>
                <a:cubicBezTo>
                  <a:pt x="52192" y="0"/>
                  <a:pt x="61293" y="1343"/>
                  <a:pt x="70164" y="4030"/>
                </a:cubicBezTo>
                <a:cubicBezTo>
                  <a:pt x="79036" y="6716"/>
                  <a:pt x="87398" y="10624"/>
                  <a:pt x="95250" y="15753"/>
                </a:cubicBezTo>
                <a:cubicBezTo>
                  <a:pt x="103102" y="10624"/>
                  <a:pt x="111464" y="6716"/>
                  <a:pt x="120336" y="4030"/>
                </a:cubicBezTo>
                <a:cubicBezTo>
                  <a:pt x="129207" y="1343"/>
                  <a:pt x="138308" y="0"/>
                  <a:pt x="147638" y="0"/>
                </a:cubicBezTo>
                <a:cubicBezTo>
                  <a:pt x="153817" y="0"/>
                  <a:pt x="159928" y="556"/>
                  <a:pt x="165973" y="1667"/>
                </a:cubicBezTo>
                <a:cubicBezTo>
                  <a:pt x="172018" y="2778"/>
                  <a:pt x="177837" y="4567"/>
                  <a:pt x="183430" y="7034"/>
                </a:cubicBezTo>
                <a:cubicBezTo>
                  <a:pt x="185664" y="7828"/>
                  <a:pt x="187401" y="9232"/>
                  <a:pt x="188641" y="11247"/>
                </a:cubicBezTo>
                <a:cubicBezTo>
                  <a:pt x="189880" y="13262"/>
                  <a:pt x="190500" y="15448"/>
                  <a:pt x="190500" y="17805"/>
                </a:cubicBezTo>
                <a:lnTo>
                  <a:pt x="190500" y="109868"/>
                </a:lnTo>
                <a:cubicBezTo>
                  <a:pt x="190500" y="113763"/>
                  <a:pt x="188861" y="116755"/>
                  <a:pt x="185582" y="118843"/>
                </a:cubicBezTo>
                <a:cubicBezTo>
                  <a:pt x="182303" y="120931"/>
                  <a:pt x="178814" y="121285"/>
                  <a:pt x="175114" y="119905"/>
                </a:cubicBezTo>
                <a:cubicBezTo>
                  <a:pt x="170705" y="118196"/>
                  <a:pt x="166202" y="116956"/>
                  <a:pt x="161604" y="116187"/>
                </a:cubicBezTo>
                <a:cubicBezTo>
                  <a:pt x="157007" y="115418"/>
                  <a:pt x="152351" y="115033"/>
                  <a:pt x="147638" y="115033"/>
                </a:cubicBezTo>
                <a:cubicBezTo>
                  <a:pt x="138235" y="115033"/>
                  <a:pt x="129088" y="116456"/>
                  <a:pt x="120198" y="119301"/>
                </a:cubicBezTo>
                <a:cubicBezTo>
                  <a:pt x="111308" y="122146"/>
                  <a:pt x="102992" y="126219"/>
                  <a:pt x="95250" y="131519"/>
                </a:cubicBezTo>
                <a:close/>
              </a:path>
            </a:pathLst>
          </a:custGeom>
          <a:solidFill>
            <a:schemeClr val="bg1"/>
          </a:solidFill>
          <a:ln w="238" cap="flat">
            <a:noFill/>
            <a:prstDash val="solid"/>
            <a:miter/>
          </a:ln>
        </p:spPr>
        <p:txBody>
          <a:bodyPr rtlCol="0" anchor="ctr"/>
          <a:lstStyle/>
          <a:p>
            <a:endParaRPr lang="en-RO"/>
          </a:p>
        </p:txBody>
      </p:sp>
      <p:sp>
        <p:nvSpPr>
          <p:cNvPr id="22" name="Graphic 18">
            <a:extLst>
              <a:ext uri="{FF2B5EF4-FFF2-40B4-BE49-F238E27FC236}">
                <a16:creationId xmlns:a16="http://schemas.microsoft.com/office/drawing/2014/main" id="{70137542-94AB-9642-9746-FF970B9F86B5}"/>
              </a:ext>
            </a:extLst>
          </p:cNvPr>
          <p:cNvSpPr>
            <a:spLocks noChangeAspect="1"/>
          </p:cNvSpPr>
          <p:nvPr/>
        </p:nvSpPr>
        <p:spPr>
          <a:xfrm>
            <a:off x="4864953" y="3360080"/>
            <a:ext cx="468000" cy="381253"/>
          </a:xfrm>
          <a:custGeom>
            <a:avLst/>
            <a:gdLst>
              <a:gd name="connsiteX0" fmla="*/ 84993 w 169985"/>
              <a:gd name="connsiteY0" fmla="*/ 138479 h 138478"/>
              <a:gd name="connsiteX1" fmla="*/ 27843 w 169985"/>
              <a:gd name="connsiteY1" fmla="*/ 107413 h 138478"/>
              <a:gd name="connsiteX2" fmla="*/ 27843 w 169985"/>
              <a:gd name="connsiteY2" fmla="*/ 61253 h 138478"/>
              <a:gd name="connsiteX3" fmla="*/ 0 w 169985"/>
              <a:gd name="connsiteY3" fmla="*/ 46160 h 138478"/>
              <a:gd name="connsiteX4" fmla="*/ 84993 w 169985"/>
              <a:gd name="connsiteY4" fmla="*/ 0 h 138478"/>
              <a:gd name="connsiteX5" fmla="*/ 169985 w 169985"/>
              <a:gd name="connsiteY5" fmla="*/ 46160 h 138478"/>
              <a:gd name="connsiteX6" fmla="*/ 169985 w 169985"/>
              <a:gd name="connsiteY6" fmla="*/ 106973 h 138478"/>
              <a:gd name="connsiteX7" fmla="*/ 160460 w 169985"/>
              <a:gd name="connsiteY7" fmla="*/ 106973 h 138478"/>
              <a:gd name="connsiteX8" fmla="*/ 160460 w 169985"/>
              <a:gd name="connsiteY8" fmla="*/ 51508 h 138478"/>
              <a:gd name="connsiteX9" fmla="*/ 142143 w 169985"/>
              <a:gd name="connsiteY9" fmla="*/ 61253 h 138478"/>
              <a:gd name="connsiteX10" fmla="*/ 142143 w 169985"/>
              <a:gd name="connsiteY10" fmla="*/ 107413 h 138478"/>
              <a:gd name="connsiteX11" fmla="*/ 84993 w 169985"/>
              <a:gd name="connsiteY11" fmla="*/ 138479 h 138478"/>
              <a:gd name="connsiteX12" fmla="*/ 84993 w 169985"/>
              <a:gd name="connsiteY12" fmla="*/ 81402 h 138478"/>
              <a:gd name="connsiteX13" fmla="*/ 150056 w 169985"/>
              <a:gd name="connsiteY13" fmla="*/ 46160 h 138478"/>
              <a:gd name="connsiteX14" fmla="*/ 84993 w 169985"/>
              <a:gd name="connsiteY14" fmla="*/ 10917 h 138478"/>
              <a:gd name="connsiteX15" fmla="*/ 19929 w 169985"/>
              <a:gd name="connsiteY15" fmla="*/ 46160 h 138478"/>
              <a:gd name="connsiteX16" fmla="*/ 84993 w 169985"/>
              <a:gd name="connsiteY16" fmla="*/ 81402 h 138478"/>
              <a:gd name="connsiteX17" fmla="*/ 84993 w 169985"/>
              <a:gd name="connsiteY17" fmla="*/ 127617 h 138478"/>
              <a:gd name="connsiteX18" fmla="*/ 132618 w 169985"/>
              <a:gd name="connsiteY18" fmla="*/ 101899 h 138478"/>
              <a:gd name="connsiteX19" fmla="*/ 132618 w 169985"/>
              <a:gd name="connsiteY19" fmla="*/ 66492 h 138478"/>
              <a:gd name="connsiteX20" fmla="*/ 84993 w 169985"/>
              <a:gd name="connsiteY20" fmla="*/ 92285 h 138478"/>
              <a:gd name="connsiteX21" fmla="*/ 37368 w 169985"/>
              <a:gd name="connsiteY21" fmla="*/ 66492 h 138478"/>
              <a:gd name="connsiteX22" fmla="*/ 37368 w 169985"/>
              <a:gd name="connsiteY22" fmla="*/ 101899 h 138478"/>
              <a:gd name="connsiteX23" fmla="*/ 84993 w 169985"/>
              <a:gd name="connsiteY23" fmla="*/ 127617 h 13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985" h="138478">
                <a:moveTo>
                  <a:pt x="84993" y="138479"/>
                </a:moveTo>
                <a:lnTo>
                  <a:pt x="27843" y="107413"/>
                </a:lnTo>
                <a:lnTo>
                  <a:pt x="27843" y="61253"/>
                </a:lnTo>
                <a:lnTo>
                  <a:pt x="0" y="46160"/>
                </a:lnTo>
                <a:lnTo>
                  <a:pt x="84993" y="0"/>
                </a:lnTo>
                <a:lnTo>
                  <a:pt x="169985" y="46160"/>
                </a:lnTo>
                <a:lnTo>
                  <a:pt x="169985" y="106973"/>
                </a:lnTo>
                <a:lnTo>
                  <a:pt x="160460" y="106973"/>
                </a:lnTo>
                <a:lnTo>
                  <a:pt x="160460" y="51508"/>
                </a:lnTo>
                <a:lnTo>
                  <a:pt x="142143" y="61253"/>
                </a:lnTo>
                <a:lnTo>
                  <a:pt x="142143" y="107413"/>
                </a:lnTo>
                <a:lnTo>
                  <a:pt x="84993" y="138479"/>
                </a:lnTo>
                <a:close/>
                <a:moveTo>
                  <a:pt x="84993" y="81402"/>
                </a:moveTo>
                <a:lnTo>
                  <a:pt x="150056" y="46160"/>
                </a:lnTo>
                <a:lnTo>
                  <a:pt x="84993" y="10917"/>
                </a:lnTo>
                <a:lnTo>
                  <a:pt x="19929" y="46160"/>
                </a:lnTo>
                <a:lnTo>
                  <a:pt x="84993" y="81402"/>
                </a:lnTo>
                <a:close/>
                <a:moveTo>
                  <a:pt x="84993" y="127617"/>
                </a:moveTo>
                <a:lnTo>
                  <a:pt x="132618" y="101899"/>
                </a:lnTo>
                <a:lnTo>
                  <a:pt x="132618" y="66492"/>
                </a:lnTo>
                <a:lnTo>
                  <a:pt x="84993" y="92285"/>
                </a:lnTo>
                <a:lnTo>
                  <a:pt x="37368" y="66492"/>
                </a:lnTo>
                <a:lnTo>
                  <a:pt x="37368" y="101899"/>
                </a:lnTo>
                <a:lnTo>
                  <a:pt x="84993" y="127617"/>
                </a:lnTo>
                <a:close/>
              </a:path>
            </a:pathLst>
          </a:custGeom>
          <a:solidFill>
            <a:schemeClr val="bg1"/>
          </a:solidFill>
          <a:ln w="238" cap="flat">
            <a:noFill/>
            <a:prstDash val="solid"/>
            <a:miter/>
          </a:ln>
        </p:spPr>
        <p:txBody>
          <a:bodyPr rtlCol="0" anchor="ctr"/>
          <a:lstStyle/>
          <a:p>
            <a:endParaRPr lang="en-RO"/>
          </a:p>
        </p:txBody>
      </p:sp>
      <p:sp>
        <p:nvSpPr>
          <p:cNvPr id="26" name="Graphic 24">
            <a:extLst>
              <a:ext uri="{FF2B5EF4-FFF2-40B4-BE49-F238E27FC236}">
                <a16:creationId xmlns:a16="http://schemas.microsoft.com/office/drawing/2014/main" id="{0E40744B-DF57-A44A-AA25-A463BF8DD4E1}"/>
              </a:ext>
            </a:extLst>
          </p:cNvPr>
          <p:cNvSpPr>
            <a:spLocks noChangeAspect="1"/>
          </p:cNvSpPr>
          <p:nvPr/>
        </p:nvSpPr>
        <p:spPr>
          <a:xfrm>
            <a:off x="645701" y="4663569"/>
            <a:ext cx="432000" cy="432000"/>
          </a:xfrm>
          <a:custGeom>
            <a:avLst/>
            <a:gdLst>
              <a:gd name="connsiteX0" fmla="*/ 38100 w 152400"/>
              <a:gd name="connsiteY0" fmla="*/ 45793 h 152400"/>
              <a:gd name="connsiteX1" fmla="*/ 43513 w 152400"/>
              <a:gd name="connsiteY1" fmla="*/ 43513 h 152400"/>
              <a:gd name="connsiteX2" fmla="*/ 45793 w 152400"/>
              <a:gd name="connsiteY2" fmla="*/ 38100 h 152400"/>
              <a:gd name="connsiteX3" fmla="*/ 43513 w 152400"/>
              <a:gd name="connsiteY3" fmla="*/ 32687 h 152400"/>
              <a:gd name="connsiteX4" fmla="*/ 38100 w 152400"/>
              <a:gd name="connsiteY4" fmla="*/ 30407 h 152400"/>
              <a:gd name="connsiteX5" fmla="*/ 32687 w 152400"/>
              <a:gd name="connsiteY5" fmla="*/ 32687 h 152400"/>
              <a:gd name="connsiteX6" fmla="*/ 30407 w 152400"/>
              <a:gd name="connsiteY6" fmla="*/ 38100 h 152400"/>
              <a:gd name="connsiteX7" fmla="*/ 32687 w 152400"/>
              <a:gd name="connsiteY7" fmla="*/ 43513 h 152400"/>
              <a:gd name="connsiteX8" fmla="*/ 38100 w 152400"/>
              <a:gd name="connsiteY8" fmla="*/ 45793 h 152400"/>
              <a:gd name="connsiteX9" fmla="*/ 38100 w 152400"/>
              <a:gd name="connsiteY9" fmla="*/ 83893 h 152400"/>
              <a:gd name="connsiteX10" fmla="*/ 43513 w 152400"/>
              <a:gd name="connsiteY10" fmla="*/ 81613 h 152400"/>
              <a:gd name="connsiteX11" fmla="*/ 45793 w 152400"/>
              <a:gd name="connsiteY11" fmla="*/ 76200 h 152400"/>
              <a:gd name="connsiteX12" fmla="*/ 43513 w 152400"/>
              <a:gd name="connsiteY12" fmla="*/ 70787 h 152400"/>
              <a:gd name="connsiteX13" fmla="*/ 38100 w 152400"/>
              <a:gd name="connsiteY13" fmla="*/ 68507 h 152400"/>
              <a:gd name="connsiteX14" fmla="*/ 32687 w 152400"/>
              <a:gd name="connsiteY14" fmla="*/ 70787 h 152400"/>
              <a:gd name="connsiteX15" fmla="*/ 30407 w 152400"/>
              <a:gd name="connsiteY15" fmla="*/ 76200 h 152400"/>
              <a:gd name="connsiteX16" fmla="*/ 32687 w 152400"/>
              <a:gd name="connsiteY16" fmla="*/ 81613 h 152400"/>
              <a:gd name="connsiteX17" fmla="*/ 38100 w 152400"/>
              <a:gd name="connsiteY17" fmla="*/ 83893 h 152400"/>
              <a:gd name="connsiteX18" fmla="*/ 38100 w 152400"/>
              <a:gd name="connsiteY18" fmla="*/ 121993 h 152400"/>
              <a:gd name="connsiteX19" fmla="*/ 43513 w 152400"/>
              <a:gd name="connsiteY19" fmla="*/ 119713 h 152400"/>
              <a:gd name="connsiteX20" fmla="*/ 45793 w 152400"/>
              <a:gd name="connsiteY20" fmla="*/ 114300 h 152400"/>
              <a:gd name="connsiteX21" fmla="*/ 43513 w 152400"/>
              <a:gd name="connsiteY21" fmla="*/ 108887 h 152400"/>
              <a:gd name="connsiteX22" fmla="*/ 38100 w 152400"/>
              <a:gd name="connsiteY22" fmla="*/ 106607 h 152400"/>
              <a:gd name="connsiteX23" fmla="*/ 32687 w 152400"/>
              <a:gd name="connsiteY23" fmla="*/ 108887 h 152400"/>
              <a:gd name="connsiteX24" fmla="*/ 30407 w 152400"/>
              <a:gd name="connsiteY24" fmla="*/ 114300 h 152400"/>
              <a:gd name="connsiteX25" fmla="*/ 32687 w 152400"/>
              <a:gd name="connsiteY25" fmla="*/ 119713 h 152400"/>
              <a:gd name="connsiteX26" fmla="*/ 38100 w 152400"/>
              <a:gd name="connsiteY26" fmla="*/ 121993 h 152400"/>
              <a:gd name="connsiteX27" fmla="*/ 15386 w 152400"/>
              <a:gd name="connsiteY27" fmla="*/ 152400 h 152400"/>
              <a:gd name="connsiteX28" fmla="*/ 4405 w 152400"/>
              <a:gd name="connsiteY28" fmla="*/ 147995 h 152400"/>
              <a:gd name="connsiteX29" fmla="*/ 0 w 152400"/>
              <a:gd name="connsiteY29" fmla="*/ 137014 h 152400"/>
              <a:gd name="connsiteX30" fmla="*/ 0 w 152400"/>
              <a:gd name="connsiteY30" fmla="*/ 15386 h 152400"/>
              <a:gd name="connsiteX31" fmla="*/ 4405 w 152400"/>
              <a:gd name="connsiteY31" fmla="*/ 4405 h 152400"/>
              <a:gd name="connsiteX32" fmla="*/ 15386 w 152400"/>
              <a:gd name="connsiteY32" fmla="*/ 0 h 152400"/>
              <a:gd name="connsiteX33" fmla="*/ 110270 w 152400"/>
              <a:gd name="connsiteY33" fmla="*/ 0 h 152400"/>
              <a:gd name="connsiteX34" fmla="*/ 152400 w 152400"/>
              <a:gd name="connsiteY34" fmla="*/ 42130 h 152400"/>
              <a:gd name="connsiteX35" fmla="*/ 152400 w 152400"/>
              <a:gd name="connsiteY35" fmla="*/ 137014 h 152400"/>
              <a:gd name="connsiteX36" fmla="*/ 147995 w 152400"/>
              <a:gd name="connsiteY36" fmla="*/ 147995 h 152400"/>
              <a:gd name="connsiteX37" fmla="*/ 137014 w 152400"/>
              <a:gd name="connsiteY37" fmla="*/ 152400 h 152400"/>
              <a:gd name="connsiteX38" fmla="*/ 15386 w 152400"/>
              <a:gd name="connsiteY38" fmla="*/ 152400 h 152400"/>
              <a:gd name="connsiteX39" fmla="*/ 15386 w 152400"/>
              <a:gd name="connsiteY39" fmla="*/ 142875 h 152400"/>
              <a:gd name="connsiteX40" fmla="*/ 137014 w 152400"/>
              <a:gd name="connsiteY40" fmla="*/ 142875 h 152400"/>
              <a:gd name="connsiteX41" fmla="*/ 141226 w 152400"/>
              <a:gd name="connsiteY41" fmla="*/ 141226 h 152400"/>
              <a:gd name="connsiteX42" fmla="*/ 142875 w 152400"/>
              <a:gd name="connsiteY42" fmla="*/ 137014 h 152400"/>
              <a:gd name="connsiteX43" fmla="*/ 142875 w 152400"/>
              <a:gd name="connsiteY43" fmla="*/ 47625 h 152400"/>
              <a:gd name="connsiteX44" fmla="*/ 104775 w 152400"/>
              <a:gd name="connsiteY44" fmla="*/ 47625 h 152400"/>
              <a:gd name="connsiteX45" fmla="*/ 104775 w 152400"/>
              <a:gd name="connsiteY45" fmla="*/ 9525 h 152400"/>
              <a:gd name="connsiteX46" fmla="*/ 15386 w 152400"/>
              <a:gd name="connsiteY46" fmla="*/ 9525 h 152400"/>
              <a:gd name="connsiteX47" fmla="*/ 11174 w 152400"/>
              <a:gd name="connsiteY47" fmla="*/ 11174 h 152400"/>
              <a:gd name="connsiteX48" fmla="*/ 9525 w 152400"/>
              <a:gd name="connsiteY48" fmla="*/ 15386 h 152400"/>
              <a:gd name="connsiteX49" fmla="*/ 9525 w 152400"/>
              <a:gd name="connsiteY49" fmla="*/ 137014 h 152400"/>
              <a:gd name="connsiteX50" fmla="*/ 11174 w 152400"/>
              <a:gd name="connsiteY50" fmla="*/ 141226 h 152400"/>
              <a:gd name="connsiteX51" fmla="*/ 15386 w 152400"/>
              <a:gd name="connsiteY51" fmla="*/ 142875 h 152400"/>
              <a:gd name="connsiteX52" fmla="*/ 9525 w 152400"/>
              <a:gd name="connsiteY52" fmla="*/ 9525 h 152400"/>
              <a:gd name="connsiteX53" fmla="*/ 9525 w 152400"/>
              <a:gd name="connsiteY53" fmla="*/ 47625 h 152400"/>
              <a:gd name="connsiteX54" fmla="*/ 9525 w 152400"/>
              <a:gd name="connsiteY54" fmla="*/ 9525 h 152400"/>
              <a:gd name="connsiteX55" fmla="*/ 9525 w 152400"/>
              <a:gd name="connsiteY55" fmla="*/ 142875 h 152400"/>
              <a:gd name="connsiteX56" fmla="*/ 9525 w 152400"/>
              <a:gd name="connsiteY5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400" h="152400">
                <a:moveTo>
                  <a:pt x="38100" y="45793"/>
                </a:moveTo>
                <a:cubicBezTo>
                  <a:pt x="40188" y="45793"/>
                  <a:pt x="41992" y="45033"/>
                  <a:pt x="43513" y="43513"/>
                </a:cubicBezTo>
                <a:cubicBezTo>
                  <a:pt x="45033" y="41992"/>
                  <a:pt x="45793" y="40188"/>
                  <a:pt x="45793" y="38100"/>
                </a:cubicBezTo>
                <a:cubicBezTo>
                  <a:pt x="45793" y="36012"/>
                  <a:pt x="45033" y="34208"/>
                  <a:pt x="43513" y="32687"/>
                </a:cubicBezTo>
                <a:cubicBezTo>
                  <a:pt x="41992" y="31167"/>
                  <a:pt x="40188" y="30407"/>
                  <a:pt x="38100" y="30407"/>
                </a:cubicBezTo>
                <a:cubicBezTo>
                  <a:pt x="36012" y="30407"/>
                  <a:pt x="34208" y="31167"/>
                  <a:pt x="32687" y="32687"/>
                </a:cubicBezTo>
                <a:cubicBezTo>
                  <a:pt x="31167" y="34208"/>
                  <a:pt x="30407" y="36012"/>
                  <a:pt x="30407" y="38100"/>
                </a:cubicBezTo>
                <a:cubicBezTo>
                  <a:pt x="30407" y="40188"/>
                  <a:pt x="31167" y="41992"/>
                  <a:pt x="32687" y="43513"/>
                </a:cubicBezTo>
                <a:cubicBezTo>
                  <a:pt x="34208" y="45033"/>
                  <a:pt x="36012" y="45793"/>
                  <a:pt x="38100" y="45793"/>
                </a:cubicBezTo>
                <a:close/>
                <a:moveTo>
                  <a:pt x="38100" y="83893"/>
                </a:moveTo>
                <a:cubicBezTo>
                  <a:pt x="40188" y="83893"/>
                  <a:pt x="41992" y="83133"/>
                  <a:pt x="43513" y="81613"/>
                </a:cubicBezTo>
                <a:cubicBezTo>
                  <a:pt x="45033" y="80092"/>
                  <a:pt x="45793" y="78288"/>
                  <a:pt x="45793" y="76200"/>
                </a:cubicBezTo>
                <a:cubicBezTo>
                  <a:pt x="45793" y="74112"/>
                  <a:pt x="45033" y="72308"/>
                  <a:pt x="43513" y="70787"/>
                </a:cubicBezTo>
                <a:cubicBezTo>
                  <a:pt x="41992" y="69267"/>
                  <a:pt x="40188" y="68507"/>
                  <a:pt x="38100" y="68507"/>
                </a:cubicBezTo>
                <a:cubicBezTo>
                  <a:pt x="36012" y="68507"/>
                  <a:pt x="34208" y="69267"/>
                  <a:pt x="32687" y="70787"/>
                </a:cubicBezTo>
                <a:cubicBezTo>
                  <a:pt x="31167" y="72308"/>
                  <a:pt x="30407" y="74112"/>
                  <a:pt x="30407" y="76200"/>
                </a:cubicBezTo>
                <a:cubicBezTo>
                  <a:pt x="30407" y="78288"/>
                  <a:pt x="31167" y="80092"/>
                  <a:pt x="32687" y="81613"/>
                </a:cubicBezTo>
                <a:cubicBezTo>
                  <a:pt x="34208" y="83133"/>
                  <a:pt x="36012" y="83893"/>
                  <a:pt x="38100" y="83893"/>
                </a:cubicBezTo>
                <a:close/>
                <a:moveTo>
                  <a:pt x="38100" y="121993"/>
                </a:moveTo>
                <a:cubicBezTo>
                  <a:pt x="40188" y="121993"/>
                  <a:pt x="41992" y="121233"/>
                  <a:pt x="43513" y="119713"/>
                </a:cubicBezTo>
                <a:cubicBezTo>
                  <a:pt x="45033" y="118192"/>
                  <a:pt x="45793" y="116388"/>
                  <a:pt x="45793" y="114300"/>
                </a:cubicBezTo>
                <a:cubicBezTo>
                  <a:pt x="45793" y="112212"/>
                  <a:pt x="45033" y="110408"/>
                  <a:pt x="43513" y="108887"/>
                </a:cubicBezTo>
                <a:cubicBezTo>
                  <a:pt x="41992" y="107367"/>
                  <a:pt x="40188" y="106607"/>
                  <a:pt x="38100" y="106607"/>
                </a:cubicBezTo>
                <a:cubicBezTo>
                  <a:pt x="36012" y="106607"/>
                  <a:pt x="34208" y="107367"/>
                  <a:pt x="32687" y="108887"/>
                </a:cubicBezTo>
                <a:cubicBezTo>
                  <a:pt x="31167" y="110408"/>
                  <a:pt x="30407" y="112212"/>
                  <a:pt x="30407" y="114300"/>
                </a:cubicBezTo>
                <a:cubicBezTo>
                  <a:pt x="30407" y="116388"/>
                  <a:pt x="31167" y="118192"/>
                  <a:pt x="32687" y="119713"/>
                </a:cubicBezTo>
                <a:cubicBezTo>
                  <a:pt x="34208" y="121233"/>
                  <a:pt x="36012" y="121993"/>
                  <a:pt x="38100" y="121993"/>
                </a:cubicBez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10270" y="0"/>
                </a:lnTo>
                <a:lnTo>
                  <a:pt x="152400" y="42130"/>
                </a:ln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723" y="142875"/>
                  <a:pt x="140127" y="142325"/>
                  <a:pt x="141226" y="141226"/>
                </a:cubicBezTo>
                <a:cubicBezTo>
                  <a:pt x="142325" y="140127"/>
                  <a:pt x="142875" y="138723"/>
                  <a:pt x="142875" y="137014"/>
                </a:cubicBezTo>
                <a:lnTo>
                  <a:pt x="142875" y="47625"/>
                </a:lnTo>
                <a:lnTo>
                  <a:pt x="104775" y="47625"/>
                </a:lnTo>
                <a:lnTo>
                  <a:pt x="104775" y="9525"/>
                </a:ln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9525" y="9525"/>
                </a:moveTo>
                <a:lnTo>
                  <a:pt x="9525" y="47625"/>
                </a:lnTo>
                <a:lnTo>
                  <a:pt x="9525" y="9525"/>
                </a:ln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30" name="Graphic 28">
            <a:extLst>
              <a:ext uri="{FF2B5EF4-FFF2-40B4-BE49-F238E27FC236}">
                <a16:creationId xmlns:a16="http://schemas.microsoft.com/office/drawing/2014/main" id="{C38B7B47-F038-3040-BA6B-8AC804C7773A}"/>
              </a:ext>
            </a:extLst>
          </p:cNvPr>
          <p:cNvSpPr>
            <a:spLocks noChangeAspect="1"/>
          </p:cNvSpPr>
          <p:nvPr/>
        </p:nvSpPr>
        <p:spPr>
          <a:xfrm>
            <a:off x="645701" y="2053840"/>
            <a:ext cx="432000" cy="336000"/>
          </a:xfrm>
          <a:custGeom>
            <a:avLst/>
            <a:gdLst>
              <a:gd name="connsiteX0" fmla="*/ 15386 w 171450"/>
              <a:gd name="connsiteY0" fmla="*/ 133350 h 133350"/>
              <a:gd name="connsiteX1" fmla="*/ 4405 w 171450"/>
              <a:gd name="connsiteY1" fmla="*/ 128945 h 133350"/>
              <a:gd name="connsiteX2" fmla="*/ 0 w 171450"/>
              <a:gd name="connsiteY2" fmla="*/ 117964 h 133350"/>
              <a:gd name="connsiteX3" fmla="*/ 0 w 171450"/>
              <a:gd name="connsiteY3" fmla="*/ 15386 h 133350"/>
              <a:gd name="connsiteX4" fmla="*/ 4405 w 171450"/>
              <a:gd name="connsiteY4" fmla="*/ 4405 h 133350"/>
              <a:gd name="connsiteX5" fmla="*/ 15386 w 171450"/>
              <a:gd name="connsiteY5" fmla="*/ 0 h 133350"/>
              <a:gd name="connsiteX6" fmla="*/ 156064 w 171450"/>
              <a:gd name="connsiteY6" fmla="*/ 0 h 133350"/>
              <a:gd name="connsiteX7" fmla="*/ 167045 w 171450"/>
              <a:gd name="connsiteY7" fmla="*/ 4405 h 133350"/>
              <a:gd name="connsiteX8" fmla="*/ 171450 w 171450"/>
              <a:gd name="connsiteY8" fmla="*/ 15386 h 133350"/>
              <a:gd name="connsiteX9" fmla="*/ 171450 w 171450"/>
              <a:gd name="connsiteY9" fmla="*/ 117964 h 133350"/>
              <a:gd name="connsiteX10" fmla="*/ 167045 w 171450"/>
              <a:gd name="connsiteY10" fmla="*/ 128945 h 133350"/>
              <a:gd name="connsiteX11" fmla="*/ 156064 w 171450"/>
              <a:gd name="connsiteY11" fmla="*/ 133350 h 133350"/>
              <a:gd name="connsiteX12" fmla="*/ 15386 w 171450"/>
              <a:gd name="connsiteY12" fmla="*/ 133350 h 133350"/>
              <a:gd name="connsiteX13" fmla="*/ 9525 w 171450"/>
              <a:gd name="connsiteY13" fmla="*/ 116058 h 133350"/>
              <a:gd name="connsiteX14" fmla="*/ 125583 w 171450"/>
              <a:gd name="connsiteY14" fmla="*/ 85469 h 133350"/>
              <a:gd name="connsiteX15" fmla="*/ 105911 w 171450"/>
              <a:gd name="connsiteY15" fmla="*/ 9525 h 133350"/>
              <a:gd name="connsiteX16" fmla="*/ 15386 w 171450"/>
              <a:gd name="connsiteY16" fmla="*/ 9525 h 133350"/>
              <a:gd name="connsiteX17" fmla="*/ 11357 w 171450"/>
              <a:gd name="connsiteY17" fmla="*/ 11357 h 133350"/>
              <a:gd name="connsiteX18" fmla="*/ 9525 w 171450"/>
              <a:gd name="connsiteY18" fmla="*/ 15386 h 133350"/>
              <a:gd name="connsiteX19" fmla="*/ 9525 w 171450"/>
              <a:gd name="connsiteY19" fmla="*/ 116058 h 133350"/>
              <a:gd name="connsiteX20" fmla="*/ 17310 w 171450"/>
              <a:gd name="connsiteY20" fmla="*/ 123825 h 133350"/>
              <a:gd name="connsiteX21" fmla="*/ 156064 w 171450"/>
              <a:gd name="connsiteY21" fmla="*/ 123825 h 133350"/>
              <a:gd name="connsiteX22" fmla="*/ 160093 w 171450"/>
              <a:gd name="connsiteY22" fmla="*/ 121993 h 133350"/>
              <a:gd name="connsiteX23" fmla="*/ 161925 w 171450"/>
              <a:gd name="connsiteY23" fmla="*/ 117964 h 133350"/>
              <a:gd name="connsiteX24" fmla="*/ 161925 w 171450"/>
              <a:gd name="connsiteY24" fmla="*/ 15386 h 133350"/>
              <a:gd name="connsiteX25" fmla="*/ 160093 w 171450"/>
              <a:gd name="connsiteY25" fmla="*/ 11357 h 133350"/>
              <a:gd name="connsiteX26" fmla="*/ 156064 w 171450"/>
              <a:gd name="connsiteY26" fmla="*/ 9525 h 133350"/>
              <a:gd name="connsiteX27" fmla="*/ 115784 w 171450"/>
              <a:gd name="connsiteY27" fmla="*/ 9525 h 133350"/>
              <a:gd name="connsiteX28" fmla="*/ 137197 w 171450"/>
              <a:gd name="connsiteY28" fmla="*/ 92319 h 133350"/>
              <a:gd name="connsiteX29" fmla="*/ 17310 w 171450"/>
              <a:gd name="connsiteY29" fmla="*/ 12382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33350">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17964"/>
                </a:lnTo>
                <a:cubicBezTo>
                  <a:pt x="171450" y="122347"/>
                  <a:pt x="169982" y="126008"/>
                  <a:pt x="167045" y="128945"/>
                </a:cubicBezTo>
                <a:cubicBezTo>
                  <a:pt x="164108" y="131882"/>
                  <a:pt x="160447" y="133350"/>
                  <a:pt x="156064" y="133350"/>
                </a:cubicBezTo>
                <a:lnTo>
                  <a:pt x="15386" y="133350"/>
                </a:lnTo>
                <a:close/>
                <a:moveTo>
                  <a:pt x="9525" y="116058"/>
                </a:moveTo>
                <a:lnTo>
                  <a:pt x="125583" y="85469"/>
                </a:lnTo>
                <a:lnTo>
                  <a:pt x="105911" y="9525"/>
                </a:lnTo>
                <a:lnTo>
                  <a:pt x="15386" y="9525"/>
                </a:lnTo>
                <a:cubicBezTo>
                  <a:pt x="13921" y="9525"/>
                  <a:pt x="12578" y="10136"/>
                  <a:pt x="11357" y="11357"/>
                </a:cubicBezTo>
                <a:cubicBezTo>
                  <a:pt x="10136" y="12578"/>
                  <a:pt x="9525" y="13921"/>
                  <a:pt x="9525" y="15386"/>
                </a:cubicBezTo>
                <a:lnTo>
                  <a:pt x="9525" y="116058"/>
                </a:lnTo>
                <a:close/>
                <a:moveTo>
                  <a:pt x="17310" y="123825"/>
                </a:moveTo>
                <a:lnTo>
                  <a:pt x="156064" y="123825"/>
                </a:lnTo>
                <a:cubicBezTo>
                  <a:pt x="157529" y="123825"/>
                  <a:pt x="158872" y="123214"/>
                  <a:pt x="160093" y="121993"/>
                </a:cubicBezTo>
                <a:cubicBezTo>
                  <a:pt x="161314" y="120772"/>
                  <a:pt x="161925" y="119429"/>
                  <a:pt x="161925" y="117964"/>
                </a:cubicBezTo>
                <a:lnTo>
                  <a:pt x="161925" y="15386"/>
                </a:lnTo>
                <a:cubicBezTo>
                  <a:pt x="161925" y="13921"/>
                  <a:pt x="161314" y="12578"/>
                  <a:pt x="160093" y="11357"/>
                </a:cubicBezTo>
                <a:cubicBezTo>
                  <a:pt x="158872" y="10136"/>
                  <a:pt x="157529" y="9525"/>
                  <a:pt x="156064" y="9525"/>
                </a:cubicBezTo>
                <a:lnTo>
                  <a:pt x="115784" y="9525"/>
                </a:lnTo>
                <a:lnTo>
                  <a:pt x="137197" y="92319"/>
                </a:lnTo>
                <a:lnTo>
                  <a:pt x="17310" y="1238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5B42A0-2F21-B741-AEBC-073AA6BB24EE}"/>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Course agenda</a:t>
            </a:r>
          </a:p>
        </p:txBody>
      </p:sp>
      <p:graphicFrame>
        <p:nvGraphicFramePr>
          <p:cNvPr id="5" name="Table 4">
            <a:extLst>
              <a:ext uri="{FF2B5EF4-FFF2-40B4-BE49-F238E27FC236}">
                <a16:creationId xmlns:a16="http://schemas.microsoft.com/office/drawing/2014/main" id="{05F85E52-6976-ABE4-B3DC-BB96D6B86055}"/>
              </a:ext>
            </a:extLst>
          </p:cNvPr>
          <p:cNvGraphicFramePr>
            <a:graphicFrameLocks noGrp="1"/>
          </p:cNvGraphicFramePr>
          <p:nvPr>
            <p:extLst>
              <p:ext uri="{D42A27DB-BD31-4B8C-83A1-F6EECF244321}">
                <p14:modId xmlns:p14="http://schemas.microsoft.com/office/powerpoint/2010/main" val="4230929843"/>
              </p:ext>
            </p:extLst>
          </p:nvPr>
        </p:nvGraphicFramePr>
        <p:xfrm>
          <a:off x="393065" y="930958"/>
          <a:ext cx="8357869" cy="5781896"/>
        </p:xfrm>
        <a:graphic>
          <a:graphicData uri="http://schemas.openxmlformats.org/drawingml/2006/table">
            <a:tbl>
              <a:tblPr firstRow="1" firstCol="1" bandRow="1"/>
              <a:tblGrid>
                <a:gridCol w="1302350">
                  <a:extLst>
                    <a:ext uri="{9D8B030D-6E8A-4147-A177-3AD203B41FA5}">
                      <a16:colId xmlns:a16="http://schemas.microsoft.com/office/drawing/2014/main" val="3674292462"/>
                    </a:ext>
                  </a:extLst>
                </a:gridCol>
                <a:gridCol w="1354236">
                  <a:extLst>
                    <a:ext uri="{9D8B030D-6E8A-4147-A177-3AD203B41FA5}">
                      <a16:colId xmlns:a16="http://schemas.microsoft.com/office/drawing/2014/main" val="1809120915"/>
                    </a:ext>
                  </a:extLst>
                </a:gridCol>
                <a:gridCol w="1475651">
                  <a:extLst>
                    <a:ext uri="{9D8B030D-6E8A-4147-A177-3AD203B41FA5}">
                      <a16:colId xmlns:a16="http://schemas.microsoft.com/office/drawing/2014/main" val="1948831785"/>
                    </a:ext>
                  </a:extLst>
                </a:gridCol>
                <a:gridCol w="1354236">
                  <a:extLst>
                    <a:ext uri="{9D8B030D-6E8A-4147-A177-3AD203B41FA5}">
                      <a16:colId xmlns:a16="http://schemas.microsoft.com/office/drawing/2014/main" val="4260305010"/>
                    </a:ext>
                  </a:extLst>
                </a:gridCol>
                <a:gridCol w="1443481">
                  <a:extLst>
                    <a:ext uri="{9D8B030D-6E8A-4147-A177-3AD203B41FA5}">
                      <a16:colId xmlns:a16="http://schemas.microsoft.com/office/drawing/2014/main" val="3300912297"/>
                    </a:ext>
                  </a:extLst>
                </a:gridCol>
                <a:gridCol w="1427915">
                  <a:extLst>
                    <a:ext uri="{9D8B030D-6E8A-4147-A177-3AD203B41FA5}">
                      <a16:colId xmlns:a16="http://schemas.microsoft.com/office/drawing/2014/main" val="4134124099"/>
                    </a:ext>
                  </a:extLst>
                </a:gridCol>
              </a:tblGrid>
              <a:tr h="249172">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3</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5</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2423569"/>
                  </a:ext>
                </a:extLst>
              </a:tr>
              <a:tr h="498344">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 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 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 3</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 4 and Final Exam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extLst>
                  <a:ext uri="{0D108BD9-81ED-4DB2-BD59-A6C34878D82A}">
                    <a16:rowId xmlns:a16="http://schemas.microsoft.com/office/drawing/2014/main" val="3342628200"/>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3">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P05 - Epidemic curves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P09 - Collection and handling of human samples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P13 - Reservoirs study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P17 - Outbreak study report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extLst>
                  <a:ext uri="{0D108BD9-81ED-4DB2-BD59-A6C34878D82A}">
                    <a16:rowId xmlns:a16="http://schemas.microsoft.com/office/drawing/2014/main" val="3421628027"/>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P01 - Introduction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66501940"/>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Pre-test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15353055"/>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Break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260151"/>
                  </a:ext>
                </a:extLst>
              </a:tr>
              <a:tr h="498344">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P02 - Identifying an outbreak and investigation steps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P06 - Planning the field investigation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P10 - Laboratory tests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P14 - Contingency tables and measures of association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P18 - Interacting with the media</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extLst>
                  <a:ext uri="{0D108BD9-81ED-4DB2-BD59-A6C34878D82A}">
                    <a16:rowId xmlns:a16="http://schemas.microsoft.com/office/drawing/2014/main" val="3982972638"/>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P11 - Collection and handling of environmental samples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01240123"/>
                  </a:ext>
                </a:extLst>
              </a:tr>
              <a:tr h="498344">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study – </a:t>
                      </a:r>
                    </a:p>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Session 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687899133"/>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5">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Lunch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100169006"/>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59181605"/>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study – </a:t>
                      </a:r>
                    </a:p>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Session 1</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study – </a:t>
                      </a:r>
                    </a:p>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Session 2</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study – </a:t>
                      </a:r>
                    </a:p>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Session 3</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study – </a:t>
                      </a:r>
                    </a:p>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Session 4</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study – </a:t>
                      </a:r>
                    </a:p>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Session 6</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010438359"/>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67933877"/>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78056096"/>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Break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4017166"/>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P03 - Transmission chain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P07 - Epidemiological studies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4">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P12 - Role of vectors in disease transmission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P15 - Control and response measures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study presentations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807393666"/>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363186"/>
                  </a:ext>
                </a:extLst>
              </a:tr>
              <a:tr h="249172">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P04 - Case definition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P08 - Healthcare-associated Infections (HCAI)</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vMerge="1">
                  <a:txBody>
                    <a:bodyPr/>
                    <a:lstStyle/>
                    <a:p>
                      <a:endParaRPr lang="en-US"/>
                    </a:p>
                  </a:txBody>
                  <a:tcPr/>
                </a:tc>
                <a:tc rowSpan="2">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P16 - Safety, occupational health, and biosecurity in the field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Closing session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extLst>
                  <a:ext uri="{0D108BD9-81ED-4DB2-BD59-A6C34878D82A}">
                    <a16:rowId xmlns:a16="http://schemas.microsoft.com/office/drawing/2014/main" val="697372164"/>
                  </a:ext>
                </a:extLst>
              </a:tr>
              <a:tr h="317031">
                <a:tc>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04818250"/>
                  </a:ext>
                </a:extLst>
              </a:tr>
            </a:tbl>
          </a:graphicData>
        </a:graphic>
      </p:graphicFrame>
    </p:spTree>
    <p:extLst>
      <p:ext uri="{BB962C8B-B14F-4D97-AF65-F5344CB8AC3E}">
        <p14:creationId xmlns:p14="http://schemas.microsoft.com/office/powerpoint/2010/main" val="316536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607791" cy="984885"/>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Material available in folders</a:t>
            </a:r>
          </a:p>
        </p:txBody>
      </p:sp>
      <p:sp>
        <p:nvSpPr>
          <p:cNvPr id="3" name="TextBox 2">
            <a:extLst>
              <a:ext uri="{FF2B5EF4-FFF2-40B4-BE49-F238E27FC236}">
                <a16:creationId xmlns:a16="http://schemas.microsoft.com/office/drawing/2014/main" id="{C197A54C-DE30-B442-B433-D88AA2323F69}"/>
              </a:ext>
            </a:extLst>
          </p:cNvPr>
          <p:cNvSpPr txBox="1"/>
          <p:nvPr/>
        </p:nvSpPr>
        <p:spPr>
          <a:xfrm>
            <a:off x="431799" y="1364567"/>
            <a:ext cx="3464791" cy="501718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a:solidFill>
                  <a:schemeClr val="tx1"/>
                </a:solidFill>
              </a:rPr>
              <a:t>Course agenda</a:t>
            </a:r>
          </a:p>
          <a:p>
            <a:pPr marL="285750" indent="-285750">
              <a:spcAft>
                <a:spcPts val="800"/>
              </a:spcAft>
              <a:buFont typeface="Arial" panose="020B0604020202020204" pitchFamily="34" charset="0"/>
              <a:buChar char="•"/>
            </a:pPr>
            <a:r>
              <a:rPr lang="en-GB" sz="1600" dirty="0">
                <a:solidFill>
                  <a:schemeClr val="tx1"/>
                </a:solidFill>
              </a:rPr>
              <a:t>Enrollment form</a:t>
            </a:r>
          </a:p>
          <a:p>
            <a:pPr marL="285750" indent="-285750">
              <a:spcAft>
                <a:spcPts val="800"/>
              </a:spcAft>
              <a:buFont typeface="Arial" panose="020B0604020202020204" pitchFamily="34" charset="0"/>
              <a:buChar char="•"/>
            </a:pPr>
            <a:r>
              <a:rPr lang="en-GB" sz="1600" dirty="0">
                <a:solidFill>
                  <a:schemeClr val="tx1"/>
                </a:solidFill>
              </a:rPr>
              <a:t>Presentations</a:t>
            </a:r>
          </a:p>
          <a:p>
            <a:pPr marL="285750" indent="-285750">
              <a:spcAft>
                <a:spcPts val="800"/>
              </a:spcAft>
              <a:buFont typeface="Arial" panose="020B0604020202020204" pitchFamily="34" charset="0"/>
              <a:buChar char="•"/>
            </a:pPr>
            <a:r>
              <a:rPr lang="en-GB" sz="1600" dirty="0">
                <a:solidFill>
                  <a:schemeClr val="tx1"/>
                </a:solidFill>
              </a:rPr>
              <a:t>Reading material </a:t>
            </a:r>
          </a:p>
          <a:p>
            <a:pPr marL="285750" indent="-285750">
              <a:spcAft>
                <a:spcPts val="800"/>
              </a:spcAft>
              <a:buFont typeface="Arial" panose="020B0604020202020204" pitchFamily="34" charset="0"/>
              <a:buChar char="•"/>
            </a:pPr>
            <a:r>
              <a:rPr lang="en-GB" sz="1600" dirty="0">
                <a:solidFill>
                  <a:schemeClr val="tx1"/>
                </a:solidFill>
              </a:rPr>
              <a:t>Initial participant survey</a:t>
            </a:r>
          </a:p>
          <a:p>
            <a:pPr marL="285750" indent="-285750">
              <a:spcAft>
                <a:spcPts val="800"/>
              </a:spcAft>
              <a:buFont typeface="Arial" panose="020B0604020202020204" pitchFamily="34" charset="0"/>
              <a:buChar char="•"/>
            </a:pPr>
            <a:r>
              <a:rPr lang="en-GB" sz="1600" dirty="0">
                <a:solidFill>
                  <a:schemeClr val="tx1"/>
                </a:solidFill>
              </a:rPr>
              <a:t>Satisfaction surveys for</a:t>
            </a:r>
          </a:p>
          <a:p>
            <a:pPr marL="319088">
              <a:spcAft>
                <a:spcPts val="800"/>
              </a:spcAft>
            </a:pPr>
            <a:r>
              <a:rPr lang="en-GB" sz="1600" dirty="0">
                <a:solidFill>
                  <a:schemeClr val="tx1"/>
                </a:solidFill>
              </a:rPr>
              <a:t>– </a:t>
            </a:r>
            <a:r>
              <a:rPr lang="en-GB" sz="1600" dirty="0" err="1">
                <a:solidFill>
                  <a:schemeClr val="tx1"/>
                </a:solidFill>
              </a:rPr>
              <a:t>Presentations (18)</a:t>
            </a:r>
          </a:p>
          <a:p>
            <a:pPr marL="319088">
              <a:spcAft>
                <a:spcPts val="800"/>
              </a:spcAft>
            </a:pPr>
            <a:r>
              <a:rPr lang="en-GB" sz="1600" dirty="0">
                <a:solidFill>
                  <a:schemeClr val="tx1"/>
                </a:solidFill>
              </a:rPr>
              <a:t>– </a:t>
            </a:r>
            <a:r>
              <a:rPr lang="en-GB" sz="1600" dirty="0" err="1">
                <a:solidFill>
                  <a:schemeClr val="tx1"/>
                </a:solidFill>
              </a:rPr>
              <a:t>Instructors / Trainers</a:t>
            </a:r>
            <a:r>
              <a:rPr lang="en-GB" sz="1600" dirty="0">
                <a:solidFill>
                  <a:schemeClr val="tx1"/>
                </a:solidFill>
              </a:rPr>
              <a:t> </a:t>
            </a:r>
          </a:p>
          <a:p>
            <a:pPr marL="319088">
              <a:spcAft>
                <a:spcPts val="800"/>
              </a:spcAft>
            </a:pPr>
            <a:r>
              <a:rPr lang="en-GB" sz="1600" dirty="0">
                <a:solidFill>
                  <a:schemeClr val="tx1"/>
                </a:solidFill>
              </a:rPr>
              <a:t>– </a:t>
            </a:r>
            <a:r>
              <a:rPr lang="en-GB" sz="1600" dirty="0" err="1">
                <a:solidFill>
                  <a:schemeClr val="tx1"/>
                </a:solidFill>
              </a:rPr>
              <a:t>General training</a:t>
            </a:r>
            <a:endParaRPr lang="en-GB" sz="1600" dirty="0">
              <a:solidFill>
                <a:schemeClr val="tx1"/>
              </a:solidFill>
            </a:endParaRPr>
          </a:p>
        </p:txBody>
      </p:sp>
      <p:sp>
        <p:nvSpPr>
          <p:cNvPr id="11" name="Graphic 7">
            <a:extLst>
              <a:ext uri="{FF2B5EF4-FFF2-40B4-BE49-F238E27FC236}">
                <a16:creationId xmlns:a16="http://schemas.microsoft.com/office/drawing/2014/main" id="{E50BC84F-2223-204E-B6C0-F141E6E66C68}"/>
              </a:ext>
            </a:extLst>
          </p:cNvPr>
          <p:cNvSpPr>
            <a:spLocks noChangeAspect="1"/>
          </p:cNvSpPr>
          <p:nvPr/>
        </p:nvSpPr>
        <p:spPr>
          <a:xfrm>
            <a:off x="6984000" y="1586769"/>
            <a:ext cx="1440000" cy="1014835"/>
          </a:xfrm>
          <a:custGeom>
            <a:avLst/>
            <a:gdLst>
              <a:gd name="connsiteX0" fmla="*/ 14288 w 189217"/>
              <a:gd name="connsiteY0" fmla="*/ 133350 h 133350"/>
              <a:gd name="connsiteX1" fmla="*/ 4131 w 189217"/>
              <a:gd name="connsiteY1" fmla="*/ 129219 h 133350"/>
              <a:gd name="connsiteX2" fmla="*/ 0 w 189217"/>
              <a:gd name="connsiteY2" fmla="*/ 119063 h 133350"/>
              <a:gd name="connsiteX3" fmla="*/ 0 w 189217"/>
              <a:gd name="connsiteY3" fmla="*/ 15386 h 133350"/>
              <a:gd name="connsiteX4" fmla="*/ 4680 w 189217"/>
              <a:gd name="connsiteY4" fmla="*/ 4680 h 133350"/>
              <a:gd name="connsiteX5" fmla="*/ 15386 w 189217"/>
              <a:gd name="connsiteY5" fmla="*/ 0 h 133350"/>
              <a:gd name="connsiteX6" fmla="*/ 62828 w 189217"/>
              <a:gd name="connsiteY6" fmla="*/ 0 h 133350"/>
              <a:gd name="connsiteX7" fmla="*/ 81878 w 189217"/>
              <a:gd name="connsiteY7" fmla="*/ 19050 h 133350"/>
              <a:gd name="connsiteX8" fmla="*/ 156064 w 189217"/>
              <a:gd name="connsiteY8" fmla="*/ 19050 h 133350"/>
              <a:gd name="connsiteX9" fmla="*/ 164663 w 189217"/>
              <a:gd name="connsiteY9" fmla="*/ 21715 h 133350"/>
              <a:gd name="connsiteX10" fmla="*/ 169801 w 189217"/>
              <a:gd name="connsiteY10" fmla="*/ 28575 h 133350"/>
              <a:gd name="connsiteX11" fmla="*/ 9525 w 189217"/>
              <a:gd name="connsiteY11" fmla="*/ 28575 h 133350"/>
              <a:gd name="connsiteX12" fmla="*/ 9525 w 189217"/>
              <a:gd name="connsiteY12" fmla="*/ 117964 h 133350"/>
              <a:gd name="connsiteX13" fmla="*/ 10533 w 189217"/>
              <a:gd name="connsiteY13" fmla="*/ 121261 h 133350"/>
              <a:gd name="connsiteX14" fmla="*/ 13189 w 189217"/>
              <a:gd name="connsiteY14" fmla="*/ 123459 h 133350"/>
              <a:gd name="connsiteX15" fmla="*/ 34766 w 189217"/>
              <a:gd name="connsiteY15" fmla="*/ 51289 h 133350"/>
              <a:gd name="connsiteX16" fmla="*/ 189218 w 189217"/>
              <a:gd name="connsiteY16" fmla="*/ 51289 h 133350"/>
              <a:gd name="connsiteX17" fmla="*/ 167622 w 189217"/>
              <a:gd name="connsiteY17" fmla="*/ 123257 h 133350"/>
              <a:gd name="connsiteX18" fmla="*/ 162429 w 189217"/>
              <a:gd name="connsiteY18" fmla="*/ 130575 h 133350"/>
              <a:gd name="connsiteX19" fmla="*/ 153865 w 189217"/>
              <a:gd name="connsiteY19" fmla="*/ 133350 h 133350"/>
              <a:gd name="connsiteX20" fmla="*/ 14288 w 189217"/>
              <a:gd name="connsiteY20"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9217" h="133350">
                <a:moveTo>
                  <a:pt x="14288" y="133350"/>
                </a:moveTo>
                <a:cubicBezTo>
                  <a:pt x="10270" y="133350"/>
                  <a:pt x="6884" y="131973"/>
                  <a:pt x="4131" y="129219"/>
                </a:cubicBezTo>
                <a:cubicBezTo>
                  <a:pt x="1377" y="126466"/>
                  <a:pt x="0" y="123080"/>
                  <a:pt x="0" y="119063"/>
                </a:cubicBezTo>
                <a:lnTo>
                  <a:pt x="0" y="15386"/>
                </a:lnTo>
                <a:cubicBezTo>
                  <a:pt x="0" y="11369"/>
                  <a:pt x="1560" y="7800"/>
                  <a:pt x="4680" y="4680"/>
                </a:cubicBezTo>
                <a:cubicBezTo>
                  <a:pt x="7800" y="1560"/>
                  <a:pt x="11369" y="0"/>
                  <a:pt x="15386" y="0"/>
                </a:cubicBezTo>
                <a:lnTo>
                  <a:pt x="62828" y="0"/>
                </a:lnTo>
                <a:lnTo>
                  <a:pt x="81878" y="19050"/>
                </a:lnTo>
                <a:lnTo>
                  <a:pt x="156064" y="19050"/>
                </a:lnTo>
                <a:cubicBezTo>
                  <a:pt x="159348" y="19050"/>
                  <a:pt x="162215" y="19938"/>
                  <a:pt x="164663" y="21715"/>
                </a:cubicBezTo>
                <a:cubicBezTo>
                  <a:pt x="167112" y="23492"/>
                  <a:pt x="168825" y="25779"/>
                  <a:pt x="169801" y="28575"/>
                </a:cubicBezTo>
                <a:lnTo>
                  <a:pt x="9525" y="28575"/>
                </a:lnTo>
                <a:lnTo>
                  <a:pt x="9525" y="117964"/>
                </a:lnTo>
                <a:cubicBezTo>
                  <a:pt x="9525" y="119307"/>
                  <a:pt x="9861" y="120406"/>
                  <a:pt x="10533" y="121261"/>
                </a:cubicBezTo>
                <a:cubicBezTo>
                  <a:pt x="11204" y="122115"/>
                  <a:pt x="12089" y="122848"/>
                  <a:pt x="13189" y="123459"/>
                </a:cubicBezTo>
                <a:lnTo>
                  <a:pt x="34766" y="51289"/>
                </a:lnTo>
                <a:lnTo>
                  <a:pt x="189218" y="51289"/>
                </a:lnTo>
                <a:lnTo>
                  <a:pt x="167622" y="123257"/>
                </a:lnTo>
                <a:cubicBezTo>
                  <a:pt x="166718" y="126286"/>
                  <a:pt x="164987" y="128725"/>
                  <a:pt x="162429" y="130575"/>
                </a:cubicBezTo>
                <a:cubicBezTo>
                  <a:pt x="159870" y="132425"/>
                  <a:pt x="157016" y="133350"/>
                  <a:pt x="153865" y="133350"/>
                </a:cubicBezTo>
                <a:lnTo>
                  <a:pt x="14288" y="13335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7431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909127"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Lectures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5" name="TextBox 14">
            <a:extLst>
              <a:ext uri="{FF2B5EF4-FFF2-40B4-BE49-F238E27FC236}">
                <a16:creationId xmlns:a16="http://schemas.microsoft.com/office/drawing/2014/main" id="{E97100E6-8B1F-BA4F-9670-C346E55C2531}"/>
              </a:ext>
            </a:extLst>
          </p:cNvPr>
          <p:cNvSpPr txBox="1"/>
          <p:nvPr/>
        </p:nvSpPr>
        <p:spPr>
          <a:xfrm>
            <a:off x="431800" y="1364566"/>
            <a:ext cx="4909126" cy="501718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18 lectures covering outbreak investigation methodology and disseminating results</a:t>
            </a:r>
          </a:p>
          <a:p>
            <a:pPr marL="285750" indent="-285750">
              <a:spcAft>
                <a:spcPts val="800"/>
              </a:spcAft>
              <a:buFont typeface="Arial" panose="020B0604020202020204" pitchFamily="34" charset="0"/>
              <a:buChar char="•"/>
            </a:pPr>
            <a:r>
              <a:rPr lang="en-GB" sz="1600" dirty="0" err="1">
                <a:solidFill>
                  <a:schemeClr val="tx1"/>
                </a:solidFill>
              </a:rPr>
              <a:t>Content based on experience with short courses held in the Region </a:t>
            </a:r>
          </a:p>
          <a:p>
            <a:pPr marL="285750" indent="-285750">
              <a:spcAft>
                <a:spcPts val="800"/>
              </a:spcAft>
              <a:buFont typeface="Arial" panose="020B0604020202020204" pitchFamily="34" charset="0"/>
              <a:buChar char="•"/>
            </a:pPr>
            <a:r>
              <a:rPr lang="en-GB" sz="1600" dirty="0" err="1">
                <a:solidFill>
                  <a:schemeClr val="tx1"/>
                </a:solidFill>
              </a:rPr>
              <a:t>Current topics</a:t>
            </a:r>
          </a:p>
          <a:p>
            <a:pPr marL="285750" indent="-285750">
              <a:spcAft>
                <a:spcPts val="800"/>
              </a:spcAft>
              <a:buFont typeface="Arial" panose="020B0604020202020204" pitchFamily="34" charset="0"/>
              <a:buChar char="•"/>
            </a:pPr>
            <a:r>
              <a:rPr lang="en-GB" sz="1600" dirty="0" err="1">
                <a:solidFill>
                  <a:schemeClr val="tx1"/>
                </a:solidFill>
              </a:rPr>
              <a:t>Speakers who are subject-matter experts</a:t>
            </a:r>
          </a:p>
        </p:txBody>
      </p:sp>
      <p:sp>
        <p:nvSpPr>
          <p:cNvPr id="9" name="Graphic 6">
            <a:extLst>
              <a:ext uri="{FF2B5EF4-FFF2-40B4-BE49-F238E27FC236}">
                <a16:creationId xmlns:a16="http://schemas.microsoft.com/office/drawing/2014/main" id="{659E20BD-A646-C549-9D94-2828EDEE0CDF}"/>
              </a:ext>
            </a:extLst>
          </p:cNvPr>
          <p:cNvSpPr>
            <a:spLocks noChangeAspect="1"/>
          </p:cNvSpPr>
          <p:nvPr/>
        </p:nvSpPr>
        <p:spPr>
          <a:xfrm>
            <a:off x="6984000" y="2371412"/>
            <a:ext cx="1440000" cy="1232307"/>
          </a:xfrm>
          <a:custGeom>
            <a:avLst/>
            <a:gdLst>
              <a:gd name="connsiteX0" fmla="*/ 180975 w 190500"/>
              <a:gd name="connsiteY0" fmla="*/ 153133 h 163024"/>
              <a:gd name="connsiteX1" fmla="*/ 180975 w 190500"/>
              <a:gd name="connsiteY1" fmla="*/ 15386 h 163024"/>
              <a:gd name="connsiteX2" fmla="*/ 179326 w 190500"/>
              <a:gd name="connsiteY2" fmla="*/ 11174 h 163024"/>
              <a:gd name="connsiteX3" fmla="*/ 175114 w 190500"/>
              <a:gd name="connsiteY3" fmla="*/ 9525 h 163024"/>
              <a:gd name="connsiteX4" fmla="*/ 15386 w 190500"/>
              <a:gd name="connsiteY4" fmla="*/ 9525 h 163024"/>
              <a:gd name="connsiteX5" fmla="*/ 11174 w 190500"/>
              <a:gd name="connsiteY5" fmla="*/ 11174 h 163024"/>
              <a:gd name="connsiteX6" fmla="*/ 9525 w 190500"/>
              <a:gd name="connsiteY6" fmla="*/ 15386 h 163024"/>
              <a:gd name="connsiteX7" fmla="*/ 9525 w 190500"/>
              <a:gd name="connsiteY7" fmla="*/ 85725 h 163024"/>
              <a:gd name="connsiteX8" fmla="*/ 0 w 190500"/>
              <a:gd name="connsiteY8" fmla="*/ 85725 h 163024"/>
              <a:gd name="connsiteX9" fmla="*/ 0 w 190500"/>
              <a:gd name="connsiteY9" fmla="*/ 15386 h 163024"/>
              <a:gd name="connsiteX10" fmla="*/ 4497 w 190500"/>
              <a:gd name="connsiteY10" fmla="*/ 4497 h 163024"/>
              <a:gd name="connsiteX11" fmla="*/ 15386 w 190500"/>
              <a:gd name="connsiteY11" fmla="*/ 0 h 163024"/>
              <a:gd name="connsiteX12" fmla="*/ 175114 w 190500"/>
              <a:gd name="connsiteY12" fmla="*/ 0 h 163024"/>
              <a:gd name="connsiteX13" fmla="*/ 186003 w 190500"/>
              <a:gd name="connsiteY13" fmla="*/ 4497 h 163024"/>
              <a:gd name="connsiteX14" fmla="*/ 190500 w 190500"/>
              <a:gd name="connsiteY14" fmla="*/ 15386 h 163024"/>
              <a:gd name="connsiteX15" fmla="*/ 190500 w 190500"/>
              <a:gd name="connsiteY15" fmla="*/ 140128 h 163024"/>
              <a:gd name="connsiteX16" fmla="*/ 187835 w 190500"/>
              <a:gd name="connsiteY16" fmla="*/ 148269 h 163024"/>
              <a:gd name="connsiteX17" fmla="*/ 180975 w 190500"/>
              <a:gd name="connsiteY17" fmla="*/ 153133 h 163024"/>
              <a:gd name="connsiteX18" fmla="*/ 66675 w 190500"/>
              <a:gd name="connsiteY18" fmla="*/ 94151 h 163024"/>
              <a:gd name="connsiteX19" fmla="*/ 46453 w 190500"/>
              <a:gd name="connsiteY19" fmla="*/ 85798 h 163024"/>
              <a:gd name="connsiteX20" fmla="*/ 38100 w 190500"/>
              <a:gd name="connsiteY20" fmla="*/ 65576 h 163024"/>
              <a:gd name="connsiteX21" fmla="*/ 46453 w 190500"/>
              <a:gd name="connsiteY21" fmla="*/ 45354 h 163024"/>
              <a:gd name="connsiteX22" fmla="*/ 66675 w 190500"/>
              <a:gd name="connsiteY22" fmla="*/ 37001 h 163024"/>
              <a:gd name="connsiteX23" fmla="*/ 86897 w 190500"/>
              <a:gd name="connsiteY23" fmla="*/ 45354 h 163024"/>
              <a:gd name="connsiteX24" fmla="*/ 95250 w 190500"/>
              <a:gd name="connsiteY24" fmla="*/ 65576 h 163024"/>
              <a:gd name="connsiteX25" fmla="*/ 86897 w 190500"/>
              <a:gd name="connsiteY25" fmla="*/ 85798 h 163024"/>
              <a:gd name="connsiteX26" fmla="*/ 66675 w 190500"/>
              <a:gd name="connsiteY26" fmla="*/ 94151 h 163024"/>
              <a:gd name="connsiteX27" fmla="*/ 0 w 190500"/>
              <a:gd name="connsiteY27" fmla="*/ 163024 h 163024"/>
              <a:gd name="connsiteX28" fmla="*/ 0 w 190500"/>
              <a:gd name="connsiteY28" fmla="*/ 147344 h 163024"/>
              <a:gd name="connsiteX29" fmla="*/ 3434 w 190500"/>
              <a:gd name="connsiteY29" fmla="*/ 136308 h 163024"/>
              <a:gd name="connsiteX30" fmla="*/ 12676 w 190500"/>
              <a:gd name="connsiteY30" fmla="*/ 128331 h 163024"/>
              <a:gd name="connsiteX31" fmla="*/ 39657 w 190500"/>
              <a:gd name="connsiteY31" fmla="*/ 118632 h 163024"/>
              <a:gd name="connsiteX32" fmla="*/ 66675 w 190500"/>
              <a:gd name="connsiteY32" fmla="*/ 115399 h 163024"/>
              <a:gd name="connsiteX33" fmla="*/ 93693 w 190500"/>
              <a:gd name="connsiteY33" fmla="*/ 118632 h 163024"/>
              <a:gd name="connsiteX34" fmla="*/ 120674 w 190500"/>
              <a:gd name="connsiteY34" fmla="*/ 128331 h 163024"/>
              <a:gd name="connsiteX35" fmla="*/ 129916 w 190500"/>
              <a:gd name="connsiteY35" fmla="*/ 136308 h 163024"/>
              <a:gd name="connsiteX36" fmla="*/ 133350 w 190500"/>
              <a:gd name="connsiteY36" fmla="*/ 147344 h 163024"/>
              <a:gd name="connsiteX37" fmla="*/ 133350 w 190500"/>
              <a:gd name="connsiteY37" fmla="*/ 163024 h 163024"/>
              <a:gd name="connsiteX38" fmla="*/ 0 w 190500"/>
              <a:gd name="connsiteY38" fmla="*/ 163024 h 16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63024">
                <a:moveTo>
                  <a:pt x="180975" y="153133"/>
                </a:moveTo>
                <a:lnTo>
                  <a:pt x="180975" y="15386"/>
                </a:lnTo>
                <a:cubicBezTo>
                  <a:pt x="180975" y="13677"/>
                  <a:pt x="180425" y="12273"/>
                  <a:pt x="179326" y="11174"/>
                </a:cubicBezTo>
                <a:cubicBezTo>
                  <a:pt x="178227" y="10075"/>
                  <a:pt x="176823" y="9525"/>
                  <a:pt x="175114" y="9525"/>
                </a:cubicBezTo>
                <a:lnTo>
                  <a:pt x="15386" y="9525"/>
                </a:lnTo>
                <a:cubicBezTo>
                  <a:pt x="13677" y="9525"/>
                  <a:pt x="12273" y="10075"/>
                  <a:pt x="11174" y="11174"/>
                </a:cubicBezTo>
                <a:cubicBezTo>
                  <a:pt x="10075" y="12273"/>
                  <a:pt x="9525" y="13677"/>
                  <a:pt x="9525" y="15386"/>
                </a:cubicBezTo>
                <a:lnTo>
                  <a:pt x="9525" y="85725"/>
                </a:lnTo>
                <a:lnTo>
                  <a:pt x="0" y="85725"/>
                </a:lnTo>
                <a:lnTo>
                  <a:pt x="0" y="15386"/>
                </a:lnTo>
                <a:cubicBezTo>
                  <a:pt x="0" y="11125"/>
                  <a:pt x="1499" y="7495"/>
                  <a:pt x="4497" y="4497"/>
                </a:cubicBezTo>
                <a:cubicBezTo>
                  <a:pt x="7495" y="1499"/>
                  <a:pt x="11125" y="0"/>
                  <a:pt x="15386" y="0"/>
                </a:cubicBezTo>
                <a:lnTo>
                  <a:pt x="175114" y="0"/>
                </a:lnTo>
                <a:cubicBezTo>
                  <a:pt x="179375" y="0"/>
                  <a:pt x="183005" y="1499"/>
                  <a:pt x="186003" y="4497"/>
                </a:cubicBezTo>
                <a:cubicBezTo>
                  <a:pt x="189001" y="7495"/>
                  <a:pt x="190500" y="11125"/>
                  <a:pt x="190500" y="15386"/>
                </a:cubicBezTo>
                <a:lnTo>
                  <a:pt x="190500" y="140128"/>
                </a:lnTo>
                <a:cubicBezTo>
                  <a:pt x="190500" y="143168"/>
                  <a:pt x="189612" y="145882"/>
                  <a:pt x="187835" y="148269"/>
                </a:cubicBezTo>
                <a:cubicBezTo>
                  <a:pt x="186058" y="150657"/>
                  <a:pt x="183771" y="152278"/>
                  <a:pt x="180975" y="153133"/>
                </a:cubicBezTo>
                <a:close/>
                <a:moveTo>
                  <a:pt x="66675" y="94151"/>
                </a:moveTo>
                <a:cubicBezTo>
                  <a:pt x="58762" y="94151"/>
                  <a:pt x="52021" y="91367"/>
                  <a:pt x="46453" y="85798"/>
                </a:cubicBezTo>
                <a:cubicBezTo>
                  <a:pt x="40884" y="80230"/>
                  <a:pt x="38100" y="73489"/>
                  <a:pt x="38100" y="65576"/>
                </a:cubicBezTo>
                <a:cubicBezTo>
                  <a:pt x="38100" y="57663"/>
                  <a:pt x="40884" y="50922"/>
                  <a:pt x="46453" y="45354"/>
                </a:cubicBezTo>
                <a:cubicBezTo>
                  <a:pt x="52021" y="39785"/>
                  <a:pt x="58762" y="37001"/>
                  <a:pt x="66675" y="37001"/>
                </a:cubicBezTo>
                <a:cubicBezTo>
                  <a:pt x="74588" y="37001"/>
                  <a:pt x="81329" y="39785"/>
                  <a:pt x="86897" y="45354"/>
                </a:cubicBezTo>
                <a:cubicBezTo>
                  <a:pt x="92466" y="50922"/>
                  <a:pt x="95250" y="57663"/>
                  <a:pt x="95250" y="65576"/>
                </a:cubicBezTo>
                <a:cubicBezTo>
                  <a:pt x="95250" y="73489"/>
                  <a:pt x="92466" y="80230"/>
                  <a:pt x="86897" y="85798"/>
                </a:cubicBezTo>
                <a:cubicBezTo>
                  <a:pt x="81329" y="91367"/>
                  <a:pt x="74588" y="94151"/>
                  <a:pt x="66675" y="94151"/>
                </a:cubicBezTo>
                <a:close/>
                <a:moveTo>
                  <a:pt x="0" y="163024"/>
                </a:moveTo>
                <a:lnTo>
                  <a:pt x="0" y="147344"/>
                </a:lnTo>
                <a:cubicBezTo>
                  <a:pt x="0" y="143412"/>
                  <a:pt x="1145" y="139734"/>
                  <a:pt x="3434" y="136308"/>
                </a:cubicBezTo>
                <a:cubicBezTo>
                  <a:pt x="5724" y="132883"/>
                  <a:pt x="8805" y="130224"/>
                  <a:pt x="12676" y="128331"/>
                </a:cubicBezTo>
                <a:cubicBezTo>
                  <a:pt x="21663" y="124020"/>
                  <a:pt x="30657" y="120787"/>
                  <a:pt x="39657" y="118632"/>
                </a:cubicBezTo>
                <a:cubicBezTo>
                  <a:pt x="48657" y="116477"/>
                  <a:pt x="57663" y="115399"/>
                  <a:pt x="66675" y="115399"/>
                </a:cubicBezTo>
                <a:cubicBezTo>
                  <a:pt x="75687" y="115399"/>
                  <a:pt x="84693" y="116477"/>
                  <a:pt x="93693" y="118632"/>
                </a:cubicBezTo>
                <a:cubicBezTo>
                  <a:pt x="102693" y="120787"/>
                  <a:pt x="111687" y="124020"/>
                  <a:pt x="120674" y="128331"/>
                </a:cubicBezTo>
                <a:cubicBezTo>
                  <a:pt x="124545" y="130224"/>
                  <a:pt x="127626" y="132883"/>
                  <a:pt x="129916" y="136308"/>
                </a:cubicBezTo>
                <a:cubicBezTo>
                  <a:pt x="132205" y="139734"/>
                  <a:pt x="133350" y="143412"/>
                  <a:pt x="133350" y="147344"/>
                </a:cubicBezTo>
                <a:lnTo>
                  <a:pt x="133350" y="163024"/>
                </a:lnTo>
                <a:lnTo>
                  <a:pt x="0" y="16302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31761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909127"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Exams</a:t>
            </a:r>
          </a:p>
        </p:txBody>
      </p:sp>
      <p:sp>
        <p:nvSpPr>
          <p:cNvPr id="15" name="TextBox 14">
            <a:extLst>
              <a:ext uri="{FF2B5EF4-FFF2-40B4-BE49-F238E27FC236}">
                <a16:creationId xmlns:a16="http://schemas.microsoft.com/office/drawing/2014/main" id="{E97100E6-8B1F-BA4F-9670-C346E55C2531}"/>
              </a:ext>
            </a:extLst>
          </p:cNvPr>
          <p:cNvSpPr txBox="1"/>
          <p:nvPr/>
        </p:nvSpPr>
        <p:spPr>
          <a:xfrm>
            <a:off x="431799" y="1364566"/>
            <a:ext cx="4909127" cy="501718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Pre-test (does not count for final grade)</a:t>
            </a:r>
          </a:p>
          <a:p>
            <a:pPr marL="285750" indent="-285750">
              <a:spcAft>
                <a:spcPts val="800"/>
              </a:spcAft>
              <a:buFont typeface="Arial" panose="020B0604020202020204" pitchFamily="34" charset="0"/>
              <a:buChar char="•"/>
            </a:pPr>
            <a:r>
              <a:rPr lang="en-GB" sz="1600" dirty="0" err="1">
                <a:solidFill>
                  <a:schemeClr val="tx1"/>
                </a:solidFill>
              </a:rPr>
              <a:t>Four exams on lectures and readings, and a final exam which will be considered for final grade</a:t>
            </a:r>
          </a:p>
          <a:p>
            <a:pPr marL="285750" indent="-285750">
              <a:spcAft>
                <a:spcPts val="800"/>
              </a:spcAft>
              <a:buFont typeface="Arial" panose="020B0604020202020204" pitchFamily="34" charset="0"/>
              <a:buChar char="•"/>
            </a:pPr>
            <a:r>
              <a:rPr lang="en-GB" sz="1600" dirty="0" err="1">
                <a:solidFill>
                  <a:schemeClr val="tx1"/>
                </a:solidFill>
              </a:rPr>
              <a:t>Exams with open-ended, specific questions on the main concepts </a:t>
            </a:r>
          </a:p>
          <a:p>
            <a:pPr marL="285750" indent="-285750">
              <a:spcAft>
                <a:spcPts val="800"/>
              </a:spcAft>
              <a:buFont typeface="Arial" panose="020B0604020202020204" pitchFamily="34" charset="0"/>
              <a:buChar char="•"/>
            </a:pPr>
            <a:r>
              <a:rPr lang="en-GB" sz="1600" dirty="0" err="1">
                <a:solidFill>
                  <a:schemeClr val="tx1"/>
                </a:solidFill>
              </a:rPr>
              <a:t>Answer exam questions with a brief response in legible handwriting</a:t>
            </a:r>
          </a:p>
        </p:txBody>
      </p:sp>
      <p:grpSp>
        <p:nvGrpSpPr>
          <p:cNvPr id="11" name="Group 10">
            <a:extLst>
              <a:ext uri="{FF2B5EF4-FFF2-40B4-BE49-F238E27FC236}">
                <a16:creationId xmlns:a16="http://schemas.microsoft.com/office/drawing/2014/main" id="{12297B74-9CD7-2F47-A2B2-63DA4617BB83}"/>
              </a:ext>
            </a:extLst>
          </p:cNvPr>
          <p:cNvGrpSpPr/>
          <p:nvPr/>
        </p:nvGrpSpPr>
        <p:grpSpPr>
          <a:xfrm>
            <a:off x="7047081" y="1458269"/>
            <a:ext cx="1313839" cy="1440000"/>
            <a:chOff x="7047081" y="2709000"/>
            <a:chExt cx="1313839" cy="1440000"/>
          </a:xfrm>
        </p:grpSpPr>
        <p:sp>
          <p:nvSpPr>
            <p:cNvPr id="8" name="Graphic 6">
              <a:extLst>
                <a:ext uri="{FF2B5EF4-FFF2-40B4-BE49-F238E27FC236}">
                  <a16:creationId xmlns:a16="http://schemas.microsoft.com/office/drawing/2014/main" id="{DA66F50F-3824-0E44-A2CE-C2FE3D0E350E}"/>
                </a:ext>
              </a:extLst>
            </p:cNvPr>
            <p:cNvSpPr>
              <a:spLocks noChangeAspect="1"/>
            </p:cNvSpPr>
            <p:nvPr/>
          </p:nvSpPr>
          <p:spPr>
            <a:xfrm>
              <a:off x="7047081" y="2709000"/>
              <a:ext cx="1313839" cy="1440000"/>
            </a:xfrm>
            <a:custGeom>
              <a:avLst/>
              <a:gdLst>
                <a:gd name="connsiteX0" fmla="*/ 82428 w 156429"/>
                <a:gd name="connsiteY0" fmla="*/ 171450 h 171450"/>
                <a:gd name="connsiteX1" fmla="*/ 82428 w 156429"/>
                <a:gd name="connsiteY1" fmla="*/ 150403 h 171450"/>
                <a:gd name="connsiteX2" fmla="*/ 133222 w 156429"/>
                <a:gd name="connsiteY2" fmla="*/ 99848 h 171450"/>
                <a:gd name="connsiteX3" fmla="*/ 136132 w 156429"/>
                <a:gd name="connsiteY3" fmla="*/ 98034 h 171450"/>
                <a:gd name="connsiteX4" fmla="*/ 139132 w 156429"/>
                <a:gd name="connsiteY4" fmla="*/ 97448 h 171450"/>
                <a:gd name="connsiteX5" fmla="*/ 142348 w 156429"/>
                <a:gd name="connsiteY5" fmla="*/ 98062 h 171450"/>
                <a:gd name="connsiteX6" fmla="*/ 145220 w 156429"/>
                <a:gd name="connsiteY6" fmla="*/ 99902 h 171450"/>
                <a:gd name="connsiteX7" fmla="*/ 154030 w 156429"/>
                <a:gd name="connsiteY7" fmla="*/ 108896 h 171450"/>
                <a:gd name="connsiteX8" fmla="*/ 155816 w 156429"/>
                <a:gd name="connsiteY8" fmla="*/ 111827 h 171450"/>
                <a:gd name="connsiteX9" fmla="*/ 156430 w 156429"/>
                <a:gd name="connsiteY9" fmla="*/ 114868 h 171450"/>
                <a:gd name="connsiteX10" fmla="*/ 155844 w 156429"/>
                <a:gd name="connsiteY10" fmla="*/ 117936 h 171450"/>
                <a:gd name="connsiteX11" fmla="*/ 154030 w 156429"/>
                <a:gd name="connsiteY11" fmla="*/ 120894 h 171450"/>
                <a:gd name="connsiteX12" fmla="*/ 103475 w 156429"/>
                <a:gd name="connsiteY12" fmla="*/ 171450 h 171450"/>
                <a:gd name="connsiteX13" fmla="*/ 82428 w 156429"/>
                <a:gd name="connsiteY13" fmla="*/ 171450 h 171450"/>
                <a:gd name="connsiteX14" fmla="*/ 148004 w 156429"/>
                <a:gd name="connsiteY14" fmla="*/ 114868 h 171450"/>
                <a:gd name="connsiteX15" fmla="*/ 139193 w 156429"/>
                <a:gd name="connsiteY15" fmla="*/ 105874 h 171450"/>
                <a:gd name="connsiteX16" fmla="*/ 148004 w 156429"/>
                <a:gd name="connsiteY16" fmla="*/ 114868 h 171450"/>
                <a:gd name="connsiteX17" fmla="*/ 90854 w 156429"/>
                <a:gd name="connsiteY17" fmla="*/ 163024 h 171450"/>
                <a:gd name="connsiteX18" fmla="*/ 99903 w 156429"/>
                <a:gd name="connsiteY18" fmla="*/ 163024 h 171450"/>
                <a:gd name="connsiteX19" fmla="*/ 132929 w 156429"/>
                <a:gd name="connsiteY19" fmla="*/ 129943 h 171450"/>
                <a:gd name="connsiteX20" fmla="*/ 128643 w 156429"/>
                <a:gd name="connsiteY20" fmla="*/ 125230 h 171450"/>
                <a:gd name="connsiteX21" fmla="*/ 124118 w 156429"/>
                <a:gd name="connsiteY21" fmla="*/ 120766 h 171450"/>
                <a:gd name="connsiteX22" fmla="*/ 90854 w 156429"/>
                <a:gd name="connsiteY22" fmla="*/ 153975 h 171450"/>
                <a:gd name="connsiteX23" fmla="*/ 90854 w 156429"/>
                <a:gd name="connsiteY23" fmla="*/ 163024 h 171450"/>
                <a:gd name="connsiteX24" fmla="*/ 15386 w 156429"/>
                <a:gd name="connsiteY24" fmla="*/ 171450 h 171450"/>
                <a:gd name="connsiteX25" fmla="*/ 4405 w 156429"/>
                <a:gd name="connsiteY25" fmla="*/ 167045 h 171450"/>
                <a:gd name="connsiteX26" fmla="*/ 0 w 156429"/>
                <a:gd name="connsiteY26" fmla="*/ 156064 h 171450"/>
                <a:gd name="connsiteX27" fmla="*/ 0 w 156429"/>
                <a:gd name="connsiteY27" fmla="*/ 15386 h 171450"/>
                <a:gd name="connsiteX28" fmla="*/ 4405 w 156429"/>
                <a:gd name="connsiteY28" fmla="*/ 4405 h 171450"/>
                <a:gd name="connsiteX29" fmla="*/ 15386 w 156429"/>
                <a:gd name="connsiteY29" fmla="*/ 0 h 171450"/>
                <a:gd name="connsiteX30" fmla="*/ 90488 w 156429"/>
                <a:gd name="connsiteY30" fmla="*/ 0 h 171450"/>
                <a:gd name="connsiteX31" fmla="*/ 133350 w 156429"/>
                <a:gd name="connsiteY31" fmla="*/ 42863 h 171450"/>
                <a:gd name="connsiteX32" fmla="*/ 133350 w 156429"/>
                <a:gd name="connsiteY32" fmla="*/ 67591 h 171450"/>
                <a:gd name="connsiteX33" fmla="*/ 123825 w 156429"/>
                <a:gd name="connsiteY33" fmla="*/ 67591 h 171450"/>
                <a:gd name="connsiteX34" fmla="*/ 123825 w 156429"/>
                <a:gd name="connsiteY34" fmla="*/ 47625 h 171450"/>
                <a:gd name="connsiteX35" fmla="*/ 85725 w 156429"/>
                <a:gd name="connsiteY35" fmla="*/ 47625 h 171450"/>
                <a:gd name="connsiteX36" fmla="*/ 85725 w 156429"/>
                <a:gd name="connsiteY36" fmla="*/ 9525 h 171450"/>
                <a:gd name="connsiteX37" fmla="*/ 15386 w 156429"/>
                <a:gd name="connsiteY37" fmla="*/ 9525 h 171450"/>
                <a:gd name="connsiteX38" fmla="*/ 11357 w 156429"/>
                <a:gd name="connsiteY38" fmla="*/ 11357 h 171450"/>
                <a:gd name="connsiteX39" fmla="*/ 9525 w 156429"/>
                <a:gd name="connsiteY39" fmla="*/ 15386 h 171450"/>
                <a:gd name="connsiteX40" fmla="*/ 9525 w 156429"/>
                <a:gd name="connsiteY40" fmla="*/ 156064 h 171450"/>
                <a:gd name="connsiteX41" fmla="*/ 11357 w 156429"/>
                <a:gd name="connsiteY41" fmla="*/ 160093 h 171450"/>
                <a:gd name="connsiteX42" fmla="*/ 15386 w 156429"/>
                <a:gd name="connsiteY42" fmla="*/ 161925 h 171450"/>
                <a:gd name="connsiteX43" fmla="*/ 59714 w 156429"/>
                <a:gd name="connsiteY43" fmla="*/ 161925 h 171450"/>
                <a:gd name="connsiteX44" fmla="*/ 59714 w 156429"/>
                <a:gd name="connsiteY44" fmla="*/ 171450 h 171450"/>
                <a:gd name="connsiteX45" fmla="*/ 15386 w 156429"/>
                <a:gd name="connsiteY45" fmla="*/ 171450 h 171450"/>
                <a:gd name="connsiteX46" fmla="*/ 128643 w 156429"/>
                <a:gd name="connsiteY46" fmla="*/ 125230 h 171450"/>
                <a:gd name="connsiteX47" fmla="*/ 124118 w 156429"/>
                <a:gd name="connsiteY47" fmla="*/ 120766 h 171450"/>
                <a:gd name="connsiteX48" fmla="*/ 132929 w 156429"/>
                <a:gd name="connsiteY48" fmla="*/ 129943 h 171450"/>
                <a:gd name="connsiteX49" fmla="*/ 128643 w 156429"/>
                <a:gd name="connsiteY49" fmla="*/ 1252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6429" h="171450">
                  <a:moveTo>
                    <a:pt x="82428" y="171450"/>
                  </a:moveTo>
                  <a:lnTo>
                    <a:pt x="82428" y="150403"/>
                  </a:lnTo>
                  <a:lnTo>
                    <a:pt x="133222" y="99848"/>
                  </a:lnTo>
                  <a:cubicBezTo>
                    <a:pt x="134162" y="99030"/>
                    <a:pt x="135132" y="98425"/>
                    <a:pt x="136132" y="98034"/>
                  </a:cubicBezTo>
                  <a:cubicBezTo>
                    <a:pt x="137132" y="97643"/>
                    <a:pt x="138132" y="97448"/>
                    <a:pt x="139132" y="97448"/>
                  </a:cubicBezTo>
                  <a:cubicBezTo>
                    <a:pt x="140223" y="97448"/>
                    <a:pt x="141295" y="97653"/>
                    <a:pt x="142348" y="98062"/>
                  </a:cubicBezTo>
                  <a:cubicBezTo>
                    <a:pt x="143401" y="98471"/>
                    <a:pt x="144358" y="99084"/>
                    <a:pt x="145220" y="99902"/>
                  </a:cubicBezTo>
                  <a:lnTo>
                    <a:pt x="154030" y="108896"/>
                  </a:lnTo>
                  <a:cubicBezTo>
                    <a:pt x="154812" y="109837"/>
                    <a:pt x="155407" y="110814"/>
                    <a:pt x="155816" y="111827"/>
                  </a:cubicBezTo>
                  <a:cubicBezTo>
                    <a:pt x="156225" y="112841"/>
                    <a:pt x="156430" y="113854"/>
                    <a:pt x="156430" y="114868"/>
                  </a:cubicBezTo>
                  <a:cubicBezTo>
                    <a:pt x="156430" y="115881"/>
                    <a:pt x="156234" y="116904"/>
                    <a:pt x="155844" y="117936"/>
                  </a:cubicBezTo>
                  <a:cubicBezTo>
                    <a:pt x="155453" y="118968"/>
                    <a:pt x="154848" y="119954"/>
                    <a:pt x="154030" y="120894"/>
                  </a:cubicBezTo>
                  <a:lnTo>
                    <a:pt x="103475" y="171450"/>
                  </a:lnTo>
                  <a:lnTo>
                    <a:pt x="82428" y="171450"/>
                  </a:lnTo>
                  <a:close/>
                  <a:moveTo>
                    <a:pt x="148004" y="114868"/>
                  </a:moveTo>
                  <a:lnTo>
                    <a:pt x="139193" y="105874"/>
                  </a:lnTo>
                  <a:lnTo>
                    <a:pt x="148004" y="114868"/>
                  </a:lnTo>
                  <a:close/>
                  <a:moveTo>
                    <a:pt x="90854" y="163024"/>
                  </a:moveTo>
                  <a:lnTo>
                    <a:pt x="99903" y="163024"/>
                  </a:lnTo>
                  <a:lnTo>
                    <a:pt x="132929" y="129943"/>
                  </a:lnTo>
                  <a:lnTo>
                    <a:pt x="128643" y="125230"/>
                  </a:lnTo>
                  <a:lnTo>
                    <a:pt x="124118" y="120766"/>
                  </a:lnTo>
                  <a:lnTo>
                    <a:pt x="90854" y="153975"/>
                  </a:lnTo>
                  <a:lnTo>
                    <a:pt x="90854" y="163024"/>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67591"/>
                  </a:lnTo>
                  <a:lnTo>
                    <a:pt x="123825" y="67591"/>
                  </a:ln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59714" y="161925"/>
                  </a:lnTo>
                  <a:lnTo>
                    <a:pt x="59714" y="171450"/>
                  </a:lnTo>
                  <a:lnTo>
                    <a:pt x="15386" y="171450"/>
                  </a:lnTo>
                  <a:close/>
                  <a:moveTo>
                    <a:pt x="128643" y="125230"/>
                  </a:moveTo>
                  <a:lnTo>
                    <a:pt x="124118" y="120766"/>
                  </a:lnTo>
                  <a:lnTo>
                    <a:pt x="132929" y="129943"/>
                  </a:lnTo>
                  <a:lnTo>
                    <a:pt x="128643" y="125230"/>
                  </a:lnTo>
                  <a:close/>
                </a:path>
              </a:pathLst>
            </a:custGeom>
            <a:solidFill>
              <a:schemeClr val="bg1"/>
            </a:solidFill>
            <a:ln w="238" cap="flat">
              <a:noFill/>
              <a:prstDash val="solid"/>
              <a:miter/>
            </a:ln>
          </p:spPr>
          <p:txBody>
            <a:bodyPr rtlCol="0" anchor="ctr"/>
            <a:lstStyle/>
            <a:p>
              <a:endParaRPr lang="en-RO"/>
            </a:p>
          </p:txBody>
        </p:sp>
        <p:sp>
          <p:nvSpPr>
            <p:cNvPr id="10" name="Rectangle 9">
              <a:extLst>
                <a:ext uri="{FF2B5EF4-FFF2-40B4-BE49-F238E27FC236}">
                  <a16:creationId xmlns:a16="http://schemas.microsoft.com/office/drawing/2014/main" id="{8C95C82D-8F6D-EC40-9B17-D28DA747A5E2}"/>
                </a:ext>
              </a:extLst>
            </p:cNvPr>
            <p:cNvSpPr/>
            <p:nvPr/>
          </p:nvSpPr>
          <p:spPr>
            <a:xfrm>
              <a:off x="7272000" y="3362681"/>
              <a:ext cx="576000" cy="6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ectangle 12">
              <a:extLst>
                <a:ext uri="{FF2B5EF4-FFF2-40B4-BE49-F238E27FC236}">
                  <a16:creationId xmlns:a16="http://schemas.microsoft.com/office/drawing/2014/main" id="{238DB465-CE18-734B-9446-80B6DC57D0EC}"/>
                </a:ext>
              </a:extLst>
            </p:cNvPr>
            <p:cNvSpPr/>
            <p:nvPr/>
          </p:nvSpPr>
          <p:spPr>
            <a:xfrm>
              <a:off x="7272000" y="3573731"/>
              <a:ext cx="432000" cy="6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pSp>
    </p:spTree>
    <p:extLst>
      <p:ext uri="{BB962C8B-B14F-4D97-AF65-F5344CB8AC3E}">
        <p14:creationId xmlns:p14="http://schemas.microsoft.com/office/powerpoint/2010/main" val="39491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909127"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Case studies</a:t>
            </a:r>
          </a:p>
        </p:txBody>
      </p:sp>
      <p:sp>
        <p:nvSpPr>
          <p:cNvPr id="15" name="TextBox 14">
            <a:extLst>
              <a:ext uri="{FF2B5EF4-FFF2-40B4-BE49-F238E27FC236}">
                <a16:creationId xmlns:a16="http://schemas.microsoft.com/office/drawing/2014/main" id="{E97100E6-8B1F-BA4F-9670-C346E55C2531}"/>
              </a:ext>
            </a:extLst>
          </p:cNvPr>
          <p:cNvSpPr txBox="1"/>
          <p:nvPr/>
        </p:nvSpPr>
        <p:spPr>
          <a:xfrm>
            <a:off x="431799" y="1364566"/>
            <a:ext cx="4777875" cy="501718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Group work supervised by an instructor. Each group will work on one of the three suggested case studies:</a:t>
            </a:r>
          </a:p>
          <a:p>
            <a:pPr marL="311150" lvl="1">
              <a:spcAft>
                <a:spcPts val="800"/>
              </a:spcAft>
            </a:pPr>
            <a:r>
              <a:rPr lang="en-GB" sz="1600" dirty="0" err="1">
                <a:solidFill>
                  <a:schemeClr val="tx1"/>
                </a:solidFill>
              </a:rPr>
              <a:t>– gastrointestinal syndrome</a:t>
            </a:r>
          </a:p>
          <a:p>
            <a:pPr marL="311150" lvl="1">
              <a:spcAft>
                <a:spcPts val="800"/>
              </a:spcAft>
            </a:pPr>
            <a:r>
              <a:rPr lang="en-GB" sz="1600" dirty="0" err="1">
                <a:solidFill>
                  <a:schemeClr val="tx1"/>
                </a:solidFill>
              </a:rPr>
              <a:t>– respiratory syndrome</a:t>
            </a:r>
          </a:p>
          <a:p>
            <a:pPr marL="311150" lvl="1">
              <a:spcAft>
                <a:spcPts val="800"/>
              </a:spcAft>
            </a:pPr>
            <a:r>
              <a:rPr lang="en-GB" sz="1600">
                <a:solidFill>
                  <a:schemeClr val="tx1"/>
                </a:solidFill>
              </a:rPr>
              <a:t>– acute </a:t>
            </a:r>
            <a:r>
              <a:rPr lang="en-GB" sz="1600" dirty="0" err="1">
                <a:solidFill>
                  <a:schemeClr val="tx1"/>
                </a:solidFill>
              </a:rPr>
              <a:t>febrile syndrome of unknown origin</a:t>
            </a:r>
          </a:p>
          <a:p>
            <a:pPr lvl="1">
              <a:spcAft>
                <a:spcPts val="800"/>
              </a:spcAft>
            </a:pPr>
            <a:endParaRPr lang="en-GB" sz="1600" dirty="0" err="1">
              <a:solidFill>
                <a:schemeClr val="tx1"/>
              </a:solidFill>
            </a:endParaRPr>
          </a:p>
          <a:p>
            <a:pPr marL="285750" lvl="1" indent="-285750">
              <a:spcAft>
                <a:spcPts val="800"/>
              </a:spcAft>
              <a:buFont typeface="Arial" panose="020B0604020202020204" pitchFamily="34" charset="0"/>
              <a:buChar char="•"/>
            </a:pPr>
            <a:r>
              <a:rPr lang="en-GB" sz="1600" b="1" dirty="0" err="1">
                <a:solidFill>
                  <a:schemeClr val="tx1"/>
                </a:solidFill>
              </a:rPr>
              <a:t>Each case study will be divided into six sessions</a:t>
            </a:r>
          </a:p>
          <a:p>
            <a:pPr marL="285750" lvl="1" indent="-285750">
              <a:spcAft>
                <a:spcPts val="800"/>
              </a:spcAft>
              <a:buFont typeface="Arial" panose="020B0604020202020204" pitchFamily="34" charset="0"/>
              <a:buChar char="•"/>
            </a:pPr>
            <a:r>
              <a:rPr lang="en-GB" sz="1600" b="1" dirty="0" err="1">
                <a:solidFill>
                  <a:schemeClr val="tx1"/>
                </a:solidFill>
              </a:rPr>
              <a:t>Review and discuss one part during each session</a:t>
            </a:r>
          </a:p>
        </p:txBody>
      </p:sp>
      <p:sp>
        <p:nvSpPr>
          <p:cNvPr id="5" name="Graphic 3">
            <a:extLst>
              <a:ext uri="{FF2B5EF4-FFF2-40B4-BE49-F238E27FC236}">
                <a16:creationId xmlns:a16="http://schemas.microsoft.com/office/drawing/2014/main" id="{EDA18E6F-FC5E-F047-8F2C-BC4413F331B6}"/>
              </a:ext>
            </a:extLst>
          </p:cNvPr>
          <p:cNvSpPr>
            <a:spLocks noChangeAspect="1"/>
          </p:cNvSpPr>
          <p:nvPr/>
        </p:nvSpPr>
        <p:spPr>
          <a:xfrm>
            <a:off x="7142600" y="2150152"/>
            <a:ext cx="1122800" cy="1443600"/>
          </a:xfrm>
          <a:custGeom>
            <a:avLst/>
            <a:gdLst>
              <a:gd name="connsiteX0" fmla="*/ 99463 w 133350"/>
              <a:gd name="connsiteY0" fmla="*/ 161925 h 171450"/>
              <a:gd name="connsiteX1" fmla="*/ 108988 w 133350"/>
              <a:gd name="connsiteY1" fmla="*/ 171450 h 171450"/>
              <a:gd name="connsiteX2" fmla="*/ 15386 w 133350"/>
              <a:gd name="connsiteY2" fmla="*/ 171450 h 171450"/>
              <a:gd name="connsiteX3" fmla="*/ 4405 w 133350"/>
              <a:gd name="connsiteY3" fmla="*/ 167045 h 171450"/>
              <a:gd name="connsiteX4" fmla="*/ 0 w 133350"/>
              <a:gd name="connsiteY4" fmla="*/ 156064 h 171450"/>
              <a:gd name="connsiteX5" fmla="*/ 0 w 133350"/>
              <a:gd name="connsiteY5" fmla="*/ 15386 h 171450"/>
              <a:gd name="connsiteX6" fmla="*/ 4405 w 133350"/>
              <a:gd name="connsiteY6" fmla="*/ 4405 h 171450"/>
              <a:gd name="connsiteX7" fmla="*/ 15386 w 133350"/>
              <a:gd name="connsiteY7" fmla="*/ 0 h 171450"/>
              <a:gd name="connsiteX8" fmla="*/ 90854 w 133350"/>
              <a:gd name="connsiteY8" fmla="*/ 0 h 171450"/>
              <a:gd name="connsiteX9" fmla="*/ 133350 w 133350"/>
              <a:gd name="connsiteY9" fmla="*/ 50922 h 171450"/>
              <a:gd name="connsiteX10" fmla="*/ 133350 w 133350"/>
              <a:gd name="connsiteY10" fmla="*/ 156064 h 171450"/>
              <a:gd name="connsiteX11" fmla="*/ 132150 w 133350"/>
              <a:gd name="connsiteY11" fmla="*/ 160451 h 171450"/>
              <a:gd name="connsiteX12" fmla="*/ 129027 w 133350"/>
              <a:gd name="connsiteY12" fmla="*/ 164343 h 171450"/>
              <a:gd name="connsiteX13" fmla="*/ 83161 w 133350"/>
              <a:gd name="connsiteY13" fmla="*/ 118586 h 171450"/>
              <a:gd name="connsiteX14" fmla="*/ 75164 w 133350"/>
              <a:gd name="connsiteY14" fmla="*/ 122607 h 171450"/>
              <a:gd name="connsiteX15" fmla="*/ 66675 w 133350"/>
              <a:gd name="connsiteY15" fmla="*/ 123825 h 171450"/>
              <a:gd name="connsiteX16" fmla="*/ 46494 w 133350"/>
              <a:gd name="connsiteY16" fmla="*/ 115431 h 171450"/>
              <a:gd name="connsiteX17" fmla="*/ 38100 w 133350"/>
              <a:gd name="connsiteY17" fmla="*/ 95250 h 171450"/>
              <a:gd name="connsiteX18" fmla="*/ 46494 w 133350"/>
              <a:gd name="connsiteY18" fmla="*/ 75069 h 171450"/>
              <a:gd name="connsiteX19" fmla="*/ 66675 w 133350"/>
              <a:gd name="connsiteY19" fmla="*/ 66675 h 171450"/>
              <a:gd name="connsiteX20" fmla="*/ 86856 w 133350"/>
              <a:gd name="connsiteY20" fmla="*/ 75069 h 171450"/>
              <a:gd name="connsiteX21" fmla="*/ 95250 w 133350"/>
              <a:gd name="connsiteY21" fmla="*/ 95250 h 171450"/>
              <a:gd name="connsiteX22" fmla="*/ 93940 w 133350"/>
              <a:gd name="connsiteY22" fmla="*/ 104116 h 171450"/>
              <a:gd name="connsiteX23" fmla="*/ 90011 w 133350"/>
              <a:gd name="connsiteY23" fmla="*/ 111736 h 171450"/>
              <a:gd name="connsiteX24" fmla="*/ 123825 w 133350"/>
              <a:gd name="connsiteY24" fmla="*/ 146026 h 171450"/>
              <a:gd name="connsiteX25" fmla="*/ 123825 w 133350"/>
              <a:gd name="connsiteY25" fmla="*/ 54293 h 171450"/>
              <a:gd name="connsiteX26" fmla="*/ 86201 w 133350"/>
              <a:gd name="connsiteY26" fmla="*/ 9525 h 171450"/>
              <a:gd name="connsiteX27" fmla="*/ 15386 w 133350"/>
              <a:gd name="connsiteY27" fmla="*/ 9525 h 171450"/>
              <a:gd name="connsiteX28" fmla="*/ 11357 w 133350"/>
              <a:gd name="connsiteY28" fmla="*/ 11357 h 171450"/>
              <a:gd name="connsiteX29" fmla="*/ 9525 w 133350"/>
              <a:gd name="connsiteY29" fmla="*/ 15386 h 171450"/>
              <a:gd name="connsiteX30" fmla="*/ 9525 w 133350"/>
              <a:gd name="connsiteY30" fmla="*/ 156064 h 171450"/>
              <a:gd name="connsiteX31" fmla="*/ 11357 w 133350"/>
              <a:gd name="connsiteY31" fmla="*/ 160093 h 171450"/>
              <a:gd name="connsiteX32" fmla="*/ 15386 w 133350"/>
              <a:gd name="connsiteY32" fmla="*/ 161925 h 171450"/>
              <a:gd name="connsiteX33" fmla="*/ 99463 w 133350"/>
              <a:gd name="connsiteY33" fmla="*/ 161925 h 171450"/>
              <a:gd name="connsiteX34" fmla="*/ 66675 w 133350"/>
              <a:gd name="connsiteY34" fmla="*/ 114300 h 171450"/>
              <a:gd name="connsiteX35" fmla="*/ 80129 w 133350"/>
              <a:gd name="connsiteY35" fmla="*/ 108704 h 171450"/>
              <a:gd name="connsiteX36" fmla="*/ 85725 w 133350"/>
              <a:gd name="connsiteY36" fmla="*/ 95250 h 171450"/>
              <a:gd name="connsiteX37" fmla="*/ 80129 w 133350"/>
              <a:gd name="connsiteY37" fmla="*/ 81796 h 171450"/>
              <a:gd name="connsiteX38" fmla="*/ 66675 w 133350"/>
              <a:gd name="connsiteY38" fmla="*/ 76200 h 171450"/>
              <a:gd name="connsiteX39" fmla="*/ 53221 w 133350"/>
              <a:gd name="connsiteY39" fmla="*/ 81796 h 171450"/>
              <a:gd name="connsiteX40" fmla="*/ 47625 w 133350"/>
              <a:gd name="connsiteY40" fmla="*/ 95250 h 171450"/>
              <a:gd name="connsiteX41" fmla="*/ 53221 w 133350"/>
              <a:gd name="connsiteY41" fmla="*/ 108704 h 171450"/>
              <a:gd name="connsiteX42" fmla="*/ 66675 w 133350"/>
              <a:gd name="connsiteY42" fmla="*/ 1143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3350" h="171450">
                <a:moveTo>
                  <a:pt x="99463" y="161925"/>
                </a:moveTo>
                <a:lnTo>
                  <a:pt x="108988" y="171450"/>
                </a:ln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854" y="0"/>
                </a:lnTo>
                <a:lnTo>
                  <a:pt x="133350" y="50922"/>
                </a:lnTo>
                <a:lnTo>
                  <a:pt x="133350" y="156064"/>
                </a:lnTo>
                <a:cubicBezTo>
                  <a:pt x="133350" y="157529"/>
                  <a:pt x="132950" y="158991"/>
                  <a:pt x="132150" y="160451"/>
                </a:cubicBezTo>
                <a:cubicBezTo>
                  <a:pt x="131350" y="161910"/>
                  <a:pt x="130309" y="163207"/>
                  <a:pt x="129027" y="164343"/>
                </a:cubicBezTo>
                <a:lnTo>
                  <a:pt x="83161" y="118586"/>
                </a:lnTo>
                <a:cubicBezTo>
                  <a:pt x="80462" y="120455"/>
                  <a:pt x="77796" y="121795"/>
                  <a:pt x="75164" y="122607"/>
                </a:cubicBezTo>
                <a:cubicBezTo>
                  <a:pt x="72532" y="123419"/>
                  <a:pt x="69702" y="123825"/>
                  <a:pt x="66675" y="123825"/>
                </a:cubicBezTo>
                <a:cubicBezTo>
                  <a:pt x="58817" y="123825"/>
                  <a:pt x="52090" y="121027"/>
                  <a:pt x="46494" y="115431"/>
                </a:cubicBezTo>
                <a:cubicBezTo>
                  <a:pt x="40898" y="109835"/>
                  <a:pt x="38100" y="103108"/>
                  <a:pt x="38100" y="95250"/>
                </a:cubicBezTo>
                <a:cubicBezTo>
                  <a:pt x="38100" y="87392"/>
                  <a:pt x="40898" y="80665"/>
                  <a:pt x="46494" y="75069"/>
                </a:cubicBezTo>
                <a:cubicBezTo>
                  <a:pt x="52090" y="69473"/>
                  <a:pt x="58817" y="66675"/>
                  <a:pt x="66675" y="66675"/>
                </a:cubicBezTo>
                <a:cubicBezTo>
                  <a:pt x="74533" y="66675"/>
                  <a:pt x="81260" y="69473"/>
                  <a:pt x="86856" y="75069"/>
                </a:cubicBezTo>
                <a:cubicBezTo>
                  <a:pt x="92452" y="80665"/>
                  <a:pt x="95250" y="87392"/>
                  <a:pt x="95250" y="95250"/>
                </a:cubicBezTo>
                <a:cubicBezTo>
                  <a:pt x="95250" y="98535"/>
                  <a:pt x="94813" y="101490"/>
                  <a:pt x="93940" y="104116"/>
                </a:cubicBezTo>
                <a:cubicBezTo>
                  <a:pt x="93067" y="106741"/>
                  <a:pt x="91757" y="109281"/>
                  <a:pt x="90011" y="111736"/>
                </a:cubicBezTo>
                <a:lnTo>
                  <a:pt x="123825" y="146026"/>
                </a:lnTo>
                <a:lnTo>
                  <a:pt x="123825" y="54293"/>
                </a:lnTo>
                <a:lnTo>
                  <a:pt x="86201"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99463" y="161925"/>
                </a:lnTo>
                <a:close/>
                <a:moveTo>
                  <a:pt x="66675" y="114300"/>
                </a:moveTo>
                <a:cubicBezTo>
                  <a:pt x="71914" y="114300"/>
                  <a:pt x="76398" y="112435"/>
                  <a:pt x="80129" y="108704"/>
                </a:cubicBezTo>
                <a:cubicBezTo>
                  <a:pt x="83860" y="104973"/>
                  <a:pt x="85725" y="100489"/>
                  <a:pt x="85725" y="95250"/>
                </a:cubicBezTo>
                <a:cubicBezTo>
                  <a:pt x="85725" y="90011"/>
                  <a:pt x="83860" y="85527"/>
                  <a:pt x="80129" y="81796"/>
                </a:cubicBezTo>
                <a:cubicBezTo>
                  <a:pt x="76398" y="78065"/>
                  <a:pt x="71914" y="76200"/>
                  <a:pt x="66675" y="76200"/>
                </a:cubicBezTo>
                <a:cubicBezTo>
                  <a:pt x="61436" y="76200"/>
                  <a:pt x="56952" y="78065"/>
                  <a:pt x="53221" y="81796"/>
                </a:cubicBezTo>
                <a:cubicBezTo>
                  <a:pt x="49490" y="85527"/>
                  <a:pt x="47625" y="90011"/>
                  <a:pt x="47625" y="95250"/>
                </a:cubicBezTo>
                <a:cubicBezTo>
                  <a:pt x="47625" y="100489"/>
                  <a:pt x="49490" y="104973"/>
                  <a:pt x="53221" y="108704"/>
                </a:cubicBezTo>
                <a:cubicBezTo>
                  <a:pt x="56952" y="112435"/>
                  <a:pt x="61436" y="114300"/>
                  <a:pt x="66675" y="11430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6670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909127"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Case studies </a:t>
            </a:r>
            <a:r>
              <a:rPr lang="en-GB" sz="2000" b="1" spc="-50" dirty="0" err="1">
                <a:solidFill>
                  <a:srgbClr val="3D6C9D"/>
                </a:solidFill>
                <a:latin typeface="Arial Black" panose="020B0604020202020204" pitchFamily="34" charset="0"/>
                <a:cs typeface="Arial Black" panose="020B0604020202020204" pitchFamily="34" charset="0"/>
              </a:rPr>
              <a:t>(cont.)</a:t>
            </a:r>
          </a:p>
        </p:txBody>
      </p:sp>
      <p:sp>
        <p:nvSpPr>
          <p:cNvPr id="6" name="TextBox 5">
            <a:extLst>
              <a:ext uri="{FF2B5EF4-FFF2-40B4-BE49-F238E27FC236}">
                <a16:creationId xmlns:a16="http://schemas.microsoft.com/office/drawing/2014/main" id="{B7CF89C7-18E8-9441-8D7D-8006CF8A6004}"/>
              </a:ext>
            </a:extLst>
          </p:cNvPr>
          <p:cNvSpPr txBox="1"/>
          <p:nvPr/>
        </p:nvSpPr>
        <p:spPr>
          <a:xfrm>
            <a:off x="431799" y="1364566"/>
            <a:ext cx="4777875" cy="501718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Presentations on the final day of training:</a:t>
            </a:r>
          </a:p>
          <a:p>
            <a:pPr marL="490538" indent="-179388">
              <a:spcAft>
                <a:spcPts val="800"/>
              </a:spcAft>
            </a:pPr>
            <a:r>
              <a:rPr lang="en-GB" sz="1600" dirty="0" err="1">
                <a:solidFill>
                  <a:schemeClr val="tx1"/>
                </a:solidFill>
              </a:rPr>
              <a:t>– one group will present (10 minutes). If another group has worked on the same case, they will provide critical analysis of the presentation through brief questions and present their results</a:t>
            </a:r>
          </a:p>
          <a:p>
            <a:pPr marL="285750" indent="-285750">
              <a:spcAft>
                <a:spcPts val="800"/>
              </a:spcAft>
              <a:buFont typeface="Arial" panose="020B0604020202020204" pitchFamily="34" charset="0"/>
              <a:buChar char="•"/>
            </a:pPr>
            <a:endParaRPr lang="en-GB" sz="1600" b="1" dirty="0" err="1">
              <a:solidFill>
                <a:schemeClr val="tx1"/>
              </a:solidFill>
            </a:endParaRPr>
          </a:p>
          <a:p>
            <a:pPr marL="285750" indent="-285750">
              <a:spcAft>
                <a:spcPts val="800"/>
              </a:spcAft>
              <a:buFont typeface="Arial" panose="020B0604020202020204" pitchFamily="34" charset="0"/>
              <a:buChar char="•"/>
            </a:pPr>
            <a:r>
              <a:rPr lang="en-GB" sz="1600" b="1" dirty="0" err="1">
                <a:solidFill>
                  <a:schemeClr val="tx1"/>
                </a:solidFill>
              </a:rPr>
              <a:t>Instructors will close the discussion</a:t>
            </a:r>
          </a:p>
        </p:txBody>
      </p:sp>
      <p:sp>
        <p:nvSpPr>
          <p:cNvPr id="7" name="Graphic 3">
            <a:extLst>
              <a:ext uri="{FF2B5EF4-FFF2-40B4-BE49-F238E27FC236}">
                <a16:creationId xmlns:a16="http://schemas.microsoft.com/office/drawing/2014/main" id="{D7EBEDA6-6BBB-C44F-AEA0-D6ADFE300618}"/>
              </a:ext>
            </a:extLst>
          </p:cNvPr>
          <p:cNvSpPr>
            <a:spLocks noChangeAspect="1"/>
          </p:cNvSpPr>
          <p:nvPr/>
        </p:nvSpPr>
        <p:spPr>
          <a:xfrm>
            <a:off x="7142600" y="2150152"/>
            <a:ext cx="1122800" cy="1443600"/>
          </a:xfrm>
          <a:custGeom>
            <a:avLst/>
            <a:gdLst>
              <a:gd name="connsiteX0" fmla="*/ 99463 w 133350"/>
              <a:gd name="connsiteY0" fmla="*/ 161925 h 171450"/>
              <a:gd name="connsiteX1" fmla="*/ 108988 w 133350"/>
              <a:gd name="connsiteY1" fmla="*/ 171450 h 171450"/>
              <a:gd name="connsiteX2" fmla="*/ 15386 w 133350"/>
              <a:gd name="connsiteY2" fmla="*/ 171450 h 171450"/>
              <a:gd name="connsiteX3" fmla="*/ 4405 w 133350"/>
              <a:gd name="connsiteY3" fmla="*/ 167045 h 171450"/>
              <a:gd name="connsiteX4" fmla="*/ 0 w 133350"/>
              <a:gd name="connsiteY4" fmla="*/ 156064 h 171450"/>
              <a:gd name="connsiteX5" fmla="*/ 0 w 133350"/>
              <a:gd name="connsiteY5" fmla="*/ 15386 h 171450"/>
              <a:gd name="connsiteX6" fmla="*/ 4405 w 133350"/>
              <a:gd name="connsiteY6" fmla="*/ 4405 h 171450"/>
              <a:gd name="connsiteX7" fmla="*/ 15386 w 133350"/>
              <a:gd name="connsiteY7" fmla="*/ 0 h 171450"/>
              <a:gd name="connsiteX8" fmla="*/ 90854 w 133350"/>
              <a:gd name="connsiteY8" fmla="*/ 0 h 171450"/>
              <a:gd name="connsiteX9" fmla="*/ 133350 w 133350"/>
              <a:gd name="connsiteY9" fmla="*/ 50922 h 171450"/>
              <a:gd name="connsiteX10" fmla="*/ 133350 w 133350"/>
              <a:gd name="connsiteY10" fmla="*/ 156064 h 171450"/>
              <a:gd name="connsiteX11" fmla="*/ 132150 w 133350"/>
              <a:gd name="connsiteY11" fmla="*/ 160451 h 171450"/>
              <a:gd name="connsiteX12" fmla="*/ 129027 w 133350"/>
              <a:gd name="connsiteY12" fmla="*/ 164343 h 171450"/>
              <a:gd name="connsiteX13" fmla="*/ 83161 w 133350"/>
              <a:gd name="connsiteY13" fmla="*/ 118586 h 171450"/>
              <a:gd name="connsiteX14" fmla="*/ 75164 w 133350"/>
              <a:gd name="connsiteY14" fmla="*/ 122607 h 171450"/>
              <a:gd name="connsiteX15" fmla="*/ 66675 w 133350"/>
              <a:gd name="connsiteY15" fmla="*/ 123825 h 171450"/>
              <a:gd name="connsiteX16" fmla="*/ 46494 w 133350"/>
              <a:gd name="connsiteY16" fmla="*/ 115431 h 171450"/>
              <a:gd name="connsiteX17" fmla="*/ 38100 w 133350"/>
              <a:gd name="connsiteY17" fmla="*/ 95250 h 171450"/>
              <a:gd name="connsiteX18" fmla="*/ 46494 w 133350"/>
              <a:gd name="connsiteY18" fmla="*/ 75069 h 171450"/>
              <a:gd name="connsiteX19" fmla="*/ 66675 w 133350"/>
              <a:gd name="connsiteY19" fmla="*/ 66675 h 171450"/>
              <a:gd name="connsiteX20" fmla="*/ 86856 w 133350"/>
              <a:gd name="connsiteY20" fmla="*/ 75069 h 171450"/>
              <a:gd name="connsiteX21" fmla="*/ 95250 w 133350"/>
              <a:gd name="connsiteY21" fmla="*/ 95250 h 171450"/>
              <a:gd name="connsiteX22" fmla="*/ 93940 w 133350"/>
              <a:gd name="connsiteY22" fmla="*/ 104116 h 171450"/>
              <a:gd name="connsiteX23" fmla="*/ 90011 w 133350"/>
              <a:gd name="connsiteY23" fmla="*/ 111736 h 171450"/>
              <a:gd name="connsiteX24" fmla="*/ 123825 w 133350"/>
              <a:gd name="connsiteY24" fmla="*/ 146026 h 171450"/>
              <a:gd name="connsiteX25" fmla="*/ 123825 w 133350"/>
              <a:gd name="connsiteY25" fmla="*/ 54293 h 171450"/>
              <a:gd name="connsiteX26" fmla="*/ 86201 w 133350"/>
              <a:gd name="connsiteY26" fmla="*/ 9525 h 171450"/>
              <a:gd name="connsiteX27" fmla="*/ 15386 w 133350"/>
              <a:gd name="connsiteY27" fmla="*/ 9525 h 171450"/>
              <a:gd name="connsiteX28" fmla="*/ 11357 w 133350"/>
              <a:gd name="connsiteY28" fmla="*/ 11357 h 171450"/>
              <a:gd name="connsiteX29" fmla="*/ 9525 w 133350"/>
              <a:gd name="connsiteY29" fmla="*/ 15386 h 171450"/>
              <a:gd name="connsiteX30" fmla="*/ 9525 w 133350"/>
              <a:gd name="connsiteY30" fmla="*/ 156064 h 171450"/>
              <a:gd name="connsiteX31" fmla="*/ 11357 w 133350"/>
              <a:gd name="connsiteY31" fmla="*/ 160093 h 171450"/>
              <a:gd name="connsiteX32" fmla="*/ 15386 w 133350"/>
              <a:gd name="connsiteY32" fmla="*/ 161925 h 171450"/>
              <a:gd name="connsiteX33" fmla="*/ 99463 w 133350"/>
              <a:gd name="connsiteY33" fmla="*/ 161925 h 171450"/>
              <a:gd name="connsiteX34" fmla="*/ 66675 w 133350"/>
              <a:gd name="connsiteY34" fmla="*/ 114300 h 171450"/>
              <a:gd name="connsiteX35" fmla="*/ 80129 w 133350"/>
              <a:gd name="connsiteY35" fmla="*/ 108704 h 171450"/>
              <a:gd name="connsiteX36" fmla="*/ 85725 w 133350"/>
              <a:gd name="connsiteY36" fmla="*/ 95250 h 171450"/>
              <a:gd name="connsiteX37" fmla="*/ 80129 w 133350"/>
              <a:gd name="connsiteY37" fmla="*/ 81796 h 171450"/>
              <a:gd name="connsiteX38" fmla="*/ 66675 w 133350"/>
              <a:gd name="connsiteY38" fmla="*/ 76200 h 171450"/>
              <a:gd name="connsiteX39" fmla="*/ 53221 w 133350"/>
              <a:gd name="connsiteY39" fmla="*/ 81796 h 171450"/>
              <a:gd name="connsiteX40" fmla="*/ 47625 w 133350"/>
              <a:gd name="connsiteY40" fmla="*/ 95250 h 171450"/>
              <a:gd name="connsiteX41" fmla="*/ 53221 w 133350"/>
              <a:gd name="connsiteY41" fmla="*/ 108704 h 171450"/>
              <a:gd name="connsiteX42" fmla="*/ 66675 w 133350"/>
              <a:gd name="connsiteY42" fmla="*/ 1143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3350" h="171450">
                <a:moveTo>
                  <a:pt x="99463" y="161925"/>
                </a:moveTo>
                <a:lnTo>
                  <a:pt x="108988" y="171450"/>
                </a:ln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854" y="0"/>
                </a:lnTo>
                <a:lnTo>
                  <a:pt x="133350" y="50922"/>
                </a:lnTo>
                <a:lnTo>
                  <a:pt x="133350" y="156064"/>
                </a:lnTo>
                <a:cubicBezTo>
                  <a:pt x="133350" y="157529"/>
                  <a:pt x="132950" y="158991"/>
                  <a:pt x="132150" y="160451"/>
                </a:cubicBezTo>
                <a:cubicBezTo>
                  <a:pt x="131350" y="161910"/>
                  <a:pt x="130309" y="163207"/>
                  <a:pt x="129027" y="164343"/>
                </a:cubicBezTo>
                <a:lnTo>
                  <a:pt x="83161" y="118586"/>
                </a:lnTo>
                <a:cubicBezTo>
                  <a:pt x="80462" y="120455"/>
                  <a:pt x="77796" y="121795"/>
                  <a:pt x="75164" y="122607"/>
                </a:cubicBezTo>
                <a:cubicBezTo>
                  <a:pt x="72532" y="123419"/>
                  <a:pt x="69702" y="123825"/>
                  <a:pt x="66675" y="123825"/>
                </a:cubicBezTo>
                <a:cubicBezTo>
                  <a:pt x="58817" y="123825"/>
                  <a:pt x="52090" y="121027"/>
                  <a:pt x="46494" y="115431"/>
                </a:cubicBezTo>
                <a:cubicBezTo>
                  <a:pt x="40898" y="109835"/>
                  <a:pt x="38100" y="103108"/>
                  <a:pt x="38100" y="95250"/>
                </a:cubicBezTo>
                <a:cubicBezTo>
                  <a:pt x="38100" y="87392"/>
                  <a:pt x="40898" y="80665"/>
                  <a:pt x="46494" y="75069"/>
                </a:cubicBezTo>
                <a:cubicBezTo>
                  <a:pt x="52090" y="69473"/>
                  <a:pt x="58817" y="66675"/>
                  <a:pt x="66675" y="66675"/>
                </a:cubicBezTo>
                <a:cubicBezTo>
                  <a:pt x="74533" y="66675"/>
                  <a:pt x="81260" y="69473"/>
                  <a:pt x="86856" y="75069"/>
                </a:cubicBezTo>
                <a:cubicBezTo>
                  <a:pt x="92452" y="80665"/>
                  <a:pt x="95250" y="87392"/>
                  <a:pt x="95250" y="95250"/>
                </a:cubicBezTo>
                <a:cubicBezTo>
                  <a:pt x="95250" y="98535"/>
                  <a:pt x="94813" y="101490"/>
                  <a:pt x="93940" y="104116"/>
                </a:cubicBezTo>
                <a:cubicBezTo>
                  <a:pt x="93067" y="106741"/>
                  <a:pt x="91757" y="109281"/>
                  <a:pt x="90011" y="111736"/>
                </a:cubicBezTo>
                <a:lnTo>
                  <a:pt x="123825" y="146026"/>
                </a:lnTo>
                <a:lnTo>
                  <a:pt x="123825" y="54293"/>
                </a:lnTo>
                <a:lnTo>
                  <a:pt x="86201"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99463" y="161925"/>
                </a:lnTo>
                <a:close/>
                <a:moveTo>
                  <a:pt x="66675" y="114300"/>
                </a:moveTo>
                <a:cubicBezTo>
                  <a:pt x="71914" y="114300"/>
                  <a:pt x="76398" y="112435"/>
                  <a:pt x="80129" y="108704"/>
                </a:cubicBezTo>
                <a:cubicBezTo>
                  <a:pt x="83860" y="104973"/>
                  <a:pt x="85725" y="100489"/>
                  <a:pt x="85725" y="95250"/>
                </a:cubicBezTo>
                <a:cubicBezTo>
                  <a:pt x="85725" y="90011"/>
                  <a:pt x="83860" y="85527"/>
                  <a:pt x="80129" y="81796"/>
                </a:cubicBezTo>
                <a:cubicBezTo>
                  <a:pt x="76398" y="78065"/>
                  <a:pt x="71914" y="76200"/>
                  <a:pt x="66675" y="76200"/>
                </a:cubicBezTo>
                <a:cubicBezTo>
                  <a:pt x="61436" y="76200"/>
                  <a:pt x="56952" y="78065"/>
                  <a:pt x="53221" y="81796"/>
                </a:cubicBezTo>
                <a:cubicBezTo>
                  <a:pt x="49490" y="85527"/>
                  <a:pt x="47625" y="90011"/>
                  <a:pt x="47625" y="95250"/>
                </a:cubicBezTo>
                <a:cubicBezTo>
                  <a:pt x="47625" y="100489"/>
                  <a:pt x="49490" y="104973"/>
                  <a:pt x="53221" y="108704"/>
                </a:cubicBezTo>
                <a:cubicBezTo>
                  <a:pt x="56952" y="112435"/>
                  <a:pt x="61436" y="114300"/>
                  <a:pt x="66675" y="11430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1522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1CF8-ABBB-A148-B324-109FCFECA837}"/>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Reading material</a:t>
            </a:r>
          </a:p>
        </p:txBody>
      </p:sp>
      <p:sp>
        <p:nvSpPr>
          <p:cNvPr id="4" name="Rounded Rectangle 3">
            <a:extLst>
              <a:ext uri="{FF2B5EF4-FFF2-40B4-BE49-F238E27FC236}">
                <a16:creationId xmlns:a16="http://schemas.microsoft.com/office/drawing/2014/main" id="{70B8F08F-977C-AD4C-A4E7-2692C4B191D5}"/>
              </a:ext>
            </a:extLst>
          </p:cNvPr>
          <p:cNvSpPr/>
          <p:nvPr/>
        </p:nvSpPr>
        <p:spPr>
          <a:xfrm>
            <a:off x="431800" y="1787447"/>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BE0D4A62-8387-FF49-BBEF-BFDA720B9504}"/>
              </a:ext>
            </a:extLst>
          </p:cNvPr>
          <p:cNvSpPr/>
          <p:nvPr/>
        </p:nvSpPr>
        <p:spPr>
          <a:xfrm>
            <a:off x="857341" y="5147353"/>
            <a:ext cx="7818348" cy="1234397"/>
          </a:xfrm>
          <a:prstGeom prst="roundRect">
            <a:avLst>
              <a:gd name="adj" fmla="val 9176"/>
            </a:avLst>
          </a:prstGeom>
          <a:solidFill>
            <a:srgbClr val="FB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4DFF7AD4-075A-5446-9164-67E317A27AED}"/>
              </a:ext>
            </a:extLst>
          </p:cNvPr>
          <p:cNvSpPr>
            <a:spLocks noChangeAspect="1"/>
          </p:cNvSpPr>
          <p:nvPr/>
        </p:nvSpPr>
        <p:spPr>
          <a:xfrm>
            <a:off x="429701" y="535595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F9E9644B-199F-DB4B-90C1-50683ECD62DC}"/>
              </a:ext>
            </a:extLst>
          </p:cNvPr>
          <p:cNvSpPr txBox="1"/>
          <p:nvPr/>
        </p:nvSpPr>
        <p:spPr>
          <a:xfrm>
            <a:off x="1448381" y="5490437"/>
            <a:ext cx="6683892" cy="595035"/>
          </a:xfrm>
          <a:prstGeom prst="rect">
            <a:avLst/>
          </a:prstGeom>
          <a:noFill/>
        </p:spPr>
        <p:txBody>
          <a:bodyPr wrap="square" lIns="0" tIns="0" rIns="0" bIns="0" rtlCol="0">
            <a:spAutoFit/>
          </a:bodyPr>
          <a:lstStyle/>
          <a:p>
            <a:pPr marL="285750" indent="-285750">
              <a:spcAft>
                <a:spcPts val="800"/>
              </a:spcAft>
              <a:buClr>
                <a:schemeClr val="tx1"/>
              </a:buClr>
              <a:buFont typeface="Arial" panose="020B0604020202020204" pitchFamily="34" charset="0"/>
              <a:buChar char="•"/>
            </a:pPr>
            <a:r>
              <a:rPr lang="en-GB" sz="1600" dirty="0">
                <a:solidFill>
                  <a:schemeClr val="tx1"/>
                </a:solidFill>
              </a:rPr>
              <a:t>The readings will be evaluated during the exams in the training </a:t>
            </a:r>
          </a:p>
          <a:p>
            <a:pPr marL="285750" indent="-285750">
              <a:spcAft>
                <a:spcPts val="800"/>
              </a:spcAft>
              <a:buClr>
                <a:schemeClr val="tx1"/>
              </a:buClr>
              <a:buFont typeface="Arial" panose="020B0604020202020204" pitchFamily="34" charset="0"/>
              <a:buChar char="•"/>
            </a:pPr>
            <a:r>
              <a:rPr lang="en-GB" sz="1600" dirty="0">
                <a:solidFill>
                  <a:schemeClr val="tx1"/>
                </a:solidFill>
              </a:rPr>
              <a:t>Students are advised to complete the readings prior to exams</a:t>
            </a:r>
          </a:p>
        </p:txBody>
      </p:sp>
      <p:sp>
        <p:nvSpPr>
          <p:cNvPr id="9" name="Graphic 9">
            <a:extLst>
              <a:ext uri="{FF2B5EF4-FFF2-40B4-BE49-F238E27FC236}">
                <a16:creationId xmlns:a16="http://schemas.microsoft.com/office/drawing/2014/main" id="{00C2F6D6-02FE-3642-830B-3AED8E67FD18}"/>
              </a:ext>
            </a:extLst>
          </p:cNvPr>
          <p:cNvSpPr>
            <a:spLocks noChangeAspect="1"/>
          </p:cNvSpPr>
          <p:nvPr/>
        </p:nvSpPr>
        <p:spPr>
          <a:xfrm>
            <a:off x="702661" y="5571955"/>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11" name="Rounded Rectangle 10">
            <a:extLst>
              <a:ext uri="{FF2B5EF4-FFF2-40B4-BE49-F238E27FC236}">
                <a16:creationId xmlns:a16="http://schemas.microsoft.com/office/drawing/2014/main" id="{E7D63496-0231-6B47-AFCB-22C806D14700}"/>
              </a:ext>
            </a:extLst>
          </p:cNvPr>
          <p:cNvSpPr/>
          <p:nvPr/>
        </p:nvSpPr>
        <p:spPr>
          <a:xfrm>
            <a:off x="2517719" y="1787447"/>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ounded Rectangle 11">
            <a:extLst>
              <a:ext uri="{FF2B5EF4-FFF2-40B4-BE49-F238E27FC236}">
                <a16:creationId xmlns:a16="http://schemas.microsoft.com/office/drawing/2014/main" id="{24D7F35C-4BBF-6248-A6BB-DAE87D661A5A}"/>
              </a:ext>
            </a:extLst>
          </p:cNvPr>
          <p:cNvSpPr/>
          <p:nvPr/>
        </p:nvSpPr>
        <p:spPr>
          <a:xfrm>
            <a:off x="4603638" y="1787447"/>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102BA45F-1063-B141-906E-FE190C8CFE93}"/>
              </a:ext>
            </a:extLst>
          </p:cNvPr>
          <p:cNvSpPr/>
          <p:nvPr/>
        </p:nvSpPr>
        <p:spPr>
          <a:xfrm>
            <a:off x="6689558" y="1787447"/>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TextBox 13">
            <a:extLst>
              <a:ext uri="{FF2B5EF4-FFF2-40B4-BE49-F238E27FC236}">
                <a16:creationId xmlns:a16="http://schemas.microsoft.com/office/drawing/2014/main" id="{BF52F57A-D1AA-F540-8815-A5AF77095079}"/>
              </a:ext>
            </a:extLst>
          </p:cNvPr>
          <p:cNvSpPr txBox="1"/>
          <p:nvPr/>
        </p:nvSpPr>
        <p:spPr>
          <a:xfrm>
            <a:off x="619485" y="1979357"/>
            <a:ext cx="1606357" cy="2400657"/>
          </a:xfrm>
          <a:prstGeom prst="rect">
            <a:avLst/>
          </a:prstGeom>
          <a:noFill/>
        </p:spPr>
        <p:txBody>
          <a:bodyPr wrap="square" lIns="0" tIns="0" rIns="0" bIns="0" rtlCol="0">
            <a:spAutoFit/>
          </a:bodyPr>
          <a:lstStyle/>
          <a:p>
            <a:pPr marL="11113"/>
            <a:r>
              <a:rPr lang="en-GB" sz="1200" dirty="0">
                <a:solidFill>
                  <a:schemeClr val="tx1"/>
                </a:solidFill>
              </a:rPr>
              <a:t>Mebrate M, Hailu C, Alemu S. Measles outbreak investigation in Kasoshekumer kebele, Sinana district, South-Eastern Oromia, Ethiopia: A case-control study. SAGE Open Med. 2023 May 3;11:20503121231169182. Available from: </a:t>
            </a:r>
            <a:r>
              <a:rPr lang="en-GB" sz="1200" dirty="0">
                <a:solidFill>
                  <a:srgbClr val="3D6C9D"/>
                </a:solidFill>
                <a:hlinkClick r:id="rId2">
                  <a:extLst>
                    <a:ext uri="{A12FA001-AC4F-418D-AE19-62706E023703}">
                      <ahyp:hlinkClr xmlns:ahyp="http://schemas.microsoft.com/office/drawing/2018/hyperlinkcolor" val="tx"/>
                    </a:ext>
                  </a:extLst>
                </a:hlinkClick>
              </a:rPr>
              <a:t>https://doi.org/10.1177/20503121231169182</a:t>
            </a:r>
            <a:endParaRPr lang="en-GB" sz="1200" dirty="0">
              <a:solidFill>
                <a:srgbClr val="3D6C9D"/>
              </a:solidFill>
            </a:endParaRPr>
          </a:p>
        </p:txBody>
      </p:sp>
      <p:sp>
        <p:nvSpPr>
          <p:cNvPr id="15" name="TextBox 14">
            <a:extLst>
              <a:ext uri="{FF2B5EF4-FFF2-40B4-BE49-F238E27FC236}">
                <a16:creationId xmlns:a16="http://schemas.microsoft.com/office/drawing/2014/main" id="{73D93A5D-F45A-1441-9689-E7A8923D768F}"/>
              </a:ext>
            </a:extLst>
          </p:cNvPr>
          <p:cNvSpPr txBox="1"/>
          <p:nvPr/>
        </p:nvSpPr>
        <p:spPr>
          <a:xfrm>
            <a:off x="2664853" y="1979357"/>
            <a:ext cx="1657791" cy="2954655"/>
          </a:xfrm>
          <a:prstGeom prst="rect">
            <a:avLst/>
          </a:prstGeom>
          <a:noFill/>
        </p:spPr>
        <p:txBody>
          <a:bodyPr wrap="square" lIns="0" tIns="0" rIns="0" bIns="0" rtlCol="0">
            <a:spAutoFit/>
          </a:bodyPr>
          <a:lstStyle/>
          <a:p>
            <a:pPr marL="11113"/>
            <a:r>
              <a:rPr lang="en-GB" sz="1200" dirty="0">
                <a:solidFill>
                  <a:schemeClr val="tx1"/>
                </a:solidFill>
              </a:rPr>
              <a:t>Parejo C, Garcia A, Dominguez C, Ochoa C, Martin J, and Herrera M. Respiratory syncytial virus outbreak in a tertiary hospital Neonatal Intensive Care Unit. An Ped. 2016; 85(3): 199-127. Available from: </a:t>
            </a:r>
            <a:r>
              <a:rPr lang="en-GB" sz="1200" dirty="0">
                <a:solidFill>
                  <a:srgbClr val="3D6C9D"/>
                </a:solidFill>
                <a:hlinkClick r:id="rId3">
                  <a:extLst>
                    <a:ext uri="{A12FA001-AC4F-418D-AE19-62706E023703}">
                      <ahyp:hlinkClr xmlns:ahyp="http://schemas.microsoft.com/office/drawing/2018/hyperlinkcolor" val="tx"/>
                    </a:ext>
                  </a:extLst>
                </a:hlinkClick>
              </a:rPr>
              <a:t>https://www.analesdepediatria.org/en-respiratory-syncytial-virus-outbreak-in-articulo-S2341287916300965</a:t>
            </a:r>
            <a:endParaRPr lang="en-GB" sz="1200" dirty="0">
              <a:solidFill>
                <a:srgbClr val="3D6C9D"/>
              </a:solidFill>
            </a:endParaRPr>
          </a:p>
        </p:txBody>
      </p:sp>
      <p:sp>
        <p:nvSpPr>
          <p:cNvPr id="16" name="TextBox 15">
            <a:extLst>
              <a:ext uri="{FF2B5EF4-FFF2-40B4-BE49-F238E27FC236}">
                <a16:creationId xmlns:a16="http://schemas.microsoft.com/office/drawing/2014/main" id="{61827EA2-FB93-4245-ADB3-7E1B8E7CC44A}"/>
              </a:ext>
            </a:extLst>
          </p:cNvPr>
          <p:cNvSpPr txBox="1"/>
          <p:nvPr/>
        </p:nvSpPr>
        <p:spPr>
          <a:xfrm>
            <a:off x="4802091" y="1979357"/>
            <a:ext cx="1648423" cy="2215991"/>
          </a:xfrm>
          <a:prstGeom prst="rect">
            <a:avLst/>
          </a:prstGeom>
          <a:noFill/>
        </p:spPr>
        <p:txBody>
          <a:bodyPr wrap="square" lIns="0" tIns="0" rIns="0" bIns="0" rtlCol="0">
            <a:spAutoFit/>
          </a:bodyPr>
          <a:lstStyle/>
          <a:p>
            <a:pPr marL="11113" indent="-11113"/>
            <a:r>
              <a:rPr lang="en-GB" sz="1200" dirty="0">
                <a:solidFill>
                  <a:schemeClr val="tx1"/>
                </a:solidFill>
              </a:rPr>
              <a:t>Smith KC, Inns T, Decraene V, Fox A, Allen DJ, Shah A. An outbreak of norovirus GI-6 infection following a wedding in North West England. Epidemiol Infect. 2017 Apr;145(6):1239-1245. Available from: </a:t>
            </a:r>
            <a:r>
              <a:rPr lang="en-GB" sz="1200" dirty="0">
                <a:solidFill>
                  <a:srgbClr val="3D6C9D"/>
                </a:solidFill>
                <a:hlinkClick r:id="rId4">
                  <a:extLst>
                    <a:ext uri="{A12FA001-AC4F-418D-AE19-62706E023703}">
                      <ahyp:hlinkClr xmlns:ahyp="http://schemas.microsoft.com/office/drawing/2018/hyperlinkcolor" val="tx"/>
                    </a:ext>
                  </a:extLst>
                </a:hlinkClick>
              </a:rPr>
              <a:t>https://doi.org/10.1017/s0950268816003368</a:t>
            </a:r>
            <a:endParaRPr lang="en-GB" sz="1200" dirty="0">
              <a:solidFill>
                <a:srgbClr val="3D6C9D"/>
              </a:solidFill>
            </a:endParaRPr>
          </a:p>
        </p:txBody>
      </p:sp>
      <p:sp>
        <p:nvSpPr>
          <p:cNvPr id="17" name="TextBox 16">
            <a:extLst>
              <a:ext uri="{FF2B5EF4-FFF2-40B4-BE49-F238E27FC236}">
                <a16:creationId xmlns:a16="http://schemas.microsoft.com/office/drawing/2014/main" id="{9F9AB69E-527C-3840-BA50-9E93711A5042}"/>
              </a:ext>
            </a:extLst>
          </p:cNvPr>
          <p:cNvSpPr txBox="1"/>
          <p:nvPr/>
        </p:nvSpPr>
        <p:spPr>
          <a:xfrm>
            <a:off x="6882063" y="1979357"/>
            <a:ext cx="1642452" cy="2215991"/>
          </a:xfrm>
          <a:prstGeom prst="rect">
            <a:avLst/>
          </a:prstGeom>
          <a:noFill/>
        </p:spPr>
        <p:txBody>
          <a:bodyPr wrap="square" lIns="0" tIns="0" rIns="0" bIns="0" rtlCol="0">
            <a:spAutoFit/>
          </a:bodyPr>
          <a:lstStyle/>
          <a:p>
            <a:pPr marL="11113" indent="-11113"/>
            <a:r>
              <a:rPr lang="en-GB" sz="1200" dirty="0">
                <a:solidFill>
                  <a:schemeClr val="tx1"/>
                </a:solidFill>
              </a:rPr>
              <a:t>Morales DO, Quinatoa PA, Cagua JC. Characterization of an outbreak of malaria in a non-endemic zone on the coastal region of Ecuador. Biomedica. 2021 May 31;41(Supl. 1):100-112. Available from: </a:t>
            </a:r>
            <a:r>
              <a:rPr lang="en-GB" sz="1200" dirty="0">
                <a:solidFill>
                  <a:srgbClr val="3D6C9D"/>
                </a:solidFill>
                <a:hlinkClick r:id="rId5">
                  <a:extLst>
                    <a:ext uri="{A12FA001-AC4F-418D-AE19-62706E023703}">
                      <ahyp:hlinkClr xmlns:ahyp="http://schemas.microsoft.com/office/drawing/2018/hyperlinkcolor" val="tx"/>
                    </a:ext>
                  </a:extLst>
                </a:hlinkClick>
              </a:rPr>
              <a:t>https://doi.org/10.7705/biomedica.5816</a:t>
            </a:r>
            <a:endParaRPr lang="en-GB" sz="1200" dirty="0">
              <a:solidFill>
                <a:srgbClr val="3D6C9D"/>
              </a:solidFill>
            </a:endParaRPr>
          </a:p>
        </p:txBody>
      </p:sp>
      <p:sp>
        <p:nvSpPr>
          <p:cNvPr id="18" name="TextBox 17">
            <a:extLst>
              <a:ext uri="{FF2B5EF4-FFF2-40B4-BE49-F238E27FC236}">
                <a16:creationId xmlns:a16="http://schemas.microsoft.com/office/drawing/2014/main" id="{1D77CE29-637A-6F4C-AA86-6C60907D9AFF}"/>
              </a:ext>
            </a:extLst>
          </p:cNvPr>
          <p:cNvSpPr txBox="1"/>
          <p:nvPr/>
        </p:nvSpPr>
        <p:spPr>
          <a:xfrm>
            <a:off x="429701" y="1056763"/>
            <a:ext cx="8245987" cy="246221"/>
          </a:xfrm>
          <a:prstGeom prst="rect">
            <a:avLst/>
          </a:prstGeom>
          <a:noFill/>
        </p:spPr>
        <p:txBody>
          <a:bodyPr wrap="square" lIns="0" tIns="0" rIns="0" bIns="0" rtlCol="0">
            <a:spAutoFit/>
          </a:bodyPr>
          <a:lstStyle/>
          <a:p>
            <a:r>
              <a:rPr lang="en-GB" sz="1600" b="1" dirty="0">
                <a:solidFill>
                  <a:schemeClr val="tx1"/>
                </a:solidFill>
              </a:rPr>
              <a:t>The training includes four readings:</a:t>
            </a:r>
            <a:endParaRPr lang="en-GB" sz="1200" b="1" dirty="0">
              <a:solidFill>
                <a:srgbClr val="3D6C9D"/>
              </a:solidFill>
            </a:endParaRPr>
          </a:p>
        </p:txBody>
      </p:sp>
      <p:sp>
        <p:nvSpPr>
          <p:cNvPr id="19" name="Oval 18">
            <a:extLst>
              <a:ext uri="{FF2B5EF4-FFF2-40B4-BE49-F238E27FC236}">
                <a16:creationId xmlns:a16="http://schemas.microsoft.com/office/drawing/2014/main" id="{2C27CF60-868D-D343-AAC2-DF5D375DFB77}"/>
              </a:ext>
            </a:extLst>
          </p:cNvPr>
          <p:cNvSpPr>
            <a:spLocks noChangeAspect="1"/>
          </p:cNvSpPr>
          <p:nvPr/>
        </p:nvSpPr>
        <p:spPr>
          <a:xfrm>
            <a:off x="1205800" y="1493357"/>
            <a:ext cx="432000" cy="432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D1137254-43D2-F44D-A672-E6601D99BCD3}"/>
              </a:ext>
            </a:extLst>
          </p:cNvPr>
          <p:cNvSpPr>
            <a:spLocks noChangeAspect="1"/>
          </p:cNvSpPr>
          <p:nvPr/>
        </p:nvSpPr>
        <p:spPr>
          <a:xfrm>
            <a:off x="3291719" y="1493357"/>
            <a:ext cx="432000" cy="432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25287E37-2BE0-B046-8E2C-98CC47DF7E8F}"/>
              </a:ext>
            </a:extLst>
          </p:cNvPr>
          <p:cNvSpPr>
            <a:spLocks noChangeAspect="1"/>
          </p:cNvSpPr>
          <p:nvPr/>
        </p:nvSpPr>
        <p:spPr>
          <a:xfrm>
            <a:off x="5377638" y="1493357"/>
            <a:ext cx="432000" cy="432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907336C0-77FA-BF43-AFE0-859C3423B82B}"/>
              </a:ext>
            </a:extLst>
          </p:cNvPr>
          <p:cNvSpPr>
            <a:spLocks noChangeAspect="1"/>
          </p:cNvSpPr>
          <p:nvPr/>
        </p:nvSpPr>
        <p:spPr>
          <a:xfrm>
            <a:off x="7463558" y="1493357"/>
            <a:ext cx="432000" cy="432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97767432"/>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EDE26-BE73-4CCA-AA0D-90F01795910F}">
  <ds:schemaRefs>
    <ds:schemaRef ds:uri="http://schemas.microsoft.com/sharepoint/v3/contenttype/forms"/>
  </ds:schemaRefs>
</ds:datastoreItem>
</file>

<file path=customXml/itemProps2.xml><?xml version="1.0" encoding="utf-8"?>
<ds:datastoreItem xmlns:ds="http://schemas.openxmlformats.org/officeDocument/2006/customXml" ds:itemID="{FDD2D3C2-6BBA-41FE-A3E6-2E14FBFC9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0b921-48a6-4c9c-8595-41a35ee792fa"/>
    <ds:schemaRef ds:uri="5288815d-30e0-4460-8dab-82a13faf8463"/>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432</TotalTime>
  <Words>1125</Words>
  <Application>Microsoft Office PowerPoint</Application>
  <PresentationFormat>On-screen Show (4:3)</PresentationFormat>
  <Paragraphs>143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Macias,  Jessica (WDC)</cp:lastModifiedBy>
  <cp:revision>333</cp:revision>
  <dcterms:created xsi:type="dcterms:W3CDTF">2000-03-07T14:53:30Z</dcterms:created>
  <dcterms:modified xsi:type="dcterms:W3CDTF">2024-01-10T20:40:19Z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