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4"/>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9144000" cy="6858000" type="screen4x3"/>
  <p:notesSz cx="6797675" cy="9926638"/>
  <p:embeddedFontLst>
    <p:embeddedFont>
      <p:font typeface="Arial Black" panose="020B0A04020102020204" pitchFamily="34" charset="0"/>
      <p:bold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C9D"/>
    <a:srgbClr val="B7C8D9"/>
    <a:srgbClr val="3C6C9D"/>
    <a:srgbClr val="98B0C8"/>
    <a:srgbClr val="ED7D30"/>
    <a:srgbClr val="91AAC5"/>
    <a:srgbClr val="FFC000"/>
    <a:srgbClr val="FBE7DA"/>
    <a:srgbClr val="DBE4EB"/>
    <a:srgbClr val="B7C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1"/>
    <p:restoredTop sz="88315"/>
  </p:normalViewPr>
  <p:slideViewPr>
    <p:cSldViewPr snapToGrid="0">
      <p:cViewPr varScale="1">
        <p:scale>
          <a:sx n="69" d="100"/>
          <a:sy n="69" d="100"/>
        </p:scale>
        <p:origin x="1805" y="7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68"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67" Type="http://schemas.openxmlformats.org/officeDocument/2006/relationships/viewProps" Target="viewProps.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69"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 alarm signal is used, the response protocol should be activated. This may include contacting the team that activated the alarm to understand the situation. If there is no response, or if circumstances warrant, local law enforcement should be contacted in order to locate the team on alert. </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576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Normally support from health personnel or local volunteers is sufficient, but in some situations, it will be necessary to rely on support from the military, including for traveling to disaster zones or areas that are difficult to access. </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478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Hepatitis B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HCP and trainees in certain populations at high risk for chronic hepatitis B (e.g., those born in countries with high and intermediate endemicity) should be tested for HBsAg and anti-HBc/anti-HBs to determine infection status.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Influenza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Emphasize that all HCP, not just those with direct patient care duties, should receive an annual influenza vaccination</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 Comprehensive programs to increase vaccine coverage among HCP are needed; influenza vaccination rates among HCP within facilities should be measured and reported regularly.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Measles, mumps, and rubella (MMR)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History of disease is no longer considered adequate presumptive evidence of measles or mumps immunity for HCP; laboratory confirmation of disease was added as acceptable presumptive evidence of immunity. History of disease has never been considered adequate evidence of immunity for rubella.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The footnotes have been changed regarding the recommendations for personnel born before 1957 in routine and outbreak contexts. Specifically, guidance is provided for 2 doses of MMR for measles and mumps protection and 1 dose of MMR for rubella protection.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Pertussis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HCP, regardless of age, should receive a single dose of Tdap as soon as feasible if they have not previously received Tdap.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minimal interval was removed, and Tdap can now be administered regardless of interval since the last tetanus or diphtheria-containing vaccine.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Hospitals and ambulatory-care facilities should provide Tdap for HCP and use approaches that maximize vaccination rates.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Varicella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Criteria for evidence of immunity to varicella were established. For HCP they include</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 written documentation with 2 doses of vaccine,</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 laboratory evidence of immunity or laboratory confirmation of disease,</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 diagnosis of history of varicella disease by healthcare provider, or diagnosis of history of herpes zoster by healthcare provider.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Meningococcal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HCP with anatomic or functional asplenia or persistent complement component deficiencies should now receive a 2-dose series of meningococcal conjugate vaccine. HCP with HIV infection who are vaccinated should also receive a 2 dose series.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Those HCP who remain in groups at high risk are recommended to be revaccinated every 5 years. </a:t>
            </a:r>
          </a:p>
          <a:p>
            <a:endParaRPr lang="en-US"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491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Everything that can ensure your physical integrity should be considered, from sun protection to possible vectors.</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622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Item</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Heavy duty apron </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Recommendation 9 </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Waterproof boots </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Recommendation 10 </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Hood or headcover </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Recommendation 11 </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Surgical scrubs: trousers and top </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Technical specifications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Heavy duty non-woven apron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Straight apron with bib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Fabric: 100% polyester with PVC coating, or 100% PVC, or 100% rubber, or other fluid resistant material (e.g. rubber, PVC)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Waterproof, sewn strap for neck and back fastening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Minimum basis weight: 300g/m2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Covering size: approximately 70-90cm width x 120cm-150cm height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Reusable (provided appropriate arrangements for decontamination are in place)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Nonslip, have a PVC sole which is completely sealed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Knee-high, in order be higher than the bottom edge of the gown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Optional light color to better detect possible contamination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A variety of sizes to improve comfort and avoid trauma to the feet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Single use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Preferably fluid resistant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Adjustable and immovable once adjusted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Facial opening constructed without elastic, reaching the upper part of the gown or coverall </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Surgical scrubs are for use as regular on-duty wear and are not considered PPE. Details are provided for ease of procuring these items. Scrubs are preferable to street clothes while the health worker is on-duty.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Tightly woven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Minimum linting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Non-sterile, reusable or single use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Top/tunic: short sleeves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Trousers: drawstring waist enclosure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mn-lt"/>
                <a:ea typeface="Calibri" panose="020F0502020204030204" pitchFamily="34" charset="0"/>
                <a:cs typeface="Times New Roman" panose="02020603050405020304" pitchFamily="18" charset="0"/>
              </a:rPr>
              <a:t>Different sizes </a:t>
            </a:r>
          </a:p>
          <a:p>
            <a:endParaRPr lang="en-US" dirty="0">
              <a:latin typeface="+mn-lt"/>
            </a:endParaRPr>
          </a:p>
          <a:p>
            <a:endParaRPr lang="es-ES_tradnl" dirty="0">
              <a:latin typeface="+mn-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950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374151"/>
                </a:solidFill>
                <a:effectLst/>
                <a:latin typeface="+mn-lt"/>
              </a:rPr>
              <a:t>Notice how entering the Ebola patient care units is also done in pairs. They must be together at all times, and there is a time limit for how long they can stay in the service to prevent mistakes due to exhaustion or dehydration.</a:t>
            </a:r>
            <a:endParaRPr lang="en-US" dirty="0">
              <a:latin typeface="+mn-lt"/>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9299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21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374151"/>
                </a:solidFill>
                <a:effectLst/>
                <a:latin typeface="+mn-lt"/>
              </a:rPr>
              <a:t>The image you see is a field incinerator.</a:t>
            </a:r>
            <a:endParaRPr lang="en-US" dirty="0">
              <a:latin typeface="+mn-lt"/>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839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419915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464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149309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100737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jp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800" y="2321007"/>
            <a:ext cx="7657952" cy="2215991"/>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Safety, occupational health, and biosecurity in the field</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A2DF2-2AF6-0243-9289-D73E18C18FC5}"/>
              </a:ext>
            </a:extLst>
          </p:cNvPr>
          <p:cNvSpPr txBox="1"/>
          <p:nvPr/>
        </p:nvSpPr>
        <p:spPr>
          <a:xfrm>
            <a:off x="431800" y="379681"/>
            <a:ext cx="370582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Occupational health</a:t>
            </a:r>
          </a:p>
        </p:txBody>
      </p:sp>
      <p:sp>
        <p:nvSpPr>
          <p:cNvPr id="12" name="TextBox 11">
            <a:extLst>
              <a:ext uri="{FF2B5EF4-FFF2-40B4-BE49-F238E27FC236}">
                <a16:creationId xmlns:a16="http://schemas.microsoft.com/office/drawing/2014/main" id="{A0A18A92-9911-E749-8AF3-C587ED1C8A4E}"/>
              </a:ext>
            </a:extLst>
          </p:cNvPr>
          <p:cNvSpPr txBox="1"/>
          <p:nvPr/>
        </p:nvSpPr>
        <p:spPr>
          <a:xfrm>
            <a:off x="431799" y="1915885"/>
            <a:ext cx="4140201" cy="4465865"/>
          </a:xfrm>
          <a:prstGeom prst="rect">
            <a:avLst/>
          </a:prstGeom>
          <a:noFill/>
        </p:spPr>
        <p:txBody>
          <a:bodyPr wrap="square" lIns="0" tIns="0" rIns="0" bIns="0" rtlCol="0" anchor="ctr" anchorCtr="0">
            <a:noAutofit/>
          </a:bodyPr>
          <a:lstStyle/>
          <a:p>
            <a:pPr>
              <a:spcAft>
                <a:spcPts val="1200"/>
              </a:spcAft>
            </a:pPr>
            <a:r>
              <a:rPr lang="en-GB" sz="1600" dirty="0" err="1">
                <a:solidFill>
                  <a:schemeClr val="tx1"/>
                </a:solidFill>
              </a:rPr>
              <a:t>Before heading to the work zone:</a:t>
            </a:r>
          </a:p>
          <a:p>
            <a:pPr>
              <a:spcAft>
                <a:spcPts val="1200"/>
              </a:spcAft>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Vaccination:</a:t>
            </a:r>
          </a:p>
          <a:p>
            <a:pPr marL="404813" indent="-134938"/>
            <a:r>
              <a:rPr lang="en-GB" sz="1200" dirty="0" err="1">
                <a:solidFill>
                  <a:schemeClr val="tx1"/>
                </a:solidFill>
              </a:rPr>
              <a:t>– Up-to-date vaccination schedules</a:t>
            </a:r>
          </a:p>
          <a:p>
            <a:pPr marL="404813" indent="-134938">
              <a:spcAft>
                <a:spcPts val="1200"/>
              </a:spcAft>
            </a:pPr>
            <a:r>
              <a:rPr lang="en-GB" sz="1200" dirty="0" err="1">
                <a:solidFill>
                  <a:schemeClr val="tx1"/>
                </a:solidFill>
              </a:rPr>
              <a:t>– Pre-exposure dose</a:t>
            </a:r>
          </a:p>
          <a:p>
            <a:pPr marL="285750" indent="-285750">
              <a:spcAft>
                <a:spcPts val="1200"/>
              </a:spcAft>
              <a:buFont typeface="Arial" panose="020B0604020202020204" pitchFamily="34" charset="0"/>
              <a:buChar char="•"/>
            </a:pPr>
            <a:r>
              <a:rPr lang="en-GB" sz="1600" dirty="0" err="1">
                <a:solidFill>
                  <a:schemeClr val="tx1"/>
                </a:solidFill>
              </a:rPr>
              <a:t>Identify response centers:</a:t>
            </a:r>
          </a:p>
          <a:p>
            <a:pPr marL="404813" indent="-134938">
              <a:spcAft>
                <a:spcPts val="1200"/>
              </a:spcAft>
            </a:pPr>
            <a:r>
              <a:rPr lang="en-GB" sz="1200" dirty="0" err="1">
                <a:solidFill>
                  <a:schemeClr val="tx1"/>
                </a:solidFill>
              </a:rPr>
              <a:t>– Hospital, anti-rabies center, civil defense center</a:t>
            </a:r>
          </a:p>
          <a:p>
            <a:pPr marL="285750" indent="-285750">
              <a:spcAft>
                <a:spcPts val="1200"/>
              </a:spcAft>
              <a:buFont typeface="Arial" panose="020B0604020202020204" pitchFamily="34" charset="0"/>
              <a:buChar char="•"/>
            </a:pPr>
            <a:r>
              <a:rPr lang="en-GB" sz="1600" dirty="0" err="1">
                <a:solidFill>
                  <a:schemeClr val="tx1"/>
                </a:solidFill>
              </a:rPr>
              <a:t>Prepare a first-aid kit:</a:t>
            </a:r>
          </a:p>
          <a:p>
            <a:pPr marL="404813" indent="-134938"/>
            <a:r>
              <a:rPr lang="en-GB" sz="1200" dirty="0" err="1">
                <a:solidFill>
                  <a:schemeClr val="tx1"/>
                </a:solidFill>
              </a:rPr>
              <a:t>– Post-exposure prophylaxis </a:t>
            </a:r>
          </a:p>
          <a:p>
            <a:pPr marL="404813" indent="-134938"/>
            <a:r>
              <a:rPr lang="en-GB" sz="1200" dirty="0" err="1">
                <a:solidFill>
                  <a:schemeClr val="tx1"/>
                </a:solidFill>
              </a:rPr>
              <a:t>– Antiophidic serums </a:t>
            </a:r>
          </a:p>
          <a:p>
            <a:pPr marL="404813" indent="-134938"/>
            <a:r>
              <a:rPr lang="en-GB" sz="1200" dirty="0" err="1">
                <a:solidFill>
                  <a:schemeClr val="tx1"/>
                </a:solidFill>
              </a:rPr>
              <a:t>– Post-exposure vaccines available</a:t>
            </a:r>
          </a:p>
        </p:txBody>
      </p:sp>
      <p:pic>
        <p:nvPicPr>
          <p:cNvPr id="9" name="Picture 8">
            <a:extLst>
              <a:ext uri="{FF2B5EF4-FFF2-40B4-BE49-F238E27FC236}">
                <a16:creationId xmlns:a16="http://schemas.microsoft.com/office/drawing/2014/main" id="{8F2AB991-18EF-7C4F-839D-0CE20090078F}"/>
              </a:ext>
            </a:extLst>
          </p:cNvPr>
          <p:cNvPicPr>
            <a:picLocks noChangeAspect="1"/>
          </p:cNvPicPr>
          <p:nvPr/>
        </p:nvPicPr>
        <p:blipFill>
          <a:blip r:embed="rId2"/>
          <a:srcRect/>
          <a:stretch/>
        </p:blipFill>
        <p:spPr>
          <a:xfrm>
            <a:off x="6738258" y="1730830"/>
            <a:ext cx="2405742" cy="2405742"/>
          </a:xfrm>
          <a:prstGeom prst="rect">
            <a:avLst/>
          </a:prstGeom>
        </p:spPr>
      </p:pic>
    </p:spTree>
    <p:extLst>
      <p:ext uri="{BB962C8B-B14F-4D97-AF65-F5344CB8AC3E}">
        <p14:creationId xmlns:p14="http://schemas.microsoft.com/office/powerpoint/2010/main" val="2447969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A2DF2-2AF6-0243-9289-D73E18C18FC5}"/>
              </a:ext>
            </a:extLst>
          </p:cNvPr>
          <p:cNvSpPr txBox="1"/>
          <p:nvPr/>
        </p:nvSpPr>
        <p:spPr>
          <a:xfrm>
            <a:off x="431800" y="379681"/>
            <a:ext cx="370582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Occupational health</a:t>
            </a:r>
          </a:p>
        </p:txBody>
      </p:sp>
      <p:sp>
        <p:nvSpPr>
          <p:cNvPr id="12" name="TextBox 11">
            <a:extLst>
              <a:ext uri="{FF2B5EF4-FFF2-40B4-BE49-F238E27FC236}">
                <a16:creationId xmlns:a16="http://schemas.microsoft.com/office/drawing/2014/main" id="{A0A18A92-9911-E749-8AF3-C587ED1C8A4E}"/>
              </a:ext>
            </a:extLst>
          </p:cNvPr>
          <p:cNvSpPr txBox="1"/>
          <p:nvPr/>
        </p:nvSpPr>
        <p:spPr>
          <a:xfrm>
            <a:off x="431799" y="1915885"/>
            <a:ext cx="4781332" cy="4465865"/>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Basic vaccination schedule:</a:t>
            </a:r>
          </a:p>
          <a:p>
            <a:pPr marL="447675" indent="-136525"/>
            <a:r>
              <a:rPr lang="en-GB" sz="1200" dirty="0" err="1">
                <a:solidFill>
                  <a:schemeClr val="tx1"/>
                </a:solidFill>
              </a:rPr>
              <a:t>– Based on country where you are working</a:t>
            </a:r>
          </a:p>
          <a:p>
            <a:pPr marL="447675" indent="-136525">
              <a:spcAft>
                <a:spcPts val="1200"/>
              </a:spcAft>
            </a:pPr>
            <a:r>
              <a:rPr lang="en-GB" sz="1200" dirty="0" err="1">
                <a:solidFill>
                  <a:schemeClr val="tx1"/>
                </a:solidFill>
              </a:rPr>
              <a:t>– Based on requirements for working with biological fluids</a:t>
            </a:r>
          </a:p>
          <a:p>
            <a:pPr marL="285750" indent="-285750">
              <a:spcAft>
                <a:spcPts val="1200"/>
              </a:spcAft>
              <a:buFont typeface="Arial" panose="020B0604020202020204" pitchFamily="34" charset="0"/>
              <a:buChar char="•"/>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Pre-exposure vaccination schedule based on work zone</a:t>
            </a:r>
          </a:p>
          <a:p>
            <a:pPr marL="285750" indent="-285750">
              <a:spcAft>
                <a:spcPts val="1200"/>
              </a:spcAft>
              <a:buFont typeface="Arial" panose="020B0604020202020204" pitchFamily="34" charset="0"/>
              <a:buChar char="•"/>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Vaccinations or post-exposure prophylactic biological products:</a:t>
            </a:r>
          </a:p>
          <a:p>
            <a:pPr marL="409575" indent="-136525"/>
            <a:r>
              <a:rPr lang="en-GB" sz="1200" dirty="0" err="1">
                <a:solidFill>
                  <a:schemeClr val="tx1"/>
                </a:solidFill>
              </a:rPr>
              <a:t>– Should you take it with you?</a:t>
            </a:r>
          </a:p>
          <a:p>
            <a:pPr marL="409575" indent="-136525"/>
            <a:r>
              <a:rPr lang="en-GB" sz="1200" dirty="0" err="1">
                <a:solidFill>
                  <a:schemeClr val="tx1"/>
                </a:solidFill>
              </a:rPr>
              <a:t>– Are there accessible response centers in the work zone?</a:t>
            </a:r>
          </a:p>
        </p:txBody>
      </p:sp>
      <p:pic>
        <p:nvPicPr>
          <p:cNvPr id="7" name="Picture 6" descr="A white line drawing of a first aid kit&#10;&#10;Description automatically generated">
            <a:extLst>
              <a:ext uri="{FF2B5EF4-FFF2-40B4-BE49-F238E27FC236}">
                <a16:creationId xmlns:a16="http://schemas.microsoft.com/office/drawing/2014/main" id="{573010B3-3631-A64D-B36B-64C2D427644E}"/>
              </a:ext>
            </a:extLst>
          </p:cNvPr>
          <p:cNvPicPr>
            <a:picLocks noChangeAspect="1"/>
          </p:cNvPicPr>
          <p:nvPr/>
        </p:nvPicPr>
        <p:blipFill>
          <a:blip r:embed="rId2"/>
          <a:stretch>
            <a:fillRect/>
          </a:stretch>
        </p:blipFill>
        <p:spPr>
          <a:xfrm>
            <a:off x="6848021" y="1719944"/>
            <a:ext cx="1785257" cy="1785257"/>
          </a:xfrm>
          <a:prstGeom prst="rect">
            <a:avLst/>
          </a:prstGeom>
        </p:spPr>
      </p:pic>
    </p:spTree>
    <p:extLst>
      <p:ext uri="{BB962C8B-B14F-4D97-AF65-F5344CB8AC3E}">
        <p14:creationId xmlns:p14="http://schemas.microsoft.com/office/powerpoint/2010/main" val="347959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A2DF2-2AF6-0243-9289-D73E18C18FC5}"/>
              </a:ext>
            </a:extLst>
          </p:cNvPr>
          <p:cNvSpPr txBox="1"/>
          <p:nvPr/>
        </p:nvSpPr>
        <p:spPr>
          <a:xfrm>
            <a:off x="431800" y="379681"/>
            <a:ext cx="3705824"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Examples of recommended vaccinations</a:t>
            </a:r>
          </a:p>
        </p:txBody>
      </p:sp>
      <p:sp>
        <p:nvSpPr>
          <p:cNvPr id="12" name="TextBox 11">
            <a:extLst>
              <a:ext uri="{FF2B5EF4-FFF2-40B4-BE49-F238E27FC236}">
                <a16:creationId xmlns:a16="http://schemas.microsoft.com/office/drawing/2014/main" id="{A0A18A92-9911-E749-8AF3-C587ED1C8A4E}"/>
              </a:ext>
            </a:extLst>
          </p:cNvPr>
          <p:cNvSpPr txBox="1"/>
          <p:nvPr/>
        </p:nvSpPr>
        <p:spPr>
          <a:xfrm>
            <a:off x="431799" y="2273392"/>
            <a:ext cx="5180725" cy="3429694"/>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Hepatitis B: in high-risk zones</a:t>
            </a:r>
          </a:p>
          <a:p>
            <a:pPr marL="285750" indent="-285750">
              <a:spcAft>
                <a:spcPts val="1200"/>
              </a:spcAft>
              <a:buFont typeface="Arial" panose="020B0604020202020204" pitchFamily="34" charset="0"/>
              <a:buChar char="•"/>
            </a:pPr>
            <a:r>
              <a:rPr lang="en-GB" sz="1600" dirty="0" err="1">
                <a:solidFill>
                  <a:schemeClr val="tx1"/>
                </a:solidFill>
              </a:rPr>
              <a:t>Influenza</a:t>
            </a:r>
          </a:p>
          <a:p>
            <a:pPr marL="285750" indent="-285750">
              <a:spcAft>
                <a:spcPts val="1200"/>
              </a:spcAft>
              <a:buFont typeface="Arial" panose="020B0604020202020204" pitchFamily="34" charset="0"/>
              <a:buChar char="•"/>
            </a:pPr>
            <a:r>
              <a:rPr lang="en-GB" sz="1600" dirty="0" err="1">
                <a:solidFill>
                  <a:schemeClr val="tx1"/>
                </a:solidFill>
              </a:rPr>
              <a:t>Measles, Mumps, and Rubella </a:t>
            </a:r>
          </a:p>
          <a:p>
            <a:pPr marL="285750" indent="-285750">
              <a:spcAft>
                <a:spcPts val="1200"/>
              </a:spcAft>
              <a:buFont typeface="Arial" panose="020B0604020202020204" pitchFamily="34" charset="0"/>
              <a:buChar char="•"/>
            </a:pPr>
            <a:r>
              <a:rPr lang="en-GB" sz="1600" dirty="0" err="1">
                <a:solidFill>
                  <a:schemeClr val="tx1"/>
                </a:solidFill>
              </a:rPr>
              <a:t>Pertussis</a:t>
            </a:r>
          </a:p>
          <a:p>
            <a:pPr marL="285750" indent="-285750">
              <a:spcAft>
                <a:spcPts val="1200"/>
              </a:spcAft>
              <a:buFont typeface="Arial" panose="020B0604020202020204" pitchFamily="34" charset="0"/>
              <a:buChar char="•"/>
            </a:pPr>
            <a:r>
              <a:rPr lang="en-GB" sz="1600" dirty="0" err="1">
                <a:solidFill>
                  <a:schemeClr val="tx1"/>
                </a:solidFill>
              </a:rPr>
              <a:t>Chicken pox </a:t>
            </a:r>
          </a:p>
          <a:p>
            <a:pPr marL="285750" indent="-285750">
              <a:spcAft>
                <a:spcPts val="1200"/>
              </a:spcAft>
              <a:buFont typeface="Arial" panose="020B0604020202020204" pitchFamily="34" charset="0"/>
              <a:buChar char="•"/>
            </a:pPr>
            <a:r>
              <a:rPr lang="en-GB" sz="1600" dirty="0" err="1">
                <a:solidFill>
                  <a:schemeClr val="tx1"/>
                </a:solidFill>
              </a:rPr>
              <a:t>Meningococcus: every 5 years in high-risk groups</a:t>
            </a:r>
          </a:p>
          <a:p>
            <a:pPr marL="285750" indent="-285750">
              <a:spcAft>
                <a:spcPts val="1200"/>
              </a:spcAft>
              <a:buFont typeface="Arial" panose="020B0604020202020204" pitchFamily="34" charset="0"/>
              <a:buChar char="•"/>
            </a:pPr>
            <a:r>
              <a:rPr lang="en-GB" sz="1600" dirty="0" err="1">
                <a:solidFill>
                  <a:schemeClr val="tx1"/>
                </a:solidFill>
              </a:rPr>
              <a:t>Pre-exposure anti-rabies </a:t>
            </a:r>
          </a:p>
          <a:p>
            <a:pPr marL="285750" indent="-285750">
              <a:spcAft>
                <a:spcPts val="1200"/>
              </a:spcAft>
              <a:buFont typeface="Arial" panose="020B0604020202020204" pitchFamily="34" charset="0"/>
              <a:buChar char="•"/>
            </a:pPr>
            <a:r>
              <a:rPr lang="en-GB" sz="1600" dirty="0" err="1">
                <a:solidFill>
                  <a:schemeClr val="tx1"/>
                </a:solidFill>
              </a:rPr>
              <a:t>Yellow fever </a:t>
            </a:r>
          </a:p>
          <a:p>
            <a:pPr marL="285750" indent="-285750">
              <a:spcAft>
                <a:spcPts val="1200"/>
              </a:spcAft>
              <a:buFont typeface="Arial" panose="020B0604020202020204" pitchFamily="34" charset="0"/>
              <a:buChar char="•"/>
            </a:pPr>
            <a:r>
              <a:rPr lang="en-GB" sz="1600" dirty="0" err="1">
                <a:solidFill>
                  <a:schemeClr val="tx1"/>
                </a:solidFill>
              </a:rPr>
              <a:t>Others depending on the local context</a:t>
            </a:r>
          </a:p>
        </p:txBody>
      </p:sp>
      <p:sp>
        <p:nvSpPr>
          <p:cNvPr id="11" name="TextBox 10">
            <a:extLst>
              <a:ext uri="{FF2B5EF4-FFF2-40B4-BE49-F238E27FC236}">
                <a16:creationId xmlns:a16="http://schemas.microsoft.com/office/drawing/2014/main" id="{E879918E-28F0-8249-8DC7-C49A2E4F32F0}"/>
              </a:ext>
            </a:extLst>
          </p:cNvPr>
          <p:cNvSpPr txBox="1"/>
          <p:nvPr/>
        </p:nvSpPr>
        <p:spPr>
          <a:xfrm>
            <a:off x="431800" y="6119469"/>
            <a:ext cx="3584807" cy="307777"/>
          </a:xfrm>
          <a:prstGeom prst="rect">
            <a:avLst/>
          </a:prstGeom>
          <a:noFill/>
        </p:spPr>
        <p:txBody>
          <a:bodyPr wrap="square" lIns="0" tIns="0" rIns="0" bIns="0" rtlCol="0">
            <a:spAutoFit/>
          </a:bodyPr>
          <a:lstStyle/>
          <a:p>
            <a:r>
              <a:rPr lang="en-GB" sz="1000" baseline="30000" dirty="0">
                <a:solidFill>
                  <a:schemeClr val="tx1"/>
                </a:solidFill>
              </a:rPr>
              <a:t>ACIP (2011). "Immunization of health-care personnel: recommendations of the Advisory Committee on Immunization Practices (ACIP)." </a:t>
            </a:r>
            <a:r>
              <a:rPr lang="en-GB" sz="1000" u="sng" baseline="30000" dirty="0">
                <a:solidFill>
                  <a:schemeClr val="tx1"/>
                </a:solidFill>
              </a:rPr>
              <a:t>MMWR. Recommendations and reports: Morbidity and mortality weekly report</a:t>
            </a:r>
          </a:p>
        </p:txBody>
      </p:sp>
      <p:pic>
        <p:nvPicPr>
          <p:cNvPr id="9" name="Picture 8" descr="A white outline of a syringe and a vaccine&#10;&#10;Description automatically generated">
            <a:extLst>
              <a:ext uri="{FF2B5EF4-FFF2-40B4-BE49-F238E27FC236}">
                <a16:creationId xmlns:a16="http://schemas.microsoft.com/office/drawing/2014/main" id="{0D93D8EA-8722-0248-9FD0-E770BC68DA3C}"/>
              </a:ext>
            </a:extLst>
          </p:cNvPr>
          <p:cNvPicPr>
            <a:picLocks noChangeAspect="1"/>
          </p:cNvPicPr>
          <p:nvPr/>
        </p:nvPicPr>
        <p:blipFill>
          <a:blip r:embed="rId3"/>
          <a:stretch>
            <a:fillRect/>
          </a:stretch>
        </p:blipFill>
        <p:spPr>
          <a:xfrm>
            <a:off x="6748917" y="1763486"/>
            <a:ext cx="1926771" cy="1926771"/>
          </a:xfrm>
          <a:prstGeom prst="rect">
            <a:avLst/>
          </a:prstGeom>
        </p:spPr>
      </p:pic>
    </p:spTree>
    <p:extLst>
      <p:ext uri="{BB962C8B-B14F-4D97-AF65-F5344CB8AC3E}">
        <p14:creationId xmlns:p14="http://schemas.microsoft.com/office/powerpoint/2010/main" val="2019844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A2DF2-2AF6-0243-9289-D73E18C18FC5}"/>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Occupational health</a:t>
            </a:r>
          </a:p>
        </p:txBody>
      </p:sp>
      <p:sp>
        <p:nvSpPr>
          <p:cNvPr id="12" name="TextBox 11">
            <a:extLst>
              <a:ext uri="{FF2B5EF4-FFF2-40B4-BE49-F238E27FC236}">
                <a16:creationId xmlns:a16="http://schemas.microsoft.com/office/drawing/2014/main" id="{A0A18A92-9911-E749-8AF3-C587ED1C8A4E}"/>
              </a:ext>
            </a:extLst>
          </p:cNvPr>
          <p:cNvSpPr txBox="1"/>
          <p:nvPr/>
        </p:nvSpPr>
        <p:spPr>
          <a:xfrm>
            <a:off x="431799" y="1204599"/>
            <a:ext cx="8243889" cy="1446532"/>
          </a:xfrm>
          <a:prstGeom prst="rect">
            <a:avLst/>
          </a:prstGeom>
          <a:noFill/>
        </p:spPr>
        <p:txBody>
          <a:bodyPr wrap="square" lIns="0" tIns="0" rIns="0" bIns="0" rtlCol="0" anchor="t" anchorCtr="0">
            <a:noAutofit/>
          </a:bodyPr>
          <a:lstStyle/>
          <a:p>
            <a:pPr>
              <a:spcAft>
                <a:spcPts val="1200"/>
              </a:spcAft>
            </a:pPr>
            <a:r>
              <a:rPr lang="en-GB" sz="1600" dirty="0" err="1">
                <a:solidFill>
                  <a:schemeClr val="tx1"/>
                </a:solidFill>
              </a:rPr>
              <a:t>Work clothes and appropriate accessories:</a:t>
            </a:r>
          </a:p>
          <a:p>
            <a:pPr marL="285750" indent="-285750">
              <a:spcAft>
                <a:spcPts val="1200"/>
              </a:spcAft>
              <a:buFont typeface="Arial" panose="020B0604020202020204" pitchFamily="34" charset="0"/>
              <a:buChar char="•"/>
            </a:pPr>
            <a:r>
              <a:rPr lang="en-GB" sz="1600" dirty="0" err="1">
                <a:solidFill>
                  <a:schemeClr val="tx1"/>
                </a:solidFill>
              </a:rPr>
              <a:t>Solar radiation: UV protection, hat and clothes with UV filter, sunglasses with UV filter </a:t>
            </a:r>
          </a:p>
          <a:p>
            <a:pPr marL="285750" indent="-285750">
              <a:spcAft>
                <a:spcPts val="1200"/>
              </a:spcAft>
              <a:buFont typeface="Arial" panose="020B0604020202020204" pitchFamily="34" charset="0"/>
              <a:buChar char="•"/>
            </a:pPr>
            <a:r>
              <a:rPr lang="en-GB" sz="1600" dirty="0" err="1">
                <a:solidFill>
                  <a:schemeClr val="tx1"/>
                </a:solidFill>
              </a:rPr>
              <a:t>High temperature: water bottles </a:t>
            </a:r>
          </a:p>
          <a:p>
            <a:pPr marL="285750" indent="-285750">
              <a:spcAft>
                <a:spcPts val="1200"/>
              </a:spcAft>
              <a:buFont typeface="Arial" panose="020B0604020202020204" pitchFamily="34" charset="0"/>
              <a:buChar char="•"/>
            </a:pPr>
            <a:r>
              <a:rPr lang="en-GB" sz="1600" dirty="0" err="1">
                <a:solidFill>
                  <a:schemeClr val="tx1"/>
                </a:solidFill>
              </a:rPr>
              <a:t>Presence of vectors: repellents, long-sleeved clothes, screens</a:t>
            </a:r>
          </a:p>
        </p:txBody>
      </p:sp>
      <p:sp>
        <p:nvSpPr>
          <p:cNvPr id="11" name="Google Shape;229;p20">
            <a:extLst>
              <a:ext uri="{FF2B5EF4-FFF2-40B4-BE49-F238E27FC236}">
                <a16:creationId xmlns:a16="http://schemas.microsoft.com/office/drawing/2014/main" id="{0218BE49-4BB2-B04A-AF9E-1052341264A6}"/>
              </a:ext>
            </a:extLst>
          </p:cNvPr>
          <p:cNvSpPr/>
          <p:nvPr/>
        </p:nvSpPr>
        <p:spPr>
          <a:xfrm>
            <a:off x="0" y="2960914"/>
            <a:ext cx="9144000" cy="3897086"/>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nvGrpSpPr>
          <p:cNvPr id="13" name="Group 12">
            <a:extLst>
              <a:ext uri="{FF2B5EF4-FFF2-40B4-BE49-F238E27FC236}">
                <a16:creationId xmlns:a16="http://schemas.microsoft.com/office/drawing/2014/main" id="{0FB2B0A4-B13F-F84C-AD2F-41EEE85126FE}"/>
              </a:ext>
            </a:extLst>
          </p:cNvPr>
          <p:cNvGrpSpPr/>
          <p:nvPr/>
        </p:nvGrpSpPr>
        <p:grpSpPr>
          <a:xfrm>
            <a:off x="1338470" y="3234128"/>
            <a:ext cx="2699332" cy="3297301"/>
            <a:chOff x="2011407" y="3188012"/>
            <a:chExt cx="2560593" cy="3260855"/>
          </a:xfrm>
        </p:grpSpPr>
        <p:pic>
          <p:nvPicPr>
            <p:cNvPr id="18" name="Google Shape;188;p16">
              <a:extLst>
                <a:ext uri="{FF2B5EF4-FFF2-40B4-BE49-F238E27FC236}">
                  <a16:creationId xmlns:a16="http://schemas.microsoft.com/office/drawing/2014/main" id="{FF4F616B-A39D-5E45-A6FD-344A982D2999}"/>
                </a:ext>
              </a:extLst>
            </p:cNvPr>
            <p:cNvPicPr preferRelativeResize="0"/>
            <p:nvPr/>
          </p:nvPicPr>
          <p:blipFill rotWithShape="1">
            <a:blip r:embed="rId3">
              <a:alphaModFix/>
            </a:blip>
            <a:srcRect l="20483" r="24206"/>
            <a:stretch/>
          </p:blipFill>
          <p:spPr>
            <a:xfrm>
              <a:off x="3386333" y="3188012"/>
              <a:ext cx="1185666" cy="1570939"/>
            </a:xfrm>
            <a:prstGeom prst="roundRect">
              <a:avLst>
                <a:gd name="adj" fmla="val 7182"/>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9" name="Google Shape;190;p16">
              <a:extLst>
                <a:ext uri="{FF2B5EF4-FFF2-40B4-BE49-F238E27FC236}">
                  <a16:creationId xmlns:a16="http://schemas.microsoft.com/office/drawing/2014/main" id="{E9196824-7D3F-7543-9217-2C0FEB067AA1}"/>
                </a:ext>
              </a:extLst>
            </p:cNvPr>
            <p:cNvPicPr preferRelativeResize="0"/>
            <p:nvPr/>
          </p:nvPicPr>
          <p:blipFill rotWithShape="1">
            <a:blip r:embed="rId4">
              <a:alphaModFix/>
            </a:blip>
            <a:srcRect/>
            <a:stretch/>
          </p:blipFill>
          <p:spPr>
            <a:xfrm>
              <a:off x="2011407" y="3188012"/>
              <a:ext cx="1243825" cy="923301"/>
            </a:xfrm>
            <a:prstGeom prst="roundRect">
              <a:avLst>
                <a:gd name="adj" fmla="val 6075"/>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20" name="Google Shape;191;p16">
              <a:extLst>
                <a:ext uri="{FF2B5EF4-FFF2-40B4-BE49-F238E27FC236}">
                  <a16:creationId xmlns:a16="http://schemas.microsoft.com/office/drawing/2014/main" id="{1F3A13CD-1D09-5A4E-BE1D-1B0B9437651D}"/>
                </a:ext>
              </a:extLst>
            </p:cNvPr>
            <p:cNvPicPr preferRelativeResize="0"/>
            <p:nvPr/>
          </p:nvPicPr>
          <p:blipFill rotWithShape="1">
            <a:blip r:embed="rId5">
              <a:alphaModFix/>
            </a:blip>
            <a:srcRect/>
            <a:stretch/>
          </p:blipFill>
          <p:spPr>
            <a:xfrm>
              <a:off x="2011407" y="4210092"/>
              <a:ext cx="1243825" cy="548314"/>
            </a:xfrm>
            <a:prstGeom prst="roundRect">
              <a:avLst>
                <a:gd name="adj" fmla="val 11316"/>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21" name="Google Shape;192;p16">
              <a:extLst>
                <a:ext uri="{FF2B5EF4-FFF2-40B4-BE49-F238E27FC236}">
                  <a16:creationId xmlns:a16="http://schemas.microsoft.com/office/drawing/2014/main" id="{8D8DDB0C-A262-B242-8941-55AE340ACB28}"/>
                </a:ext>
              </a:extLst>
            </p:cNvPr>
            <p:cNvPicPr preferRelativeResize="0"/>
            <p:nvPr/>
          </p:nvPicPr>
          <p:blipFill rotWithShape="1">
            <a:blip r:embed="rId6">
              <a:alphaModFix/>
            </a:blip>
            <a:srcRect/>
            <a:stretch/>
          </p:blipFill>
          <p:spPr>
            <a:xfrm>
              <a:off x="3001061" y="4877928"/>
              <a:ext cx="1570939" cy="1570939"/>
            </a:xfrm>
            <a:prstGeom prst="roundRect">
              <a:avLst>
                <a:gd name="adj" fmla="val 3905"/>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22" name="Google Shape;193;p16">
              <a:extLst>
                <a:ext uri="{FF2B5EF4-FFF2-40B4-BE49-F238E27FC236}">
                  <a16:creationId xmlns:a16="http://schemas.microsoft.com/office/drawing/2014/main" id="{CE8D3E24-A74B-9841-B89F-F29765828394}"/>
                </a:ext>
              </a:extLst>
            </p:cNvPr>
            <p:cNvPicPr preferRelativeResize="0"/>
            <p:nvPr/>
          </p:nvPicPr>
          <p:blipFill rotWithShape="1">
            <a:blip r:embed="rId7">
              <a:alphaModFix/>
            </a:blip>
            <a:srcRect/>
            <a:stretch/>
          </p:blipFill>
          <p:spPr>
            <a:xfrm>
              <a:off x="2011407" y="4877928"/>
              <a:ext cx="868698" cy="1570939"/>
            </a:xfrm>
            <a:prstGeom prst="roundRect">
              <a:avLst>
                <a:gd name="adj" fmla="val 8786"/>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grpSp>
      <p:pic>
        <p:nvPicPr>
          <p:cNvPr id="23" name="Google Shape;189;p16">
            <a:extLst>
              <a:ext uri="{FF2B5EF4-FFF2-40B4-BE49-F238E27FC236}">
                <a16:creationId xmlns:a16="http://schemas.microsoft.com/office/drawing/2014/main" id="{417E69D5-30A1-6E44-9BE5-B528317D10A7}"/>
              </a:ext>
            </a:extLst>
          </p:cNvPr>
          <p:cNvPicPr preferRelativeResize="0"/>
          <p:nvPr/>
        </p:nvPicPr>
        <p:blipFill rotWithShape="1">
          <a:blip r:embed="rId8">
            <a:alphaModFix/>
          </a:blip>
          <a:srcRect/>
          <a:stretch/>
        </p:blipFill>
        <p:spPr>
          <a:xfrm>
            <a:off x="4178049" y="3234128"/>
            <a:ext cx="3374090" cy="3297301"/>
          </a:xfrm>
          <a:prstGeom prst="roundRect">
            <a:avLst>
              <a:gd name="adj" fmla="val 3681"/>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Tree>
    <p:extLst>
      <p:ext uri="{BB962C8B-B14F-4D97-AF65-F5344CB8AC3E}">
        <p14:creationId xmlns:p14="http://schemas.microsoft.com/office/powerpoint/2010/main" val="2806605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A2DF2-2AF6-0243-9289-D73E18C18FC5}"/>
              </a:ext>
            </a:extLst>
          </p:cNvPr>
          <p:cNvSpPr txBox="1"/>
          <p:nvPr/>
        </p:nvSpPr>
        <p:spPr>
          <a:xfrm>
            <a:off x="431800" y="379681"/>
            <a:ext cx="370582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Biosecurity</a:t>
            </a:r>
          </a:p>
        </p:txBody>
      </p:sp>
      <p:sp>
        <p:nvSpPr>
          <p:cNvPr id="12" name="TextBox 11">
            <a:extLst>
              <a:ext uri="{FF2B5EF4-FFF2-40B4-BE49-F238E27FC236}">
                <a16:creationId xmlns:a16="http://schemas.microsoft.com/office/drawing/2014/main" id="{A0A18A92-9911-E749-8AF3-C587ED1C8A4E}"/>
              </a:ext>
            </a:extLst>
          </p:cNvPr>
          <p:cNvSpPr txBox="1"/>
          <p:nvPr/>
        </p:nvSpPr>
        <p:spPr>
          <a:xfrm>
            <a:off x="431801" y="1371600"/>
            <a:ext cx="3705824" cy="1592317"/>
          </a:xfrm>
          <a:prstGeom prst="rect">
            <a:avLst/>
          </a:prstGeom>
          <a:noFill/>
        </p:spPr>
        <p:txBody>
          <a:bodyPr wrap="square" lIns="0" tIns="0" rIns="0" bIns="0" rtlCol="0" anchor="t" anchorCtr="0">
            <a:noAutofit/>
          </a:bodyPr>
          <a:lstStyle/>
          <a:p>
            <a:pPr marL="285750" indent="-285750">
              <a:spcAft>
                <a:spcPts val="1200"/>
              </a:spcAft>
              <a:buFont typeface="Arial" panose="020B0604020202020204" pitchFamily="34" charset="0"/>
              <a:buChar char="•"/>
            </a:pPr>
            <a:r>
              <a:rPr lang="en-GB" sz="1600" dirty="0" err="1">
                <a:solidFill>
                  <a:schemeClr val="tx1"/>
                </a:solidFill>
              </a:rPr>
              <a:t>Basic personal protection equipment (PPE)</a:t>
            </a:r>
          </a:p>
          <a:p>
            <a:pPr marL="285750" indent="-285750">
              <a:spcAft>
                <a:spcPts val="1200"/>
              </a:spcAft>
              <a:buFont typeface="Arial" panose="020B0604020202020204" pitchFamily="34" charset="0"/>
              <a:buChar char="•"/>
            </a:pPr>
            <a:r>
              <a:rPr lang="en-GB" sz="1600" dirty="0" err="1">
                <a:solidFill>
                  <a:schemeClr val="tx1"/>
                </a:solidFill>
              </a:rPr>
              <a:t>Standard procedures for using PPE</a:t>
            </a:r>
          </a:p>
          <a:p>
            <a:pPr marL="450850" indent="-139700">
              <a:spcAft>
                <a:spcPts val="1200"/>
              </a:spcAft>
            </a:pPr>
            <a:r>
              <a:rPr lang="en-GB" sz="1200" dirty="0" err="1">
                <a:solidFill>
                  <a:schemeClr val="tx1"/>
                </a:solidFill>
              </a:rPr>
              <a:t>– Protocol for putting on and REMOVING PPE</a:t>
            </a:r>
          </a:p>
          <a:p>
            <a:pPr marL="450850" indent="-139700">
              <a:spcAft>
                <a:spcPts val="1200"/>
              </a:spcAft>
            </a:pPr>
            <a:r>
              <a:rPr lang="en-GB" sz="1200" dirty="0" err="1">
                <a:solidFill>
                  <a:schemeClr val="tx1"/>
                </a:solidFill>
              </a:rPr>
              <a:t>– Review PPE function</a:t>
            </a:r>
            <a:endParaRPr lang="en-GB" sz="1600" dirty="0" err="1">
              <a:solidFill>
                <a:schemeClr val="tx1"/>
              </a:solidFill>
            </a:endParaRPr>
          </a:p>
        </p:txBody>
      </p:sp>
      <p:sp>
        <p:nvSpPr>
          <p:cNvPr id="6" name="Google Shape;229;p20">
            <a:extLst>
              <a:ext uri="{FF2B5EF4-FFF2-40B4-BE49-F238E27FC236}">
                <a16:creationId xmlns:a16="http://schemas.microsoft.com/office/drawing/2014/main" id="{A852EE25-3A4B-0D4F-AF89-8294A631208E}"/>
              </a:ext>
            </a:extLst>
          </p:cNvPr>
          <p:cNvSpPr/>
          <p:nvPr/>
        </p:nvSpPr>
        <p:spPr>
          <a:xfrm>
            <a:off x="0" y="3429000"/>
            <a:ext cx="9144000" cy="3429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7" name="Google Shape;201;p17" descr="http://www.registraduria.gov.co/rev_electro/2011/rev_elec_sept/imagenes/residuos.jpg">
            <a:extLst>
              <a:ext uri="{FF2B5EF4-FFF2-40B4-BE49-F238E27FC236}">
                <a16:creationId xmlns:a16="http://schemas.microsoft.com/office/drawing/2014/main" id="{1D823A7F-F000-114F-BC82-F1242D468D2E}"/>
              </a:ext>
            </a:extLst>
          </p:cNvPr>
          <p:cNvPicPr preferRelativeResize="0"/>
          <p:nvPr/>
        </p:nvPicPr>
        <p:blipFill rotWithShape="1">
          <a:blip r:embed="rId2">
            <a:alphaModFix/>
          </a:blip>
          <a:srcRect/>
          <a:stretch/>
        </p:blipFill>
        <p:spPr>
          <a:xfrm>
            <a:off x="1941095" y="3667125"/>
            <a:ext cx="4714833" cy="2952750"/>
          </a:xfrm>
          <a:prstGeom prst="roundRect">
            <a:avLst>
              <a:gd name="adj" fmla="val 2912"/>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
        <p:nvSpPr>
          <p:cNvPr id="8" name="TextBox 7">
            <a:extLst>
              <a:ext uri="{FF2B5EF4-FFF2-40B4-BE49-F238E27FC236}">
                <a16:creationId xmlns:a16="http://schemas.microsoft.com/office/drawing/2014/main" id="{C92C8D83-604E-7B4F-8907-567BFFCAE536}"/>
              </a:ext>
            </a:extLst>
          </p:cNvPr>
          <p:cNvSpPr txBox="1"/>
          <p:nvPr/>
        </p:nvSpPr>
        <p:spPr>
          <a:xfrm>
            <a:off x="5006377" y="1371600"/>
            <a:ext cx="2911586" cy="1645102"/>
          </a:xfrm>
          <a:prstGeom prst="rect">
            <a:avLst/>
          </a:prstGeom>
          <a:noFill/>
        </p:spPr>
        <p:txBody>
          <a:bodyPr wrap="square" lIns="0" tIns="0" rIns="0" bIns="0" rtlCol="0" anchor="t" anchorCtr="0">
            <a:noAutofit/>
          </a:bodyPr>
          <a:lstStyle/>
          <a:p>
            <a:pPr marL="285750" indent="-285750">
              <a:spcAft>
                <a:spcPts val="1200"/>
              </a:spcAft>
              <a:buFont typeface="Arial" panose="020B0604020202020204" pitchFamily="34" charset="0"/>
              <a:buChar char="•"/>
            </a:pPr>
            <a:r>
              <a:rPr lang="en-GB" sz="1600" dirty="0" err="1">
                <a:solidFill>
                  <a:schemeClr val="tx1"/>
                </a:solidFill>
              </a:rPr>
              <a:t>Standard procedures for cleaning PPE </a:t>
            </a:r>
          </a:p>
          <a:p>
            <a:pPr marL="285750" indent="-285750">
              <a:spcAft>
                <a:spcPts val="1200"/>
              </a:spcAft>
              <a:buFont typeface="Arial" panose="020B0604020202020204" pitchFamily="34" charset="0"/>
              <a:buChar char="•"/>
            </a:pPr>
            <a:r>
              <a:rPr lang="en-GB" sz="1600" dirty="0" err="1">
                <a:solidFill>
                  <a:schemeClr val="tx1"/>
                </a:solidFill>
              </a:rPr>
              <a:t>Procedure for discarding PPE</a:t>
            </a:r>
          </a:p>
        </p:txBody>
      </p:sp>
    </p:spTree>
    <p:extLst>
      <p:ext uri="{BB962C8B-B14F-4D97-AF65-F5344CB8AC3E}">
        <p14:creationId xmlns:p14="http://schemas.microsoft.com/office/powerpoint/2010/main" val="1172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A2DF2-2AF6-0243-9289-D73E18C18FC5}"/>
              </a:ext>
            </a:extLst>
          </p:cNvPr>
          <p:cNvSpPr txBox="1"/>
          <p:nvPr/>
        </p:nvSpPr>
        <p:spPr>
          <a:xfrm>
            <a:off x="431800" y="379681"/>
            <a:ext cx="370582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Biosecurity</a:t>
            </a:r>
          </a:p>
        </p:txBody>
      </p:sp>
      <p:sp>
        <p:nvSpPr>
          <p:cNvPr id="12" name="TextBox 11">
            <a:extLst>
              <a:ext uri="{FF2B5EF4-FFF2-40B4-BE49-F238E27FC236}">
                <a16:creationId xmlns:a16="http://schemas.microsoft.com/office/drawing/2014/main" id="{A0A18A92-9911-E749-8AF3-C587ED1C8A4E}"/>
              </a:ext>
            </a:extLst>
          </p:cNvPr>
          <p:cNvSpPr txBox="1"/>
          <p:nvPr/>
        </p:nvSpPr>
        <p:spPr>
          <a:xfrm>
            <a:off x="431800" y="1345523"/>
            <a:ext cx="8243888" cy="587016"/>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dirty="0" err="1">
                <a:solidFill>
                  <a:schemeClr val="tx1"/>
                </a:solidFill>
              </a:rPr>
              <a:t>Basic PPE</a:t>
            </a:r>
          </a:p>
          <a:p>
            <a:pPr>
              <a:spcAft>
                <a:spcPts val="1200"/>
              </a:spcAft>
            </a:pPr>
            <a:r>
              <a:rPr lang="en-GB" sz="1600" dirty="0" err="1">
                <a:solidFill>
                  <a:schemeClr val="tx1"/>
                </a:solidFill>
              </a:rPr>
              <a:t>* Based on field conditions, may not be necessary</a:t>
            </a:r>
          </a:p>
        </p:txBody>
      </p:sp>
      <p:sp>
        <p:nvSpPr>
          <p:cNvPr id="11" name="Google Shape;240;p21">
            <a:extLst>
              <a:ext uri="{FF2B5EF4-FFF2-40B4-BE49-F238E27FC236}">
                <a16:creationId xmlns:a16="http://schemas.microsoft.com/office/drawing/2014/main" id="{7E88AF18-4FF8-944A-A3D5-B3A6F39409B0}"/>
              </a:ext>
            </a:extLst>
          </p:cNvPr>
          <p:cNvSpPr/>
          <p:nvPr/>
        </p:nvSpPr>
        <p:spPr>
          <a:xfrm>
            <a:off x="1" y="2434866"/>
            <a:ext cx="9144000" cy="4423134"/>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3" name="Group 12">
            <a:extLst>
              <a:ext uri="{FF2B5EF4-FFF2-40B4-BE49-F238E27FC236}">
                <a16:creationId xmlns:a16="http://schemas.microsoft.com/office/drawing/2014/main" id="{FFC3EFD4-0422-394D-BFDD-B450E93838DE}"/>
              </a:ext>
            </a:extLst>
          </p:cNvPr>
          <p:cNvGrpSpPr/>
          <p:nvPr/>
        </p:nvGrpSpPr>
        <p:grpSpPr>
          <a:xfrm>
            <a:off x="1101917" y="2904573"/>
            <a:ext cx="6940166" cy="3477177"/>
            <a:chOff x="1747906" y="3090653"/>
            <a:chExt cx="5007369" cy="2508803"/>
          </a:xfrm>
        </p:grpSpPr>
        <p:pic>
          <p:nvPicPr>
            <p:cNvPr id="14" name="Google Shape;209;p18" descr="http://files.auxilar-en-enfermeria-c-1-esaf.webnode.es/200000034-660ce68003/barreas%20fisi.png">
              <a:extLst>
                <a:ext uri="{FF2B5EF4-FFF2-40B4-BE49-F238E27FC236}">
                  <a16:creationId xmlns:a16="http://schemas.microsoft.com/office/drawing/2014/main" id="{68A92147-8D87-BC4E-9471-082A76655C88}"/>
                </a:ext>
              </a:extLst>
            </p:cNvPr>
            <p:cNvPicPr preferRelativeResize="0"/>
            <p:nvPr/>
          </p:nvPicPr>
          <p:blipFill rotWithShape="1">
            <a:blip r:embed="rId2">
              <a:alphaModFix/>
            </a:blip>
            <a:srcRect t="36967" r="55433"/>
            <a:stretch/>
          </p:blipFill>
          <p:spPr>
            <a:xfrm>
              <a:off x="4665279" y="3090653"/>
              <a:ext cx="2089996" cy="2508803"/>
            </a:xfrm>
            <a:prstGeom prst="roundRect">
              <a:avLst>
                <a:gd name="adj" fmla="val 2412"/>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5" name="Google Shape;210;p18" descr="http://files.auxilar-en-enfermeria-c-1-esaf.webnode.es/200000034-660ce68003/barreas%20fisi.png">
              <a:extLst>
                <a:ext uri="{FF2B5EF4-FFF2-40B4-BE49-F238E27FC236}">
                  <a16:creationId xmlns:a16="http://schemas.microsoft.com/office/drawing/2014/main" id="{6B8D3F95-616D-7A40-AD1C-3A4288EC077C}"/>
                </a:ext>
              </a:extLst>
            </p:cNvPr>
            <p:cNvPicPr preferRelativeResize="0"/>
            <p:nvPr/>
          </p:nvPicPr>
          <p:blipFill rotWithShape="1">
            <a:blip r:embed="rId2">
              <a:alphaModFix/>
            </a:blip>
            <a:srcRect l="51218" t="36968" r="2664" b="3471"/>
            <a:stretch/>
          </p:blipFill>
          <p:spPr>
            <a:xfrm>
              <a:off x="1747906" y="4208106"/>
              <a:ext cx="1269302" cy="1391350"/>
            </a:xfrm>
            <a:prstGeom prst="roundRect">
              <a:avLst>
                <a:gd name="adj" fmla="val 5048"/>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6" name="Google Shape;211;p18" descr="http://files.auxilar-en-enfermeria-c-1-esaf.webnode.es/200000034-660ce68003/barreas%20fisi.png">
              <a:extLst>
                <a:ext uri="{FF2B5EF4-FFF2-40B4-BE49-F238E27FC236}">
                  <a16:creationId xmlns:a16="http://schemas.microsoft.com/office/drawing/2014/main" id="{E827540F-ECCD-EC4F-B7BC-9F11950C1FDC}"/>
                </a:ext>
              </a:extLst>
            </p:cNvPr>
            <p:cNvPicPr preferRelativeResize="0"/>
            <p:nvPr/>
          </p:nvPicPr>
          <p:blipFill rotWithShape="1">
            <a:blip r:embed="rId2">
              <a:alphaModFix/>
            </a:blip>
            <a:srcRect l="57205" b="62800"/>
            <a:stretch/>
          </p:blipFill>
          <p:spPr>
            <a:xfrm>
              <a:off x="3166727" y="4623476"/>
              <a:ext cx="1322880" cy="975980"/>
            </a:xfrm>
            <a:prstGeom prst="roundRect">
              <a:avLst>
                <a:gd name="adj" fmla="val 6089"/>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7" name="Google Shape;212;p18" descr="http://files.auxilar-en-enfermeria-c-1-esaf.webnode.es/200000034-660ce68003/barreas%20fisi.png">
              <a:extLst>
                <a:ext uri="{FF2B5EF4-FFF2-40B4-BE49-F238E27FC236}">
                  <a16:creationId xmlns:a16="http://schemas.microsoft.com/office/drawing/2014/main" id="{0C62F9F8-0E83-BA42-BBAD-2673CE599245}"/>
                </a:ext>
              </a:extLst>
            </p:cNvPr>
            <p:cNvPicPr preferRelativeResize="0"/>
            <p:nvPr/>
          </p:nvPicPr>
          <p:blipFill rotWithShape="1">
            <a:blip r:embed="rId2">
              <a:alphaModFix/>
            </a:blip>
            <a:srcRect l="27533" r="42996" b="63488"/>
            <a:stretch/>
          </p:blipFill>
          <p:spPr>
            <a:xfrm>
              <a:off x="3166726" y="3091798"/>
              <a:ext cx="1322880" cy="1391153"/>
            </a:xfrm>
            <a:prstGeom prst="roundRect">
              <a:avLst>
                <a:gd name="adj" fmla="val 6076"/>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8" name="Google Shape;213;p18" descr="http://files.auxilar-en-enfermeria-c-1-esaf.webnode.es/200000034-660ce68003/barreas%20fisi.png">
              <a:extLst>
                <a:ext uri="{FF2B5EF4-FFF2-40B4-BE49-F238E27FC236}">
                  <a16:creationId xmlns:a16="http://schemas.microsoft.com/office/drawing/2014/main" id="{D12C3F6B-E865-AF46-9AAD-81BC996B86A3}"/>
                </a:ext>
              </a:extLst>
            </p:cNvPr>
            <p:cNvPicPr preferRelativeResize="0"/>
            <p:nvPr/>
          </p:nvPicPr>
          <p:blipFill rotWithShape="1">
            <a:blip r:embed="rId2">
              <a:alphaModFix/>
            </a:blip>
            <a:srcRect t="1193" r="72935" b="69720"/>
            <a:stretch/>
          </p:blipFill>
          <p:spPr>
            <a:xfrm>
              <a:off x="1752041" y="3090653"/>
              <a:ext cx="1265166" cy="977875"/>
            </a:xfrm>
            <a:prstGeom prst="roundRect">
              <a:avLst>
                <a:gd name="adj" fmla="val 8372"/>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grpSp>
    </p:spTree>
    <p:extLst>
      <p:ext uri="{BB962C8B-B14F-4D97-AF65-F5344CB8AC3E}">
        <p14:creationId xmlns:p14="http://schemas.microsoft.com/office/powerpoint/2010/main" val="1264878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3">
            <a:extLst>
              <a:ext uri="{FF2B5EF4-FFF2-40B4-BE49-F238E27FC236}">
                <a16:creationId xmlns:a16="http://schemas.microsoft.com/office/drawing/2014/main" id="{5027B2B0-5013-D743-B340-24587B825330}"/>
              </a:ext>
            </a:extLst>
          </p:cNvPr>
          <p:cNvGrpSpPr>
            <a:grpSpLocks noChangeAspect="1"/>
          </p:cNvGrpSpPr>
          <p:nvPr/>
        </p:nvGrpSpPr>
        <p:grpSpPr>
          <a:xfrm>
            <a:off x="7019471" y="1903682"/>
            <a:ext cx="1440000" cy="1270000"/>
            <a:chOff x="2743200" y="1816100"/>
            <a:chExt cx="3657600" cy="3225800"/>
          </a:xfrm>
          <a:solidFill>
            <a:schemeClr val="bg1"/>
          </a:solidFill>
        </p:grpSpPr>
        <p:sp>
          <p:nvSpPr>
            <p:cNvPr id="3" name="Freeform 2">
              <a:extLst>
                <a:ext uri="{FF2B5EF4-FFF2-40B4-BE49-F238E27FC236}">
                  <a16:creationId xmlns:a16="http://schemas.microsoft.com/office/drawing/2014/main" id="{DD693D9B-E78C-084C-A43B-B6A091438830}"/>
                </a:ext>
              </a:extLst>
            </p:cNvPr>
            <p:cNvSpPr/>
            <p:nvPr/>
          </p:nvSpPr>
          <p:spPr>
            <a:xfrm>
              <a:off x="2743200" y="1816099"/>
              <a:ext cx="3657600" cy="3223136"/>
            </a:xfrm>
            <a:custGeom>
              <a:avLst/>
              <a:gdLst>
                <a:gd name="connsiteX0" fmla="*/ 167 w 3657600"/>
                <a:gd name="connsiteY0" fmla="*/ 2924863 h 3223136"/>
                <a:gd name="connsiteX1" fmla="*/ 87416 w 3657600"/>
                <a:gd name="connsiteY1" fmla="*/ 2746540 h 3223136"/>
                <a:gd name="connsiteX2" fmla="*/ 1595129 w 3657600"/>
                <a:gd name="connsiteY2" fmla="*/ 146964 h 3223136"/>
                <a:gd name="connsiteX3" fmla="*/ 1924979 w 3657600"/>
                <a:gd name="connsiteY3" fmla="*/ 19359 h 3223136"/>
                <a:gd name="connsiteX4" fmla="*/ 2048233 w 3657600"/>
                <a:gd name="connsiteY4" fmla="*/ 123080 h 3223136"/>
                <a:gd name="connsiteX5" fmla="*/ 2508195 w 3657600"/>
                <a:gd name="connsiteY5" fmla="*/ 915446 h 3223136"/>
                <a:gd name="connsiteX6" fmla="*/ 2493812 w 3657600"/>
                <a:gd name="connsiteY6" fmla="*/ 996329 h 3223136"/>
                <a:gd name="connsiteX7" fmla="*/ 2414183 w 3657600"/>
                <a:gd name="connsiteY7" fmla="*/ 967116 h 3223136"/>
                <a:gd name="connsiteX8" fmla="*/ 1964699 w 3657600"/>
                <a:gd name="connsiteY8" fmla="*/ 193495 h 3223136"/>
                <a:gd name="connsiteX9" fmla="*/ 1752291 w 3657600"/>
                <a:gd name="connsiteY9" fmla="*/ 131263 h 3223136"/>
                <a:gd name="connsiteX10" fmla="*/ 1687426 w 3657600"/>
                <a:gd name="connsiteY10" fmla="*/ 204724 h 3223136"/>
                <a:gd name="connsiteX11" fmla="*/ 700826 w 3657600"/>
                <a:gd name="connsiteY11" fmla="*/ 1903169 h 3223136"/>
                <a:gd name="connsiteX12" fmla="*/ 135613 w 3657600"/>
                <a:gd name="connsiteY12" fmla="*/ 2877665 h 3223136"/>
                <a:gd name="connsiteX13" fmla="*/ 206765 w 3657600"/>
                <a:gd name="connsiteY13" fmla="*/ 3104233 h 3223136"/>
                <a:gd name="connsiteX14" fmla="*/ 273440 w 3657600"/>
                <a:gd name="connsiteY14" fmla="*/ 3114700 h 3223136"/>
                <a:gd name="connsiteX15" fmla="*/ 3383924 w 3657600"/>
                <a:gd name="connsiteY15" fmla="*/ 3114700 h 3223136"/>
                <a:gd name="connsiteX16" fmla="*/ 3519845 w 3657600"/>
                <a:gd name="connsiteY16" fmla="*/ 2872051 h 3223136"/>
                <a:gd name="connsiteX17" fmla="*/ 2549819 w 3657600"/>
                <a:gd name="connsiteY17" fmla="*/ 1201106 h 3223136"/>
                <a:gd name="connsiteX18" fmla="*/ 2556011 w 3657600"/>
                <a:gd name="connsiteY18" fmla="*/ 1102429 h 3223136"/>
                <a:gd name="connsiteX19" fmla="*/ 2642593 w 3657600"/>
                <a:gd name="connsiteY19" fmla="*/ 1146105 h 3223136"/>
                <a:gd name="connsiteX20" fmla="*/ 3606523 w 3657600"/>
                <a:gd name="connsiteY20" fmla="*/ 2808201 h 3223136"/>
                <a:gd name="connsiteX21" fmla="*/ 3657767 w 3657600"/>
                <a:gd name="connsiteY21" fmla="*/ 2924863 h 3223136"/>
                <a:gd name="connsiteX22" fmla="*/ 3657767 w 3657600"/>
                <a:gd name="connsiteY22" fmla="*/ 3003367 h 3223136"/>
                <a:gd name="connsiteX23" fmla="*/ 3338870 w 3657600"/>
                <a:gd name="connsiteY23" fmla="*/ 3223273 h 3223136"/>
                <a:gd name="connsiteX24" fmla="*/ 297824 w 3657600"/>
                <a:gd name="connsiteY24" fmla="*/ 3223273 h 3223136"/>
                <a:gd name="connsiteX25" fmla="*/ 255056 w 3657600"/>
                <a:gd name="connsiteY25" fmla="*/ 3223273 h 3223136"/>
                <a:gd name="connsiteX26" fmla="*/ 8930 w 3657600"/>
                <a:gd name="connsiteY26" fmla="*/ 3030487 h 3223136"/>
                <a:gd name="connsiteX27" fmla="*/ 548 w 3657600"/>
                <a:gd name="connsiteY27" fmla="*/ 3003748 h 322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7600" h="3223136">
                  <a:moveTo>
                    <a:pt x="167" y="2924863"/>
                  </a:moveTo>
                  <a:cubicBezTo>
                    <a:pt x="28742" y="2865295"/>
                    <a:pt x="54269" y="2803729"/>
                    <a:pt x="87416" y="2746540"/>
                  </a:cubicBezTo>
                  <a:cubicBezTo>
                    <a:pt x="589638" y="1879666"/>
                    <a:pt x="1092209" y="1013140"/>
                    <a:pt x="1595129" y="146964"/>
                  </a:cubicBezTo>
                  <a:cubicBezTo>
                    <a:pt x="1669424" y="18788"/>
                    <a:pt x="1798011" y="-30693"/>
                    <a:pt x="1924979" y="19359"/>
                  </a:cubicBezTo>
                  <a:cubicBezTo>
                    <a:pt x="1976777" y="38751"/>
                    <a:pt x="2020304" y="75380"/>
                    <a:pt x="2048233" y="123080"/>
                  </a:cubicBezTo>
                  <a:cubicBezTo>
                    <a:pt x="2202093" y="386853"/>
                    <a:pt x="2355414" y="650975"/>
                    <a:pt x="2508195" y="915446"/>
                  </a:cubicBezTo>
                  <a:cubicBezTo>
                    <a:pt x="2527245" y="948656"/>
                    <a:pt x="2520959" y="980058"/>
                    <a:pt x="2493812" y="996329"/>
                  </a:cubicBezTo>
                  <a:cubicBezTo>
                    <a:pt x="2465237" y="1013458"/>
                    <a:pt x="2435234" y="1003276"/>
                    <a:pt x="2414183" y="967116"/>
                  </a:cubicBezTo>
                  <a:cubicBezTo>
                    <a:pt x="2264260" y="709370"/>
                    <a:pt x="2114432" y="451496"/>
                    <a:pt x="1964699" y="193495"/>
                  </a:cubicBezTo>
                  <a:cubicBezTo>
                    <a:pt x="1917074" y="111090"/>
                    <a:pt x="1825824" y="82924"/>
                    <a:pt x="1752291" y="131263"/>
                  </a:cubicBezTo>
                  <a:cubicBezTo>
                    <a:pt x="1725427" y="150578"/>
                    <a:pt x="1703257" y="175685"/>
                    <a:pt x="1687426" y="204724"/>
                  </a:cubicBezTo>
                  <a:cubicBezTo>
                    <a:pt x="1357924" y="770523"/>
                    <a:pt x="1029058" y="1336672"/>
                    <a:pt x="700826" y="1903169"/>
                  </a:cubicBezTo>
                  <a:cubicBezTo>
                    <a:pt x="512358" y="2227970"/>
                    <a:pt x="323954" y="2552802"/>
                    <a:pt x="135613" y="2877665"/>
                  </a:cubicBezTo>
                  <a:cubicBezTo>
                    <a:pt x="82273" y="2969777"/>
                    <a:pt x="113896" y="3070738"/>
                    <a:pt x="206765" y="3104233"/>
                  </a:cubicBezTo>
                  <a:cubicBezTo>
                    <a:pt x="228227" y="3111506"/>
                    <a:pt x="250779" y="3115046"/>
                    <a:pt x="273440" y="3114700"/>
                  </a:cubicBezTo>
                  <a:cubicBezTo>
                    <a:pt x="1310268" y="3115271"/>
                    <a:pt x="2347096" y="3115271"/>
                    <a:pt x="3383924" y="3114700"/>
                  </a:cubicBezTo>
                  <a:cubicBezTo>
                    <a:pt x="3523465" y="3114700"/>
                    <a:pt x="3590426" y="2993756"/>
                    <a:pt x="3519845" y="2872051"/>
                  </a:cubicBezTo>
                  <a:cubicBezTo>
                    <a:pt x="3196503" y="2315133"/>
                    <a:pt x="2873161" y="1758151"/>
                    <a:pt x="2549819" y="1201106"/>
                  </a:cubicBezTo>
                  <a:cubicBezTo>
                    <a:pt x="2520673" y="1150863"/>
                    <a:pt x="2522673" y="1120604"/>
                    <a:pt x="2556011" y="1102429"/>
                  </a:cubicBezTo>
                  <a:cubicBezTo>
                    <a:pt x="2589348" y="1084254"/>
                    <a:pt x="2614875" y="1098337"/>
                    <a:pt x="2642593" y="1146105"/>
                  </a:cubicBezTo>
                  <a:cubicBezTo>
                    <a:pt x="2964030" y="1700042"/>
                    <a:pt x="3285340" y="2254074"/>
                    <a:pt x="3606523" y="2808201"/>
                  </a:cubicBezTo>
                  <a:cubicBezTo>
                    <a:pt x="3627573" y="2844741"/>
                    <a:pt x="3640813" y="2885849"/>
                    <a:pt x="3657767" y="2924863"/>
                  </a:cubicBezTo>
                  <a:lnTo>
                    <a:pt x="3657767" y="3003367"/>
                  </a:lnTo>
                  <a:cubicBezTo>
                    <a:pt x="3593569" y="3178740"/>
                    <a:pt x="3528989" y="3223273"/>
                    <a:pt x="3338870" y="3223273"/>
                  </a:cubicBezTo>
                  <a:lnTo>
                    <a:pt x="297824" y="3223273"/>
                  </a:lnTo>
                  <a:cubicBezTo>
                    <a:pt x="283536" y="3223273"/>
                    <a:pt x="269249" y="3223273"/>
                    <a:pt x="255056" y="3223273"/>
                  </a:cubicBezTo>
                  <a:cubicBezTo>
                    <a:pt x="135422" y="3218135"/>
                    <a:pt x="41887" y="3144769"/>
                    <a:pt x="8930" y="3030487"/>
                  </a:cubicBezTo>
                  <a:cubicBezTo>
                    <a:pt x="6358" y="3021542"/>
                    <a:pt x="3311" y="3012692"/>
                    <a:pt x="548" y="3003748"/>
                  </a:cubicBezTo>
                  <a:close/>
                </a:path>
              </a:pathLst>
            </a:custGeom>
            <a:grpFill/>
            <a:ln w="9525" cap="flat">
              <a:noFill/>
              <a:prstDash val="solid"/>
              <a:miter/>
            </a:ln>
          </p:spPr>
          <p:txBody>
            <a:bodyPr rtlCol="0" anchor="ctr"/>
            <a:lstStyle/>
            <a:p>
              <a:endParaRPr lang="en-RO"/>
            </a:p>
          </p:txBody>
        </p:sp>
        <p:sp>
          <p:nvSpPr>
            <p:cNvPr id="4" name="Freeform 3">
              <a:extLst>
                <a:ext uri="{FF2B5EF4-FFF2-40B4-BE49-F238E27FC236}">
                  <a16:creationId xmlns:a16="http://schemas.microsoft.com/office/drawing/2014/main" id="{716F2FFE-9210-4144-826B-FA020AE816E9}"/>
                </a:ext>
              </a:extLst>
            </p:cNvPr>
            <p:cNvSpPr/>
            <p:nvPr/>
          </p:nvSpPr>
          <p:spPr>
            <a:xfrm>
              <a:off x="3841274" y="3075946"/>
              <a:ext cx="1470099" cy="1356455"/>
            </a:xfrm>
            <a:custGeom>
              <a:avLst/>
              <a:gdLst>
                <a:gd name="connsiteX0" fmla="*/ 1005689 w 1470099"/>
                <a:gd name="connsiteY0" fmla="*/ 419229 h 1356455"/>
                <a:gd name="connsiteX1" fmla="*/ 900343 w 1470099"/>
                <a:gd name="connsiteY1" fmla="*/ 121294 h 1356455"/>
                <a:gd name="connsiteX2" fmla="*/ 870625 w 1470099"/>
                <a:gd name="connsiteY2" fmla="*/ 101597 h 1356455"/>
                <a:gd name="connsiteX3" fmla="*/ 851575 w 1470099"/>
                <a:gd name="connsiteY3" fmla="*/ 27185 h 1356455"/>
                <a:gd name="connsiteX4" fmla="*/ 925679 w 1470099"/>
                <a:gd name="connsiteY4" fmla="*/ 10628 h 1356455"/>
                <a:gd name="connsiteX5" fmla="*/ 1050742 w 1470099"/>
                <a:gd name="connsiteY5" fmla="*/ 124720 h 1356455"/>
                <a:gd name="connsiteX6" fmla="*/ 1102368 w 1470099"/>
                <a:gd name="connsiteY6" fmla="*/ 483460 h 1356455"/>
                <a:gd name="connsiteX7" fmla="*/ 1152374 w 1470099"/>
                <a:gd name="connsiteY7" fmla="*/ 574714 h 1356455"/>
                <a:gd name="connsiteX8" fmla="*/ 1462611 w 1470099"/>
                <a:gd name="connsiteY8" fmla="*/ 1038483 h 1356455"/>
                <a:gd name="connsiteX9" fmla="*/ 1460222 w 1470099"/>
                <a:gd name="connsiteY9" fmla="*/ 1049640 h 1356455"/>
                <a:gd name="connsiteX10" fmla="*/ 1392214 w 1470099"/>
                <a:gd name="connsiteY10" fmla="*/ 1105021 h 1356455"/>
                <a:gd name="connsiteX11" fmla="*/ 1355066 w 1470099"/>
                <a:gd name="connsiteY11" fmla="*/ 1025089 h 1356455"/>
                <a:gd name="connsiteX12" fmla="*/ 1184188 w 1470099"/>
                <a:gd name="connsiteY12" fmla="*/ 696419 h 1356455"/>
                <a:gd name="connsiteX13" fmla="*/ 1158946 w 1470099"/>
                <a:gd name="connsiteY13" fmla="*/ 688426 h 1356455"/>
                <a:gd name="connsiteX14" fmla="*/ 1100653 w 1470099"/>
                <a:gd name="connsiteY14" fmla="*/ 974466 h 1356455"/>
                <a:gd name="connsiteX15" fmla="*/ 871101 w 1470099"/>
                <a:gd name="connsiteY15" fmla="*/ 1160592 h 1356455"/>
                <a:gd name="connsiteX16" fmla="*/ 1090176 w 1470099"/>
                <a:gd name="connsiteY16" fmla="*/ 1246804 h 1356455"/>
                <a:gd name="connsiteX17" fmla="*/ 1153517 w 1470099"/>
                <a:gd name="connsiteY17" fmla="*/ 1237288 h 1356455"/>
                <a:gd name="connsiteX18" fmla="*/ 1222573 w 1470099"/>
                <a:gd name="connsiteY18" fmla="*/ 1277444 h 1356455"/>
                <a:gd name="connsiteX19" fmla="*/ 1176472 w 1470099"/>
                <a:gd name="connsiteY19" fmla="*/ 1342912 h 1356455"/>
                <a:gd name="connsiteX20" fmla="*/ 768898 w 1470099"/>
                <a:gd name="connsiteY20" fmla="*/ 1209693 h 1356455"/>
                <a:gd name="connsiteX21" fmla="*/ 701651 w 1470099"/>
                <a:gd name="connsiteY21" fmla="*/ 1208646 h 1356455"/>
                <a:gd name="connsiteX22" fmla="*/ 298648 w 1470099"/>
                <a:gd name="connsiteY22" fmla="*/ 1343483 h 1356455"/>
                <a:gd name="connsiteX23" fmla="*/ 247404 w 1470099"/>
                <a:gd name="connsiteY23" fmla="*/ 1278586 h 1356455"/>
                <a:gd name="connsiteX24" fmla="*/ 322461 w 1470099"/>
                <a:gd name="connsiteY24" fmla="*/ 1238525 h 1356455"/>
                <a:gd name="connsiteX25" fmla="*/ 577445 w 1470099"/>
                <a:gd name="connsiteY25" fmla="*/ 1182097 h 1356455"/>
                <a:gd name="connsiteX26" fmla="*/ 606973 w 1470099"/>
                <a:gd name="connsiteY26" fmla="*/ 1166206 h 1356455"/>
                <a:gd name="connsiteX27" fmla="*/ 364085 w 1470099"/>
                <a:gd name="connsiteY27" fmla="*/ 978653 h 1356455"/>
                <a:gd name="connsiteX28" fmla="*/ 302935 w 1470099"/>
                <a:gd name="connsiteY28" fmla="*/ 690520 h 1356455"/>
                <a:gd name="connsiteX29" fmla="*/ 118245 w 1470099"/>
                <a:gd name="connsiteY29" fmla="*/ 893012 h 1356455"/>
                <a:gd name="connsiteX30" fmla="*/ 117007 w 1470099"/>
                <a:gd name="connsiteY30" fmla="*/ 1026231 h 1356455"/>
                <a:gd name="connsiteX31" fmla="*/ 77002 w 1470099"/>
                <a:gd name="connsiteY31" fmla="*/ 1105021 h 1356455"/>
                <a:gd name="connsiteX32" fmla="*/ 9850 w 1470099"/>
                <a:gd name="connsiteY32" fmla="*/ 1047927 h 1356455"/>
                <a:gd name="connsiteX33" fmla="*/ 306268 w 1470099"/>
                <a:gd name="connsiteY33" fmla="*/ 577855 h 1356455"/>
                <a:gd name="connsiteX34" fmla="*/ 358561 w 1470099"/>
                <a:gd name="connsiteY34" fmla="*/ 480985 h 1356455"/>
                <a:gd name="connsiteX35" fmla="*/ 528677 w 1470099"/>
                <a:gd name="connsiteY35" fmla="*/ 14053 h 1356455"/>
                <a:gd name="connsiteX36" fmla="*/ 608020 w 1470099"/>
                <a:gd name="connsiteY36" fmla="*/ 23569 h 1356455"/>
                <a:gd name="connsiteX37" fmla="*/ 583065 w 1470099"/>
                <a:gd name="connsiteY37" fmla="*/ 107021 h 1356455"/>
                <a:gd name="connsiteX38" fmla="*/ 445333 w 1470099"/>
                <a:gd name="connsiteY38" fmla="*/ 371365 h 1356455"/>
                <a:gd name="connsiteX39" fmla="*/ 452572 w 1470099"/>
                <a:gd name="connsiteY39" fmla="*/ 421893 h 1356455"/>
                <a:gd name="connsiteX40" fmla="*/ 732226 w 1470099"/>
                <a:gd name="connsiteY40" fmla="*/ 321789 h 1356455"/>
                <a:gd name="connsiteX41" fmla="*/ 1005689 w 1470099"/>
                <a:gd name="connsiteY41" fmla="*/ 419229 h 1356455"/>
                <a:gd name="connsiteX42" fmla="*/ 662027 w 1470099"/>
                <a:gd name="connsiteY42" fmla="*/ 1064484 h 1356455"/>
                <a:gd name="connsiteX43" fmla="*/ 631261 w 1470099"/>
                <a:gd name="connsiteY43" fmla="*/ 801091 h 1356455"/>
                <a:gd name="connsiteX44" fmla="*/ 418949 w 1470099"/>
                <a:gd name="connsiteY44" fmla="*/ 677864 h 1356455"/>
                <a:gd name="connsiteX45" fmla="*/ 662027 w 1470099"/>
                <a:gd name="connsiteY45" fmla="*/ 1064484 h 1356455"/>
                <a:gd name="connsiteX46" fmla="*/ 505817 w 1470099"/>
                <a:gd name="connsiteY46" fmla="*/ 525043 h 1356455"/>
                <a:gd name="connsiteX47" fmla="*/ 956254 w 1470099"/>
                <a:gd name="connsiteY47" fmla="*/ 525804 h 1356455"/>
                <a:gd name="connsiteX48" fmla="*/ 505817 w 1470099"/>
                <a:gd name="connsiteY48" fmla="*/ 525043 h 1356455"/>
                <a:gd name="connsiteX49" fmla="*/ 1042265 w 1470099"/>
                <a:gd name="connsiteY49" fmla="*/ 677293 h 1356455"/>
                <a:gd name="connsiteX50" fmla="*/ 820428 w 1470099"/>
                <a:gd name="connsiteY50" fmla="*/ 833159 h 1356455"/>
                <a:gd name="connsiteX51" fmla="*/ 810331 w 1470099"/>
                <a:gd name="connsiteY51" fmla="*/ 1064675 h 1356455"/>
                <a:gd name="connsiteX52" fmla="*/ 1042265 w 1470099"/>
                <a:gd name="connsiteY52" fmla="*/ 677388 h 135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70099" h="1356455">
                  <a:moveTo>
                    <a:pt x="1005689" y="419229"/>
                  </a:moveTo>
                  <a:cubicBezTo>
                    <a:pt x="1041122" y="319981"/>
                    <a:pt x="994354" y="189902"/>
                    <a:pt x="900343" y="121294"/>
                  </a:cubicBezTo>
                  <a:cubicBezTo>
                    <a:pt x="890818" y="114348"/>
                    <a:pt x="880245" y="108544"/>
                    <a:pt x="870625" y="101597"/>
                  </a:cubicBezTo>
                  <a:cubicBezTo>
                    <a:pt x="843097" y="81995"/>
                    <a:pt x="835763" y="52972"/>
                    <a:pt x="851575" y="27185"/>
                  </a:cubicBezTo>
                  <a:cubicBezTo>
                    <a:pt x="867386" y="1397"/>
                    <a:pt x="899200" y="-9641"/>
                    <a:pt x="925679" y="10628"/>
                  </a:cubicBezTo>
                  <a:cubicBezTo>
                    <a:pt x="970066" y="45265"/>
                    <a:pt x="1017691" y="80663"/>
                    <a:pt x="1050742" y="124720"/>
                  </a:cubicBezTo>
                  <a:cubicBezTo>
                    <a:pt x="1131229" y="233103"/>
                    <a:pt x="1145135" y="355379"/>
                    <a:pt x="1102368" y="483460"/>
                  </a:cubicBezTo>
                  <a:cubicBezTo>
                    <a:pt x="1087604" y="527898"/>
                    <a:pt x="1107892" y="565960"/>
                    <a:pt x="1152374" y="574714"/>
                  </a:cubicBezTo>
                  <a:cubicBezTo>
                    <a:pt x="1366236" y="617195"/>
                    <a:pt x="1505134" y="824832"/>
                    <a:pt x="1462611" y="1038483"/>
                  </a:cubicBezTo>
                  <a:cubicBezTo>
                    <a:pt x="1461869" y="1042213"/>
                    <a:pt x="1461072" y="1045933"/>
                    <a:pt x="1460222" y="1049640"/>
                  </a:cubicBezTo>
                  <a:cubicBezTo>
                    <a:pt x="1450697" y="1092365"/>
                    <a:pt x="1424884" y="1113204"/>
                    <a:pt x="1392214" y="1105021"/>
                  </a:cubicBezTo>
                  <a:cubicBezTo>
                    <a:pt x="1359543" y="1096837"/>
                    <a:pt x="1345922" y="1069242"/>
                    <a:pt x="1355066" y="1025089"/>
                  </a:cubicBezTo>
                  <a:cubicBezTo>
                    <a:pt x="1383641" y="884734"/>
                    <a:pt x="1312775" y="747328"/>
                    <a:pt x="1184188" y="696419"/>
                  </a:cubicBezTo>
                  <a:cubicBezTo>
                    <a:pt x="1177711" y="693850"/>
                    <a:pt x="1170948" y="692137"/>
                    <a:pt x="1158946" y="688426"/>
                  </a:cubicBezTo>
                  <a:cubicBezTo>
                    <a:pt x="1169138" y="791956"/>
                    <a:pt x="1153898" y="887589"/>
                    <a:pt x="1100653" y="974466"/>
                  </a:cubicBezTo>
                  <a:cubicBezTo>
                    <a:pt x="1047409" y="1061344"/>
                    <a:pt x="971399" y="1122339"/>
                    <a:pt x="871101" y="1160592"/>
                  </a:cubicBezTo>
                  <a:cubicBezTo>
                    <a:pt x="927785" y="1220260"/>
                    <a:pt x="1007986" y="1251821"/>
                    <a:pt x="1090176" y="1246804"/>
                  </a:cubicBezTo>
                  <a:cubicBezTo>
                    <a:pt x="1111454" y="1244843"/>
                    <a:pt x="1132603" y="1241666"/>
                    <a:pt x="1153517" y="1237288"/>
                  </a:cubicBezTo>
                  <a:cubicBezTo>
                    <a:pt x="1189045" y="1231674"/>
                    <a:pt x="1215906" y="1246804"/>
                    <a:pt x="1222573" y="1277444"/>
                  </a:cubicBezTo>
                  <a:cubicBezTo>
                    <a:pt x="1229241" y="1308084"/>
                    <a:pt x="1210667" y="1333015"/>
                    <a:pt x="1176472" y="1342912"/>
                  </a:cubicBezTo>
                  <a:cubicBezTo>
                    <a:pt x="1033597" y="1384210"/>
                    <a:pt x="867100" y="1329780"/>
                    <a:pt x="768898" y="1209693"/>
                  </a:cubicBezTo>
                  <a:cubicBezTo>
                    <a:pt x="739561" y="1173724"/>
                    <a:pt x="730798" y="1174390"/>
                    <a:pt x="701651" y="1208646"/>
                  </a:cubicBezTo>
                  <a:cubicBezTo>
                    <a:pt x="594527" y="1333364"/>
                    <a:pt x="460192" y="1378310"/>
                    <a:pt x="298648" y="1343483"/>
                  </a:cubicBezTo>
                  <a:cubicBezTo>
                    <a:pt x="260548" y="1335204"/>
                    <a:pt x="241022" y="1308846"/>
                    <a:pt x="247404" y="1278586"/>
                  </a:cubicBezTo>
                  <a:cubicBezTo>
                    <a:pt x="254452" y="1245567"/>
                    <a:pt x="282837" y="1229390"/>
                    <a:pt x="322461" y="1238525"/>
                  </a:cubicBezTo>
                  <a:cubicBezTo>
                    <a:pt x="416663" y="1260126"/>
                    <a:pt x="501531" y="1242331"/>
                    <a:pt x="577445" y="1182097"/>
                  </a:cubicBezTo>
                  <a:cubicBezTo>
                    <a:pt x="586870" y="1176060"/>
                    <a:pt x="596741" y="1170748"/>
                    <a:pt x="606973" y="1166206"/>
                  </a:cubicBezTo>
                  <a:cubicBezTo>
                    <a:pt x="496483" y="1126050"/>
                    <a:pt x="418949" y="1066387"/>
                    <a:pt x="364085" y="978653"/>
                  </a:cubicBezTo>
                  <a:cubicBezTo>
                    <a:pt x="309221" y="890919"/>
                    <a:pt x="292933" y="796809"/>
                    <a:pt x="302935" y="690520"/>
                  </a:cubicBezTo>
                  <a:cubicBezTo>
                    <a:pt x="203398" y="729629"/>
                    <a:pt x="139962" y="795192"/>
                    <a:pt x="118245" y="893012"/>
                  </a:cubicBezTo>
                  <a:cubicBezTo>
                    <a:pt x="108720" y="935642"/>
                    <a:pt x="112911" y="982364"/>
                    <a:pt x="117007" y="1026231"/>
                  </a:cubicBezTo>
                  <a:cubicBezTo>
                    <a:pt x="121102" y="1070098"/>
                    <a:pt x="110720" y="1097694"/>
                    <a:pt x="77002" y="1105021"/>
                  </a:cubicBezTo>
                  <a:cubicBezTo>
                    <a:pt x="43283" y="1112348"/>
                    <a:pt x="19280" y="1090557"/>
                    <a:pt x="9850" y="1047927"/>
                  </a:cubicBezTo>
                  <a:cubicBezTo>
                    <a:pt x="-37753" y="836429"/>
                    <a:pt x="94761" y="626284"/>
                    <a:pt x="306268" y="577855"/>
                  </a:cubicBezTo>
                  <a:cubicBezTo>
                    <a:pt x="355036" y="566150"/>
                    <a:pt x="375134" y="529039"/>
                    <a:pt x="358561" y="480985"/>
                  </a:cubicBezTo>
                  <a:cubicBezTo>
                    <a:pt x="297505" y="304090"/>
                    <a:pt x="369991" y="104928"/>
                    <a:pt x="528677" y="14053"/>
                  </a:cubicBezTo>
                  <a:cubicBezTo>
                    <a:pt x="561824" y="-4978"/>
                    <a:pt x="589828" y="-1552"/>
                    <a:pt x="608020" y="23569"/>
                  </a:cubicBezTo>
                  <a:cubicBezTo>
                    <a:pt x="628499" y="50879"/>
                    <a:pt x="618974" y="84184"/>
                    <a:pt x="583065" y="107021"/>
                  </a:cubicBezTo>
                  <a:cubicBezTo>
                    <a:pt x="486354" y="169000"/>
                    <a:pt x="440444" y="257114"/>
                    <a:pt x="445333" y="371365"/>
                  </a:cubicBezTo>
                  <a:cubicBezTo>
                    <a:pt x="446000" y="386590"/>
                    <a:pt x="449524" y="401625"/>
                    <a:pt x="452572" y="421893"/>
                  </a:cubicBezTo>
                  <a:cubicBezTo>
                    <a:pt x="537440" y="356616"/>
                    <a:pt x="628499" y="321503"/>
                    <a:pt x="732226" y="321789"/>
                  </a:cubicBezTo>
                  <a:cubicBezTo>
                    <a:pt x="835954" y="322074"/>
                    <a:pt x="924917" y="356616"/>
                    <a:pt x="1005689" y="419229"/>
                  </a:cubicBezTo>
                  <a:close/>
                  <a:moveTo>
                    <a:pt x="662027" y="1064484"/>
                  </a:moveTo>
                  <a:cubicBezTo>
                    <a:pt x="695079" y="971612"/>
                    <a:pt x="687078" y="883021"/>
                    <a:pt x="631261" y="801091"/>
                  </a:cubicBezTo>
                  <a:cubicBezTo>
                    <a:pt x="584269" y="728480"/>
                    <a:pt x="505365" y="682684"/>
                    <a:pt x="418949" y="677864"/>
                  </a:cubicBezTo>
                  <a:cubicBezTo>
                    <a:pt x="366466" y="838012"/>
                    <a:pt x="495149" y="1041742"/>
                    <a:pt x="662027" y="1064484"/>
                  </a:cubicBezTo>
                  <a:close/>
                  <a:moveTo>
                    <a:pt x="505817" y="525043"/>
                  </a:moveTo>
                  <a:cubicBezTo>
                    <a:pt x="611545" y="675104"/>
                    <a:pt x="844050" y="675485"/>
                    <a:pt x="956254" y="525804"/>
                  </a:cubicBezTo>
                  <a:cubicBezTo>
                    <a:pt x="854623" y="398580"/>
                    <a:pt x="610973" y="398199"/>
                    <a:pt x="505817" y="525043"/>
                  </a:cubicBezTo>
                  <a:close/>
                  <a:moveTo>
                    <a:pt x="1042265" y="677293"/>
                  </a:moveTo>
                  <a:cubicBezTo>
                    <a:pt x="940538" y="692328"/>
                    <a:pt x="866148" y="743902"/>
                    <a:pt x="820428" y="833159"/>
                  </a:cubicBezTo>
                  <a:cubicBezTo>
                    <a:pt x="781649" y="904686"/>
                    <a:pt x="777926" y="990049"/>
                    <a:pt x="810331" y="1064675"/>
                  </a:cubicBezTo>
                  <a:cubicBezTo>
                    <a:pt x="983877" y="1021283"/>
                    <a:pt x="1088461" y="839630"/>
                    <a:pt x="1042265" y="677388"/>
                  </a:cubicBezTo>
                  <a:close/>
                </a:path>
              </a:pathLst>
            </a:custGeom>
            <a:grpFill/>
            <a:ln w="9525" cap="flat">
              <a:noFill/>
              <a:prstDash val="solid"/>
              <a:miter/>
            </a:ln>
          </p:spPr>
          <p:txBody>
            <a:bodyPr rtlCol="0" anchor="ctr"/>
            <a:lstStyle/>
            <a:p>
              <a:endParaRPr lang="en-RO"/>
            </a:p>
          </p:txBody>
        </p:sp>
        <p:sp>
          <p:nvSpPr>
            <p:cNvPr id="5" name="Freeform 4">
              <a:extLst>
                <a:ext uri="{FF2B5EF4-FFF2-40B4-BE49-F238E27FC236}">
                  <a16:creationId xmlns:a16="http://schemas.microsoft.com/office/drawing/2014/main" id="{F9C4A5AB-C962-0B4D-8FDA-BA3B3742EB2F}"/>
                </a:ext>
              </a:extLst>
            </p:cNvPr>
            <p:cNvSpPr/>
            <p:nvPr/>
          </p:nvSpPr>
          <p:spPr>
            <a:xfrm>
              <a:off x="2968359" y="2771767"/>
              <a:ext cx="3206540" cy="2052065"/>
            </a:xfrm>
            <a:custGeom>
              <a:avLst/>
              <a:gdLst>
                <a:gd name="connsiteX0" fmla="*/ 150292 w 3206540"/>
                <a:gd name="connsiteY0" fmla="*/ 1940553 h 2052065"/>
                <a:gd name="connsiteX1" fmla="*/ 3056751 w 3206540"/>
                <a:gd name="connsiteY1" fmla="*/ 1940553 h 2052065"/>
                <a:gd name="connsiteX2" fmla="*/ 3039225 w 3206540"/>
                <a:gd name="connsiteY2" fmla="*/ 1907248 h 2052065"/>
                <a:gd name="connsiteX3" fmla="*/ 2894635 w 3206540"/>
                <a:gd name="connsiteY3" fmla="*/ 1657273 h 2052065"/>
                <a:gd name="connsiteX4" fmla="*/ 2906161 w 3206540"/>
                <a:gd name="connsiteY4" fmla="*/ 1570300 h 2052065"/>
                <a:gd name="connsiteX5" fmla="*/ 2987504 w 3206540"/>
                <a:gd name="connsiteY5" fmla="*/ 1602938 h 2052065"/>
                <a:gd name="connsiteX6" fmla="*/ 3193149 w 3206540"/>
                <a:gd name="connsiteY6" fmla="*/ 1957586 h 2052065"/>
                <a:gd name="connsiteX7" fmla="*/ 3141238 w 3206540"/>
                <a:gd name="connsiteY7" fmla="*/ 2051600 h 2052065"/>
                <a:gd name="connsiteX8" fmla="*/ 3112663 w 3206540"/>
                <a:gd name="connsiteY8" fmla="*/ 2051600 h 2052065"/>
                <a:gd name="connsiteX9" fmla="*/ 95047 w 3206540"/>
                <a:gd name="connsiteY9" fmla="*/ 2051600 h 2052065"/>
                <a:gd name="connsiteX10" fmla="*/ 8084 w 3206540"/>
                <a:gd name="connsiteY10" fmla="*/ 2024576 h 2052065"/>
                <a:gd name="connsiteX11" fmla="*/ 27134 w 3206540"/>
                <a:gd name="connsiteY11" fmla="*/ 1935985 h 2052065"/>
                <a:gd name="connsiteX12" fmla="*/ 1118223 w 3206540"/>
                <a:gd name="connsiteY12" fmla="*/ 55220 h 2052065"/>
                <a:gd name="connsiteX13" fmla="*/ 1139464 w 3206540"/>
                <a:gd name="connsiteY13" fmla="*/ 22106 h 2052065"/>
                <a:gd name="connsiteX14" fmla="*/ 1206139 w 3206540"/>
                <a:gd name="connsiteY14" fmla="*/ 7261 h 2052065"/>
                <a:gd name="connsiteX15" fmla="*/ 1231856 w 3206540"/>
                <a:gd name="connsiteY15" fmla="*/ 70921 h 2052065"/>
                <a:gd name="connsiteX16" fmla="*/ 1214044 w 3206540"/>
                <a:gd name="connsiteY16" fmla="*/ 105653 h 2052065"/>
                <a:gd name="connsiteX17" fmla="*/ 172962 w 3206540"/>
                <a:gd name="connsiteY17" fmla="*/ 1900207 h 2052065"/>
                <a:gd name="connsiteX18" fmla="*/ 150292 w 3206540"/>
                <a:gd name="connsiteY18" fmla="*/ 1940553 h 205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06540" h="2052065">
                  <a:moveTo>
                    <a:pt x="150292" y="1940553"/>
                  </a:moveTo>
                  <a:lnTo>
                    <a:pt x="3056751" y="1940553"/>
                  </a:lnTo>
                  <a:cubicBezTo>
                    <a:pt x="3049798" y="1927326"/>
                    <a:pt x="3044940" y="1917049"/>
                    <a:pt x="3039225" y="1907248"/>
                  </a:cubicBezTo>
                  <a:cubicBezTo>
                    <a:pt x="2991600" y="1823891"/>
                    <a:pt x="2942641" y="1740725"/>
                    <a:pt x="2894635" y="1657273"/>
                  </a:cubicBezTo>
                  <a:cubicBezTo>
                    <a:pt x="2872252" y="1618544"/>
                    <a:pt x="2876633" y="1587808"/>
                    <a:pt x="2906161" y="1570300"/>
                  </a:cubicBezTo>
                  <a:cubicBezTo>
                    <a:pt x="2935688" y="1552791"/>
                    <a:pt x="2964739" y="1563829"/>
                    <a:pt x="2987504" y="1602938"/>
                  </a:cubicBezTo>
                  <a:cubicBezTo>
                    <a:pt x="3056275" y="1721059"/>
                    <a:pt x="3124823" y="1839275"/>
                    <a:pt x="3193149" y="1957586"/>
                  </a:cubicBezTo>
                  <a:cubicBezTo>
                    <a:pt x="3223438" y="2010398"/>
                    <a:pt x="3201626" y="2049126"/>
                    <a:pt x="3141238" y="2051600"/>
                  </a:cubicBezTo>
                  <a:cubicBezTo>
                    <a:pt x="3131713" y="2051600"/>
                    <a:pt x="3122188" y="2051600"/>
                    <a:pt x="3112663" y="2051600"/>
                  </a:cubicBezTo>
                  <a:cubicBezTo>
                    <a:pt x="2106759" y="2051600"/>
                    <a:pt x="1100887" y="2051600"/>
                    <a:pt x="95047" y="2051600"/>
                  </a:cubicBezTo>
                  <a:cubicBezTo>
                    <a:pt x="63519" y="2051600"/>
                    <a:pt x="28372" y="2058642"/>
                    <a:pt x="8084" y="2024576"/>
                  </a:cubicBezTo>
                  <a:cubicBezTo>
                    <a:pt x="-12204" y="1990510"/>
                    <a:pt x="11037" y="1963390"/>
                    <a:pt x="27134" y="1935985"/>
                  </a:cubicBezTo>
                  <a:cubicBezTo>
                    <a:pt x="390735" y="1309095"/>
                    <a:pt x="754431" y="682174"/>
                    <a:pt x="1118223" y="55220"/>
                  </a:cubicBezTo>
                  <a:cubicBezTo>
                    <a:pt x="1124427" y="43645"/>
                    <a:pt x="1131529" y="32573"/>
                    <a:pt x="1139464" y="22106"/>
                  </a:cubicBezTo>
                  <a:cubicBezTo>
                    <a:pt x="1157466" y="220"/>
                    <a:pt x="1180516" y="-6441"/>
                    <a:pt x="1206139" y="7261"/>
                  </a:cubicBezTo>
                  <a:cubicBezTo>
                    <a:pt x="1231761" y="20964"/>
                    <a:pt x="1239381" y="43992"/>
                    <a:pt x="1231856" y="70921"/>
                  </a:cubicBezTo>
                  <a:cubicBezTo>
                    <a:pt x="1227344" y="83174"/>
                    <a:pt x="1221363" y="94836"/>
                    <a:pt x="1214044" y="105653"/>
                  </a:cubicBezTo>
                  <a:lnTo>
                    <a:pt x="172962" y="1900207"/>
                  </a:lnTo>
                  <a:cubicBezTo>
                    <a:pt x="165628" y="1912196"/>
                    <a:pt x="159151" y="1924376"/>
                    <a:pt x="150292" y="1940553"/>
                  </a:cubicBezTo>
                  <a:close/>
                </a:path>
              </a:pathLst>
            </a:custGeom>
            <a:grpFill/>
            <a:ln w="9525"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5DC50F5E-C4C1-314B-909A-0285C1D88FA0}"/>
                </a:ext>
              </a:extLst>
            </p:cNvPr>
            <p:cNvSpPr/>
            <p:nvPr/>
          </p:nvSpPr>
          <p:spPr>
            <a:xfrm>
              <a:off x="4211249" y="2042712"/>
              <a:ext cx="1627575" cy="2200891"/>
            </a:xfrm>
            <a:custGeom>
              <a:avLst/>
              <a:gdLst>
                <a:gd name="connsiteX0" fmla="*/ 361489 w 1627575"/>
                <a:gd name="connsiteY0" fmla="*/ 164997 h 2200891"/>
                <a:gd name="connsiteX1" fmla="*/ 339868 w 1627575"/>
                <a:gd name="connsiteY1" fmla="*/ 198873 h 2200891"/>
                <a:gd name="connsiteX2" fmla="*/ 112506 w 1627575"/>
                <a:gd name="connsiteY2" fmla="*/ 590537 h 2200891"/>
                <a:gd name="connsiteX3" fmla="*/ 93456 w 1627575"/>
                <a:gd name="connsiteY3" fmla="*/ 620320 h 2200891"/>
                <a:gd name="connsiteX4" fmla="*/ 28400 w 1627575"/>
                <a:gd name="connsiteY4" fmla="*/ 631263 h 2200891"/>
                <a:gd name="connsiteX5" fmla="*/ 3064 w 1627575"/>
                <a:gd name="connsiteY5" fmla="*/ 571029 h 2200891"/>
                <a:gd name="connsiteX6" fmla="*/ 19923 w 1627575"/>
                <a:gd name="connsiteY6" fmla="*/ 535917 h 2200891"/>
                <a:gd name="connsiteX7" fmla="*/ 302434 w 1627575"/>
                <a:gd name="connsiteY7" fmla="*/ 48145 h 2200891"/>
                <a:gd name="connsiteX8" fmla="*/ 420163 w 1627575"/>
                <a:gd name="connsiteY8" fmla="*/ 49478 h 2200891"/>
                <a:gd name="connsiteX9" fmla="*/ 1608502 w 1627575"/>
                <a:gd name="connsiteY9" fmla="*/ 2097242 h 2200891"/>
                <a:gd name="connsiteX10" fmla="*/ 1623552 w 1627575"/>
                <a:gd name="connsiteY10" fmla="*/ 2125789 h 2200891"/>
                <a:gd name="connsiteX11" fmla="*/ 1600311 w 1627575"/>
                <a:gd name="connsiteY11" fmla="*/ 2193255 h 2200891"/>
                <a:gd name="connsiteX12" fmla="*/ 1530969 w 1627575"/>
                <a:gd name="connsiteY12" fmla="*/ 2177269 h 2200891"/>
                <a:gd name="connsiteX13" fmla="*/ 1510490 w 1627575"/>
                <a:gd name="connsiteY13" fmla="*/ 2143869 h 2200891"/>
                <a:gd name="connsiteX14" fmla="*/ 386540 w 1627575"/>
                <a:gd name="connsiteY14" fmla="*/ 207437 h 2200891"/>
                <a:gd name="connsiteX15" fmla="*/ 361489 w 1627575"/>
                <a:gd name="connsiteY15" fmla="*/ 164997 h 220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27575" h="2200891">
                  <a:moveTo>
                    <a:pt x="361489" y="164997"/>
                  </a:moveTo>
                  <a:cubicBezTo>
                    <a:pt x="351964" y="179461"/>
                    <a:pt x="345678" y="188882"/>
                    <a:pt x="339868" y="198873"/>
                  </a:cubicBezTo>
                  <a:lnTo>
                    <a:pt x="112506" y="590537"/>
                  </a:lnTo>
                  <a:cubicBezTo>
                    <a:pt x="107152" y="601066"/>
                    <a:pt x="100771" y="611043"/>
                    <a:pt x="93456" y="620320"/>
                  </a:cubicBezTo>
                  <a:cubicBezTo>
                    <a:pt x="77464" y="639539"/>
                    <a:pt x="49810" y="644191"/>
                    <a:pt x="28400" y="631263"/>
                  </a:cubicBezTo>
                  <a:cubicBezTo>
                    <a:pt x="5525" y="620857"/>
                    <a:pt x="-5505" y="594636"/>
                    <a:pt x="3064" y="571029"/>
                  </a:cubicBezTo>
                  <a:cubicBezTo>
                    <a:pt x="7240" y="558687"/>
                    <a:pt x="12901" y="546896"/>
                    <a:pt x="19923" y="535917"/>
                  </a:cubicBezTo>
                  <a:cubicBezTo>
                    <a:pt x="113966" y="373263"/>
                    <a:pt x="208137" y="210672"/>
                    <a:pt x="302434" y="48145"/>
                  </a:cubicBezTo>
                  <a:cubicBezTo>
                    <a:pt x="339963" y="-16275"/>
                    <a:pt x="382159" y="-15895"/>
                    <a:pt x="420163" y="49478"/>
                  </a:cubicBezTo>
                  <a:lnTo>
                    <a:pt x="1608502" y="2097242"/>
                  </a:lnTo>
                  <a:cubicBezTo>
                    <a:pt x="1614502" y="2106207"/>
                    <a:pt x="1619546" y="2115775"/>
                    <a:pt x="1623552" y="2125789"/>
                  </a:cubicBezTo>
                  <a:cubicBezTo>
                    <a:pt x="1632601" y="2153670"/>
                    <a:pt x="1627934" y="2178601"/>
                    <a:pt x="1600311" y="2193255"/>
                  </a:cubicBezTo>
                  <a:cubicBezTo>
                    <a:pt x="1572689" y="2207909"/>
                    <a:pt x="1549352" y="2201438"/>
                    <a:pt x="1530969" y="2177269"/>
                  </a:cubicBezTo>
                  <a:cubicBezTo>
                    <a:pt x="1523474" y="2166559"/>
                    <a:pt x="1516635" y="2155405"/>
                    <a:pt x="1510490" y="2143869"/>
                  </a:cubicBezTo>
                  <a:cubicBezTo>
                    <a:pt x="1135840" y="1498328"/>
                    <a:pt x="761190" y="852851"/>
                    <a:pt x="386540" y="207437"/>
                  </a:cubicBezTo>
                  <a:cubicBezTo>
                    <a:pt x="379682" y="194686"/>
                    <a:pt x="372157" y="182696"/>
                    <a:pt x="361489" y="164997"/>
                  </a:cubicBezTo>
                  <a:close/>
                </a:path>
              </a:pathLst>
            </a:custGeom>
            <a:grpFill/>
            <a:ln w="9525" cap="flat">
              <a:noFill/>
              <a:prstDash val="solid"/>
              <a:miter/>
            </a:ln>
          </p:spPr>
          <p:txBody>
            <a:bodyPr rtlCol="0" anchor="ctr"/>
            <a:lstStyle/>
            <a:p>
              <a:endParaRPr lang="en-RO"/>
            </a:p>
          </p:txBody>
        </p:sp>
      </p:grpSp>
      <p:sp>
        <p:nvSpPr>
          <p:cNvPr id="7" name="TextBox 6">
            <a:extLst>
              <a:ext uri="{FF2B5EF4-FFF2-40B4-BE49-F238E27FC236}">
                <a16:creationId xmlns:a16="http://schemas.microsoft.com/office/drawing/2014/main" id="{9BF53234-2A6F-D641-8708-66C40004C69F}"/>
              </a:ext>
            </a:extLst>
          </p:cNvPr>
          <p:cNvSpPr txBox="1"/>
          <p:nvPr/>
        </p:nvSpPr>
        <p:spPr>
          <a:xfrm>
            <a:off x="431800" y="379681"/>
            <a:ext cx="370582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Biosecurity</a:t>
            </a:r>
          </a:p>
        </p:txBody>
      </p:sp>
      <p:sp>
        <p:nvSpPr>
          <p:cNvPr id="8" name="TextBox 7">
            <a:extLst>
              <a:ext uri="{FF2B5EF4-FFF2-40B4-BE49-F238E27FC236}">
                <a16:creationId xmlns:a16="http://schemas.microsoft.com/office/drawing/2014/main" id="{A98CB67B-704F-3945-880B-1CE0152058D8}"/>
              </a:ext>
            </a:extLst>
          </p:cNvPr>
          <p:cNvSpPr txBox="1"/>
          <p:nvPr/>
        </p:nvSpPr>
        <p:spPr>
          <a:xfrm>
            <a:off x="431800" y="1304693"/>
            <a:ext cx="4497039" cy="5077057"/>
          </a:xfrm>
          <a:prstGeom prst="rect">
            <a:avLst/>
          </a:prstGeom>
          <a:noFill/>
        </p:spPr>
        <p:txBody>
          <a:bodyPr wrap="square" lIns="0" tIns="0" rIns="0" bIns="0" rtlCol="0" anchor="ctr" anchorCtr="0">
            <a:noAutofit/>
          </a:bodyPr>
          <a:lstStyle/>
          <a:p>
            <a:pPr>
              <a:spcAft>
                <a:spcPts val="1200"/>
              </a:spcAft>
            </a:pPr>
            <a:r>
              <a:rPr lang="en-GB" sz="1600" dirty="0" err="1">
                <a:solidFill>
                  <a:schemeClr val="tx1"/>
                </a:solidFill>
              </a:rPr>
              <a:t>PPE for special situations (BSL-3):</a:t>
            </a:r>
          </a:p>
          <a:p>
            <a:pPr>
              <a:spcAft>
                <a:spcPts val="1200"/>
              </a:spcAft>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Aerosol transmission (e.g., Hantavirus)</a:t>
            </a:r>
          </a:p>
          <a:p>
            <a:pPr marL="274638">
              <a:spcAft>
                <a:spcPts val="1200"/>
              </a:spcAft>
            </a:pPr>
            <a:r>
              <a:rPr lang="en-GB" sz="1600" dirty="0" err="1">
                <a:solidFill>
                  <a:schemeClr val="tx1"/>
                </a:solidFill>
              </a:rPr>
              <a:t>– Requires the use of respirators</a:t>
            </a:r>
          </a:p>
          <a:p>
            <a:pPr>
              <a:spcAft>
                <a:spcPts val="1200"/>
              </a:spcAft>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Transmission by highly infectious fluids (e.g., Filovirus)</a:t>
            </a:r>
          </a:p>
          <a:p>
            <a:pPr marL="274638">
              <a:spcAft>
                <a:spcPts val="1200"/>
              </a:spcAft>
            </a:pPr>
            <a:r>
              <a:rPr lang="en-GB" sz="1600" dirty="0" err="1">
                <a:solidFill>
                  <a:schemeClr val="tx1"/>
                </a:solidFill>
              </a:rPr>
              <a:t>– Requires surface coverage</a:t>
            </a:r>
          </a:p>
        </p:txBody>
      </p:sp>
    </p:spTree>
    <p:extLst>
      <p:ext uri="{BB962C8B-B14F-4D97-AF65-F5344CB8AC3E}">
        <p14:creationId xmlns:p14="http://schemas.microsoft.com/office/powerpoint/2010/main" val="283444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31EF6-037D-484F-B931-7D94295708B1}"/>
              </a:ext>
            </a:extLst>
          </p:cNvPr>
          <p:cNvSpPr/>
          <p:nvPr/>
        </p:nvSpPr>
        <p:spPr>
          <a:xfrm>
            <a:off x="1" y="2434866"/>
            <a:ext cx="9144000" cy="442313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 name="TextBox 2">
            <a:extLst>
              <a:ext uri="{FF2B5EF4-FFF2-40B4-BE49-F238E27FC236}">
                <a16:creationId xmlns:a16="http://schemas.microsoft.com/office/drawing/2014/main" id="{022A2DF2-2AF6-0243-9289-D73E18C18FC5}"/>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Biosecurity</a:t>
            </a:r>
          </a:p>
        </p:txBody>
      </p:sp>
      <p:sp>
        <p:nvSpPr>
          <p:cNvPr id="13" name="TextBox 12">
            <a:extLst>
              <a:ext uri="{FF2B5EF4-FFF2-40B4-BE49-F238E27FC236}">
                <a16:creationId xmlns:a16="http://schemas.microsoft.com/office/drawing/2014/main" id="{966034BB-7EAE-5347-8A29-ED720C8EA981}"/>
              </a:ext>
            </a:extLst>
          </p:cNvPr>
          <p:cNvSpPr txBox="1"/>
          <p:nvPr/>
        </p:nvSpPr>
        <p:spPr>
          <a:xfrm>
            <a:off x="431800" y="1377023"/>
            <a:ext cx="4687886" cy="273357"/>
          </a:xfrm>
          <a:prstGeom prst="rect">
            <a:avLst/>
          </a:prstGeom>
          <a:noFill/>
        </p:spPr>
        <p:txBody>
          <a:bodyPr wrap="square" lIns="0" tIns="0" rIns="0" bIns="0" rtlCol="0" anchor="t" anchorCtr="0">
            <a:noAutofit/>
          </a:bodyPr>
          <a:lstStyle/>
          <a:p>
            <a:pPr marL="285750" indent="-285750">
              <a:spcAft>
                <a:spcPts val="1200"/>
              </a:spcAft>
              <a:buFont typeface="Arial" panose="020B0604020202020204" pitchFamily="34" charset="0"/>
              <a:buChar char="•"/>
            </a:pPr>
            <a:r>
              <a:rPr lang="en-GB" sz="1600" dirty="0" err="1">
                <a:solidFill>
                  <a:schemeClr val="tx1"/>
                </a:solidFill>
              </a:rPr>
              <a:t>Aerosol transmission (e.g. Hantavirus)</a:t>
            </a:r>
          </a:p>
        </p:txBody>
      </p:sp>
      <p:pic>
        <p:nvPicPr>
          <p:cNvPr id="9" name="Imagen 4">
            <a:extLst>
              <a:ext uri="{FF2B5EF4-FFF2-40B4-BE49-F238E27FC236}">
                <a16:creationId xmlns:a16="http://schemas.microsoft.com/office/drawing/2014/main" id="{5186A421-5F52-124C-BA1B-78F8DD195BDC}"/>
              </a:ext>
            </a:extLst>
          </p:cNvPr>
          <p:cNvPicPr>
            <a:picLocks noChangeAspect="1"/>
          </p:cNvPicPr>
          <p:nvPr/>
        </p:nvPicPr>
        <p:blipFill rotWithShape="1">
          <a:blip r:embed="rId2"/>
          <a:srcRect l="14994" r="20032"/>
          <a:stretch/>
        </p:blipFill>
        <p:spPr>
          <a:xfrm>
            <a:off x="4936354" y="3242001"/>
            <a:ext cx="3739334" cy="2808864"/>
          </a:xfrm>
          <a:prstGeom prst="roundRect">
            <a:avLst>
              <a:gd name="adj" fmla="val 4360"/>
            </a:avLst>
          </a:prstGeom>
          <a:ln w="19050">
            <a:solidFill>
              <a:schemeClr val="bg1"/>
            </a:solidFill>
          </a:ln>
          <a:effectLst>
            <a:outerShdw blurRad="50800" dist="38100" dir="5400000" algn="t" rotWithShape="0">
              <a:prstClr val="black">
                <a:alpha val="40000"/>
              </a:prstClr>
            </a:outerShdw>
          </a:effectLst>
        </p:spPr>
      </p:pic>
      <p:pic>
        <p:nvPicPr>
          <p:cNvPr id="16" name="Imagen 9">
            <a:extLst>
              <a:ext uri="{FF2B5EF4-FFF2-40B4-BE49-F238E27FC236}">
                <a16:creationId xmlns:a16="http://schemas.microsoft.com/office/drawing/2014/main" id="{FE7ED41E-3739-A84C-BEE9-E2C5636AE25E}"/>
              </a:ext>
            </a:extLst>
          </p:cNvPr>
          <p:cNvPicPr>
            <a:picLocks noChangeAspect="1"/>
          </p:cNvPicPr>
          <p:nvPr/>
        </p:nvPicPr>
        <p:blipFill>
          <a:blip r:embed="rId3"/>
          <a:stretch>
            <a:fillRect/>
          </a:stretch>
        </p:blipFill>
        <p:spPr>
          <a:xfrm>
            <a:off x="431800" y="3242001"/>
            <a:ext cx="4220970" cy="2808864"/>
          </a:xfrm>
          <a:prstGeom prst="roundRect">
            <a:avLst>
              <a:gd name="adj" fmla="val 4360"/>
            </a:avLst>
          </a:prstGeom>
          <a:ln w="19050">
            <a:solidFill>
              <a:schemeClr val="bg1"/>
            </a:solidFill>
          </a:ln>
          <a:effectLst>
            <a:outerShdw blurRad="50800" dist="38100" dir="5400000" algn="t" rotWithShape="0">
              <a:prstClr val="black">
                <a:alpha val="40000"/>
              </a:prstClr>
            </a:outerShdw>
          </a:effectLst>
        </p:spPr>
      </p:pic>
      <p:sp>
        <p:nvSpPr>
          <p:cNvPr id="18" name="TextBox 17">
            <a:extLst>
              <a:ext uri="{FF2B5EF4-FFF2-40B4-BE49-F238E27FC236}">
                <a16:creationId xmlns:a16="http://schemas.microsoft.com/office/drawing/2014/main" id="{6BA8BD49-284E-8A43-97E2-678E0149414C}"/>
              </a:ext>
            </a:extLst>
          </p:cNvPr>
          <p:cNvSpPr txBox="1"/>
          <p:nvPr/>
        </p:nvSpPr>
        <p:spPr>
          <a:xfrm>
            <a:off x="529645" y="5725680"/>
            <a:ext cx="1116275"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www.airgas.com</a:t>
            </a:r>
          </a:p>
        </p:txBody>
      </p:sp>
      <p:sp>
        <p:nvSpPr>
          <p:cNvPr id="19" name="TextBox 18">
            <a:extLst>
              <a:ext uri="{FF2B5EF4-FFF2-40B4-BE49-F238E27FC236}">
                <a16:creationId xmlns:a16="http://schemas.microsoft.com/office/drawing/2014/main" id="{E68EDB81-E7A3-C344-A73E-B02F06AE9A5E}"/>
              </a:ext>
            </a:extLst>
          </p:cNvPr>
          <p:cNvSpPr txBox="1"/>
          <p:nvPr/>
        </p:nvSpPr>
        <p:spPr>
          <a:xfrm>
            <a:off x="5037637" y="5725680"/>
            <a:ext cx="2679899"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http://www.nap.edu/read/18990/chapter/3#8</a:t>
            </a:r>
          </a:p>
        </p:txBody>
      </p:sp>
    </p:spTree>
    <p:extLst>
      <p:ext uri="{BB962C8B-B14F-4D97-AF65-F5344CB8AC3E}">
        <p14:creationId xmlns:p14="http://schemas.microsoft.com/office/powerpoint/2010/main" val="2051891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31EF6-037D-484F-B931-7D94295708B1}"/>
              </a:ext>
            </a:extLst>
          </p:cNvPr>
          <p:cNvSpPr/>
          <p:nvPr/>
        </p:nvSpPr>
        <p:spPr>
          <a:xfrm>
            <a:off x="1" y="2434866"/>
            <a:ext cx="9144000" cy="442313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11" name="Imagen 9">
            <a:extLst>
              <a:ext uri="{FF2B5EF4-FFF2-40B4-BE49-F238E27FC236}">
                <a16:creationId xmlns:a16="http://schemas.microsoft.com/office/drawing/2014/main" id="{DBBADA62-EDA6-6943-A0CE-87BA82997F45}"/>
              </a:ext>
            </a:extLst>
          </p:cNvPr>
          <p:cNvPicPr>
            <a:picLocks noChangeAspect="1"/>
          </p:cNvPicPr>
          <p:nvPr/>
        </p:nvPicPr>
        <p:blipFill rotWithShape="1">
          <a:blip r:embed="rId3"/>
          <a:srcRect l="4726" r="11633"/>
          <a:stretch/>
        </p:blipFill>
        <p:spPr>
          <a:xfrm>
            <a:off x="431801" y="3215321"/>
            <a:ext cx="4220970" cy="2835544"/>
          </a:xfrm>
          <a:prstGeom prst="roundRect">
            <a:avLst>
              <a:gd name="adj" fmla="val 4147"/>
            </a:avLst>
          </a:prstGeom>
          <a:ln w="19050">
            <a:solidFill>
              <a:schemeClr val="bg1"/>
            </a:solidFill>
          </a:ln>
          <a:effectLst>
            <a:outerShdw blurRad="50800" dist="38100" dir="5400000" algn="t" rotWithShape="0">
              <a:prstClr val="black">
                <a:alpha val="40000"/>
              </a:prstClr>
            </a:outerShdw>
          </a:effectLst>
        </p:spPr>
      </p:pic>
      <p:pic>
        <p:nvPicPr>
          <p:cNvPr id="15" name="Imagen 12">
            <a:extLst>
              <a:ext uri="{FF2B5EF4-FFF2-40B4-BE49-F238E27FC236}">
                <a16:creationId xmlns:a16="http://schemas.microsoft.com/office/drawing/2014/main" id="{551A08C6-C75B-4E4B-8811-AD202635FCC9}"/>
              </a:ext>
            </a:extLst>
          </p:cNvPr>
          <p:cNvPicPr>
            <a:picLocks noChangeAspect="1"/>
          </p:cNvPicPr>
          <p:nvPr/>
        </p:nvPicPr>
        <p:blipFill rotWithShape="1">
          <a:blip r:embed="rId4"/>
          <a:srcRect l="9294" r="13126"/>
          <a:stretch/>
        </p:blipFill>
        <p:spPr>
          <a:xfrm>
            <a:off x="4936353" y="3213121"/>
            <a:ext cx="3739334" cy="2835543"/>
          </a:xfrm>
          <a:prstGeom prst="roundRect">
            <a:avLst>
              <a:gd name="adj" fmla="val 4527"/>
            </a:avLst>
          </a:prstGeom>
          <a:ln w="19050">
            <a:solidFill>
              <a:schemeClr val="bg1"/>
            </a:solid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022A2DF2-2AF6-0243-9289-D73E18C18FC5}"/>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Biosecurity</a:t>
            </a:r>
          </a:p>
        </p:txBody>
      </p:sp>
      <p:sp>
        <p:nvSpPr>
          <p:cNvPr id="13" name="TextBox 12">
            <a:extLst>
              <a:ext uri="{FF2B5EF4-FFF2-40B4-BE49-F238E27FC236}">
                <a16:creationId xmlns:a16="http://schemas.microsoft.com/office/drawing/2014/main" id="{966034BB-7EAE-5347-8A29-ED720C8EA981}"/>
              </a:ext>
            </a:extLst>
          </p:cNvPr>
          <p:cNvSpPr txBox="1"/>
          <p:nvPr/>
        </p:nvSpPr>
        <p:spPr>
          <a:xfrm>
            <a:off x="431800" y="1377023"/>
            <a:ext cx="6227184" cy="273357"/>
          </a:xfrm>
          <a:prstGeom prst="rect">
            <a:avLst/>
          </a:prstGeom>
          <a:noFill/>
        </p:spPr>
        <p:txBody>
          <a:bodyPr wrap="square" lIns="0" tIns="0" rIns="0" bIns="0" rtlCol="0" anchor="t" anchorCtr="0">
            <a:noAutofit/>
          </a:bodyPr>
          <a:lstStyle/>
          <a:p>
            <a:pPr marL="285750" indent="-285750">
              <a:spcAft>
                <a:spcPts val="1200"/>
              </a:spcAft>
              <a:buFont typeface="Arial" panose="020B0604020202020204" pitchFamily="34" charset="0"/>
              <a:buChar char="•"/>
            </a:pPr>
            <a:r>
              <a:rPr lang="en-GB" sz="1600" dirty="0" err="1">
                <a:solidFill>
                  <a:schemeClr val="tx1"/>
                </a:solidFill>
              </a:rPr>
              <a:t>Transmission by highly infectious fluids (e.g. Filovirus)</a:t>
            </a:r>
          </a:p>
        </p:txBody>
      </p:sp>
      <p:sp>
        <p:nvSpPr>
          <p:cNvPr id="18" name="TextBox 17">
            <a:extLst>
              <a:ext uri="{FF2B5EF4-FFF2-40B4-BE49-F238E27FC236}">
                <a16:creationId xmlns:a16="http://schemas.microsoft.com/office/drawing/2014/main" id="{6BA8BD49-284E-8A43-97E2-678E0149414C}"/>
              </a:ext>
            </a:extLst>
          </p:cNvPr>
          <p:cNvSpPr txBox="1"/>
          <p:nvPr/>
        </p:nvSpPr>
        <p:spPr>
          <a:xfrm>
            <a:off x="529645" y="5725680"/>
            <a:ext cx="1234987"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www.mamaye.org</a:t>
            </a:r>
          </a:p>
        </p:txBody>
      </p:sp>
      <p:sp>
        <p:nvSpPr>
          <p:cNvPr id="19" name="TextBox 18">
            <a:extLst>
              <a:ext uri="{FF2B5EF4-FFF2-40B4-BE49-F238E27FC236}">
                <a16:creationId xmlns:a16="http://schemas.microsoft.com/office/drawing/2014/main" id="{E68EDB81-E7A3-C344-A73E-B02F06AE9A5E}"/>
              </a:ext>
            </a:extLst>
          </p:cNvPr>
          <p:cNvSpPr txBox="1"/>
          <p:nvPr/>
        </p:nvSpPr>
        <p:spPr>
          <a:xfrm>
            <a:off x="5037638" y="5725680"/>
            <a:ext cx="1737236"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www.globalbiodefense.com</a:t>
            </a:r>
          </a:p>
        </p:txBody>
      </p:sp>
    </p:spTree>
    <p:extLst>
      <p:ext uri="{BB962C8B-B14F-4D97-AF65-F5344CB8AC3E}">
        <p14:creationId xmlns:p14="http://schemas.microsoft.com/office/powerpoint/2010/main" val="1419849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31EF6-037D-484F-B931-7D94295708B1}"/>
              </a:ext>
            </a:extLst>
          </p:cNvPr>
          <p:cNvSpPr/>
          <p:nvPr/>
        </p:nvSpPr>
        <p:spPr>
          <a:xfrm>
            <a:off x="0" y="1183341"/>
            <a:ext cx="9144000" cy="5674658"/>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11" name="Picture 2" descr="https://i1.wp.com/ep01.epimg.net/politica/imagenes/2014/10/08/actualidad/1412790640_746525_1412794734_sumario_normal.jpg">
            <a:extLst>
              <a:ext uri="{FF2B5EF4-FFF2-40B4-BE49-F238E27FC236}">
                <a16:creationId xmlns:a16="http://schemas.microsoft.com/office/drawing/2014/main" id="{7B9645FE-C0D4-FB40-B770-A51EBC7AE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687" y="1421926"/>
            <a:ext cx="5160626" cy="5197488"/>
          </a:xfrm>
          <a:prstGeom prst="roundRect">
            <a:avLst>
              <a:gd name="adj" fmla="val 3117"/>
            </a:avLst>
          </a:prstGeom>
          <a:noFill/>
          <a:ln w="1905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6A3CF488-824B-1540-9371-3D322EC73CCC}"/>
              </a:ext>
            </a:extLst>
          </p:cNvPr>
          <p:cNvSpPr/>
          <p:nvPr/>
        </p:nvSpPr>
        <p:spPr>
          <a:xfrm>
            <a:off x="4359863" y="3986865"/>
            <a:ext cx="1574692" cy="1687794"/>
          </a:xfrm>
          <a:custGeom>
            <a:avLst/>
            <a:gdLst>
              <a:gd name="connsiteX0" fmla="*/ 0 w 1325013"/>
              <a:gd name="connsiteY0" fmla="*/ 0 h 1687794"/>
              <a:gd name="connsiteX1" fmla="*/ 1325013 w 1325013"/>
              <a:gd name="connsiteY1" fmla="*/ 0 h 1687794"/>
              <a:gd name="connsiteX2" fmla="*/ 1325013 w 1325013"/>
              <a:gd name="connsiteY2" fmla="*/ 1687794 h 1687794"/>
              <a:gd name="connsiteX3" fmla="*/ 0 w 1325013"/>
              <a:gd name="connsiteY3" fmla="*/ 1687794 h 1687794"/>
              <a:gd name="connsiteX4" fmla="*/ 0 w 1325013"/>
              <a:gd name="connsiteY4" fmla="*/ 0 h 1687794"/>
              <a:gd name="connsiteX0" fmla="*/ 0 w 1333105"/>
              <a:gd name="connsiteY0" fmla="*/ 0 h 1687794"/>
              <a:gd name="connsiteX1" fmla="*/ 1325013 w 1333105"/>
              <a:gd name="connsiteY1" fmla="*/ 0 h 1687794"/>
              <a:gd name="connsiteX2" fmla="*/ 1333105 w 1333105"/>
              <a:gd name="connsiteY2" fmla="*/ 1097075 h 1687794"/>
              <a:gd name="connsiteX3" fmla="*/ 0 w 1333105"/>
              <a:gd name="connsiteY3" fmla="*/ 1687794 h 1687794"/>
              <a:gd name="connsiteX4" fmla="*/ 0 w 1333105"/>
              <a:gd name="connsiteY4" fmla="*/ 0 h 1687794"/>
              <a:gd name="connsiteX0" fmla="*/ 0 w 1430738"/>
              <a:gd name="connsiteY0" fmla="*/ 0 h 1687794"/>
              <a:gd name="connsiteX1" fmla="*/ 1325013 w 1430738"/>
              <a:gd name="connsiteY1" fmla="*/ 0 h 1687794"/>
              <a:gd name="connsiteX2" fmla="*/ 1328839 w 1430738"/>
              <a:gd name="connsiteY2" fmla="*/ 350466 h 1687794"/>
              <a:gd name="connsiteX3" fmla="*/ 1333105 w 1430738"/>
              <a:gd name="connsiteY3" fmla="*/ 1097075 h 1687794"/>
              <a:gd name="connsiteX4" fmla="*/ 0 w 1430738"/>
              <a:gd name="connsiteY4" fmla="*/ 1687794 h 1687794"/>
              <a:gd name="connsiteX5" fmla="*/ 0 w 1430738"/>
              <a:gd name="connsiteY5" fmla="*/ 0 h 1687794"/>
              <a:gd name="connsiteX0" fmla="*/ 0 w 1468281"/>
              <a:gd name="connsiteY0" fmla="*/ 0 h 1687794"/>
              <a:gd name="connsiteX1" fmla="*/ 1325013 w 1468281"/>
              <a:gd name="connsiteY1" fmla="*/ 0 h 1687794"/>
              <a:gd name="connsiteX2" fmla="*/ 1328839 w 1468281"/>
              <a:gd name="connsiteY2" fmla="*/ 350466 h 1687794"/>
              <a:gd name="connsiteX3" fmla="*/ 1381657 w 1468281"/>
              <a:gd name="connsiteY3" fmla="*/ 1210364 h 1687794"/>
              <a:gd name="connsiteX4" fmla="*/ 0 w 1468281"/>
              <a:gd name="connsiteY4" fmla="*/ 1687794 h 1687794"/>
              <a:gd name="connsiteX5" fmla="*/ 0 w 1468281"/>
              <a:gd name="connsiteY5" fmla="*/ 0 h 1687794"/>
              <a:gd name="connsiteX0" fmla="*/ 0 w 1606359"/>
              <a:gd name="connsiteY0" fmla="*/ 0 h 1687794"/>
              <a:gd name="connsiteX1" fmla="*/ 1325013 w 1606359"/>
              <a:gd name="connsiteY1" fmla="*/ 0 h 1687794"/>
              <a:gd name="connsiteX2" fmla="*/ 1328839 w 1606359"/>
              <a:gd name="connsiteY2" fmla="*/ 350466 h 1687794"/>
              <a:gd name="connsiteX3" fmla="*/ 1543498 w 1606359"/>
              <a:gd name="connsiteY3" fmla="*/ 1088983 h 1687794"/>
              <a:gd name="connsiteX4" fmla="*/ 0 w 1606359"/>
              <a:gd name="connsiteY4" fmla="*/ 1687794 h 1687794"/>
              <a:gd name="connsiteX5" fmla="*/ 0 w 1606359"/>
              <a:gd name="connsiteY5" fmla="*/ 0 h 1687794"/>
              <a:gd name="connsiteX0" fmla="*/ 0 w 1558422"/>
              <a:gd name="connsiteY0" fmla="*/ 0 h 1687794"/>
              <a:gd name="connsiteX1" fmla="*/ 1325013 w 1558422"/>
              <a:gd name="connsiteY1" fmla="*/ 0 h 1687794"/>
              <a:gd name="connsiteX2" fmla="*/ 1328839 w 1558422"/>
              <a:gd name="connsiteY2" fmla="*/ 350466 h 1687794"/>
              <a:gd name="connsiteX3" fmla="*/ 1543498 w 1558422"/>
              <a:gd name="connsiteY3" fmla="*/ 1088983 h 1687794"/>
              <a:gd name="connsiteX4" fmla="*/ 0 w 1558422"/>
              <a:gd name="connsiteY4" fmla="*/ 1687794 h 1687794"/>
              <a:gd name="connsiteX5" fmla="*/ 0 w 1558422"/>
              <a:gd name="connsiteY5" fmla="*/ 0 h 1687794"/>
              <a:gd name="connsiteX0" fmla="*/ 0 w 1557173"/>
              <a:gd name="connsiteY0" fmla="*/ 0 h 1687794"/>
              <a:gd name="connsiteX1" fmla="*/ 1325013 w 1557173"/>
              <a:gd name="connsiteY1" fmla="*/ 0 h 1687794"/>
              <a:gd name="connsiteX2" fmla="*/ 1296471 w 1557173"/>
              <a:gd name="connsiteY2" fmla="*/ 407110 h 1687794"/>
              <a:gd name="connsiteX3" fmla="*/ 1543498 w 1557173"/>
              <a:gd name="connsiteY3" fmla="*/ 1088983 h 1687794"/>
              <a:gd name="connsiteX4" fmla="*/ 0 w 1557173"/>
              <a:gd name="connsiteY4" fmla="*/ 1687794 h 1687794"/>
              <a:gd name="connsiteX5" fmla="*/ 0 w 1557173"/>
              <a:gd name="connsiteY5" fmla="*/ 0 h 1687794"/>
              <a:gd name="connsiteX0" fmla="*/ 0 w 1557173"/>
              <a:gd name="connsiteY0" fmla="*/ 0 h 1687794"/>
              <a:gd name="connsiteX1" fmla="*/ 1325013 w 1557173"/>
              <a:gd name="connsiteY1" fmla="*/ 0 h 1687794"/>
              <a:gd name="connsiteX2" fmla="*/ 1296471 w 1557173"/>
              <a:gd name="connsiteY2" fmla="*/ 407110 h 1687794"/>
              <a:gd name="connsiteX3" fmla="*/ 1543498 w 1557173"/>
              <a:gd name="connsiteY3" fmla="*/ 1088983 h 1687794"/>
              <a:gd name="connsiteX4" fmla="*/ 0 w 1557173"/>
              <a:gd name="connsiteY4" fmla="*/ 1687794 h 1687794"/>
              <a:gd name="connsiteX5" fmla="*/ 0 w 1557173"/>
              <a:gd name="connsiteY5" fmla="*/ 0 h 1687794"/>
              <a:gd name="connsiteX0" fmla="*/ 0 w 1557173"/>
              <a:gd name="connsiteY0" fmla="*/ 0 h 1687794"/>
              <a:gd name="connsiteX1" fmla="*/ 1325013 w 1557173"/>
              <a:gd name="connsiteY1" fmla="*/ 0 h 1687794"/>
              <a:gd name="connsiteX2" fmla="*/ 1296471 w 1557173"/>
              <a:gd name="connsiteY2" fmla="*/ 407110 h 1687794"/>
              <a:gd name="connsiteX3" fmla="*/ 1543498 w 1557173"/>
              <a:gd name="connsiteY3" fmla="*/ 1088983 h 1687794"/>
              <a:gd name="connsiteX4" fmla="*/ 0 w 1557173"/>
              <a:gd name="connsiteY4" fmla="*/ 1687794 h 1687794"/>
              <a:gd name="connsiteX5" fmla="*/ 0 w 1557173"/>
              <a:gd name="connsiteY5" fmla="*/ 0 h 1687794"/>
              <a:gd name="connsiteX0" fmla="*/ 0 w 1557173"/>
              <a:gd name="connsiteY0" fmla="*/ 0 h 1687794"/>
              <a:gd name="connsiteX1" fmla="*/ 1325013 w 1557173"/>
              <a:gd name="connsiteY1" fmla="*/ 0 h 1687794"/>
              <a:gd name="connsiteX2" fmla="*/ 1296471 w 1557173"/>
              <a:gd name="connsiteY2" fmla="*/ 407110 h 1687794"/>
              <a:gd name="connsiteX3" fmla="*/ 1543498 w 1557173"/>
              <a:gd name="connsiteY3" fmla="*/ 1088983 h 1687794"/>
              <a:gd name="connsiteX4" fmla="*/ 0 w 1557173"/>
              <a:gd name="connsiteY4" fmla="*/ 1687794 h 1687794"/>
              <a:gd name="connsiteX5" fmla="*/ 0 w 1557173"/>
              <a:gd name="connsiteY5" fmla="*/ 0 h 1687794"/>
              <a:gd name="connsiteX0" fmla="*/ 0 w 1565418"/>
              <a:gd name="connsiteY0" fmla="*/ 0 h 1687794"/>
              <a:gd name="connsiteX1" fmla="*/ 1325013 w 1565418"/>
              <a:gd name="connsiteY1" fmla="*/ 0 h 1687794"/>
              <a:gd name="connsiteX2" fmla="*/ 1442127 w 1565418"/>
              <a:gd name="connsiteY2" fmla="*/ 471846 h 1687794"/>
              <a:gd name="connsiteX3" fmla="*/ 1543498 w 1565418"/>
              <a:gd name="connsiteY3" fmla="*/ 1088983 h 1687794"/>
              <a:gd name="connsiteX4" fmla="*/ 0 w 1565418"/>
              <a:gd name="connsiteY4" fmla="*/ 1687794 h 1687794"/>
              <a:gd name="connsiteX5" fmla="*/ 0 w 1565418"/>
              <a:gd name="connsiteY5" fmla="*/ 0 h 1687794"/>
              <a:gd name="connsiteX0" fmla="*/ 0 w 1574692"/>
              <a:gd name="connsiteY0" fmla="*/ 0 h 1687794"/>
              <a:gd name="connsiteX1" fmla="*/ 1325013 w 1574692"/>
              <a:gd name="connsiteY1" fmla="*/ 0 h 1687794"/>
              <a:gd name="connsiteX2" fmla="*/ 1442127 w 1574692"/>
              <a:gd name="connsiteY2" fmla="*/ 471846 h 1687794"/>
              <a:gd name="connsiteX3" fmla="*/ 1543498 w 1574692"/>
              <a:gd name="connsiteY3" fmla="*/ 1088983 h 1687794"/>
              <a:gd name="connsiteX4" fmla="*/ 0 w 1574692"/>
              <a:gd name="connsiteY4" fmla="*/ 1687794 h 1687794"/>
              <a:gd name="connsiteX5" fmla="*/ 0 w 1574692"/>
              <a:gd name="connsiteY5" fmla="*/ 0 h 1687794"/>
              <a:gd name="connsiteX0" fmla="*/ 0 w 1574692"/>
              <a:gd name="connsiteY0" fmla="*/ 0 h 1687794"/>
              <a:gd name="connsiteX1" fmla="*/ 1325013 w 1574692"/>
              <a:gd name="connsiteY1" fmla="*/ 0 h 1687794"/>
              <a:gd name="connsiteX2" fmla="*/ 1442127 w 1574692"/>
              <a:gd name="connsiteY2" fmla="*/ 471846 h 1687794"/>
              <a:gd name="connsiteX3" fmla="*/ 1543498 w 1574692"/>
              <a:gd name="connsiteY3" fmla="*/ 1088983 h 1687794"/>
              <a:gd name="connsiteX4" fmla="*/ 0 w 1574692"/>
              <a:gd name="connsiteY4" fmla="*/ 1687794 h 1687794"/>
              <a:gd name="connsiteX5" fmla="*/ 0 w 1574692"/>
              <a:gd name="connsiteY5" fmla="*/ 0 h 1687794"/>
              <a:gd name="connsiteX0" fmla="*/ 0 w 1574692"/>
              <a:gd name="connsiteY0" fmla="*/ 0 h 1687794"/>
              <a:gd name="connsiteX1" fmla="*/ 1325013 w 1574692"/>
              <a:gd name="connsiteY1" fmla="*/ 0 h 1687794"/>
              <a:gd name="connsiteX2" fmla="*/ 1442127 w 1574692"/>
              <a:gd name="connsiteY2" fmla="*/ 471846 h 1687794"/>
              <a:gd name="connsiteX3" fmla="*/ 1543498 w 1574692"/>
              <a:gd name="connsiteY3" fmla="*/ 1088983 h 1687794"/>
              <a:gd name="connsiteX4" fmla="*/ 641015 w 1574692"/>
              <a:gd name="connsiteY4" fmla="*/ 1434799 h 1687794"/>
              <a:gd name="connsiteX5" fmla="*/ 0 w 1574692"/>
              <a:gd name="connsiteY5" fmla="*/ 1687794 h 1687794"/>
              <a:gd name="connsiteX6" fmla="*/ 0 w 1574692"/>
              <a:gd name="connsiteY6" fmla="*/ 0 h 1687794"/>
              <a:gd name="connsiteX0" fmla="*/ 0 w 1574692"/>
              <a:gd name="connsiteY0" fmla="*/ 0 h 1687794"/>
              <a:gd name="connsiteX1" fmla="*/ 1325013 w 1574692"/>
              <a:gd name="connsiteY1" fmla="*/ 0 h 1687794"/>
              <a:gd name="connsiteX2" fmla="*/ 1442127 w 1574692"/>
              <a:gd name="connsiteY2" fmla="*/ 471846 h 1687794"/>
              <a:gd name="connsiteX3" fmla="*/ 1543498 w 1574692"/>
              <a:gd name="connsiteY3" fmla="*/ 1088983 h 1687794"/>
              <a:gd name="connsiteX4" fmla="*/ 754303 w 1574692"/>
              <a:gd name="connsiteY4" fmla="*/ 1677560 h 1687794"/>
              <a:gd name="connsiteX5" fmla="*/ 0 w 1574692"/>
              <a:gd name="connsiteY5" fmla="*/ 1687794 h 1687794"/>
              <a:gd name="connsiteX6" fmla="*/ 0 w 1574692"/>
              <a:gd name="connsiteY6" fmla="*/ 0 h 16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4692" h="1687794">
                <a:moveTo>
                  <a:pt x="0" y="0"/>
                </a:moveTo>
                <a:lnTo>
                  <a:pt x="1325013" y="0"/>
                </a:lnTo>
                <a:cubicBezTo>
                  <a:pt x="1408921" y="325448"/>
                  <a:pt x="1384134" y="256632"/>
                  <a:pt x="1442127" y="471846"/>
                </a:cubicBezTo>
                <a:cubicBezTo>
                  <a:pt x="1524397" y="695152"/>
                  <a:pt x="1627406" y="728531"/>
                  <a:pt x="1543498" y="1088983"/>
                </a:cubicBezTo>
                <a:lnTo>
                  <a:pt x="754303" y="1677560"/>
                </a:lnTo>
                <a:lnTo>
                  <a:pt x="0" y="168779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ectangle 16">
            <a:extLst>
              <a:ext uri="{FF2B5EF4-FFF2-40B4-BE49-F238E27FC236}">
                <a16:creationId xmlns:a16="http://schemas.microsoft.com/office/drawing/2014/main" id="{D7FD785C-BA16-2042-AE39-AC117D0C7D40}"/>
              </a:ext>
            </a:extLst>
          </p:cNvPr>
          <p:cNvSpPr/>
          <p:nvPr/>
        </p:nvSpPr>
        <p:spPr>
          <a:xfrm>
            <a:off x="2490602" y="5127842"/>
            <a:ext cx="423604"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Rectangle 1">
            <a:extLst>
              <a:ext uri="{FF2B5EF4-FFF2-40B4-BE49-F238E27FC236}">
                <a16:creationId xmlns:a16="http://schemas.microsoft.com/office/drawing/2014/main" id="{3F0530D6-165B-EE48-9532-A2A282A6C65F}"/>
              </a:ext>
            </a:extLst>
          </p:cNvPr>
          <p:cNvSpPr/>
          <p:nvPr/>
        </p:nvSpPr>
        <p:spPr>
          <a:xfrm>
            <a:off x="2083981" y="1540240"/>
            <a:ext cx="4954772" cy="86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 name="TextBox 2">
            <a:extLst>
              <a:ext uri="{FF2B5EF4-FFF2-40B4-BE49-F238E27FC236}">
                <a16:creationId xmlns:a16="http://schemas.microsoft.com/office/drawing/2014/main" id="{022A2DF2-2AF6-0243-9289-D73E18C18FC5}"/>
              </a:ext>
            </a:extLst>
          </p:cNvPr>
          <p:cNvSpPr txBox="1"/>
          <p:nvPr/>
        </p:nvSpPr>
        <p:spPr>
          <a:xfrm>
            <a:off x="431800" y="379681"/>
            <a:ext cx="370582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Biosecurity</a:t>
            </a:r>
          </a:p>
        </p:txBody>
      </p:sp>
      <p:sp>
        <p:nvSpPr>
          <p:cNvPr id="6" name="TextBox 5">
            <a:extLst>
              <a:ext uri="{FF2B5EF4-FFF2-40B4-BE49-F238E27FC236}">
                <a16:creationId xmlns:a16="http://schemas.microsoft.com/office/drawing/2014/main" id="{1B543442-9A1E-624B-B546-0E4E5C6E272F}"/>
              </a:ext>
            </a:extLst>
          </p:cNvPr>
          <p:cNvSpPr txBox="1"/>
          <p:nvPr/>
        </p:nvSpPr>
        <p:spPr>
          <a:xfrm>
            <a:off x="2150643" y="1540240"/>
            <a:ext cx="2215793" cy="184666"/>
          </a:xfrm>
          <a:prstGeom prst="rect">
            <a:avLst/>
          </a:prstGeom>
          <a:solidFill>
            <a:schemeClr val="bg1"/>
          </a:solidFill>
        </p:spPr>
        <p:txBody>
          <a:bodyPr wrap="square" lIns="0" tIns="0" rIns="0" bIns="0" rtlCol="0">
            <a:spAutoFit/>
          </a:bodyPr>
          <a:lstStyle/>
          <a:p>
            <a:r>
              <a:rPr lang="en-GB" sz="1200" b="1" dirty="0" err="1">
                <a:solidFill>
                  <a:schemeClr val="tx1"/>
                </a:solidFill>
              </a:rPr>
              <a:t>BIOSECURITY EQUIPMENT</a:t>
            </a:r>
          </a:p>
        </p:txBody>
      </p:sp>
      <p:sp>
        <p:nvSpPr>
          <p:cNvPr id="7" name="TextBox 6">
            <a:extLst>
              <a:ext uri="{FF2B5EF4-FFF2-40B4-BE49-F238E27FC236}">
                <a16:creationId xmlns:a16="http://schemas.microsoft.com/office/drawing/2014/main" id="{1AE61F7B-9A5D-2E4D-90B9-D4F335720EBD}"/>
              </a:ext>
            </a:extLst>
          </p:cNvPr>
          <p:cNvSpPr txBox="1"/>
          <p:nvPr/>
        </p:nvSpPr>
        <p:spPr>
          <a:xfrm>
            <a:off x="2150642" y="1774156"/>
            <a:ext cx="4476986" cy="553998"/>
          </a:xfrm>
          <a:prstGeom prst="rect">
            <a:avLst/>
          </a:prstGeom>
          <a:solidFill>
            <a:schemeClr val="bg1"/>
          </a:solidFill>
        </p:spPr>
        <p:txBody>
          <a:bodyPr wrap="square" lIns="0" tIns="0" rIns="0" bIns="0" rtlCol="0">
            <a:spAutoFit/>
          </a:bodyPr>
          <a:lstStyle/>
          <a:p>
            <a:r>
              <a:rPr lang="en-GB" sz="1200" dirty="0" err="1">
                <a:solidFill>
                  <a:schemeClr val="tx1"/>
                </a:solidFill>
              </a:rPr>
              <a:t>Protection measures in biosecurity levels.</a:t>
            </a:r>
          </a:p>
          <a:p>
            <a:r>
              <a:rPr lang="en-GB" sz="1200" dirty="0" err="1">
                <a:solidFill>
                  <a:schemeClr val="tx1"/>
                </a:solidFill>
              </a:rPr>
              <a:t>Regulations determine that to handle live virus samples</a:t>
            </a:r>
          </a:p>
          <a:p>
            <a:r>
              <a:rPr lang="en-GB" sz="1200" dirty="0" err="1">
                <a:solidFill>
                  <a:schemeClr val="tx1"/>
                </a:solidFill>
              </a:rPr>
              <a:t>(such as Ebola), level 4 is necessary.</a:t>
            </a:r>
          </a:p>
        </p:txBody>
      </p:sp>
      <p:sp>
        <p:nvSpPr>
          <p:cNvPr id="8" name="TextBox 7">
            <a:extLst>
              <a:ext uri="{FF2B5EF4-FFF2-40B4-BE49-F238E27FC236}">
                <a16:creationId xmlns:a16="http://schemas.microsoft.com/office/drawing/2014/main" id="{4F0D46D5-9C2D-3F40-949F-CACF2028B2C9}"/>
              </a:ext>
            </a:extLst>
          </p:cNvPr>
          <p:cNvSpPr txBox="1"/>
          <p:nvPr/>
        </p:nvSpPr>
        <p:spPr>
          <a:xfrm>
            <a:off x="2055630" y="2490082"/>
            <a:ext cx="1233376" cy="184666"/>
          </a:xfrm>
          <a:prstGeom prst="rect">
            <a:avLst/>
          </a:prstGeom>
          <a:solidFill>
            <a:schemeClr val="bg1"/>
          </a:solidFill>
        </p:spPr>
        <p:txBody>
          <a:bodyPr wrap="square" lIns="0" tIns="0" rIns="0" bIns="0" rtlCol="0">
            <a:spAutoFit/>
          </a:bodyPr>
          <a:lstStyle/>
          <a:p>
            <a:r>
              <a:rPr lang="en-GB" sz="1200" b="1" dirty="0" err="1">
                <a:solidFill>
                  <a:schemeClr val="tx1"/>
                </a:solidFill>
              </a:rPr>
              <a:t>LEVEL 2</a:t>
            </a:r>
          </a:p>
        </p:txBody>
      </p:sp>
      <p:sp>
        <p:nvSpPr>
          <p:cNvPr id="9" name="TextBox 8">
            <a:extLst>
              <a:ext uri="{FF2B5EF4-FFF2-40B4-BE49-F238E27FC236}">
                <a16:creationId xmlns:a16="http://schemas.microsoft.com/office/drawing/2014/main" id="{08434F4A-20C3-7147-A29F-CCB37A335EA7}"/>
              </a:ext>
            </a:extLst>
          </p:cNvPr>
          <p:cNvSpPr txBox="1"/>
          <p:nvPr/>
        </p:nvSpPr>
        <p:spPr>
          <a:xfrm>
            <a:off x="4451499" y="2490082"/>
            <a:ext cx="1233376" cy="184666"/>
          </a:xfrm>
          <a:prstGeom prst="rect">
            <a:avLst/>
          </a:prstGeom>
          <a:solidFill>
            <a:schemeClr val="bg1"/>
          </a:solidFill>
        </p:spPr>
        <p:txBody>
          <a:bodyPr wrap="square" lIns="0" tIns="0" rIns="0" bIns="0" rtlCol="0">
            <a:spAutoFit/>
          </a:bodyPr>
          <a:lstStyle/>
          <a:p>
            <a:r>
              <a:rPr lang="en-GB" sz="1200" b="1" dirty="0" err="1">
                <a:solidFill>
                  <a:schemeClr val="tx1"/>
                </a:solidFill>
              </a:rPr>
              <a:t>LEVEL 4</a:t>
            </a:r>
          </a:p>
        </p:txBody>
      </p:sp>
      <p:sp>
        <p:nvSpPr>
          <p:cNvPr id="10" name="TextBox 9">
            <a:extLst>
              <a:ext uri="{FF2B5EF4-FFF2-40B4-BE49-F238E27FC236}">
                <a16:creationId xmlns:a16="http://schemas.microsoft.com/office/drawing/2014/main" id="{3F5635C1-3798-3544-9AB4-6C7C4FC4FAA7}"/>
              </a:ext>
            </a:extLst>
          </p:cNvPr>
          <p:cNvSpPr txBox="1"/>
          <p:nvPr/>
        </p:nvSpPr>
        <p:spPr>
          <a:xfrm>
            <a:off x="2317416" y="2760590"/>
            <a:ext cx="833563" cy="184666"/>
          </a:xfrm>
          <a:prstGeom prst="rect">
            <a:avLst/>
          </a:prstGeom>
          <a:solidFill>
            <a:schemeClr val="bg1"/>
          </a:solidFill>
        </p:spPr>
        <p:txBody>
          <a:bodyPr wrap="square" lIns="0" tIns="0" rIns="0" bIns="0" rtlCol="0">
            <a:spAutoFit/>
          </a:bodyPr>
          <a:lstStyle/>
          <a:p>
            <a:pPr algn="r"/>
            <a:r>
              <a:rPr lang="en-GB" sz="1200" dirty="0" err="1">
                <a:solidFill>
                  <a:schemeClr val="tx1"/>
                </a:solidFill>
              </a:rPr>
              <a:t>Goggles</a:t>
            </a:r>
          </a:p>
        </p:txBody>
      </p:sp>
      <p:sp>
        <p:nvSpPr>
          <p:cNvPr id="12" name="TextBox 11">
            <a:extLst>
              <a:ext uri="{FF2B5EF4-FFF2-40B4-BE49-F238E27FC236}">
                <a16:creationId xmlns:a16="http://schemas.microsoft.com/office/drawing/2014/main" id="{CB3F49E2-2BB3-674D-AEE1-2D0BA6A17630}"/>
              </a:ext>
            </a:extLst>
          </p:cNvPr>
          <p:cNvSpPr txBox="1"/>
          <p:nvPr/>
        </p:nvSpPr>
        <p:spPr>
          <a:xfrm>
            <a:off x="2116175" y="3063901"/>
            <a:ext cx="986565" cy="369332"/>
          </a:xfrm>
          <a:prstGeom prst="rect">
            <a:avLst/>
          </a:prstGeom>
          <a:solidFill>
            <a:schemeClr val="bg1"/>
          </a:solidFill>
        </p:spPr>
        <p:txBody>
          <a:bodyPr wrap="square" lIns="0" tIns="0" rIns="0" bIns="0" rtlCol="0">
            <a:spAutoFit/>
          </a:bodyPr>
          <a:lstStyle/>
          <a:p>
            <a:r>
              <a:rPr lang="en-GB" sz="1200" dirty="0">
                <a:solidFill>
                  <a:schemeClr val="tx1"/>
                </a:solidFill>
              </a:rPr>
              <a:t>Gloves or double gloves</a:t>
            </a:r>
          </a:p>
        </p:txBody>
      </p:sp>
      <p:sp>
        <p:nvSpPr>
          <p:cNvPr id="13" name="TextBox 12">
            <a:extLst>
              <a:ext uri="{FF2B5EF4-FFF2-40B4-BE49-F238E27FC236}">
                <a16:creationId xmlns:a16="http://schemas.microsoft.com/office/drawing/2014/main" id="{E8010786-D818-5E42-ABB9-4857293EAE52}"/>
              </a:ext>
            </a:extLst>
          </p:cNvPr>
          <p:cNvSpPr txBox="1"/>
          <p:nvPr/>
        </p:nvSpPr>
        <p:spPr>
          <a:xfrm>
            <a:off x="2055631" y="4188204"/>
            <a:ext cx="738370" cy="184666"/>
          </a:xfrm>
          <a:prstGeom prst="rect">
            <a:avLst/>
          </a:prstGeom>
          <a:solidFill>
            <a:schemeClr val="bg1"/>
          </a:solidFill>
        </p:spPr>
        <p:txBody>
          <a:bodyPr wrap="square" lIns="0" tIns="0" rIns="0" bIns="0" rtlCol="0">
            <a:spAutoFit/>
          </a:bodyPr>
          <a:lstStyle/>
          <a:p>
            <a:pPr algn="r"/>
            <a:r>
              <a:rPr lang="en-GB" sz="1200" dirty="0" err="1">
                <a:solidFill>
                  <a:schemeClr val="tx1"/>
                </a:solidFill>
              </a:rPr>
              <a:t>Mask</a:t>
            </a:r>
          </a:p>
        </p:txBody>
      </p:sp>
      <p:sp>
        <p:nvSpPr>
          <p:cNvPr id="14" name="TextBox 13">
            <a:extLst>
              <a:ext uri="{FF2B5EF4-FFF2-40B4-BE49-F238E27FC236}">
                <a16:creationId xmlns:a16="http://schemas.microsoft.com/office/drawing/2014/main" id="{74F3EBB1-1442-D74F-9783-8C8ABE02BC65}"/>
              </a:ext>
            </a:extLst>
          </p:cNvPr>
          <p:cNvSpPr txBox="1"/>
          <p:nvPr/>
        </p:nvSpPr>
        <p:spPr>
          <a:xfrm>
            <a:off x="2116175" y="4603071"/>
            <a:ext cx="830226" cy="184666"/>
          </a:xfrm>
          <a:prstGeom prst="rect">
            <a:avLst/>
          </a:prstGeom>
          <a:solidFill>
            <a:schemeClr val="bg1"/>
          </a:solidFill>
        </p:spPr>
        <p:txBody>
          <a:bodyPr wrap="square" lIns="0" tIns="0" rIns="0" bIns="0" rtlCol="0">
            <a:spAutoFit/>
          </a:bodyPr>
          <a:lstStyle/>
          <a:p>
            <a:pPr algn="r"/>
            <a:r>
              <a:rPr lang="en-GB" sz="1200" dirty="0" err="1">
                <a:solidFill>
                  <a:schemeClr val="tx1"/>
                </a:solidFill>
              </a:rPr>
              <a:t>Cap</a:t>
            </a:r>
          </a:p>
        </p:txBody>
      </p:sp>
      <p:sp>
        <p:nvSpPr>
          <p:cNvPr id="15" name="TextBox 14">
            <a:extLst>
              <a:ext uri="{FF2B5EF4-FFF2-40B4-BE49-F238E27FC236}">
                <a16:creationId xmlns:a16="http://schemas.microsoft.com/office/drawing/2014/main" id="{8888C824-BE4B-7C43-BC2C-4CA4A7439B88}"/>
              </a:ext>
            </a:extLst>
          </p:cNvPr>
          <p:cNvSpPr txBox="1"/>
          <p:nvPr/>
        </p:nvSpPr>
        <p:spPr>
          <a:xfrm>
            <a:off x="2367501" y="5265709"/>
            <a:ext cx="1034804" cy="553998"/>
          </a:xfrm>
          <a:prstGeom prst="rect">
            <a:avLst/>
          </a:prstGeom>
          <a:solidFill>
            <a:schemeClr val="bg1"/>
          </a:solidFill>
        </p:spPr>
        <p:txBody>
          <a:bodyPr wrap="square" lIns="0" tIns="0" rIns="0" bIns="0" rtlCol="0">
            <a:spAutoFit/>
          </a:bodyPr>
          <a:lstStyle/>
          <a:p>
            <a:r>
              <a:rPr lang="en-GB" sz="1200" dirty="0" err="1">
                <a:solidFill>
                  <a:schemeClr val="tx1"/>
                </a:solidFill>
              </a:rPr>
              <a:t>Protective clothing (coverall)</a:t>
            </a:r>
          </a:p>
        </p:txBody>
      </p:sp>
      <p:sp>
        <p:nvSpPr>
          <p:cNvPr id="18" name="TextBox 17">
            <a:extLst>
              <a:ext uri="{FF2B5EF4-FFF2-40B4-BE49-F238E27FC236}">
                <a16:creationId xmlns:a16="http://schemas.microsoft.com/office/drawing/2014/main" id="{53E1B6A2-6F5C-E147-9CBE-CCEDD65B9B26}"/>
              </a:ext>
            </a:extLst>
          </p:cNvPr>
          <p:cNvSpPr txBox="1"/>
          <p:nvPr/>
        </p:nvSpPr>
        <p:spPr>
          <a:xfrm>
            <a:off x="2150642" y="5997405"/>
            <a:ext cx="966875" cy="184666"/>
          </a:xfrm>
          <a:prstGeom prst="rect">
            <a:avLst/>
          </a:prstGeom>
          <a:solidFill>
            <a:schemeClr val="bg1"/>
          </a:solidFill>
        </p:spPr>
        <p:txBody>
          <a:bodyPr wrap="square" lIns="0" tIns="0" rIns="0" bIns="0" rtlCol="0">
            <a:spAutoFit/>
          </a:bodyPr>
          <a:lstStyle/>
          <a:p>
            <a:pPr algn="r"/>
            <a:r>
              <a:rPr lang="en-GB" sz="1200" dirty="0" err="1">
                <a:solidFill>
                  <a:schemeClr val="tx1"/>
                </a:solidFill>
              </a:rPr>
              <a:t>Gaiters</a:t>
            </a:r>
          </a:p>
        </p:txBody>
      </p:sp>
      <p:sp>
        <p:nvSpPr>
          <p:cNvPr id="19" name="TextBox 18">
            <a:extLst>
              <a:ext uri="{FF2B5EF4-FFF2-40B4-BE49-F238E27FC236}">
                <a16:creationId xmlns:a16="http://schemas.microsoft.com/office/drawing/2014/main" id="{EA29B64E-BA8C-6146-9954-1972CACAF632}"/>
              </a:ext>
            </a:extLst>
          </p:cNvPr>
          <p:cNvSpPr txBox="1"/>
          <p:nvPr/>
        </p:nvSpPr>
        <p:spPr>
          <a:xfrm>
            <a:off x="4389133" y="3248567"/>
            <a:ext cx="986565" cy="553998"/>
          </a:xfrm>
          <a:prstGeom prst="rect">
            <a:avLst/>
          </a:prstGeom>
          <a:solidFill>
            <a:schemeClr val="bg1"/>
          </a:solidFill>
        </p:spPr>
        <p:txBody>
          <a:bodyPr wrap="square" lIns="0" tIns="0" rIns="0" bIns="0" rtlCol="0">
            <a:spAutoFit/>
          </a:bodyPr>
          <a:lstStyle/>
          <a:p>
            <a:r>
              <a:rPr lang="en-GB" sz="1200" dirty="0" err="1">
                <a:solidFill>
                  <a:schemeClr val="tx1"/>
                </a:solidFill>
              </a:rPr>
              <a:t>Self-contained breathing apparatus</a:t>
            </a:r>
          </a:p>
        </p:txBody>
      </p:sp>
      <p:sp>
        <p:nvSpPr>
          <p:cNvPr id="20" name="TextBox 19">
            <a:extLst>
              <a:ext uri="{FF2B5EF4-FFF2-40B4-BE49-F238E27FC236}">
                <a16:creationId xmlns:a16="http://schemas.microsoft.com/office/drawing/2014/main" id="{78413AF4-5031-BE40-8ECB-2AC7E5186C51}"/>
              </a:ext>
            </a:extLst>
          </p:cNvPr>
          <p:cNvSpPr txBox="1"/>
          <p:nvPr/>
        </p:nvSpPr>
        <p:spPr>
          <a:xfrm>
            <a:off x="4389134" y="4057770"/>
            <a:ext cx="1295741" cy="1477328"/>
          </a:xfrm>
          <a:prstGeom prst="rect">
            <a:avLst/>
          </a:prstGeom>
          <a:noFill/>
        </p:spPr>
        <p:txBody>
          <a:bodyPr wrap="square" lIns="0" tIns="0" rIns="0" bIns="0" rtlCol="0">
            <a:spAutoFit/>
          </a:bodyPr>
          <a:lstStyle/>
          <a:p>
            <a:r>
              <a:rPr lang="en-GB" sz="1200" dirty="0" err="1">
                <a:solidFill>
                  <a:schemeClr val="tx1"/>
                </a:solidFill>
              </a:rPr>
              <a:t>The gloves are encapsulated with the suit. They can be made of materials more resistant to punctures than latex.</a:t>
            </a:r>
          </a:p>
        </p:txBody>
      </p:sp>
      <p:sp>
        <p:nvSpPr>
          <p:cNvPr id="22" name="TextBox 21">
            <a:extLst>
              <a:ext uri="{FF2B5EF4-FFF2-40B4-BE49-F238E27FC236}">
                <a16:creationId xmlns:a16="http://schemas.microsoft.com/office/drawing/2014/main" id="{9066D5BC-472F-344B-A597-08E89374D464}"/>
              </a:ext>
            </a:extLst>
          </p:cNvPr>
          <p:cNvSpPr txBox="1"/>
          <p:nvPr/>
        </p:nvSpPr>
        <p:spPr>
          <a:xfrm>
            <a:off x="4389133" y="5959504"/>
            <a:ext cx="2302980" cy="369332"/>
          </a:xfrm>
          <a:prstGeom prst="rect">
            <a:avLst/>
          </a:prstGeom>
          <a:solidFill>
            <a:schemeClr val="bg1"/>
          </a:solidFill>
        </p:spPr>
        <p:txBody>
          <a:bodyPr wrap="square" lIns="0" tIns="0" rIns="0" bIns="0" rtlCol="0">
            <a:spAutoFit/>
          </a:bodyPr>
          <a:lstStyle/>
          <a:p>
            <a:r>
              <a:rPr lang="en-GB" sz="1200" dirty="0" err="1">
                <a:solidFill>
                  <a:schemeClr val="tx1"/>
                </a:solidFill>
              </a:rPr>
              <a:t>Fully waterproof suit</a:t>
            </a:r>
          </a:p>
          <a:p>
            <a:r>
              <a:rPr lang="en-GB" sz="1200" dirty="0" err="1">
                <a:solidFill>
                  <a:schemeClr val="tx1"/>
                </a:solidFill>
              </a:rPr>
              <a:t>(shower on exit)</a:t>
            </a:r>
          </a:p>
        </p:txBody>
      </p:sp>
    </p:spTree>
    <p:extLst>
      <p:ext uri="{BB962C8B-B14F-4D97-AF65-F5344CB8AC3E}">
        <p14:creationId xmlns:p14="http://schemas.microsoft.com/office/powerpoint/2010/main" val="5295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7" name="TextBox 16">
            <a:extLst>
              <a:ext uri="{FF2B5EF4-FFF2-40B4-BE49-F238E27FC236}">
                <a16:creationId xmlns:a16="http://schemas.microsoft.com/office/drawing/2014/main" id="{F96390E9-2783-8F45-84FB-C39DB68D89DE}"/>
              </a:ext>
            </a:extLst>
          </p:cNvPr>
          <p:cNvSpPr txBox="1"/>
          <p:nvPr/>
        </p:nvSpPr>
        <p:spPr>
          <a:xfrm>
            <a:off x="1089204" y="3548301"/>
            <a:ext cx="6806909"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Anticipate occupational safety issues among field personnel</a:t>
            </a:r>
          </a:p>
        </p:txBody>
      </p:sp>
      <p:sp>
        <p:nvSpPr>
          <p:cNvPr id="18" name="Graphic 8">
            <a:extLst>
              <a:ext uri="{FF2B5EF4-FFF2-40B4-BE49-F238E27FC236}">
                <a16:creationId xmlns:a16="http://schemas.microsoft.com/office/drawing/2014/main" id="{53749496-A2A9-FC47-9A8C-FC0BA014206A}"/>
              </a:ext>
            </a:extLst>
          </p:cNvPr>
          <p:cNvSpPr>
            <a:spLocks noChangeAspect="1"/>
          </p:cNvSpPr>
          <p:nvPr/>
        </p:nvSpPr>
        <p:spPr>
          <a:xfrm>
            <a:off x="431800" y="3599193"/>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5A707704-6E9E-0945-9BFA-321583D1646C}"/>
              </a:ext>
            </a:extLst>
          </p:cNvPr>
          <p:cNvSpPr txBox="1"/>
          <p:nvPr/>
        </p:nvSpPr>
        <p:spPr>
          <a:xfrm>
            <a:off x="1089204" y="2300692"/>
            <a:ext cx="6720848"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Identify safety aspects to consider before conducting any field work</a:t>
            </a:r>
          </a:p>
        </p:txBody>
      </p:sp>
      <p:sp>
        <p:nvSpPr>
          <p:cNvPr id="14" name="Graphic 8">
            <a:extLst>
              <a:ext uri="{FF2B5EF4-FFF2-40B4-BE49-F238E27FC236}">
                <a16:creationId xmlns:a16="http://schemas.microsoft.com/office/drawing/2014/main" id="{35FD6C25-8EAE-C140-8FBD-77A5B2F72C1C}"/>
              </a:ext>
            </a:extLst>
          </p:cNvPr>
          <p:cNvSpPr>
            <a:spLocks noChangeAspect="1"/>
          </p:cNvSpPr>
          <p:nvPr/>
        </p:nvSpPr>
        <p:spPr>
          <a:xfrm>
            <a:off x="431800" y="2351584"/>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7" name="TextBox 6">
            <a:extLst>
              <a:ext uri="{FF2B5EF4-FFF2-40B4-BE49-F238E27FC236}">
                <a16:creationId xmlns:a16="http://schemas.microsoft.com/office/drawing/2014/main" id="{0A427DA6-B82D-D149-80F8-7E13DF6F1351}"/>
              </a:ext>
            </a:extLst>
          </p:cNvPr>
          <p:cNvSpPr txBox="1"/>
          <p:nvPr/>
        </p:nvSpPr>
        <p:spPr>
          <a:xfrm>
            <a:off x="1089204" y="4800691"/>
            <a:ext cx="6806909"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Use this presentation as a guide for personnel health and safety issues</a:t>
            </a:r>
          </a:p>
        </p:txBody>
      </p:sp>
      <p:sp>
        <p:nvSpPr>
          <p:cNvPr id="8" name="Graphic 8">
            <a:extLst>
              <a:ext uri="{FF2B5EF4-FFF2-40B4-BE49-F238E27FC236}">
                <a16:creationId xmlns:a16="http://schemas.microsoft.com/office/drawing/2014/main" id="{63AE6BAB-054A-9243-BDC4-8C3E4042FF85}"/>
              </a:ext>
            </a:extLst>
          </p:cNvPr>
          <p:cNvSpPr>
            <a:spLocks noChangeAspect="1"/>
          </p:cNvSpPr>
          <p:nvPr/>
        </p:nvSpPr>
        <p:spPr>
          <a:xfrm>
            <a:off x="431800" y="4851583"/>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31EF6-037D-484F-B931-7D94295708B1}"/>
              </a:ext>
            </a:extLst>
          </p:cNvPr>
          <p:cNvSpPr/>
          <p:nvPr/>
        </p:nvSpPr>
        <p:spPr>
          <a:xfrm>
            <a:off x="4299857" y="0"/>
            <a:ext cx="4844143" cy="68580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 name="TextBox 2">
            <a:extLst>
              <a:ext uri="{FF2B5EF4-FFF2-40B4-BE49-F238E27FC236}">
                <a16:creationId xmlns:a16="http://schemas.microsoft.com/office/drawing/2014/main" id="{022A2DF2-2AF6-0243-9289-D73E18C18FC5}"/>
              </a:ext>
            </a:extLst>
          </p:cNvPr>
          <p:cNvSpPr txBox="1"/>
          <p:nvPr/>
        </p:nvSpPr>
        <p:spPr>
          <a:xfrm>
            <a:off x="431800" y="379681"/>
            <a:ext cx="370582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Biosecurity</a:t>
            </a:r>
          </a:p>
        </p:txBody>
      </p:sp>
      <p:sp>
        <p:nvSpPr>
          <p:cNvPr id="12" name="TextBox 11">
            <a:extLst>
              <a:ext uri="{FF2B5EF4-FFF2-40B4-BE49-F238E27FC236}">
                <a16:creationId xmlns:a16="http://schemas.microsoft.com/office/drawing/2014/main" id="{A0A18A92-9911-E749-8AF3-C587ED1C8A4E}"/>
              </a:ext>
            </a:extLst>
          </p:cNvPr>
          <p:cNvSpPr txBox="1"/>
          <p:nvPr/>
        </p:nvSpPr>
        <p:spPr>
          <a:xfrm>
            <a:off x="431800" y="1764254"/>
            <a:ext cx="3473226" cy="4617496"/>
          </a:xfrm>
          <a:prstGeom prst="rect">
            <a:avLst/>
          </a:prstGeom>
          <a:noFill/>
        </p:spPr>
        <p:txBody>
          <a:bodyPr wrap="square" lIns="0" tIns="0" rIns="0" bIns="0" rtlCol="0" anchor="ctr" anchorCtr="0">
            <a:noAutofit/>
          </a:bodyPr>
          <a:lstStyle/>
          <a:p>
            <a:pPr>
              <a:spcAft>
                <a:spcPts val="1200"/>
              </a:spcAft>
            </a:pPr>
            <a:r>
              <a:rPr lang="en-GB" sz="1600" dirty="0" err="1">
                <a:solidFill>
                  <a:schemeClr val="tx1"/>
                </a:solidFill>
              </a:rPr>
              <a:t>Procedure for disposing of contaminated material, disposable PPE, and sharp objects:</a:t>
            </a:r>
          </a:p>
          <a:p>
            <a:pPr>
              <a:spcAft>
                <a:spcPts val="1200"/>
              </a:spcAft>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Disposal in the field:</a:t>
            </a:r>
          </a:p>
          <a:p>
            <a:pPr marL="404813" indent="-138113">
              <a:spcAft>
                <a:spcPts val="1200"/>
              </a:spcAft>
            </a:pPr>
            <a:r>
              <a:rPr lang="en-GB" sz="1200" dirty="0" err="1">
                <a:solidFill>
                  <a:schemeClr val="tx1"/>
                </a:solidFill>
              </a:rPr>
              <a:t>– Treatment at local health services</a:t>
            </a:r>
          </a:p>
          <a:p>
            <a:pPr marL="404813" indent="-138113">
              <a:spcAft>
                <a:spcPts val="1200"/>
              </a:spcAft>
            </a:pPr>
            <a:r>
              <a:rPr lang="en-GB" sz="1200" dirty="0" err="1">
                <a:solidFill>
                  <a:schemeClr val="tx1"/>
                </a:solidFill>
              </a:rPr>
              <a:t>– Incineration</a:t>
            </a:r>
          </a:p>
          <a:p>
            <a:pPr>
              <a:spcAft>
                <a:spcPts val="1200"/>
              </a:spcAft>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Transport:</a:t>
            </a:r>
          </a:p>
          <a:p>
            <a:pPr marL="404813" indent="-138113">
              <a:spcAft>
                <a:spcPts val="1200"/>
              </a:spcAft>
            </a:pPr>
            <a:r>
              <a:rPr lang="en-GB" sz="1200" dirty="0" err="1">
                <a:solidFill>
                  <a:schemeClr val="tx1"/>
                </a:solidFill>
              </a:rPr>
              <a:t>– Safety</a:t>
            </a:r>
          </a:p>
          <a:p>
            <a:pPr marL="404813" indent="-138113">
              <a:spcAft>
                <a:spcPts val="1200"/>
              </a:spcAft>
            </a:pPr>
            <a:r>
              <a:rPr lang="en-GB" sz="1200" dirty="0" err="1">
                <a:solidFill>
                  <a:schemeClr val="tx1"/>
                </a:solidFill>
              </a:rPr>
              <a:t>– Point of treatment</a:t>
            </a:r>
          </a:p>
        </p:txBody>
      </p:sp>
      <p:pic>
        <p:nvPicPr>
          <p:cNvPr id="13" name="Imagen 3">
            <a:extLst>
              <a:ext uri="{FF2B5EF4-FFF2-40B4-BE49-F238E27FC236}">
                <a16:creationId xmlns:a16="http://schemas.microsoft.com/office/drawing/2014/main" id="{A94BD81F-50E7-C94A-8764-AA761E42A5FF}"/>
              </a:ext>
            </a:extLst>
          </p:cNvPr>
          <p:cNvPicPr>
            <a:picLocks noChangeAspect="1"/>
          </p:cNvPicPr>
          <p:nvPr/>
        </p:nvPicPr>
        <p:blipFill>
          <a:blip r:embed="rId3"/>
          <a:stretch>
            <a:fillRect/>
          </a:stretch>
        </p:blipFill>
        <p:spPr>
          <a:xfrm>
            <a:off x="4844983" y="1021202"/>
            <a:ext cx="3753890" cy="4815596"/>
          </a:xfrm>
          <a:prstGeom prst="roundRect">
            <a:avLst>
              <a:gd name="adj" fmla="val 3485"/>
            </a:avLst>
          </a:prstGeom>
          <a:ln w="19050">
            <a:solidFill>
              <a:schemeClr val="bg1"/>
            </a:solidFill>
          </a:ln>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D52D243F-E2DB-E04A-BBB5-A813886E1D14}"/>
              </a:ext>
            </a:extLst>
          </p:cNvPr>
          <p:cNvSpPr txBox="1"/>
          <p:nvPr/>
        </p:nvSpPr>
        <p:spPr>
          <a:xfrm>
            <a:off x="4994068" y="5456739"/>
            <a:ext cx="1471277"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www.antarctica.gov.au</a:t>
            </a:r>
          </a:p>
        </p:txBody>
      </p:sp>
    </p:spTree>
    <p:extLst>
      <p:ext uri="{BB962C8B-B14F-4D97-AF65-F5344CB8AC3E}">
        <p14:creationId xmlns:p14="http://schemas.microsoft.com/office/powerpoint/2010/main" val="2524626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A2DF2-2AF6-0243-9289-D73E18C18FC5}"/>
              </a:ext>
            </a:extLst>
          </p:cNvPr>
          <p:cNvSpPr txBox="1"/>
          <p:nvPr/>
        </p:nvSpPr>
        <p:spPr>
          <a:xfrm>
            <a:off x="431800" y="379681"/>
            <a:ext cx="3705824"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Biosecurity</a:t>
            </a:r>
          </a:p>
        </p:txBody>
      </p:sp>
      <p:sp>
        <p:nvSpPr>
          <p:cNvPr id="12" name="TextBox 11">
            <a:extLst>
              <a:ext uri="{FF2B5EF4-FFF2-40B4-BE49-F238E27FC236}">
                <a16:creationId xmlns:a16="http://schemas.microsoft.com/office/drawing/2014/main" id="{A0A18A92-9911-E749-8AF3-C587ED1C8A4E}"/>
              </a:ext>
            </a:extLst>
          </p:cNvPr>
          <p:cNvSpPr txBox="1"/>
          <p:nvPr/>
        </p:nvSpPr>
        <p:spPr>
          <a:xfrm>
            <a:off x="431800" y="1398494"/>
            <a:ext cx="3473226" cy="4983256"/>
          </a:xfrm>
          <a:prstGeom prst="rect">
            <a:avLst/>
          </a:prstGeom>
          <a:noFill/>
        </p:spPr>
        <p:txBody>
          <a:bodyPr wrap="square" lIns="0" tIns="0" rIns="0" bIns="0" rtlCol="0" anchor="ctr" anchorCtr="0">
            <a:noAutofit/>
          </a:bodyPr>
          <a:lstStyle/>
          <a:p>
            <a:pPr>
              <a:spcAft>
                <a:spcPts val="1200"/>
              </a:spcAft>
            </a:pPr>
            <a:r>
              <a:rPr lang="en-GB" sz="1600" dirty="0" err="1">
                <a:solidFill>
                  <a:schemeClr val="tx1"/>
                </a:solidFill>
              </a:rPr>
              <a:t>Procedure for transporting samples:</a:t>
            </a:r>
          </a:p>
          <a:p>
            <a:pPr>
              <a:spcAft>
                <a:spcPts val="1200"/>
              </a:spcAft>
            </a:pPr>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Appropriate packing</a:t>
            </a:r>
          </a:p>
          <a:p>
            <a:pPr marL="285750" indent="-285750">
              <a:spcAft>
                <a:spcPts val="1200"/>
              </a:spcAft>
              <a:buFont typeface="Arial" panose="020B0604020202020204" pitchFamily="34" charset="0"/>
              <a:buChar char="•"/>
            </a:pPr>
            <a:r>
              <a:rPr lang="en-GB" sz="1600" dirty="0" err="1">
                <a:solidFill>
                  <a:schemeClr val="tx1"/>
                </a:solidFill>
              </a:rPr>
              <a:t>Labels, forms, and permits</a:t>
            </a:r>
          </a:p>
          <a:p>
            <a:pPr marL="285750" indent="-285750">
              <a:spcAft>
                <a:spcPts val="1200"/>
              </a:spcAft>
              <a:buFont typeface="Arial" panose="020B0604020202020204" pitchFamily="34" charset="0"/>
              <a:buChar char="•"/>
            </a:pPr>
            <a:r>
              <a:rPr lang="en-GB" sz="1600" dirty="0" err="1">
                <a:solidFill>
                  <a:schemeClr val="tx1"/>
                </a:solidFill>
              </a:rPr>
              <a:t>Requirements for mode of transport and transport company</a:t>
            </a:r>
          </a:p>
          <a:p>
            <a:pPr marL="285750" indent="-285750">
              <a:spcAft>
                <a:spcPts val="1200"/>
              </a:spcAft>
              <a:buFont typeface="Arial" panose="020B0604020202020204" pitchFamily="34" charset="0"/>
              <a:buChar char="•"/>
            </a:pPr>
            <a:r>
              <a:rPr lang="en-GB" sz="1600" dirty="0" err="1">
                <a:solidFill>
                  <a:schemeClr val="tx1"/>
                </a:solidFill>
              </a:rPr>
              <a:t>Reception and entry at destination</a:t>
            </a:r>
          </a:p>
        </p:txBody>
      </p:sp>
      <p:sp>
        <p:nvSpPr>
          <p:cNvPr id="11" name="Google Shape;267;p24">
            <a:extLst>
              <a:ext uri="{FF2B5EF4-FFF2-40B4-BE49-F238E27FC236}">
                <a16:creationId xmlns:a16="http://schemas.microsoft.com/office/drawing/2014/main" id="{22B09546-4587-C347-812D-99410D7480C1}"/>
              </a:ext>
            </a:extLst>
          </p:cNvPr>
          <p:cNvSpPr/>
          <p:nvPr/>
        </p:nvSpPr>
        <p:spPr>
          <a:xfrm>
            <a:off x="5238976" y="0"/>
            <a:ext cx="3905024" cy="6858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 name="Google Shape;270;p24">
            <a:extLst>
              <a:ext uri="{FF2B5EF4-FFF2-40B4-BE49-F238E27FC236}">
                <a16:creationId xmlns:a16="http://schemas.microsoft.com/office/drawing/2014/main" id="{9B93ECFA-0C3A-4C4B-AC77-FBB2CCCC3FAD}"/>
              </a:ext>
            </a:extLst>
          </p:cNvPr>
          <p:cNvPicPr preferRelativeResize="0"/>
          <p:nvPr/>
        </p:nvPicPr>
        <p:blipFill rotWithShape="1">
          <a:blip r:embed="rId2">
            <a:alphaModFix/>
          </a:blip>
          <a:srcRect/>
          <a:stretch/>
        </p:blipFill>
        <p:spPr>
          <a:xfrm>
            <a:off x="5731727" y="379681"/>
            <a:ext cx="2848354" cy="2136265"/>
          </a:xfrm>
          <a:prstGeom prst="roundRect">
            <a:avLst>
              <a:gd name="adj" fmla="val 5767"/>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4" name="Google Shape;271;p24">
            <a:extLst>
              <a:ext uri="{FF2B5EF4-FFF2-40B4-BE49-F238E27FC236}">
                <a16:creationId xmlns:a16="http://schemas.microsoft.com/office/drawing/2014/main" id="{461A20E2-06D8-8247-AF3C-3A0A8B7DD2F0}"/>
              </a:ext>
            </a:extLst>
          </p:cNvPr>
          <p:cNvPicPr preferRelativeResize="0"/>
          <p:nvPr/>
        </p:nvPicPr>
        <p:blipFill rotWithShape="1">
          <a:blip r:embed="rId3">
            <a:alphaModFix/>
          </a:blip>
          <a:srcRect l="-407" b="8879"/>
          <a:stretch/>
        </p:blipFill>
        <p:spPr>
          <a:xfrm>
            <a:off x="5731726" y="2732955"/>
            <a:ext cx="2848355" cy="2035611"/>
          </a:xfrm>
          <a:prstGeom prst="roundRect">
            <a:avLst>
              <a:gd name="adj" fmla="val 7021"/>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5" name="Google Shape;272;p24">
            <a:extLst>
              <a:ext uri="{FF2B5EF4-FFF2-40B4-BE49-F238E27FC236}">
                <a16:creationId xmlns:a16="http://schemas.microsoft.com/office/drawing/2014/main" id="{3E87F2E4-985B-8A4F-9799-3C4A3FE997E1}"/>
              </a:ext>
            </a:extLst>
          </p:cNvPr>
          <p:cNvPicPr preferRelativeResize="0"/>
          <p:nvPr/>
        </p:nvPicPr>
        <p:blipFill rotWithShape="1">
          <a:blip r:embed="rId4">
            <a:alphaModFix/>
          </a:blip>
          <a:srcRect/>
          <a:stretch/>
        </p:blipFill>
        <p:spPr>
          <a:xfrm>
            <a:off x="5731727" y="4985576"/>
            <a:ext cx="1412488" cy="1492743"/>
          </a:xfrm>
          <a:prstGeom prst="roundRect">
            <a:avLst>
              <a:gd name="adj" fmla="val 6920"/>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16" name="Google Shape;273;p24" descr="http://deconceptos.com/wp-content/uploads/2011/06/concepto-de-bioseguridad.jpg">
            <a:extLst>
              <a:ext uri="{FF2B5EF4-FFF2-40B4-BE49-F238E27FC236}">
                <a16:creationId xmlns:a16="http://schemas.microsoft.com/office/drawing/2014/main" id="{464F1957-53CF-2C44-8413-DF04E78D9441}"/>
              </a:ext>
            </a:extLst>
          </p:cNvPr>
          <p:cNvPicPr preferRelativeResize="0"/>
          <p:nvPr/>
        </p:nvPicPr>
        <p:blipFill rotWithShape="1">
          <a:blip r:embed="rId5">
            <a:alphaModFix/>
          </a:blip>
          <a:srcRect/>
          <a:stretch/>
        </p:blipFill>
        <p:spPr>
          <a:xfrm>
            <a:off x="7255007" y="4985576"/>
            <a:ext cx="1325074" cy="1492744"/>
          </a:xfrm>
          <a:prstGeom prst="roundRect">
            <a:avLst>
              <a:gd name="adj" fmla="val 6716"/>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Tree>
    <p:extLst>
      <p:ext uri="{BB962C8B-B14F-4D97-AF65-F5344CB8AC3E}">
        <p14:creationId xmlns:p14="http://schemas.microsoft.com/office/powerpoint/2010/main" val="229451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6D01CF-3854-A275-6A01-A4AF6758822E}"/>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386284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ABFC192D-3B32-4443-85DD-E0E8C78E6938}"/>
              </a:ext>
            </a:extLst>
          </p:cNvPr>
          <p:cNvSpPr/>
          <p:nvPr/>
        </p:nvSpPr>
        <p:spPr>
          <a:xfrm>
            <a:off x="860417" y="2825564"/>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Rounded Rectangle 33">
            <a:extLst>
              <a:ext uri="{FF2B5EF4-FFF2-40B4-BE49-F238E27FC236}">
                <a16:creationId xmlns:a16="http://schemas.microsoft.com/office/drawing/2014/main" id="{8328345B-21DF-8944-8BE1-536CB69FFE5B}"/>
              </a:ext>
            </a:extLst>
          </p:cNvPr>
          <p:cNvSpPr/>
          <p:nvPr/>
        </p:nvSpPr>
        <p:spPr>
          <a:xfrm>
            <a:off x="860417" y="4020820"/>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3026454"/>
            <a:ext cx="2755118" cy="246221"/>
          </a:xfrm>
          <a:prstGeom prst="rect">
            <a:avLst/>
          </a:prstGeom>
          <a:noFill/>
        </p:spPr>
        <p:txBody>
          <a:bodyPr wrap="square" lIns="0" tIns="0" rIns="0" bIns="0" rtlCol="0">
            <a:spAutoFit/>
          </a:bodyPr>
          <a:lstStyle/>
          <a:p>
            <a:r>
              <a:rPr lang="en-GB" sz="1600" dirty="0" err="1">
                <a:solidFill>
                  <a:schemeClr val="tx1"/>
                </a:solidFill>
              </a:rPr>
              <a:t>Field work safety</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71756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1436512" y="4221709"/>
            <a:ext cx="2822492" cy="246221"/>
          </a:xfrm>
          <a:prstGeom prst="rect">
            <a:avLst/>
          </a:prstGeom>
          <a:noFill/>
        </p:spPr>
        <p:txBody>
          <a:bodyPr wrap="square" lIns="0" tIns="0" rIns="0" bIns="0" rtlCol="0">
            <a:spAutoFit/>
          </a:bodyPr>
          <a:lstStyle/>
          <a:p>
            <a:r>
              <a:rPr lang="en-GB" sz="1600" dirty="0" err="1">
                <a:solidFill>
                  <a:schemeClr val="tx1"/>
                </a:solidFill>
              </a:rPr>
              <a:t>Biosecurity</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29701" y="391282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Rounded Rectangle 22">
            <a:extLst>
              <a:ext uri="{FF2B5EF4-FFF2-40B4-BE49-F238E27FC236}">
                <a16:creationId xmlns:a16="http://schemas.microsoft.com/office/drawing/2014/main" id="{8031F5DA-E13B-B843-B01A-7A2D753D8081}"/>
              </a:ext>
            </a:extLst>
          </p:cNvPr>
          <p:cNvSpPr/>
          <p:nvPr/>
        </p:nvSpPr>
        <p:spPr>
          <a:xfrm>
            <a:off x="5097669" y="2825564"/>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5057CC0C-4372-BF4A-A4D4-50C86A5C1F1B}"/>
              </a:ext>
            </a:extLst>
          </p:cNvPr>
          <p:cNvSpPr txBox="1"/>
          <p:nvPr/>
        </p:nvSpPr>
        <p:spPr>
          <a:xfrm>
            <a:off x="5673764" y="3026453"/>
            <a:ext cx="2822492" cy="246221"/>
          </a:xfrm>
          <a:prstGeom prst="rect">
            <a:avLst/>
          </a:prstGeom>
          <a:noFill/>
        </p:spPr>
        <p:txBody>
          <a:bodyPr wrap="square" lIns="0" tIns="0" rIns="0" bIns="0" rtlCol="0">
            <a:spAutoFit/>
          </a:bodyPr>
          <a:lstStyle/>
          <a:p>
            <a:r>
              <a:rPr lang="en-GB" sz="1600" dirty="0" err="1">
                <a:solidFill>
                  <a:schemeClr val="tx1"/>
                </a:solidFill>
              </a:rPr>
              <a:t>Occupational health</a:t>
            </a:r>
          </a:p>
        </p:txBody>
      </p:sp>
      <p:sp>
        <p:nvSpPr>
          <p:cNvPr id="29" name="Google Shape;140;p4">
            <a:extLst>
              <a:ext uri="{FF2B5EF4-FFF2-40B4-BE49-F238E27FC236}">
                <a16:creationId xmlns:a16="http://schemas.microsoft.com/office/drawing/2014/main" id="{7D80E25E-380D-714F-9CFC-563B4BE27A8C}"/>
              </a:ext>
            </a:extLst>
          </p:cNvPr>
          <p:cNvSpPr>
            <a:spLocks noChangeAspect="1"/>
          </p:cNvSpPr>
          <p:nvPr/>
        </p:nvSpPr>
        <p:spPr>
          <a:xfrm>
            <a:off x="4666953" y="271756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aphic 3">
            <a:extLst>
              <a:ext uri="{FF2B5EF4-FFF2-40B4-BE49-F238E27FC236}">
                <a16:creationId xmlns:a16="http://schemas.microsoft.com/office/drawing/2014/main" id="{E0694706-A341-344D-B4DC-56DF258EDB2F}"/>
              </a:ext>
            </a:extLst>
          </p:cNvPr>
          <p:cNvGrpSpPr>
            <a:grpSpLocks noChangeAspect="1"/>
          </p:cNvGrpSpPr>
          <p:nvPr/>
        </p:nvGrpSpPr>
        <p:grpSpPr>
          <a:xfrm>
            <a:off x="573701" y="4047276"/>
            <a:ext cx="576000" cy="508000"/>
            <a:chOff x="2743200" y="1816100"/>
            <a:chExt cx="3657600" cy="3225800"/>
          </a:xfrm>
          <a:solidFill>
            <a:schemeClr val="bg1"/>
          </a:solidFill>
        </p:grpSpPr>
        <p:sp>
          <p:nvSpPr>
            <p:cNvPr id="7" name="Freeform 6">
              <a:extLst>
                <a:ext uri="{FF2B5EF4-FFF2-40B4-BE49-F238E27FC236}">
                  <a16:creationId xmlns:a16="http://schemas.microsoft.com/office/drawing/2014/main" id="{362C317D-748D-7940-81E1-A197D5C89DF7}"/>
                </a:ext>
              </a:extLst>
            </p:cNvPr>
            <p:cNvSpPr/>
            <p:nvPr/>
          </p:nvSpPr>
          <p:spPr>
            <a:xfrm>
              <a:off x="2743200" y="1816099"/>
              <a:ext cx="3657600" cy="3223136"/>
            </a:xfrm>
            <a:custGeom>
              <a:avLst/>
              <a:gdLst>
                <a:gd name="connsiteX0" fmla="*/ 167 w 3657600"/>
                <a:gd name="connsiteY0" fmla="*/ 2924863 h 3223136"/>
                <a:gd name="connsiteX1" fmla="*/ 87416 w 3657600"/>
                <a:gd name="connsiteY1" fmla="*/ 2746540 h 3223136"/>
                <a:gd name="connsiteX2" fmla="*/ 1595129 w 3657600"/>
                <a:gd name="connsiteY2" fmla="*/ 146964 h 3223136"/>
                <a:gd name="connsiteX3" fmla="*/ 1924979 w 3657600"/>
                <a:gd name="connsiteY3" fmla="*/ 19359 h 3223136"/>
                <a:gd name="connsiteX4" fmla="*/ 2048233 w 3657600"/>
                <a:gd name="connsiteY4" fmla="*/ 123080 h 3223136"/>
                <a:gd name="connsiteX5" fmla="*/ 2508195 w 3657600"/>
                <a:gd name="connsiteY5" fmla="*/ 915446 h 3223136"/>
                <a:gd name="connsiteX6" fmla="*/ 2493812 w 3657600"/>
                <a:gd name="connsiteY6" fmla="*/ 996329 h 3223136"/>
                <a:gd name="connsiteX7" fmla="*/ 2414183 w 3657600"/>
                <a:gd name="connsiteY7" fmla="*/ 967116 h 3223136"/>
                <a:gd name="connsiteX8" fmla="*/ 1964699 w 3657600"/>
                <a:gd name="connsiteY8" fmla="*/ 193495 h 3223136"/>
                <a:gd name="connsiteX9" fmla="*/ 1752291 w 3657600"/>
                <a:gd name="connsiteY9" fmla="*/ 131263 h 3223136"/>
                <a:gd name="connsiteX10" fmla="*/ 1687426 w 3657600"/>
                <a:gd name="connsiteY10" fmla="*/ 204724 h 3223136"/>
                <a:gd name="connsiteX11" fmla="*/ 700826 w 3657600"/>
                <a:gd name="connsiteY11" fmla="*/ 1903169 h 3223136"/>
                <a:gd name="connsiteX12" fmla="*/ 135613 w 3657600"/>
                <a:gd name="connsiteY12" fmla="*/ 2877665 h 3223136"/>
                <a:gd name="connsiteX13" fmla="*/ 206765 w 3657600"/>
                <a:gd name="connsiteY13" fmla="*/ 3104233 h 3223136"/>
                <a:gd name="connsiteX14" fmla="*/ 273440 w 3657600"/>
                <a:gd name="connsiteY14" fmla="*/ 3114700 h 3223136"/>
                <a:gd name="connsiteX15" fmla="*/ 3383924 w 3657600"/>
                <a:gd name="connsiteY15" fmla="*/ 3114700 h 3223136"/>
                <a:gd name="connsiteX16" fmla="*/ 3519845 w 3657600"/>
                <a:gd name="connsiteY16" fmla="*/ 2872051 h 3223136"/>
                <a:gd name="connsiteX17" fmla="*/ 2549819 w 3657600"/>
                <a:gd name="connsiteY17" fmla="*/ 1201106 h 3223136"/>
                <a:gd name="connsiteX18" fmla="*/ 2556011 w 3657600"/>
                <a:gd name="connsiteY18" fmla="*/ 1102429 h 3223136"/>
                <a:gd name="connsiteX19" fmla="*/ 2642593 w 3657600"/>
                <a:gd name="connsiteY19" fmla="*/ 1146105 h 3223136"/>
                <a:gd name="connsiteX20" fmla="*/ 3606523 w 3657600"/>
                <a:gd name="connsiteY20" fmla="*/ 2808201 h 3223136"/>
                <a:gd name="connsiteX21" fmla="*/ 3657767 w 3657600"/>
                <a:gd name="connsiteY21" fmla="*/ 2924863 h 3223136"/>
                <a:gd name="connsiteX22" fmla="*/ 3657767 w 3657600"/>
                <a:gd name="connsiteY22" fmla="*/ 3003367 h 3223136"/>
                <a:gd name="connsiteX23" fmla="*/ 3338870 w 3657600"/>
                <a:gd name="connsiteY23" fmla="*/ 3223273 h 3223136"/>
                <a:gd name="connsiteX24" fmla="*/ 297824 w 3657600"/>
                <a:gd name="connsiteY24" fmla="*/ 3223273 h 3223136"/>
                <a:gd name="connsiteX25" fmla="*/ 255056 w 3657600"/>
                <a:gd name="connsiteY25" fmla="*/ 3223273 h 3223136"/>
                <a:gd name="connsiteX26" fmla="*/ 8930 w 3657600"/>
                <a:gd name="connsiteY26" fmla="*/ 3030487 h 3223136"/>
                <a:gd name="connsiteX27" fmla="*/ 548 w 3657600"/>
                <a:gd name="connsiteY27" fmla="*/ 3003748 h 322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7600" h="3223136">
                  <a:moveTo>
                    <a:pt x="167" y="2924863"/>
                  </a:moveTo>
                  <a:cubicBezTo>
                    <a:pt x="28742" y="2865295"/>
                    <a:pt x="54269" y="2803729"/>
                    <a:pt x="87416" y="2746540"/>
                  </a:cubicBezTo>
                  <a:cubicBezTo>
                    <a:pt x="589638" y="1879666"/>
                    <a:pt x="1092209" y="1013140"/>
                    <a:pt x="1595129" y="146964"/>
                  </a:cubicBezTo>
                  <a:cubicBezTo>
                    <a:pt x="1669424" y="18788"/>
                    <a:pt x="1798011" y="-30693"/>
                    <a:pt x="1924979" y="19359"/>
                  </a:cubicBezTo>
                  <a:cubicBezTo>
                    <a:pt x="1976777" y="38751"/>
                    <a:pt x="2020304" y="75380"/>
                    <a:pt x="2048233" y="123080"/>
                  </a:cubicBezTo>
                  <a:cubicBezTo>
                    <a:pt x="2202093" y="386853"/>
                    <a:pt x="2355414" y="650975"/>
                    <a:pt x="2508195" y="915446"/>
                  </a:cubicBezTo>
                  <a:cubicBezTo>
                    <a:pt x="2527245" y="948656"/>
                    <a:pt x="2520959" y="980058"/>
                    <a:pt x="2493812" y="996329"/>
                  </a:cubicBezTo>
                  <a:cubicBezTo>
                    <a:pt x="2465237" y="1013458"/>
                    <a:pt x="2435234" y="1003276"/>
                    <a:pt x="2414183" y="967116"/>
                  </a:cubicBezTo>
                  <a:cubicBezTo>
                    <a:pt x="2264260" y="709370"/>
                    <a:pt x="2114432" y="451496"/>
                    <a:pt x="1964699" y="193495"/>
                  </a:cubicBezTo>
                  <a:cubicBezTo>
                    <a:pt x="1917074" y="111090"/>
                    <a:pt x="1825824" y="82924"/>
                    <a:pt x="1752291" y="131263"/>
                  </a:cubicBezTo>
                  <a:cubicBezTo>
                    <a:pt x="1725427" y="150578"/>
                    <a:pt x="1703257" y="175685"/>
                    <a:pt x="1687426" y="204724"/>
                  </a:cubicBezTo>
                  <a:cubicBezTo>
                    <a:pt x="1357924" y="770523"/>
                    <a:pt x="1029058" y="1336672"/>
                    <a:pt x="700826" y="1903169"/>
                  </a:cubicBezTo>
                  <a:cubicBezTo>
                    <a:pt x="512358" y="2227970"/>
                    <a:pt x="323954" y="2552802"/>
                    <a:pt x="135613" y="2877665"/>
                  </a:cubicBezTo>
                  <a:cubicBezTo>
                    <a:pt x="82273" y="2969777"/>
                    <a:pt x="113896" y="3070738"/>
                    <a:pt x="206765" y="3104233"/>
                  </a:cubicBezTo>
                  <a:cubicBezTo>
                    <a:pt x="228227" y="3111506"/>
                    <a:pt x="250779" y="3115046"/>
                    <a:pt x="273440" y="3114700"/>
                  </a:cubicBezTo>
                  <a:cubicBezTo>
                    <a:pt x="1310268" y="3115271"/>
                    <a:pt x="2347096" y="3115271"/>
                    <a:pt x="3383924" y="3114700"/>
                  </a:cubicBezTo>
                  <a:cubicBezTo>
                    <a:pt x="3523465" y="3114700"/>
                    <a:pt x="3590426" y="2993756"/>
                    <a:pt x="3519845" y="2872051"/>
                  </a:cubicBezTo>
                  <a:cubicBezTo>
                    <a:pt x="3196503" y="2315133"/>
                    <a:pt x="2873161" y="1758151"/>
                    <a:pt x="2549819" y="1201106"/>
                  </a:cubicBezTo>
                  <a:cubicBezTo>
                    <a:pt x="2520673" y="1150863"/>
                    <a:pt x="2522673" y="1120604"/>
                    <a:pt x="2556011" y="1102429"/>
                  </a:cubicBezTo>
                  <a:cubicBezTo>
                    <a:pt x="2589348" y="1084254"/>
                    <a:pt x="2614875" y="1098337"/>
                    <a:pt x="2642593" y="1146105"/>
                  </a:cubicBezTo>
                  <a:cubicBezTo>
                    <a:pt x="2964030" y="1700042"/>
                    <a:pt x="3285340" y="2254074"/>
                    <a:pt x="3606523" y="2808201"/>
                  </a:cubicBezTo>
                  <a:cubicBezTo>
                    <a:pt x="3627573" y="2844741"/>
                    <a:pt x="3640813" y="2885849"/>
                    <a:pt x="3657767" y="2924863"/>
                  </a:cubicBezTo>
                  <a:lnTo>
                    <a:pt x="3657767" y="3003367"/>
                  </a:lnTo>
                  <a:cubicBezTo>
                    <a:pt x="3593569" y="3178740"/>
                    <a:pt x="3528989" y="3223273"/>
                    <a:pt x="3338870" y="3223273"/>
                  </a:cubicBezTo>
                  <a:lnTo>
                    <a:pt x="297824" y="3223273"/>
                  </a:lnTo>
                  <a:cubicBezTo>
                    <a:pt x="283536" y="3223273"/>
                    <a:pt x="269249" y="3223273"/>
                    <a:pt x="255056" y="3223273"/>
                  </a:cubicBezTo>
                  <a:cubicBezTo>
                    <a:pt x="135422" y="3218135"/>
                    <a:pt x="41887" y="3144769"/>
                    <a:pt x="8930" y="3030487"/>
                  </a:cubicBezTo>
                  <a:cubicBezTo>
                    <a:pt x="6358" y="3021542"/>
                    <a:pt x="3311" y="3012692"/>
                    <a:pt x="548" y="3003748"/>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D3F6AC7B-4F2D-EC47-8308-12066507D5AC}"/>
                </a:ext>
              </a:extLst>
            </p:cNvPr>
            <p:cNvSpPr/>
            <p:nvPr/>
          </p:nvSpPr>
          <p:spPr>
            <a:xfrm>
              <a:off x="3841274" y="3075946"/>
              <a:ext cx="1470099" cy="1356455"/>
            </a:xfrm>
            <a:custGeom>
              <a:avLst/>
              <a:gdLst>
                <a:gd name="connsiteX0" fmla="*/ 1005689 w 1470099"/>
                <a:gd name="connsiteY0" fmla="*/ 419229 h 1356455"/>
                <a:gd name="connsiteX1" fmla="*/ 900343 w 1470099"/>
                <a:gd name="connsiteY1" fmla="*/ 121294 h 1356455"/>
                <a:gd name="connsiteX2" fmla="*/ 870625 w 1470099"/>
                <a:gd name="connsiteY2" fmla="*/ 101597 h 1356455"/>
                <a:gd name="connsiteX3" fmla="*/ 851575 w 1470099"/>
                <a:gd name="connsiteY3" fmla="*/ 27185 h 1356455"/>
                <a:gd name="connsiteX4" fmla="*/ 925679 w 1470099"/>
                <a:gd name="connsiteY4" fmla="*/ 10628 h 1356455"/>
                <a:gd name="connsiteX5" fmla="*/ 1050742 w 1470099"/>
                <a:gd name="connsiteY5" fmla="*/ 124720 h 1356455"/>
                <a:gd name="connsiteX6" fmla="*/ 1102368 w 1470099"/>
                <a:gd name="connsiteY6" fmla="*/ 483460 h 1356455"/>
                <a:gd name="connsiteX7" fmla="*/ 1152374 w 1470099"/>
                <a:gd name="connsiteY7" fmla="*/ 574714 h 1356455"/>
                <a:gd name="connsiteX8" fmla="*/ 1462611 w 1470099"/>
                <a:gd name="connsiteY8" fmla="*/ 1038483 h 1356455"/>
                <a:gd name="connsiteX9" fmla="*/ 1460222 w 1470099"/>
                <a:gd name="connsiteY9" fmla="*/ 1049640 h 1356455"/>
                <a:gd name="connsiteX10" fmla="*/ 1392214 w 1470099"/>
                <a:gd name="connsiteY10" fmla="*/ 1105021 h 1356455"/>
                <a:gd name="connsiteX11" fmla="*/ 1355066 w 1470099"/>
                <a:gd name="connsiteY11" fmla="*/ 1025089 h 1356455"/>
                <a:gd name="connsiteX12" fmla="*/ 1184188 w 1470099"/>
                <a:gd name="connsiteY12" fmla="*/ 696419 h 1356455"/>
                <a:gd name="connsiteX13" fmla="*/ 1158946 w 1470099"/>
                <a:gd name="connsiteY13" fmla="*/ 688426 h 1356455"/>
                <a:gd name="connsiteX14" fmla="*/ 1100653 w 1470099"/>
                <a:gd name="connsiteY14" fmla="*/ 974466 h 1356455"/>
                <a:gd name="connsiteX15" fmla="*/ 871101 w 1470099"/>
                <a:gd name="connsiteY15" fmla="*/ 1160592 h 1356455"/>
                <a:gd name="connsiteX16" fmla="*/ 1090176 w 1470099"/>
                <a:gd name="connsiteY16" fmla="*/ 1246804 h 1356455"/>
                <a:gd name="connsiteX17" fmla="*/ 1153517 w 1470099"/>
                <a:gd name="connsiteY17" fmla="*/ 1237288 h 1356455"/>
                <a:gd name="connsiteX18" fmla="*/ 1222573 w 1470099"/>
                <a:gd name="connsiteY18" fmla="*/ 1277444 h 1356455"/>
                <a:gd name="connsiteX19" fmla="*/ 1176472 w 1470099"/>
                <a:gd name="connsiteY19" fmla="*/ 1342912 h 1356455"/>
                <a:gd name="connsiteX20" fmla="*/ 768898 w 1470099"/>
                <a:gd name="connsiteY20" fmla="*/ 1209693 h 1356455"/>
                <a:gd name="connsiteX21" fmla="*/ 701651 w 1470099"/>
                <a:gd name="connsiteY21" fmla="*/ 1208646 h 1356455"/>
                <a:gd name="connsiteX22" fmla="*/ 298648 w 1470099"/>
                <a:gd name="connsiteY22" fmla="*/ 1343483 h 1356455"/>
                <a:gd name="connsiteX23" fmla="*/ 247404 w 1470099"/>
                <a:gd name="connsiteY23" fmla="*/ 1278586 h 1356455"/>
                <a:gd name="connsiteX24" fmla="*/ 322461 w 1470099"/>
                <a:gd name="connsiteY24" fmla="*/ 1238525 h 1356455"/>
                <a:gd name="connsiteX25" fmla="*/ 577445 w 1470099"/>
                <a:gd name="connsiteY25" fmla="*/ 1182097 h 1356455"/>
                <a:gd name="connsiteX26" fmla="*/ 606973 w 1470099"/>
                <a:gd name="connsiteY26" fmla="*/ 1166206 h 1356455"/>
                <a:gd name="connsiteX27" fmla="*/ 364085 w 1470099"/>
                <a:gd name="connsiteY27" fmla="*/ 978653 h 1356455"/>
                <a:gd name="connsiteX28" fmla="*/ 302935 w 1470099"/>
                <a:gd name="connsiteY28" fmla="*/ 690520 h 1356455"/>
                <a:gd name="connsiteX29" fmla="*/ 118245 w 1470099"/>
                <a:gd name="connsiteY29" fmla="*/ 893012 h 1356455"/>
                <a:gd name="connsiteX30" fmla="*/ 117007 w 1470099"/>
                <a:gd name="connsiteY30" fmla="*/ 1026231 h 1356455"/>
                <a:gd name="connsiteX31" fmla="*/ 77002 w 1470099"/>
                <a:gd name="connsiteY31" fmla="*/ 1105021 h 1356455"/>
                <a:gd name="connsiteX32" fmla="*/ 9850 w 1470099"/>
                <a:gd name="connsiteY32" fmla="*/ 1047927 h 1356455"/>
                <a:gd name="connsiteX33" fmla="*/ 306268 w 1470099"/>
                <a:gd name="connsiteY33" fmla="*/ 577855 h 1356455"/>
                <a:gd name="connsiteX34" fmla="*/ 358561 w 1470099"/>
                <a:gd name="connsiteY34" fmla="*/ 480985 h 1356455"/>
                <a:gd name="connsiteX35" fmla="*/ 528677 w 1470099"/>
                <a:gd name="connsiteY35" fmla="*/ 14053 h 1356455"/>
                <a:gd name="connsiteX36" fmla="*/ 608020 w 1470099"/>
                <a:gd name="connsiteY36" fmla="*/ 23569 h 1356455"/>
                <a:gd name="connsiteX37" fmla="*/ 583065 w 1470099"/>
                <a:gd name="connsiteY37" fmla="*/ 107021 h 1356455"/>
                <a:gd name="connsiteX38" fmla="*/ 445333 w 1470099"/>
                <a:gd name="connsiteY38" fmla="*/ 371365 h 1356455"/>
                <a:gd name="connsiteX39" fmla="*/ 452572 w 1470099"/>
                <a:gd name="connsiteY39" fmla="*/ 421893 h 1356455"/>
                <a:gd name="connsiteX40" fmla="*/ 732226 w 1470099"/>
                <a:gd name="connsiteY40" fmla="*/ 321789 h 1356455"/>
                <a:gd name="connsiteX41" fmla="*/ 1005689 w 1470099"/>
                <a:gd name="connsiteY41" fmla="*/ 419229 h 1356455"/>
                <a:gd name="connsiteX42" fmla="*/ 662027 w 1470099"/>
                <a:gd name="connsiteY42" fmla="*/ 1064484 h 1356455"/>
                <a:gd name="connsiteX43" fmla="*/ 631261 w 1470099"/>
                <a:gd name="connsiteY43" fmla="*/ 801091 h 1356455"/>
                <a:gd name="connsiteX44" fmla="*/ 418949 w 1470099"/>
                <a:gd name="connsiteY44" fmla="*/ 677864 h 1356455"/>
                <a:gd name="connsiteX45" fmla="*/ 662027 w 1470099"/>
                <a:gd name="connsiteY45" fmla="*/ 1064484 h 1356455"/>
                <a:gd name="connsiteX46" fmla="*/ 505817 w 1470099"/>
                <a:gd name="connsiteY46" fmla="*/ 525043 h 1356455"/>
                <a:gd name="connsiteX47" fmla="*/ 956254 w 1470099"/>
                <a:gd name="connsiteY47" fmla="*/ 525804 h 1356455"/>
                <a:gd name="connsiteX48" fmla="*/ 505817 w 1470099"/>
                <a:gd name="connsiteY48" fmla="*/ 525043 h 1356455"/>
                <a:gd name="connsiteX49" fmla="*/ 1042265 w 1470099"/>
                <a:gd name="connsiteY49" fmla="*/ 677293 h 1356455"/>
                <a:gd name="connsiteX50" fmla="*/ 820428 w 1470099"/>
                <a:gd name="connsiteY50" fmla="*/ 833159 h 1356455"/>
                <a:gd name="connsiteX51" fmla="*/ 810331 w 1470099"/>
                <a:gd name="connsiteY51" fmla="*/ 1064675 h 1356455"/>
                <a:gd name="connsiteX52" fmla="*/ 1042265 w 1470099"/>
                <a:gd name="connsiteY52" fmla="*/ 677388 h 135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70099" h="1356455">
                  <a:moveTo>
                    <a:pt x="1005689" y="419229"/>
                  </a:moveTo>
                  <a:cubicBezTo>
                    <a:pt x="1041122" y="319981"/>
                    <a:pt x="994354" y="189902"/>
                    <a:pt x="900343" y="121294"/>
                  </a:cubicBezTo>
                  <a:cubicBezTo>
                    <a:pt x="890818" y="114348"/>
                    <a:pt x="880245" y="108544"/>
                    <a:pt x="870625" y="101597"/>
                  </a:cubicBezTo>
                  <a:cubicBezTo>
                    <a:pt x="843097" y="81995"/>
                    <a:pt x="835763" y="52972"/>
                    <a:pt x="851575" y="27185"/>
                  </a:cubicBezTo>
                  <a:cubicBezTo>
                    <a:pt x="867386" y="1397"/>
                    <a:pt x="899200" y="-9641"/>
                    <a:pt x="925679" y="10628"/>
                  </a:cubicBezTo>
                  <a:cubicBezTo>
                    <a:pt x="970066" y="45265"/>
                    <a:pt x="1017691" y="80663"/>
                    <a:pt x="1050742" y="124720"/>
                  </a:cubicBezTo>
                  <a:cubicBezTo>
                    <a:pt x="1131229" y="233103"/>
                    <a:pt x="1145135" y="355379"/>
                    <a:pt x="1102368" y="483460"/>
                  </a:cubicBezTo>
                  <a:cubicBezTo>
                    <a:pt x="1087604" y="527898"/>
                    <a:pt x="1107892" y="565960"/>
                    <a:pt x="1152374" y="574714"/>
                  </a:cubicBezTo>
                  <a:cubicBezTo>
                    <a:pt x="1366236" y="617195"/>
                    <a:pt x="1505134" y="824832"/>
                    <a:pt x="1462611" y="1038483"/>
                  </a:cubicBezTo>
                  <a:cubicBezTo>
                    <a:pt x="1461869" y="1042213"/>
                    <a:pt x="1461072" y="1045933"/>
                    <a:pt x="1460222" y="1049640"/>
                  </a:cubicBezTo>
                  <a:cubicBezTo>
                    <a:pt x="1450697" y="1092365"/>
                    <a:pt x="1424884" y="1113204"/>
                    <a:pt x="1392214" y="1105021"/>
                  </a:cubicBezTo>
                  <a:cubicBezTo>
                    <a:pt x="1359543" y="1096837"/>
                    <a:pt x="1345922" y="1069242"/>
                    <a:pt x="1355066" y="1025089"/>
                  </a:cubicBezTo>
                  <a:cubicBezTo>
                    <a:pt x="1383641" y="884734"/>
                    <a:pt x="1312775" y="747328"/>
                    <a:pt x="1184188" y="696419"/>
                  </a:cubicBezTo>
                  <a:cubicBezTo>
                    <a:pt x="1177711" y="693850"/>
                    <a:pt x="1170948" y="692137"/>
                    <a:pt x="1158946" y="688426"/>
                  </a:cubicBezTo>
                  <a:cubicBezTo>
                    <a:pt x="1169138" y="791956"/>
                    <a:pt x="1153898" y="887589"/>
                    <a:pt x="1100653" y="974466"/>
                  </a:cubicBezTo>
                  <a:cubicBezTo>
                    <a:pt x="1047409" y="1061344"/>
                    <a:pt x="971399" y="1122339"/>
                    <a:pt x="871101" y="1160592"/>
                  </a:cubicBezTo>
                  <a:cubicBezTo>
                    <a:pt x="927785" y="1220260"/>
                    <a:pt x="1007986" y="1251821"/>
                    <a:pt x="1090176" y="1246804"/>
                  </a:cubicBezTo>
                  <a:cubicBezTo>
                    <a:pt x="1111454" y="1244843"/>
                    <a:pt x="1132603" y="1241666"/>
                    <a:pt x="1153517" y="1237288"/>
                  </a:cubicBezTo>
                  <a:cubicBezTo>
                    <a:pt x="1189045" y="1231674"/>
                    <a:pt x="1215906" y="1246804"/>
                    <a:pt x="1222573" y="1277444"/>
                  </a:cubicBezTo>
                  <a:cubicBezTo>
                    <a:pt x="1229241" y="1308084"/>
                    <a:pt x="1210667" y="1333015"/>
                    <a:pt x="1176472" y="1342912"/>
                  </a:cubicBezTo>
                  <a:cubicBezTo>
                    <a:pt x="1033597" y="1384210"/>
                    <a:pt x="867100" y="1329780"/>
                    <a:pt x="768898" y="1209693"/>
                  </a:cubicBezTo>
                  <a:cubicBezTo>
                    <a:pt x="739561" y="1173724"/>
                    <a:pt x="730798" y="1174390"/>
                    <a:pt x="701651" y="1208646"/>
                  </a:cubicBezTo>
                  <a:cubicBezTo>
                    <a:pt x="594527" y="1333364"/>
                    <a:pt x="460192" y="1378310"/>
                    <a:pt x="298648" y="1343483"/>
                  </a:cubicBezTo>
                  <a:cubicBezTo>
                    <a:pt x="260548" y="1335204"/>
                    <a:pt x="241022" y="1308846"/>
                    <a:pt x="247404" y="1278586"/>
                  </a:cubicBezTo>
                  <a:cubicBezTo>
                    <a:pt x="254452" y="1245567"/>
                    <a:pt x="282837" y="1229390"/>
                    <a:pt x="322461" y="1238525"/>
                  </a:cubicBezTo>
                  <a:cubicBezTo>
                    <a:pt x="416663" y="1260126"/>
                    <a:pt x="501531" y="1242331"/>
                    <a:pt x="577445" y="1182097"/>
                  </a:cubicBezTo>
                  <a:cubicBezTo>
                    <a:pt x="586870" y="1176060"/>
                    <a:pt x="596741" y="1170748"/>
                    <a:pt x="606973" y="1166206"/>
                  </a:cubicBezTo>
                  <a:cubicBezTo>
                    <a:pt x="496483" y="1126050"/>
                    <a:pt x="418949" y="1066387"/>
                    <a:pt x="364085" y="978653"/>
                  </a:cubicBezTo>
                  <a:cubicBezTo>
                    <a:pt x="309221" y="890919"/>
                    <a:pt x="292933" y="796809"/>
                    <a:pt x="302935" y="690520"/>
                  </a:cubicBezTo>
                  <a:cubicBezTo>
                    <a:pt x="203398" y="729629"/>
                    <a:pt x="139962" y="795192"/>
                    <a:pt x="118245" y="893012"/>
                  </a:cubicBezTo>
                  <a:cubicBezTo>
                    <a:pt x="108720" y="935642"/>
                    <a:pt x="112911" y="982364"/>
                    <a:pt x="117007" y="1026231"/>
                  </a:cubicBezTo>
                  <a:cubicBezTo>
                    <a:pt x="121102" y="1070098"/>
                    <a:pt x="110720" y="1097694"/>
                    <a:pt x="77002" y="1105021"/>
                  </a:cubicBezTo>
                  <a:cubicBezTo>
                    <a:pt x="43283" y="1112348"/>
                    <a:pt x="19280" y="1090557"/>
                    <a:pt x="9850" y="1047927"/>
                  </a:cubicBezTo>
                  <a:cubicBezTo>
                    <a:pt x="-37753" y="836429"/>
                    <a:pt x="94761" y="626284"/>
                    <a:pt x="306268" y="577855"/>
                  </a:cubicBezTo>
                  <a:cubicBezTo>
                    <a:pt x="355036" y="566150"/>
                    <a:pt x="375134" y="529039"/>
                    <a:pt x="358561" y="480985"/>
                  </a:cubicBezTo>
                  <a:cubicBezTo>
                    <a:pt x="297505" y="304090"/>
                    <a:pt x="369991" y="104928"/>
                    <a:pt x="528677" y="14053"/>
                  </a:cubicBezTo>
                  <a:cubicBezTo>
                    <a:pt x="561824" y="-4978"/>
                    <a:pt x="589828" y="-1552"/>
                    <a:pt x="608020" y="23569"/>
                  </a:cubicBezTo>
                  <a:cubicBezTo>
                    <a:pt x="628499" y="50879"/>
                    <a:pt x="618974" y="84184"/>
                    <a:pt x="583065" y="107021"/>
                  </a:cubicBezTo>
                  <a:cubicBezTo>
                    <a:pt x="486354" y="169000"/>
                    <a:pt x="440444" y="257114"/>
                    <a:pt x="445333" y="371365"/>
                  </a:cubicBezTo>
                  <a:cubicBezTo>
                    <a:pt x="446000" y="386590"/>
                    <a:pt x="449524" y="401625"/>
                    <a:pt x="452572" y="421893"/>
                  </a:cubicBezTo>
                  <a:cubicBezTo>
                    <a:pt x="537440" y="356616"/>
                    <a:pt x="628499" y="321503"/>
                    <a:pt x="732226" y="321789"/>
                  </a:cubicBezTo>
                  <a:cubicBezTo>
                    <a:pt x="835954" y="322074"/>
                    <a:pt x="924917" y="356616"/>
                    <a:pt x="1005689" y="419229"/>
                  </a:cubicBezTo>
                  <a:close/>
                  <a:moveTo>
                    <a:pt x="662027" y="1064484"/>
                  </a:moveTo>
                  <a:cubicBezTo>
                    <a:pt x="695079" y="971612"/>
                    <a:pt x="687078" y="883021"/>
                    <a:pt x="631261" y="801091"/>
                  </a:cubicBezTo>
                  <a:cubicBezTo>
                    <a:pt x="584269" y="728480"/>
                    <a:pt x="505365" y="682684"/>
                    <a:pt x="418949" y="677864"/>
                  </a:cubicBezTo>
                  <a:cubicBezTo>
                    <a:pt x="366466" y="838012"/>
                    <a:pt x="495149" y="1041742"/>
                    <a:pt x="662027" y="1064484"/>
                  </a:cubicBezTo>
                  <a:close/>
                  <a:moveTo>
                    <a:pt x="505817" y="525043"/>
                  </a:moveTo>
                  <a:cubicBezTo>
                    <a:pt x="611545" y="675104"/>
                    <a:pt x="844050" y="675485"/>
                    <a:pt x="956254" y="525804"/>
                  </a:cubicBezTo>
                  <a:cubicBezTo>
                    <a:pt x="854623" y="398580"/>
                    <a:pt x="610973" y="398199"/>
                    <a:pt x="505817" y="525043"/>
                  </a:cubicBezTo>
                  <a:close/>
                  <a:moveTo>
                    <a:pt x="1042265" y="677293"/>
                  </a:moveTo>
                  <a:cubicBezTo>
                    <a:pt x="940538" y="692328"/>
                    <a:pt x="866148" y="743902"/>
                    <a:pt x="820428" y="833159"/>
                  </a:cubicBezTo>
                  <a:cubicBezTo>
                    <a:pt x="781649" y="904686"/>
                    <a:pt x="777926" y="990049"/>
                    <a:pt x="810331" y="1064675"/>
                  </a:cubicBezTo>
                  <a:cubicBezTo>
                    <a:pt x="983877" y="1021283"/>
                    <a:pt x="1088461" y="839630"/>
                    <a:pt x="1042265" y="677388"/>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0739B84B-80B0-B74A-B604-BCA4C60CF187}"/>
                </a:ext>
              </a:extLst>
            </p:cNvPr>
            <p:cNvSpPr/>
            <p:nvPr/>
          </p:nvSpPr>
          <p:spPr>
            <a:xfrm>
              <a:off x="2968359" y="2771767"/>
              <a:ext cx="3206540" cy="2052065"/>
            </a:xfrm>
            <a:custGeom>
              <a:avLst/>
              <a:gdLst>
                <a:gd name="connsiteX0" fmla="*/ 150292 w 3206540"/>
                <a:gd name="connsiteY0" fmla="*/ 1940553 h 2052065"/>
                <a:gd name="connsiteX1" fmla="*/ 3056751 w 3206540"/>
                <a:gd name="connsiteY1" fmla="*/ 1940553 h 2052065"/>
                <a:gd name="connsiteX2" fmla="*/ 3039225 w 3206540"/>
                <a:gd name="connsiteY2" fmla="*/ 1907248 h 2052065"/>
                <a:gd name="connsiteX3" fmla="*/ 2894635 w 3206540"/>
                <a:gd name="connsiteY3" fmla="*/ 1657273 h 2052065"/>
                <a:gd name="connsiteX4" fmla="*/ 2906161 w 3206540"/>
                <a:gd name="connsiteY4" fmla="*/ 1570300 h 2052065"/>
                <a:gd name="connsiteX5" fmla="*/ 2987504 w 3206540"/>
                <a:gd name="connsiteY5" fmla="*/ 1602938 h 2052065"/>
                <a:gd name="connsiteX6" fmla="*/ 3193149 w 3206540"/>
                <a:gd name="connsiteY6" fmla="*/ 1957586 h 2052065"/>
                <a:gd name="connsiteX7" fmla="*/ 3141238 w 3206540"/>
                <a:gd name="connsiteY7" fmla="*/ 2051600 h 2052065"/>
                <a:gd name="connsiteX8" fmla="*/ 3112663 w 3206540"/>
                <a:gd name="connsiteY8" fmla="*/ 2051600 h 2052065"/>
                <a:gd name="connsiteX9" fmla="*/ 95047 w 3206540"/>
                <a:gd name="connsiteY9" fmla="*/ 2051600 h 2052065"/>
                <a:gd name="connsiteX10" fmla="*/ 8084 w 3206540"/>
                <a:gd name="connsiteY10" fmla="*/ 2024576 h 2052065"/>
                <a:gd name="connsiteX11" fmla="*/ 27134 w 3206540"/>
                <a:gd name="connsiteY11" fmla="*/ 1935985 h 2052065"/>
                <a:gd name="connsiteX12" fmla="*/ 1118223 w 3206540"/>
                <a:gd name="connsiteY12" fmla="*/ 55220 h 2052065"/>
                <a:gd name="connsiteX13" fmla="*/ 1139464 w 3206540"/>
                <a:gd name="connsiteY13" fmla="*/ 22106 h 2052065"/>
                <a:gd name="connsiteX14" fmla="*/ 1206139 w 3206540"/>
                <a:gd name="connsiteY14" fmla="*/ 7261 h 2052065"/>
                <a:gd name="connsiteX15" fmla="*/ 1231856 w 3206540"/>
                <a:gd name="connsiteY15" fmla="*/ 70921 h 2052065"/>
                <a:gd name="connsiteX16" fmla="*/ 1214044 w 3206540"/>
                <a:gd name="connsiteY16" fmla="*/ 105653 h 2052065"/>
                <a:gd name="connsiteX17" fmla="*/ 172962 w 3206540"/>
                <a:gd name="connsiteY17" fmla="*/ 1900207 h 2052065"/>
                <a:gd name="connsiteX18" fmla="*/ 150292 w 3206540"/>
                <a:gd name="connsiteY18" fmla="*/ 1940553 h 205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06540" h="2052065">
                  <a:moveTo>
                    <a:pt x="150292" y="1940553"/>
                  </a:moveTo>
                  <a:lnTo>
                    <a:pt x="3056751" y="1940553"/>
                  </a:lnTo>
                  <a:cubicBezTo>
                    <a:pt x="3049798" y="1927326"/>
                    <a:pt x="3044940" y="1917049"/>
                    <a:pt x="3039225" y="1907248"/>
                  </a:cubicBezTo>
                  <a:cubicBezTo>
                    <a:pt x="2991600" y="1823891"/>
                    <a:pt x="2942641" y="1740725"/>
                    <a:pt x="2894635" y="1657273"/>
                  </a:cubicBezTo>
                  <a:cubicBezTo>
                    <a:pt x="2872252" y="1618544"/>
                    <a:pt x="2876633" y="1587808"/>
                    <a:pt x="2906161" y="1570300"/>
                  </a:cubicBezTo>
                  <a:cubicBezTo>
                    <a:pt x="2935688" y="1552791"/>
                    <a:pt x="2964739" y="1563829"/>
                    <a:pt x="2987504" y="1602938"/>
                  </a:cubicBezTo>
                  <a:cubicBezTo>
                    <a:pt x="3056275" y="1721059"/>
                    <a:pt x="3124823" y="1839275"/>
                    <a:pt x="3193149" y="1957586"/>
                  </a:cubicBezTo>
                  <a:cubicBezTo>
                    <a:pt x="3223438" y="2010398"/>
                    <a:pt x="3201626" y="2049126"/>
                    <a:pt x="3141238" y="2051600"/>
                  </a:cubicBezTo>
                  <a:cubicBezTo>
                    <a:pt x="3131713" y="2051600"/>
                    <a:pt x="3122188" y="2051600"/>
                    <a:pt x="3112663" y="2051600"/>
                  </a:cubicBezTo>
                  <a:cubicBezTo>
                    <a:pt x="2106759" y="2051600"/>
                    <a:pt x="1100887" y="2051600"/>
                    <a:pt x="95047" y="2051600"/>
                  </a:cubicBezTo>
                  <a:cubicBezTo>
                    <a:pt x="63519" y="2051600"/>
                    <a:pt x="28372" y="2058642"/>
                    <a:pt x="8084" y="2024576"/>
                  </a:cubicBezTo>
                  <a:cubicBezTo>
                    <a:pt x="-12204" y="1990510"/>
                    <a:pt x="11037" y="1963390"/>
                    <a:pt x="27134" y="1935985"/>
                  </a:cubicBezTo>
                  <a:cubicBezTo>
                    <a:pt x="390735" y="1309095"/>
                    <a:pt x="754431" y="682174"/>
                    <a:pt x="1118223" y="55220"/>
                  </a:cubicBezTo>
                  <a:cubicBezTo>
                    <a:pt x="1124427" y="43645"/>
                    <a:pt x="1131529" y="32573"/>
                    <a:pt x="1139464" y="22106"/>
                  </a:cubicBezTo>
                  <a:cubicBezTo>
                    <a:pt x="1157466" y="220"/>
                    <a:pt x="1180516" y="-6441"/>
                    <a:pt x="1206139" y="7261"/>
                  </a:cubicBezTo>
                  <a:cubicBezTo>
                    <a:pt x="1231761" y="20964"/>
                    <a:pt x="1239381" y="43992"/>
                    <a:pt x="1231856" y="70921"/>
                  </a:cubicBezTo>
                  <a:cubicBezTo>
                    <a:pt x="1227344" y="83174"/>
                    <a:pt x="1221363" y="94836"/>
                    <a:pt x="1214044" y="105653"/>
                  </a:cubicBezTo>
                  <a:lnTo>
                    <a:pt x="172962" y="1900207"/>
                  </a:lnTo>
                  <a:cubicBezTo>
                    <a:pt x="165628" y="1912196"/>
                    <a:pt x="159151" y="1924376"/>
                    <a:pt x="150292" y="1940553"/>
                  </a:cubicBezTo>
                  <a:close/>
                </a:path>
              </a:pathLst>
            </a:custGeom>
            <a:grpFill/>
            <a:ln w="9525"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A2888EDF-931F-4649-A82B-2C47690B464C}"/>
                </a:ext>
              </a:extLst>
            </p:cNvPr>
            <p:cNvSpPr/>
            <p:nvPr/>
          </p:nvSpPr>
          <p:spPr>
            <a:xfrm>
              <a:off x="4211249" y="2042712"/>
              <a:ext cx="1627575" cy="2200891"/>
            </a:xfrm>
            <a:custGeom>
              <a:avLst/>
              <a:gdLst>
                <a:gd name="connsiteX0" fmla="*/ 361489 w 1627575"/>
                <a:gd name="connsiteY0" fmla="*/ 164997 h 2200891"/>
                <a:gd name="connsiteX1" fmla="*/ 339868 w 1627575"/>
                <a:gd name="connsiteY1" fmla="*/ 198873 h 2200891"/>
                <a:gd name="connsiteX2" fmla="*/ 112506 w 1627575"/>
                <a:gd name="connsiteY2" fmla="*/ 590537 h 2200891"/>
                <a:gd name="connsiteX3" fmla="*/ 93456 w 1627575"/>
                <a:gd name="connsiteY3" fmla="*/ 620320 h 2200891"/>
                <a:gd name="connsiteX4" fmla="*/ 28400 w 1627575"/>
                <a:gd name="connsiteY4" fmla="*/ 631263 h 2200891"/>
                <a:gd name="connsiteX5" fmla="*/ 3064 w 1627575"/>
                <a:gd name="connsiteY5" fmla="*/ 571029 h 2200891"/>
                <a:gd name="connsiteX6" fmla="*/ 19923 w 1627575"/>
                <a:gd name="connsiteY6" fmla="*/ 535917 h 2200891"/>
                <a:gd name="connsiteX7" fmla="*/ 302434 w 1627575"/>
                <a:gd name="connsiteY7" fmla="*/ 48145 h 2200891"/>
                <a:gd name="connsiteX8" fmla="*/ 420163 w 1627575"/>
                <a:gd name="connsiteY8" fmla="*/ 49478 h 2200891"/>
                <a:gd name="connsiteX9" fmla="*/ 1608502 w 1627575"/>
                <a:gd name="connsiteY9" fmla="*/ 2097242 h 2200891"/>
                <a:gd name="connsiteX10" fmla="*/ 1623552 w 1627575"/>
                <a:gd name="connsiteY10" fmla="*/ 2125789 h 2200891"/>
                <a:gd name="connsiteX11" fmla="*/ 1600311 w 1627575"/>
                <a:gd name="connsiteY11" fmla="*/ 2193255 h 2200891"/>
                <a:gd name="connsiteX12" fmla="*/ 1530969 w 1627575"/>
                <a:gd name="connsiteY12" fmla="*/ 2177269 h 2200891"/>
                <a:gd name="connsiteX13" fmla="*/ 1510490 w 1627575"/>
                <a:gd name="connsiteY13" fmla="*/ 2143869 h 2200891"/>
                <a:gd name="connsiteX14" fmla="*/ 386540 w 1627575"/>
                <a:gd name="connsiteY14" fmla="*/ 207437 h 2200891"/>
                <a:gd name="connsiteX15" fmla="*/ 361489 w 1627575"/>
                <a:gd name="connsiteY15" fmla="*/ 164997 h 220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27575" h="2200891">
                  <a:moveTo>
                    <a:pt x="361489" y="164997"/>
                  </a:moveTo>
                  <a:cubicBezTo>
                    <a:pt x="351964" y="179461"/>
                    <a:pt x="345678" y="188882"/>
                    <a:pt x="339868" y="198873"/>
                  </a:cubicBezTo>
                  <a:lnTo>
                    <a:pt x="112506" y="590537"/>
                  </a:lnTo>
                  <a:cubicBezTo>
                    <a:pt x="107152" y="601066"/>
                    <a:pt x="100771" y="611043"/>
                    <a:pt x="93456" y="620320"/>
                  </a:cubicBezTo>
                  <a:cubicBezTo>
                    <a:pt x="77464" y="639539"/>
                    <a:pt x="49810" y="644191"/>
                    <a:pt x="28400" y="631263"/>
                  </a:cubicBezTo>
                  <a:cubicBezTo>
                    <a:pt x="5525" y="620857"/>
                    <a:pt x="-5505" y="594636"/>
                    <a:pt x="3064" y="571029"/>
                  </a:cubicBezTo>
                  <a:cubicBezTo>
                    <a:pt x="7240" y="558687"/>
                    <a:pt x="12901" y="546896"/>
                    <a:pt x="19923" y="535917"/>
                  </a:cubicBezTo>
                  <a:cubicBezTo>
                    <a:pt x="113966" y="373263"/>
                    <a:pt x="208137" y="210672"/>
                    <a:pt x="302434" y="48145"/>
                  </a:cubicBezTo>
                  <a:cubicBezTo>
                    <a:pt x="339963" y="-16275"/>
                    <a:pt x="382159" y="-15895"/>
                    <a:pt x="420163" y="49478"/>
                  </a:cubicBezTo>
                  <a:lnTo>
                    <a:pt x="1608502" y="2097242"/>
                  </a:lnTo>
                  <a:cubicBezTo>
                    <a:pt x="1614502" y="2106207"/>
                    <a:pt x="1619546" y="2115775"/>
                    <a:pt x="1623552" y="2125789"/>
                  </a:cubicBezTo>
                  <a:cubicBezTo>
                    <a:pt x="1632601" y="2153670"/>
                    <a:pt x="1627934" y="2178601"/>
                    <a:pt x="1600311" y="2193255"/>
                  </a:cubicBezTo>
                  <a:cubicBezTo>
                    <a:pt x="1572689" y="2207909"/>
                    <a:pt x="1549352" y="2201438"/>
                    <a:pt x="1530969" y="2177269"/>
                  </a:cubicBezTo>
                  <a:cubicBezTo>
                    <a:pt x="1523474" y="2166559"/>
                    <a:pt x="1516635" y="2155405"/>
                    <a:pt x="1510490" y="2143869"/>
                  </a:cubicBezTo>
                  <a:cubicBezTo>
                    <a:pt x="1135840" y="1498328"/>
                    <a:pt x="761190" y="852851"/>
                    <a:pt x="386540" y="207437"/>
                  </a:cubicBezTo>
                  <a:cubicBezTo>
                    <a:pt x="379682" y="194686"/>
                    <a:pt x="372157" y="182696"/>
                    <a:pt x="361489" y="164997"/>
                  </a:cubicBezTo>
                  <a:close/>
                </a:path>
              </a:pathLst>
            </a:custGeom>
            <a:grpFill/>
            <a:ln w="9525" cap="flat">
              <a:noFill/>
              <a:prstDash val="solid"/>
              <a:miter/>
            </a:ln>
          </p:spPr>
          <p:txBody>
            <a:bodyPr rtlCol="0" anchor="ctr"/>
            <a:lstStyle/>
            <a:p>
              <a:endParaRPr lang="en-RO"/>
            </a:p>
          </p:txBody>
        </p:sp>
      </p:grpSp>
      <p:grpSp>
        <p:nvGrpSpPr>
          <p:cNvPr id="18" name="Graphic 16">
            <a:extLst>
              <a:ext uri="{FF2B5EF4-FFF2-40B4-BE49-F238E27FC236}">
                <a16:creationId xmlns:a16="http://schemas.microsoft.com/office/drawing/2014/main" id="{735E6892-B278-3D4F-99D0-0E5A23524D91}"/>
              </a:ext>
            </a:extLst>
          </p:cNvPr>
          <p:cNvGrpSpPr>
            <a:grpSpLocks noChangeAspect="1"/>
          </p:cNvGrpSpPr>
          <p:nvPr/>
        </p:nvGrpSpPr>
        <p:grpSpPr>
          <a:xfrm>
            <a:off x="4884921" y="2908450"/>
            <a:ext cx="447267" cy="504000"/>
            <a:chOff x="2419350" y="1003300"/>
            <a:chExt cx="4305300" cy="4851400"/>
          </a:xfrm>
          <a:solidFill>
            <a:schemeClr val="bg1"/>
          </a:solidFill>
        </p:grpSpPr>
        <p:sp>
          <p:nvSpPr>
            <p:cNvPr id="19" name="Freeform 18">
              <a:extLst>
                <a:ext uri="{FF2B5EF4-FFF2-40B4-BE49-F238E27FC236}">
                  <a16:creationId xmlns:a16="http://schemas.microsoft.com/office/drawing/2014/main" id="{2205A3C1-8779-CB49-A768-870F712E5BB9}"/>
                </a:ext>
              </a:extLst>
            </p:cNvPr>
            <p:cNvSpPr/>
            <p:nvPr/>
          </p:nvSpPr>
          <p:spPr>
            <a:xfrm>
              <a:off x="2419350" y="1003299"/>
              <a:ext cx="4307841" cy="4853421"/>
            </a:xfrm>
            <a:custGeom>
              <a:avLst/>
              <a:gdLst>
                <a:gd name="connsiteX0" fmla="*/ 2662152 w 4307841"/>
                <a:gd name="connsiteY0" fmla="*/ 223 h 4853421"/>
                <a:gd name="connsiteX1" fmla="*/ 2763879 w 4307841"/>
                <a:gd name="connsiteY1" fmla="*/ 199987 h 4853421"/>
                <a:gd name="connsiteX2" fmla="*/ 2817124 w 4307841"/>
                <a:gd name="connsiteY2" fmla="*/ 199987 h 4853421"/>
                <a:gd name="connsiteX3" fmla="*/ 3206887 w 4307841"/>
                <a:gd name="connsiteY3" fmla="*/ 199987 h 4853421"/>
                <a:gd name="connsiteX4" fmla="*/ 3679518 w 4307841"/>
                <a:gd name="connsiteY4" fmla="*/ 670763 h 4853421"/>
                <a:gd name="connsiteX5" fmla="*/ 3679518 w 4307841"/>
                <a:gd name="connsiteY5" fmla="*/ 1245131 h 4853421"/>
                <a:gd name="connsiteX6" fmla="*/ 3583220 w 4307841"/>
                <a:gd name="connsiteY6" fmla="*/ 1365845 h 4853421"/>
                <a:gd name="connsiteX7" fmla="*/ 3489399 w 4307841"/>
                <a:gd name="connsiteY7" fmla="*/ 1247129 h 4853421"/>
                <a:gd name="connsiteX8" fmla="*/ 3489399 w 4307841"/>
                <a:gd name="connsiteY8" fmla="*/ 677422 h 4853421"/>
                <a:gd name="connsiteX9" fmla="*/ 3204506 w 4307841"/>
                <a:gd name="connsiteY9" fmla="*/ 389953 h 4853421"/>
                <a:gd name="connsiteX10" fmla="*/ 2781501 w 4307841"/>
                <a:gd name="connsiteY10" fmla="*/ 390428 h 4853421"/>
                <a:gd name="connsiteX11" fmla="*/ 2768356 w 4307841"/>
                <a:gd name="connsiteY11" fmla="*/ 394614 h 4853421"/>
                <a:gd name="connsiteX12" fmla="*/ 2763975 w 4307841"/>
                <a:gd name="connsiteY12" fmla="*/ 438276 h 4853421"/>
                <a:gd name="connsiteX13" fmla="*/ 2585286 w 4307841"/>
                <a:gd name="connsiteY13" fmla="*/ 599990 h 4853421"/>
                <a:gd name="connsiteX14" fmla="*/ 1991116 w 4307841"/>
                <a:gd name="connsiteY14" fmla="*/ 599990 h 4853421"/>
                <a:gd name="connsiteX15" fmla="*/ 1125865 w 4307841"/>
                <a:gd name="connsiteY15" fmla="*/ 599990 h 4853421"/>
                <a:gd name="connsiteX16" fmla="*/ 914601 w 4307841"/>
                <a:gd name="connsiteY16" fmla="*/ 407646 h 4853421"/>
                <a:gd name="connsiteX17" fmla="*/ 909933 w 4307841"/>
                <a:gd name="connsiteY17" fmla="*/ 392616 h 4853421"/>
                <a:gd name="connsiteX18" fmla="*/ 430826 w 4307841"/>
                <a:gd name="connsiteY18" fmla="*/ 394899 h 4853421"/>
                <a:gd name="connsiteX19" fmla="*/ 190701 w 4307841"/>
                <a:gd name="connsiteY19" fmla="*/ 666197 h 4853421"/>
                <a:gd name="connsiteX20" fmla="*/ 190701 w 4307841"/>
                <a:gd name="connsiteY20" fmla="*/ 4160252 h 4853421"/>
                <a:gd name="connsiteX21" fmla="*/ 459306 w 4307841"/>
                <a:gd name="connsiteY21" fmla="*/ 4434403 h 4853421"/>
                <a:gd name="connsiteX22" fmla="*/ 2731399 w 4307841"/>
                <a:gd name="connsiteY22" fmla="*/ 4434879 h 4853421"/>
                <a:gd name="connsiteX23" fmla="*/ 2750449 w 4307841"/>
                <a:gd name="connsiteY23" fmla="*/ 4432691 h 4853421"/>
                <a:gd name="connsiteX24" fmla="*/ 2732542 w 4307841"/>
                <a:gd name="connsiteY24" fmla="*/ 4406151 h 4853421"/>
                <a:gd name="connsiteX25" fmla="*/ 2433838 w 4307841"/>
                <a:gd name="connsiteY25" fmla="*/ 3802580 h 4853421"/>
                <a:gd name="connsiteX26" fmla="*/ 2386213 w 4307841"/>
                <a:gd name="connsiteY26" fmla="*/ 3772235 h 4853421"/>
                <a:gd name="connsiteX27" fmla="*/ 1872816 w 4307841"/>
                <a:gd name="connsiteY27" fmla="*/ 3772235 h 4853421"/>
                <a:gd name="connsiteX28" fmla="*/ 736769 w 4307841"/>
                <a:gd name="connsiteY28" fmla="*/ 3772235 h 4853421"/>
                <a:gd name="connsiteX29" fmla="*/ 599609 w 4307841"/>
                <a:gd name="connsiteY29" fmla="*/ 3678631 h 4853421"/>
                <a:gd name="connsiteX30" fmla="*/ 735054 w 4307841"/>
                <a:gd name="connsiteY30" fmla="*/ 3582364 h 4853421"/>
                <a:gd name="connsiteX31" fmla="*/ 2418503 w 4307841"/>
                <a:gd name="connsiteY31" fmla="*/ 3582364 h 4853421"/>
                <a:gd name="connsiteX32" fmla="*/ 2418503 w 4307841"/>
                <a:gd name="connsiteY32" fmla="*/ 3206238 h 4853421"/>
                <a:gd name="connsiteX33" fmla="*/ 2355828 w 4307841"/>
                <a:gd name="connsiteY33" fmla="*/ 3206238 h 4853421"/>
                <a:gd name="connsiteX34" fmla="*/ 787156 w 4307841"/>
                <a:gd name="connsiteY34" fmla="*/ 3206238 h 4853421"/>
                <a:gd name="connsiteX35" fmla="*/ 664379 w 4307841"/>
                <a:gd name="connsiteY35" fmla="*/ 3112444 h 4853421"/>
                <a:gd name="connsiteX36" fmla="*/ 746103 w 4307841"/>
                <a:gd name="connsiteY36" fmla="*/ 3018270 h 4853421"/>
                <a:gd name="connsiteX37" fmla="*/ 803253 w 4307841"/>
                <a:gd name="connsiteY37" fmla="*/ 3016463 h 4853421"/>
                <a:gd name="connsiteX38" fmla="*/ 2381355 w 4307841"/>
                <a:gd name="connsiteY38" fmla="*/ 3013894 h 4853421"/>
                <a:gd name="connsiteX39" fmla="*/ 2677583 w 4307841"/>
                <a:gd name="connsiteY39" fmla="*/ 2960719 h 4853421"/>
                <a:gd name="connsiteX40" fmla="*/ 3084681 w 4307841"/>
                <a:gd name="connsiteY40" fmla="*/ 2836485 h 4853421"/>
                <a:gd name="connsiteX41" fmla="*/ 3279753 w 4307841"/>
                <a:gd name="connsiteY41" fmla="*/ 2712822 h 4853421"/>
                <a:gd name="connsiteX42" fmla="*/ 3448346 w 4307841"/>
                <a:gd name="connsiteY42" fmla="*/ 2715200 h 4853421"/>
                <a:gd name="connsiteX43" fmla="*/ 3489399 w 4307841"/>
                <a:gd name="connsiteY43" fmla="*/ 2749826 h 4853421"/>
                <a:gd name="connsiteX44" fmla="*/ 3489399 w 4307841"/>
                <a:gd name="connsiteY44" fmla="*/ 2692465 h 4853421"/>
                <a:gd name="connsiteX45" fmla="*/ 3489399 w 4307841"/>
                <a:gd name="connsiteY45" fmla="*/ 2041997 h 4853421"/>
                <a:gd name="connsiteX46" fmla="*/ 3570552 w 4307841"/>
                <a:gd name="connsiteY46" fmla="*/ 1936598 h 4853421"/>
                <a:gd name="connsiteX47" fmla="*/ 3679137 w 4307841"/>
                <a:gd name="connsiteY47" fmla="*/ 2037812 h 4853421"/>
                <a:gd name="connsiteX48" fmla="*/ 3679137 w 4307841"/>
                <a:gd name="connsiteY48" fmla="*/ 2422404 h 4853421"/>
                <a:gd name="connsiteX49" fmla="*/ 3679137 w 4307841"/>
                <a:gd name="connsiteY49" fmla="*/ 2854749 h 4853421"/>
                <a:gd name="connsiteX50" fmla="*/ 4157768 w 4307841"/>
                <a:gd name="connsiteY50" fmla="*/ 2982027 h 4853421"/>
                <a:gd name="connsiteX51" fmla="*/ 4176818 w 4307841"/>
                <a:gd name="connsiteY51" fmla="*/ 2984501 h 4853421"/>
                <a:gd name="connsiteX52" fmla="*/ 4307120 w 4307841"/>
                <a:gd name="connsiteY52" fmla="*/ 3140221 h 4853421"/>
                <a:gd name="connsiteX53" fmla="*/ 4307692 w 4307841"/>
                <a:gd name="connsiteY53" fmla="*/ 3600723 h 4853421"/>
                <a:gd name="connsiteX54" fmla="*/ 4028037 w 4307841"/>
                <a:gd name="connsiteY54" fmla="*/ 4367245 h 4853421"/>
                <a:gd name="connsiteX55" fmla="*/ 3569123 w 4307841"/>
                <a:gd name="connsiteY55" fmla="*/ 4777806 h 4853421"/>
                <a:gd name="connsiteX56" fmla="*/ 3160500 w 4307841"/>
                <a:gd name="connsiteY56" fmla="*/ 4778948 h 4853421"/>
                <a:gd name="connsiteX57" fmla="*/ 3024674 w 4307841"/>
                <a:gd name="connsiteY57" fmla="*/ 4675261 h 4853421"/>
                <a:gd name="connsiteX58" fmla="*/ 2879989 w 4307841"/>
                <a:gd name="connsiteY58" fmla="*/ 4623608 h 4853421"/>
                <a:gd name="connsiteX59" fmla="*/ 493786 w 4307841"/>
                <a:gd name="connsiteY59" fmla="*/ 4624750 h 4853421"/>
                <a:gd name="connsiteX60" fmla="*/ 201 w 4307841"/>
                <a:gd name="connsiteY60" fmla="*/ 4132475 h 4853421"/>
                <a:gd name="connsiteX61" fmla="*/ 201 w 4307841"/>
                <a:gd name="connsiteY61" fmla="*/ 690644 h 4853421"/>
                <a:gd name="connsiteX62" fmla="*/ 491976 w 4307841"/>
                <a:gd name="connsiteY62" fmla="*/ 200653 h 4853421"/>
                <a:gd name="connsiteX63" fmla="*/ 914696 w 4307841"/>
                <a:gd name="connsiteY63" fmla="*/ 200653 h 4853421"/>
                <a:gd name="connsiteX64" fmla="*/ 1017471 w 4307841"/>
                <a:gd name="connsiteY64" fmla="*/ 889 h 4853421"/>
                <a:gd name="connsiteX65" fmla="*/ 3368431 w 4307841"/>
                <a:gd name="connsiteY65" fmla="*/ 2899458 h 4853421"/>
                <a:gd name="connsiteX66" fmla="*/ 3166978 w 4307841"/>
                <a:gd name="connsiteY66" fmla="*/ 3009804 h 4853421"/>
                <a:gd name="connsiteX67" fmla="*/ 2653961 w 4307841"/>
                <a:gd name="connsiteY67" fmla="*/ 3159436 h 4853421"/>
                <a:gd name="connsiteX68" fmla="*/ 2610527 w 4307841"/>
                <a:gd name="connsiteY68" fmla="*/ 3210804 h 4853421"/>
                <a:gd name="connsiteX69" fmla="*/ 2610527 w 4307841"/>
                <a:gd name="connsiteY69" fmla="*/ 3632971 h 4853421"/>
                <a:gd name="connsiteX70" fmla="*/ 2713206 w 4307841"/>
                <a:gd name="connsiteY70" fmla="*/ 4047433 h 4853421"/>
                <a:gd name="connsiteX71" fmla="*/ 3256703 w 4307841"/>
                <a:gd name="connsiteY71" fmla="*/ 4614571 h 4853421"/>
                <a:gd name="connsiteX72" fmla="*/ 3469872 w 4307841"/>
                <a:gd name="connsiteY72" fmla="*/ 4613905 h 4853421"/>
                <a:gd name="connsiteX73" fmla="*/ 3862017 w 4307841"/>
                <a:gd name="connsiteY73" fmla="*/ 4264034 h 4853421"/>
                <a:gd name="connsiteX74" fmla="*/ 4117477 w 4307841"/>
                <a:gd name="connsiteY74" fmla="*/ 3590735 h 4853421"/>
                <a:gd name="connsiteX75" fmla="*/ 4116715 w 4307841"/>
                <a:gd name="connsiteY75" fmla="*/ 3220697 h 4853421"/>
                <a:gd name="connsiteX76" fmla="*/ 4116715 w 4307841"/>
                <a:gd name="connsiteY76" fmla="*/ 3168949 h 4853421"/>
                <a:gd name="connsiteX77" fmla="*/ 3368431 w 4307841"/>
                <a:gd name="connsiteY77" fmla="*/ 2899458 h 4853421"/>
                <a:gd name="connsiteX78" fmla="*/ 2572046 w 4307841"/>
                <a:gd name="connsiteY78" fmla="*/ 183340 h 4853421"/>
                <a:gd name="connsiteX79" fmla="*/ 1108911 w 4307841"/>
                <a:gd name="connsiteY79" fmla="*/ 183340 h 4853421"/>
                <a:gd name="connsiteX80" fmla="*/ 1108911 w 4307841"/>
                <a:gd name="connsiteY80" fmla="*/ 405839 h 4853421"/>
                <a:gd name="connsiteX81" fmla="*/ 2572046 w 4307841"/>
                <a:gd name="connsiteY81" fmla="*/ 405839 h 485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307841" h="4853421">
                  <a:moveTo>
                    <a:pt x="2662152" y="223"/>
                  </a:moveTo>
                  <a:cubicBezTo>
                    <a:pt x="2728827" y="47786"/>
                    <a:pt x="2773214" y="106859"/>
                    <a:pt x="2763879" y="199987"/>
                  </a:cubicBezTo>
                  <a:lnTo>
                    <a:pt x="2817124" y="199987"/>
                  </a:lnTo>
                  <a:cubicBezTo>
                    <a:pt x="2947045" y="199987"/>
                    <a:pt x="3076966" y="199511"/>
                    <a:pt x="3206887" y="199987"/>
                  </a:cubicBezTo>
                  <a:cubicBezTo>
                    <a:pt x="3477778" y="201224"/>
                    <a:pt x="3678279" y="400607"/>
                    <a:pt x="3679518" y="670763"/>
                  </a:cubicBezTo>
                  <a:cubicBezTo>
                    <a:pt x="3680375" y="862156"/>
                    <a:pt x="3679518" y="1053643"/>
                    <a:pt x="3679518" y="1245131"/>
                  </a:cubicBezTo>
                  <a:cubicBezTo>
                    <a:pt x="3679518" y="1321231"/>
                    <a:pt x="3642942" y="1366891"/>
                    <a:pt x="3583220" y="1365845"/>
                  </a:cubicBezTo>
                  <a:cubicBezTo>
                    <a:pt x="3525308" y="1364894"/>
                    <a:pt x="3489494" y="1319899"/>
                    <a:pt x="3489399" y="1247129"/>
                  </a:cubicBezTo>
                  <a:cubicBezTo>
                    <a:pt x="3489399" y="1056878"/>
                    <a:pt x="3489399" y="867292"/>
                    <a:pt x="3489399" y="677422"/>
                  </a:cubicBezTo>
                  <a:cubicBezTo>
                    <a:pt x="3489399" y="505625"/>
                    <a:pt x="3375099" y="390619"/>
                    <a:pt x="3204506" y="389953"/>
                  </a:cubicBezTo>
                  <a:cubicBezTo>
                    <a:pt x="3063536" y="389382"/>
                    <a:pt x="2922471" y="389953"/>
                    <a:pt x="2781501" y="390428"/>
                  </a:cubicBezTo>
                  <a:cubicBezTo>
                    <a:pt x="2776993" y="391391"/>
                    <a:pt x="2772590" y="392793"/>
                    <a:pt x="2768356" y="394614"/>
                  </a:cubicBezTo>
                  <a:cubicBezTo>
                    <a:pt x="2767023" y="408217"/>
                    <a:pt x="2765689" y="423151"/>
                    <a:pt x="2763975" y="438276"/>
                  </a:cubicBezTo>
                  <a:cubicBezTo>
                    <a:pt x="2752735" y="535304"/>
                    <a:pt x="2683393" y="599229"/>
                    <a:pt x="2585286" y="599990"/>
                  </a:cubicBezTo>
                  <a:cubicBezTo>
                    <a:pt x="2387261" y="600846"/>
                    <a:pt x="2189141" y="599990"/>
                    <a:pt x="1991116" y="599990"/>
                  </a:cubicBezTo>
                  <a:lnTo>
                    <a:pt x="1125865" y="599990"/>
                  </a:lnTo>
                  <a:cubicBezTo>
                    <a:pt x="985562" y="599990"/>
                    <a:pt x="927936" y="547385"/>
                    <a:pt x="914601" y="407646"/>
                  </a:cubicBezTo>
                  <a:cubicBezTo>
                    <a:pt x="913478" y="402512"/>
                    <a:pt x="911917" y="397483"/>
                    <a:pt x="909933" y="392616"/>
                  </a:cubicBezTo>
                  <a:cubicBezTo>
                    <a:pt x="750199" y="392616"/>
                    <a:pt x="589989" y="385006"/>
                    <a:pt x="430826" y="394899"/>
                  </a:cubicBezTo>
                  <a:cubicBezTo>
                    <a:pt x="289094" y="403651"/>
                    <a:pt x="190796" y="522843"/>
                    <a:pt x="190701" y="666197"/>
                  </a:cubicBezTo>
                  <a:cubicBezTo>
                    <a:pt x="190256" y="1830914"/>
                    <a:pt x="190256" y="2995598"/>
                    <a:pt x="190701" y="4160252"/>
                  </a:cubicBezTo>
                  <a:cubicBezTo>
                    <a:pt x="190701" y="4314926"/>
                    <a:pt x="306810" y="4434118"/>
                    <a:pt x="459306" y="4434403"/>
                  </a:cubicBezTo>
                  <a:cubicBezTo>
                    <a:pt x="1216607" y="4435355"/>
                    <a:pt x="1973971" y="4435513"/>
                    <a:pt x="2731399" y="4434879"/>
                  </a:cubicBezTo>
                  <a:cubicBezTo>
                    <a:pt x="2736162" y="4434879"/>
                    <a:pt x="2740924" y="4433833"/>
                    <a:pt x="2750449" y="4432691"/>
                  </a:cubicBezTo>
                  <a:cubicBezTo>
                    <a:pt x="2745041" y="4423479"/>
                    <a:pt x="2739061" y="4414615"/>
                    <a:pt x="2732542" y="4406151"/>
                  </a:cubicBezTo>
                  <a:cubicBezTo>
                    <a:pt x="2578904" y="4231596"/>
                    <a:pt x="2469462" y="4035162"/>
                    <a:pt x="2433838" y="3802580"/>
                  </a:cubicBezTo>
                  <a:cubicBezTo>
                    <a:pt x="2428790" y="3769952"/>
                    <a:pt x="2408787" y="3772235"/>
                    <a:pt x="2386213" y="3772235"/>
                  </a:cubicBezTo>
                  <a:cubicBezTo>
                    <a:pt x="2214763" y="3772235"/>
                    <a:pt x="2043631" y="3772235"/>
                    <a:pt x="1872816" y="3772235"/>
                  </a:cubicBezTo>
                  <a:cubicBezTo>
                    <a:pt x="1494102" y="3772235"/>
                    <a:pt x="1115419" y="3772235"/>
                    <a:pt x="736769" y="3772235"/>
                  </a:cubicBezTo>
                  <a:cubicBezTo>
                    <a:pt x="644376" y="3772235"/>
                    <a:pt x="600180" y="3741985"/>
                    <a:pt x="599609" y="3678631"/>
                  </a:cubicBezTo>
                  <a:cubicBezTo>
                    <a:pt x="599037" y="3615278"/>
                    <a:pt x="645615" y="3582364"/>
                    <a:pt x="735054" y="3582364"/>
                  </a:cubicBezTo>
                  <a:lnTo>
                    <a:pt x="2418503" y="3582364"/>
                  </a:lnTo>
                  <a:lnTo>
                    <a:pt x="2418503" y="3206238"/>
                  </a:lnTo>
                  <a:lnTo>
                    <a:pt x="2355828" y="3206238"/>
                  </a:lnTo>
                  <a:cubicBezTo>
                    <a:pt x="1833033" y="3206238"/>
                    <a:pt x="1310142" y="3206238"/>
                    <a:pt x="787156" y="3206238"/>
                  </a:cubicBezTo>
                  <a:cubicBezTo>
                    <a:pt x="707908" y="3206238"/>
                    <a:pt x="665331" y="3173229"/>
                    <a:pt x="664379" y="3112444"/>
                  </a:cubicBezTo>
                  <a:cubicBezTo>
                    <a:pt x="662126" y="3064314"/>
                    <a:pt x="698079" y="3022884"/>
                    <a:pt x="746103" y="3018270"/>
                  </a:cubicBezTo>
                  <a:cubicBezTo>
                    <a:pt x="765099" y="3016516"/>
                    <a:pt x="784184" y="3015912"/>
                    <a:pt x="803253" y="3016463"/>
                  </a:cubicBezTo>
                  <a:cubicBezTo>
                    <a:pt x="1329224" y="3016463"/>
                    <a:pt x="1855385" y="3019126"/>
                    <a:pt x="2381355" y="3013894"/>
                  </a:cubicBezTo>
                  <a:cubicBezTo>
                    <a:pt x="2480320" y="3012943"/>
                    <a:pt x="2580523" y="2985927"/>
                    <a:pt x="2677583" y="2960719"/>
                  </a:cubicBezTo>
                  <a:cubicBezTo>
                    <a:pt x="2815425" y="2926665"/>
                    <a:pt x="2951323" y="2885194"/>
                    <a:pt x="3084681" y="2836485"/>
                  </a:cubicBezTo>
                  <a:cubicBezTo>
                    <a:pt x="3155357" y="2809755"/>
                    <a:pt x="3219365" y="2760385"/>
                    <a:pt x="3279753" y="2712822"/>
                  </a:cubicBezTo>
                  <a:cubicBezTo>
                    <a:pt x="3346428" y="2660123"/>
                    <a:pt x="3384528" y="2656222"/>
                    <a:pt x="3448346" y="2715200"/>
                  </a:cubicBezTo>
                  <a:cubicBezTo>
                    <a:pt x="3458633" y="2724713"/>
                    <a:pt x="3469682" y="2733274"/>
                    <a:pt x="3489399" y="2749826"/>
                  </a:cubicBezTo>
                  <a:lnTo>
                    <a:pt x="3489399" y="2692465"/>
                  </a:lnTo>
                  <a:cubicBezTo>
                    <a:pt x="3489399" y="2475579"/>
                    <a:pt x="3489399" y="2258756"/>
                    <a:pt x="3489399" y="2041997"/>
                  </a:cubicBezTo>
                  <a:cubicBezTo>
                    <a:pt x="3489399" y="1981878"/>
                    <a:pt x="3520545" y="1942876"/>
                    <a:pt x="3570552" y="1936598"/>
                  </a:cubicBezTo>
                  <a:cubicBezTo>
                    <a:pt x="3633131" y="1928608"/>
                    <a:pt x="3678661" y="1969797"/>
                    <a:pt x="3679137" y="2037812"/>
                  </a:cubicBezTo>
                  <a:cubicBezTo>
                    <a:pt x="3680089" y="2166041"/>
                    <a:pt x="3679137" y="2294650"/>
                    <a:pt x="3679137" y="2422404"/>
                  </a:cubicBezTo>
                  <a:lnTo>
                    <a:pt x="3679137" y="2854749"/>
                  </a:lnTo>
                  <a:cubicBezTo>
                    <a:pt x="3835156" y="2918579"/>
                    <a:pt x="3995462" y="2953965"/>
                    <a:pt x="4157768" y="2982027"/>
                  </a:cubicBezTo>
                  <a:cubicBezTo>
                    <a:pt x="4163959" y="2983074"/>
                    <a:pt x="4170341" y="2983359"/>
                    <a:pt x="4176818" y="2984501"/>
                  </a:cubicBezTo>
                  <a:cubicBezTo>
                    <a:pt x="4291594" y="3004096"/>
                    <a:pt x="4307120" y="3022551"/>
                    <a:pt x="4307120" y="3140221"/>
                  </a:cubicBezTo>
                  <a:cubicBezTo>
                    <a:pt x="4307120" y="3293753"/>
                    <a:pt x="4303977" y="3447286"/>
                    <a:pt x="4307692" y="3600723"/>
                  </a:cubicBezTo>
                  <a:cubicBezTo>
                    <a:pt x="4314835" y="3893425"/>
                    <a:pt x="4212442" y="4145507"/>
                    <a:pt x="4028037" y="4367245"/>
                  </a:cubicBezTo>
                  <a:cubicBezTo>
                    <a:pt x="3895449" y="4526390"/>
                    <a:pt x="3737906" y="4659185"/>
                    <a:pt x="3569123" y="4777806"/>
                  </a:cubicBezTo>
                  <a:cubicBezTo>
                    <a:pt x="3423962" y="4879781"/>
                    <a:pt x="3307852" y="4877688"/>
                    <a:pt x="3160500" y="4778948"/>
                  </a:cubicBezTo>
                  <a:cubicBezTo>
                    <a:pt x="3112372" y="4748281"/>
                    <a:pt x="3066934" y="4713594"/>
                    <a:pt x="3024674" y="4675261"/>
                  </a:cubicBezTo>
                  <a:cubicBezTo>
                    <a:pt x="2982383" y="4634928"/>
                    <a:pt x="2937234" y="4623513"/>
                    <a:pt x="2879989" y="4623608"/>
                  </a:cubicBezTo>
                  <a:cubicBezTo>
                    <a:pt x="2084652" y="4625320"/>
                    <a:pt x="1289251" y="4625701"/>
                    <a:pt x="493786" y="4624750"/>
                  </a:cubicBezTo>
                  <a:cubicBezTo>
                    <a:pt x="194225" y="4624750"/>
                    <a:pt x="201" y="4431264"/>
                    <a:pt x="201" y="4132475"/>
                  </a:cubicBezTo>
                  <a:cubicBezTo>
                    <a:pt x="201" y="2985198"/>
                    <a:pt x="201" y="1837921"/>
                    <a:pt x="201" y="690644"/>
                  </a:cubicBezTo>
                  <a:cubicBezTo>
                    <a:pt x="201" y="395755"/>
                    <a:pt x="196130" y="200843"/>
                    <a:pt x="491976" y="200653"/>
                  </a:cubicBezTo>
                  <a:cubicBezTo>
                    <a:pt x="631137" y="200653"/>
                    <a:pt x="770392" y="200653"/>
                    <a:pt x="914696" y="200653"/>
                  </a:cubicBezTo>
                  <a:cubicBezTo>
                    <a:pt x="907266" y="110569"/>
                    <a:pt x="948224" y="47786"/>
                    <a:pt x="1017471" y="889"/>
                  </a:cubicBezTo>
                  <a:close/>
                  <a:moveTo>
                    <a:pt x="3368431" y="2899458"/>
                  </a:moveTo>
                  <a:cubicBezTo>
                    <a:pt x="3299565" y="2937509"/>
                    <a:pt x="3235081" y="2977652"/>
                    <a:pt x="3166978" y="3009804"/>
                  </a:cubicBezTo>
                  <a:cubicBezTo>
                    <a:pt x="3004100" y="3085904"/>
                    <a:pt x="2829983" y="3127189"/>
                    <a:pt x="2653961" y="3159436"/>
                  </a:cubicBezTo>
                  <a:cubicBezTo>
                    <a:pt x="2619576" y="3165715"/>
                    <a:pt x="2610146" y="3177415"/>
                    <a:pt x="2610527" y="3210804"/>
                  </a:cubicBezTo>
                  <a:cubicBezTo>
                    <a:pt x="2612146" y="3351495"/>
                    <a:pt x="2612622" y="3492280"/>
                    <a:pt x="2610527" y="3632971"/>
                  </a:cubicBezTo>
                  <a:cubicBezTo>
                    <a:pt x="2609391" y="3777540"/>
                    <a:pt x="2644702" y="3920071"/>
                    <a:pt x="2713206" y="4047433"/>
                  </a:cubicBezTo>
                  <a:cubicBezTo>
                    <a:pt x="2839222" y="4288956"/>
                    <a:pt x="3045057" y="4455236"/>
                    <a:pt x="3256703" y="4614571"/>
                  </a:cubicBezTo>
                  <a:cubicBezTo>
                    <a:pt x="3343857" y="4680208"/>
                    <a:pt x="3384909" y="4683252"/>
                    <a:pt x="3469872" y="4613905"/>
                  </a:cubicBezTo>
                  <a:cubicBezTo>
                    <a:pt x="3605508" y="4503084"/>
                    <a:pt x="3742383" y="4391216"/>
                    <a:pt x="3862017" y="4264034"/>
                  </a:cubicBezTo>
                  <a:cubicBezTo>
                    <a:pt x="4037372" y="4077778"/>
                    <a:pt x="4126431" y="3851569"/>
                    <a:pt x="4117477" y="3590735"/>
                  </a:cubicBezTo>
                  <a:cubicBezTo>
                    <a:pt x="4113191" y="3467548"/>
                    <a:pt x="4116715" y="3344075"/>
                    <a:pt x="4116715" y="3220697"/>
                  </a:cubicBezTo>
                  <a:lnTo>
                    <a:pt x="4116715" y="3168949"/>
                  </a:lnTo>
                  <a:cubicBezTo>
                    <a:pt x="3848301" y="3117010"/>
                    <a:pt x="3587506" y="3058128"/>
                    <a:pt x="3368431" y="2899458"/>
                  </a:cubicBezTo>
                  <a:close/>
                  <a:moveTo>
                    <a:pt x="2572046" y="183340"/>
                  </a:moveTo>
                  <a:lnTo>
                    <a:pt x="1108911" y="183340"/>
                  </a:lnTo>
                  <a:lnTo>
                    <a:pt x="1108911" y="405839"/>
                  </a:lnTo>
                  <a:lnTo>
                    <a:pt x="2572046" y="405839"/>
                  </a:ln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A8933B9A-D95E-5746-9B8C-82718E58FE13}"/>
                </a:ext>
              </a:extLst>
            </p:cNvPr>
            <p:cNvSpPr/>
            <p:nvPr/>
          </p:nvSpPr>
          <p:spPr>
            <a:xfrm>
              <a:off x="3017613" y="1935529"/>
              <a:ext cx="1149849" cy="1146452"/>
            </a:xfrm>
            <a:custGeom>
              <a:avLst/>
              <a:gdLst>
                <a:gd name="connsiteX0" fmla="*/ 289287 w 1149849"/>
                <a:gd name="connsiteY0" fmla="*/ 856733 h 1146452"/>
                <a:gd name="connsiteX1" fmla="*/ 194037 w 1149849"/>
                <a:gd name="connsiteY1" fmla="*/ 856733 h 1146452"/>
                <a:gd name="connsiteX2" fmla="*/ 774 w 1149849"/>
                <a:gd name="connsiteY2" fmla="*/ 657636 h 1146452"/>
                <a:gd name="connsiteX3" fmla="*/ 774 w 1149849"/>
                <a:gd name="connsiteY3" fmla="*/ 491547 h 1146452"/>
                <a:gd name="connsiteX4" fmla="*/ 195275 w 1149849"/>
                <a:gd name="connsiteY4" fmla="*/ 288359 h 1146452"/>
                <a:gd name="connsiteX5" fmla="*/ 288906 w 1149849"/>
                <a:gd name="connsiteY5" fmla="*/ 288359 h 1146452"/>
                <a:gd name="connsiteX6" fmla="*/ 288906 w 1149849"/>
                <a:gd name="connsiteY6" fmla="*/ 212258 h 1146452"/>
                <a:gd name="connsiteX7" fmla="*/ 504361 w 1149849"/>
                <a:gd name="connsiteY7" fmla="*/ 223 h 1146452"/>
                <a:gd name="connsiteX8" fmla="*/ 651713 w 1149849"/>
                <a:gd name="connsiteY8" fmla="*/ 223 h 1146452"/>
                <a:gd name="connsiteX9" fmla="*/ 859358 w 1149849"/>
                <a:gd name="connsiteY9" fmla="*/ 204743 h 1146452"/>
                <a:gd name="connsiteX10" fmla="*/ 859358 w 1149849"/>
                <a:gd name="connsiteY10" fmla="*/ 288454 h 1146452"/>
                <a:gd name="connsiteX11" fmla="*/ 941559 w 1149849"/>
                <a:gd name="connsiteY11" fmla="*/ 288454 h 1146452"/>
                <a:gd name="connsiteX12" fmla="*/ 1149585 w 1149849"/>
                <a:gd name="connsiteY12" fmla="*/ 498396 h 1146452"/>
                <a:gd name="connsiteX13" fmla="*/ 1149585 w 1149849"/>
                <a:gd name="connsiteY13" fmla="*/ 650596 h 1146452"/>
                <a:gd name="connsiteX14" fmla="*/ 944321 w 1149849"/>
                <a:gd name="connsiteY14" fmla="*/ 858160 h 1146452"/>
                <a:gd name="connsiteX15" fmla="*/ 873169 w 1149849"/>
                <a:gd name="connsiteY15" fmla="*/ 860253 h 1146452"/>
                <a:gd name="connsiteX16" fmla="*/ 859453 w 1149849"/>
                <a:gd name="connsiteY16" fmla="*/ 867673 h 1146452"/>
                <a:gd name="connsiteX17" fmla="*/ 859453 w 1149849"/>
                <a:gd name="connsiteY17" fmla="*/ 943773 h 1146452"/>
                <a:gd name="connsiteX18" fmla="*/ 655618 w 1149849"/>
                <a:gd name="connsiteY18" fmla="*/ 1146105 h 1146452"/>
                <a:gd name="connsiteX19" fmla="*/ 493693 w 1149849"/>
                <a:gd name="connsiteY19" fmla="*/ 1146105 h 1146452"/>
                <a:gd name="connsiteX20" fmla="*/ 289382 w 1149849"/>
                <a:gd name="connsiteY20" fmla="*/ 946342 h 1146452"/>
                <a:gd name="connsiteX21" fmla="*/ 289287 w 1149849"/>
                <a:gd name="connsiteY21" fmla="*/ 856733 h 1146452"/>
                <a:gd name="connsiteX22" fmla="*/ 193465 w 1149849"/>
                <a:gd name="connsiteY22" fmla="*/ 477278 h 1146452"/>
                <a:gd name="connsiteX23" fmla="*/ 193465 w 1149849"/>
                <a:gd name="connsiteY23" fmla="*/ 667529 h 1146452"/>
                <a:gd name="connsiteX24" fmla="*/ 345865 w 1149849"/>
                <a:gd name="connsiteY24" fmla="*/ 667529 h 1146452"/>
                <a:gd name="connsiteX25" fmla="*/ 479215 w 1149849"/>
                <a:gd name="connsiteY25" fmla="*/ 798707 h 1146452"/>
                <a:gd name="connsiteX26" fmla="*/ 479215 w 1149849"/>
                <a:gd name="connsiteY26" fmla="*/ 952715 h 1146452"/>
                <a:gd name="connsiteX27" fmla="*/ 669048 w 1149849"/>
                <a:gd name="connsiteY27" fmla="*/ 952715 h 1146452"/>
                <a:gd name="connsiteX28" fmla="*/ 669048 w 1149849"/>
                <a:gd name="connsiteY28" fmla="*/ 864058 h 1146452"/>
                <a:gd name="connsiteX29" fmla="*/ 669048 w 1149849"/>
                <a:gd name="connsiteY29" fmla="*/ 773879 h 1146452"/>
                <a:gd name="connsiteX30" fmla="*/ 775824 w 1149849"/>
                <a:gd name="connsiteY30" fmla="*/ 667909 h 1146452"/>
                <a:gd name="connsiteX31" fmla="*/ 923080 w 1149849"/>
                <a:gd name="connsiteY31" fmla="*/ 666292 h 1146452"/>
                <a:gd name="connsiteX32" fmla="*/ 957275 w 1149849"/>
                <a:gd name="connsiteY32" fmla="*/ 642035 h 1146452"/>
                <a:gd name="connsiteX33" fmla="*/ 958894 w 1149849"/>
                <a:gd name="connsiteY33" fmla="*/ 485839 h 1146452"/>
                <a:gd name="connsiteX34" fmla="*/ 943654 w 1149849"/>
                <a:gd name="connsiteY34" fmla="*/ 479371 h 1146452"/>
                <a:gd name="connsiteX35" fmla="*/ 786968 w 1149849"/>
                <a:gd name="connsiteY35" fmla="*/ 477563 h 1146452"/>
                <a:gd name="connsiteX36" fmla="*/ 668953 w 1149849"/>
                <a:gd name="connsiteY36" fmla="*/ 359037 h 1146452"/>
                <a:gd name="connsiteX37" fmla="*/ 668953 w 1149849"/>
                <a:gd name="connsiteY37" fmla="*/ 192282 h 1146452"/>
                <a:gd name="connsiteX38" fmla="*/ 479406 w 1149849"/>
                <a:gd name="connsiteY38" fmla="*/ 192282 h 1146452"/>
                <a:gd name="connsiteX39" fmla="*/ 479406 w 1149849"/>
                <a:gd name="connsiteY39" fmla="*/ 364649 h 1146452"/>
                <a:gd name="connsiteX40" fmla="*/ 366344 w 1149849"/>
                <a:gd name="connsiteY40" fmla="*/ 477468 h 1146452"/>
                <a:gd name="connsiteX41" fmla="*/ 193465 w 1149849"/>
                <a:gd name="connsiteY41" fmla="*/ 477278 h 11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49849" h="1146452">
                  <a:moveTo>
                    <a:pt x="289287" y="856733"/>
                  </a:moveTo>
                  <a:cubicBezTo>
                    <a:pt x="253854" y="856733"/>
                    <a:pt x="224040" y="857970"/>
                    <a:pt x="194037" y="856733"/>
                  </a:cubicBezTo>
                  <a:cubicBezTo>
                    <a:pt x="80594" y="851026"/>
                    <a:pt x="2584" y="770550"/>
                    <a:pt x="774" y="657636"/>
                  </a:cubicBezTo>
                  <a:cubicBezTo>
                    <a:pt x="-83" y="602273"/>
                    <a:pt x="108" y="546910"/>
                    <a:pt x="774" y="491547"/>
                  </a:cubicBezTo>
                  <a:cubicBezTo>
                    <a:pt x="2108" y="375494"/>
                    <a:pt x="79451" y="294637"/>
                    <a:pt x="195275" y="288359"/>
                  </a:cubicBezTo>
                  <a:cubicBezTo>
                    <a:pt x="223850" y="286837"/>
                    <a:pt x="252425" y="288359"/>
                    <a:pt x="288906" y="288359"/>
                  </a:cubicBezTo>
                  <a:cubicBezTo>
                    <a:pt x="288906" y="260867"/>
                    <a:pt x="288906" y="236325"/>
                    <a:pt x="288906" y="212258"/>
                  </a:cubicBezTo>
                  <a:cubicBezTo>
                    <a:pt x="291001" y="80509"/>
                    <a:pt x="371868" y="889"/>
                    <a:pt x="504361" y="223"/>
                  </a:cubicBezTo>
                  <a:cubicBezTo>
                    <a:pt x="553510" y="223"/>
                    <a:pt x="602659" y="223"/>
                    <a:pt x="651713" y="223"/>
                  </a:cubicBezTo>
                  <a:cubicBezTo>
                    <a:pt x="775538" y="1555"/>
                    <a:pt x="856500" y="80890"/>
                    <a:pt x="859358" y="204743"/>
                  </a:cubicBezTo>
                  <a:cubicBezTo>
                    <a:pt x="859929" y="229856"/>
                    <a:pt x="859358" y="254874"/>
                    <a:pt x="859358" y="288454"/>
                  </a:cubicBezTo>
                  <a:cubicBezTo>
                    <a:pt x="889362" y="288454"/>
                    <a:pt x="915460" y="288454"/>
                    <a:pt x="941559" y="288454"/>
                  </a:cubicBezTo>
                  <a:cubicBezTo>
                    <a:pt x="1067955" y="291403"/>
                    <a:pt x="1147965" y="372069"/>
                    <a:pt x="1149585" y="498396"/>
                  </a:cubicBezTo>
                  <a:cubicBezTo>
                    <a:pt x="1150156" y="549002"/>
                    <a:pt x="1150251" y="599704"/>
                    <a:pt x="1149585" y="650596"/>
                  </a:cubicBezTo>
                  <a:cubicBezTo>
                    <a:pt x="1147775" y="774260"/>
                    <a:pt x="1068241" y="854736"/>
                    <a:pt x="944321" y="858160"/>
                  </a:cubicBezTo>
                  <a:cubicBezTo>
                    <a:pt x="920604" y="858826"/>
                    <a:pt x="896696" y="859302"/>
                    <a:pt x="873169" y="860253"/>
                  </a:cubicBezTo>
                  <a:cubicBezTo>
                    <a:pt x="870407" y="860253"/>
                    <a:pt x="867740" y="863107"/>
                    <a:pt x="859453" y="867673"/>
                  </a:cubicBezTo>
                  <a:cubicBezTo>
                    <a:pt x="859453" y="891074"/>
                    <a:pt x="860025" y="917519"/>
                    <a:pt x="859453" y="943773"/>
                  </a:cubicBezTo>
                  <a:cubicBezTo>
                    <a:pt x="856405" y="1063726"/>
                    <a:pt x="775538" y="1144393"/>
                    <a:pt x="655618" y="1146105"/>
                  </a:cubicBezTo>
                  <a:cubicBezTo>
                    <a:pt x="601707" y="1146866"/>
                    <a:pt x="547732" y="1146866"/>
                    <a:pt x="493693" y="1146105"/>
                  </a:cubicBezTo>
                  <a:cubicBezTo>
                    <a:pt x="376059" y="1144298"/>
                    <a:pt x="294621" y="1064868"/>
                    <a:pt x="289382" y="946342"/>
                  </a:cubicBezTo>
                  <a:cubicBezTo>
                    <a:pt x="288144" y="918755"/>
                    <a:pt x="289287" y="890598"/>
                    <a:pt x="289287" y="856733"/>
                  </a:cubicBezTo>
                  <a:close/>
                  <a:moveTo>
                    <a:pt x="193465" y="477278"/>
                  </a:moveTo>
                  <a:lnTo>
                    <a:pt x="193465" y="667529"/>
                  </a:lnTo>
                  <a:lnTo>
                    <a:pt x="345865" y="667529"/>
                  </a:lnTo>
                  <a:cubicBezTo>
                    <a:pt x="450640" y="667529"/>
                    <a:pt x="479215" y="695401"/>
                    <a:pt x="479215" y="798707"/>
                  </a:cubicBezTo>
                  <a:cubicBezTo>
                    <a:pt x="479215" y="850360"/>
                    <a:pt x="479215" y="902013"/>
                    <a:pt x="479215" y="952715"/>
                  </a:cubicBezTo>
                  <a:lnTo>
                    <a:pt x="669048" y="952715"/>
                  </a:lnTo>
                  <a:lnTo>
                    <a:pt x="669048" y="864058"/>
                  </a:lnTo>
                  <a:cubicBezTo>
                    <a:pt x="669048" y="833998"/>
                    <a:pt x="668286" y="803939"/>
                    <a:pt x="669048" y="773879"/>
                  </a:cubicBezTo>
                  <a:cubicBezTo>
                    <a:pt x="671620" y="704247"/>
                    <a:pt x="705910" y="669812"/>
                    <a:pt x="775824" y="667909"/>
                  </a:cubicBezTo>
                  <a:cubicBezTo>
                    <a:pt x="824877" y="666578"/>
                    <a:pt x="874122" y="669241"/>
                    <a:pt x="923080" y="666292"/>
                  </a:cubicBezTo>
                  <a:cubicBezTo>
                    <a:pt x="935463" y="665626"/>
                    <a:pt x="956703" y="651167"/>
                    <a:pt x="957275" y="642035"/>
                  </a:cubicBezTo>
                  <a:cubicBezTo>
                    <a:pt x="960609" y="589145"/>
                    <a:pt x="958894" y="535970"/>
                    <a:pt x="958894" y="485839"/>
                  </a:cubicBezTo>
                  <a:cubicBezTo>
                    <a:pt x="954069" y="483128"/>
                    <a:pt x="948957" y="480959"/>
                    <a:pt x="943654" y="479371"/>
                  </a:cubicBezTo>
                  <a:cubicBezTo>
                    <a:pt x="891457" y="478610"/>
                    <a:pt x="838879" y="478324"/>
                    <a:pt x="786968" y="477563"/>
                  </a:cubicBezTo>
                  <a:cubicBezTo>
                    <a:pt x="702195" y="476517"/>
                    <a:pt x="669715" y="443984"/>
                    <a:pt x="668953" y="359037"/>
                  </a:cubicBezTo>
                  <a:cubicBezTo>
                    <a:pt x="668382" y="304149"/>
                    <a:pt x="668953" y="249357"/>
                    <a:pt x="668953" y="192282"/>
                  </a:cubicBezTo>
                  <a:lnTo>
                    <a:pt x="479406" y="192282"/>
                  </a:lnTo>
                  <a:cubicBezTo>
                    <a:pt x="479406" y="251545"/>
                    <a:pt x="479406" y="308050"/>
                    <a:pt x="479406" y="364649"/>
                  </a:cubicBezTo>
                  <a:cubicBezTo>
                    <a:pt x="478453" y="443984"/>
                    <a:pt x="446068" y="476422"/>
                    <a:pt x="366344" y="477468"/>
                  </a:cubicBezTo>
                  <a:cubicBezTo>
                    <a:pt x="309575" y="477944"/>
                    <a:pt x="252901" y="477278"/>
                    <a:pt x="193465" y="477278"/>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A612E70F-D336-2649-B2CF-8F66BB6C9C93}"/>
                </a:ext>
              </a:extLst>
            </p:cNvPr>
            <p:cNvSpPr/>
            <p:nvPr/>
          </p:nvSpPr>
          <p:spPr>
            <a:xfrm>
              <a:off x="3083356" y="3452094"/>
              <a:ext cx="2368010" cy="190347"/>
            </a:xfrm>
            <a:custGeom>
              <a:avLst/>
              <a:gdLst>
                <a:gd name="connsiteX0" fmla="*/ 1182044 w 2368010"/>
                <a:gd name="connsiteY0" fmla="*/ 530 h 190347"/>
                <a:gd name="connsiteX1" fmla="*/ 2256179 w 2368010"/>
                <a:gd name="connsiteY1" fmla="*/ 530 h 190347"/>
                <a:gd name="connsiteX2" fmla="*/ 2364192 w 2368010"/>
                <a:gd name="connsiteY2" fmla="*/ 119056 h 190347"/>
                <a:gd name="connsiteX3" fmla="*/ 2283039 w 2368010"/>
                <a:gd name="connsiteY3" fmla="*/ 189164 h 190347"/>
                <a:gd name="connsiteX4" fmla="*/ 2244939 w 2368010"/>
                <a:gd name="connsiteY4" fmla="*/ 190305 h 190347"/>
                <a:gd name="connsiteX5" fmla="*/ 120864 w 2368010"/>
                <a:gd name="connsiteY5" fmla="*/ 190305 h 190347"/>
                <a:gd name="connsiteX6" fmla="*/ 1897 w 2368010"/>
                <a:gd name="connsiteY6" fmla="*/ 113063 h 190347"/>
                <a:gd name="connsiteX7" fmla="*/ 98671 w 2368010"/>
                <a:gd name="connsiteY7" fmla="*/ 815 h 190347"/>
                <a:gd name="connsiteX8" fmla="*/ 345844 w 2368010"/>
                <a:gd name="connsiteY8" fmla="*/ 815 h 19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8010" h="190347">
                  <a:moveTo>
                    <a:pt x="1182044" y="530"/>
                  </a:moveTo>
                  <a:cubicBezTo>
                    <a:pt x="1540121" y="530"/>
                    <a:pt x="1898165" y="530"/>
                    <a:pt x="2256179" y="530"/>
                  </a:cubicBezTo>
                  <a:cubicBezTo>
                    <a:pt x="2334188" y="530"/>
                    <a:pt x="2382956" y="54656"/>
                    <a:pt x="2364192" y="119056"/>
                  </a:cubicBezTo>
                  <a:cubicBezTo>
                    <a:pt x="2352381" y="159675"/>
                    <a:pt x="2324282" y="182505"/>
                    <a:pt x="2283039" y="189164"/>
                  </a:cubicBezTo>
                  <a:cubicBezTo>
                    <a:pt x="2270386" y="190508"/>
                    <a:pt x="2257650" y="190890"/>
                    <a:pt x="2244939" y="190305"/>
                  </a:cubicBezTo>
                  <a:cubicBezTo>
                    <a:pt x="1536787" y="190305"/>
                    <a:pt x="828762" y="190305"/>
                    <a:pt x="120864" y="190305"/>
                  </a:cubicBezTo>
                  <a:cubicBezTo>
                    <a:pt x="50855" y="190305"/>
                    <a:pt x="10755" y="163956"/>
                    <a:pt x="1897" y="113063"/>
                  </a:cubicBezTo>
                  <a:cubicBezTo>
                    <a:pt x="-8867" y="51232"/>
                    <a:pt x="32567" y="1862"/>
                    <a:pt x="98671" y="815"/>
                  </a:cubicBezTo>
                  <a:cubicBezTo>
                    <a:pt x="181062" y="-516"/>
                    <a:pt x="263453" y="815"/>
                    <a:pt x="345844" y="815"/>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A35C3A2A-6784-ED44-AC33-45465E333A8B}"/>
                </a:ext>
              </a:extLst>
            </p:cNvPr>
            <p:cNvSpPr/>
            <p:nvPr/>
          </p:nvSpPr>
          <p:spPr>
            <a:xfrm>
              <a:off x="4465030" y="2317934"/>
              <a:ext cx="1069397" cy="191158"/>
            </a:xfrm>
            <a:custGeom>
              <a:avLst/>
              <a:gdLst>
                <a:gd name="connsiteX0" fmla="*/ 532176 w 1069397"/>
                <a:gd name="connsiteY0" fmla="*/ 190950 h 191158"/>
                <a:gd name="connsiteX1" fmla="*/ 109266 w 1069397"/>
                <a:gd name="connsiteY1" fmla="*/ 190474 h 191158"/>
                <a:gd name="connsiteX2" fmla="*/ 10206 w 1069397"/>
                <a:gd name="connsiteY2" fmla="*/ 55016 h 191158"/>
                <a:gd name="connsiteX3" fmla="*/ 107742 w 1069397"/>
                <a:gd name="connsiteY3" fmla="*/ 223 h 191158"/>
                <a:gd name="connsiteX4" fmla="*/ 302528 w 1069397"/>
                <a:gd name="connsiteY4" fmla="*/ 223 h 191158"/>
                <a:gd name="connsiteX5" fmla="*/ 915557 w 1069397"/>
                <a:gd name="connsiteY5" fmla="*/ 223 h 191158"/>
                <a:gd name="connsiteX6" fmla="*/ 953657 w 1069397"/>
                <a:gd name="connsiteY6" fmla="*/ 223 h 191158"/>
                <a:gd name="connsiteX7" fmla="*/ 1069576 w 1069397"/>
                <a:gd name="connsiteY7" fmla="*/ 97156 h 191158"/>
                <a:gd name="connsiteX8" fmla="*/ 955276 w 1069397"/>
                <a:gd name="connsiteY8" fmla="*/ 190855 h 191158"/>
                <a:gd name="connsiteX9" fmla="*/ 622663 w 1069397"/>
                <a:gd name="connsiteY9" fmla="*/ 190855 h 191158"/>
                <a:gd name="connsiteX10" fmla="*/ 532176 w 1069397"/>
                <a:gd name="connsiteY10" fmla="*/ 190855 h 19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397" h="191158">
                  <a:moveTo>
                    <a:pt x="532176" y="190950"/>
                  </a:moveTo>
                  <a:cubicBezTo>
                    <a:pt x="391206" y="190950"/>
                    <a:pt x="250236" y="192187"/>
                    <a:pt x="109266" y="190474"/>
                  </a:cubicBezTo>
                  <a:cubicBezTo>
                    <a:pt x="26113" y="189523"/>
                    <a:pt x="-21798" y="121889"/>
                    <a:pt x="10206" y="55016"/>
                  </a:cubicBezTo>
                  <a:cubicBezTo>
                    <a:pt x="29256" y="14397"/>
                    <a:pt x="65165" y="414"/>
                    <a:pt x="107742" y="223"/>
                  </a:cubicBezTo>
                  <a:cubicBezTo>
                    <a:pt x="172702" y="223"/>
                    <a:pt x="237568" y="223"/>
                    <a:pt x="302528" y="223"/>
                  </a:cubicBezTo>
                  <a:lnTo>
                    <a:pt x="915557" y="223"/>
                  </a:lnTo>
                  <a:cubicBezTo>
                    <a:pt x="928225" y="223"/>
                    <a:pt x="940894" y="223"/>
                    <a:pt x="953657" y="223"/>
                  </a:cubicBezTo>
                  <a:cubicBezTo>
                    <a:pt x="1026619" y="1841"/>
                    <a:pt x="1070719" y="38274"/>
                    <a:pt x="1069576" y="97156"/>
                  </a:cubicBezTo>
                  <a:cubicBezTo>
                    <a:pt x="1068434" y="156039"/>
                    <a:pt x="1025761" y="190284"/>
                    <a:pt x="955276" y="190855"/>
                  </a:cubicBezTo>
                  <a:cubicBezTo>
                    <a:pt x="844405" y="191806"/>
                    <a:pt x="733534" y="190855"/>
                    <a:pt x="622663" y="190855"/>
                  </a:cubicBezTo>
                  <a:lnTo>
                    <a:pt x="532176" y="190855"/>
                  </a:ln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81B2AE60-88E0-A04D-9AA6-53D48695D35D}"/>
                </a:ext>
              </a:extLst>
            </p:cNvPr>
            <p:cNvSpPr/>
            <p:nvPr/>
          </p:nvSpPr>
          <p:spPr>
            <a:xfrm>
              <a:off x="4465601" y="2884216"/>
              <a:ext cx="1026038" cy="190308"/>
            </a:xfrm>
            <a:custGeom>
              <a:avLst/>
              <a:gdLst>
                <a:gd name="connsiteX0" fmla="*/ 510935 w 1026038"/>
                <a:gd name="connsiteY0" fmla="*/ 190379 h 190308"/>
                <a:gd name="connsiteX1" fmla="*/ 112218 w 1026038"/>
                <a:gd name="connsiteY1" fmla="*/ 190379 h 190308"/>
                <a:gd name="connsiteX2" fmla="*/ 204 w 1026038"/>
                <a:gd name="connsiteY2" fmla="*/ 95729 h 190308"/>
                <a:gd name="connsiteX3" fmla="*/ 113361 w 1026038"/>
                <a:gd name="connsiteY3" fmla="*/ 604 h 190308"/>
                <a:gd name="connsiteX4" fmla="*/ 915557 w 1026038"/>
                <a:gd name="connsiteY4" fmla="*/ 604 h 190308"/>
                <a:gd name="connsiteX5" fmla="*/ 1026237 w 1026038"/>
                <a:gd name="connsiteY5" fmla="*/ 96681 h 190308"/>
                <a:gd name="connsiteX6" fmla="*/ 914414 w 1026038"/>
                <a:gd name="connsiteY6" fmla="*/ 190189 h 190308"/>
                <a:gd name="connsiteX7" fmla="*/ 510935 w 1026038"/>
                <a:gd name="connsiteY7" fmla="*/ 190379 h 19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038" h="190308">
                  <a:moveTo>
                    <a:pt x="510935" y="190379"/>
                  </a:moveTo>
                  <a:cubicBezTo>
                    <a:pt x="378061" y="190379"/>
                    <a:pt x="245092" y="190379"/>
                    <a:pt x="112218" y="190379"/>
                  </a:cubicBezTo>
                  <a:cubicBezTo>
                    <a:pt x="43543" y="190379"/>
                    <a:pt x="-272" y="152329"/>
                    <a:pt x="204" y="95729"/>
                  </a:cubicBezTo>
                  <a:cubicBezTo>
                    <a:pt x="681" y="39130"/>
                    <a:pt x="45067" y="604"/>
                    <a:pt x="113361" y="604"/>
                  </a:cubicBezTo>
                  <a:cubicBezTo>
                    <a:pt x="380823" y="97"/>
                    <a:pt x="648222" y="97"/>
                    <a:pt x="915557" y="604"/>
                  </a:cubicBezTo>
                  <a:cubicBezTo>
                    <a:pt x="985280" y="604"/>
                    <a:pt x="1026523" y="37798"/>
                    <a:pt x="1026237" y="96681"/>
                  </a:cubicBezTo>
                  <a:cubicBezTo>
                    <a:pt x="1025952" y="155563"/>
                    <a:pt x="985661" y="189999"/>
                    <a:pt x="914414" y="190189"/>
                  </a:cubicBezTo>
                  <a:cubicBezTo>
                    <a:pt x="779857" y="190570"/>
                    <a:pt x="645365" y="190633"/>
                    <a:pt x="510935" y="190379"/>
                  </a:cubicBez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42B2F3D2-FEE2-F148-A21C-48217A70B799}"/>
                </a:ext>
              </a:extLst>
            </p:cNvPr>
            <p:cNvSpPr/>
            <p:nvPr/>
          </p:nvSpPr>
          <p:spPr>
            <a:xfrm>
              <a:off x="5908912" y="2558167"/>
              <a:ext cx="189662" cy="190304"/>
            </a:xfrm>
            <a:custGeom>
              <a:avLst/>
              <a:gdLst>
                <a:gd name="connsiteX0" fmla="*/ 96896 w 189662"/>
                <a:gd name="connsiteY0" fmla="*/ 277 h 190304"/>
                <a:gd name="connsiteX1" fmla="*/ 189862 w 189662"/>
                <a:gd name="connsiteY1" fmla="*/ 93687 h 190304"/>
                <a:gd name="connsiteX2" fmla="*/ 189860 w 189662"/>
                <a:gd name="connsiteY2" fmla="*/ 94071 h 190304"/>
                <a:gd name="connsiteX3" fmla="*/ 93468 w 189662"/>
                <a:gd name="connsiteY3" fmla="*/ 190528 h 190304"/>
                <a:gd name="connsiteX4" fmla="*/ 93372 w 189662"/>
                <a:gd name="connsiteY4" fmla="*/ 190528 h 190304"/>
                <a:gd name="connsiteX5" fmla="*/ 218 w 189662"/>
                <a:gd name="connsiteY5" fmla="*/ 95402 h 190304"/>
                <a:gd name="connsiteX6" fmla="*/ 91969 w 189662"/>
                <a:gd name="connsiteY6" fmla="*/ 240 h 190304"/>
                <a:gd name="connsiteX7" fmla="*/ 96897 w 189662"/>
                <a:gd name="connsiteY7" fmla="*/ 277 h 19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62" h="190304">
                  <a:moveTo>
                    <a:pt x="96896" y="277"/>
                  </a:moveTo>
                  <a:cubicBezTo>
                    <a:pt x="148397" y="433"/>
                    <a:pt x="190019" y="42254"/>
                    <a:pt x="189862" y="93687"/>
                  </a:cubicBezTo>
                  <a:cubicBezTo>
                    <a:pt x="189862" y="93815"/>
                    <a:pt x="189861" y="93943"/>
                    <a:pt x="189860" y="94071"/>
                  </a:cubicBezTo>
                  <a:cubicBezTo>
                    <a:pt x="189913" y="147290"/>
                    <a:pt x="146756" y="190475"/>
                    <a:pt x="93468" y="190528"/>
                  </a:cubicBezTo>
                  <a:cubicBezTo>
                    <a:pt x="93436" y="190528"/>
                    <a:pt x="93404" y="190528"/>
                    <a:pt x="93372" y="190528"/>
                  </a:cubicBezTo>
                  <a:cubicBezTo>
                    <a:pt x="42075" y="188284"/>
                    <a:pt x="1323" y="146670"/>
                    <a:pt x="218" y="95402"/>
                  </a:cubicBezTo>
                  <a:cubicBezTo>
                    <a:pt x="-759" y="43821"/>
                    <a:pt x="40320" y="1215"/>
                    <a:pt x="91969" y="240"/>
                  </a:cubicBezTo>
                  <a:cubicBezTo>
                    <a:pt x="93611" y="209"/>
                    <a:pt x="95254" y="221"/>
                    <a:pt x="96897" y="277"/>
                  </a:cubicBezTo>
                  <a:close/>
                </a:path>
              </a:pathLst>
            </a:custGeom>
            <a:grpFill/>
            <a:ln w="9525"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E0950B04-1B50-1044-9BA3-07028C84D847}"/>
                </a:ext>
              </a:extLst>
            </p:cNvPr>
            <p:cNvSpPr/>
            <p:nvPr/>
          </p:nvSpPr>
          <p:spPr>
            <a:xfrm>
              <a:off x="5345104" y="4369578"/>
              <a:ext cx="909966" cy="719995"/>
            </a:xfrm>
            <a:custGeom>
              <a:avLst/>
              <a:gdLst>
                <a:gd name="connsiteX0" fmla="*/ 327138 w 909966"/>
                <a:gd name="connsiteY0" fmla="*/ 489381 h 719995"/>
                <a:gd name="connsiteX1" fmla="*/ 727188 w 909966"/>
                <a:gd name="connsiteY1" fmla="*/ 50757 h 719995"/>
                <a:gd name="connsiteX2" fmla="*/ 786719 w 909966"/>
                <a:gd name="connsiteY2" fmla="*/ 6333 h 719995"/>
                <a:gd name="connsiteX3" fmla="*/ 891494 w 909966"/>
                <a:gd name="connsiteY3" fmla="*/ 40959 h 719995"/>
                <a:gd name="connsiteX4" fmla="*/ 889684 w 909966"/>
                <a:gd name="connsiteY4" fmla="*/ 151209 h 719995"/>
                <a:gd name="connsiteX5" fmla="*/ 795482 w 909966"/>
                <a:gd name="connsiteY5" fmla="*/ 257845 h 719995"/>
                <a:gd name="connsiteX6" fmla="*/ 418388 w 909966"/>
                <a:gd name="connsiteY6" fmla="*/ 671641 h 719995"/>
                <a:gd name="connsiteX7" fmla="*/ 251795 w 909966"/>
                <a:gd name="connsiteY7" fmla="*/ 679251 h 719995"/>
                <a:gd name="connsiteX8" fmla="*/ 43674 w 909966"/>
                <a:gd name="connsiteY8" fmla="*/ 484815 h 719995"/>
                <a:gd name="connsiteX9" fmla="*/ 24148 w 909966"/>
                <a:gd name="connsiteY9" fmla="*/ 338987 h 719995"/>
                <a:gd name="connsiteX10" fmla="*/ 174262 w 909966"/>
                <a:gd name="connsiteY10" fmla="*/ 346502 h 719995"/>
                <a:gd name="connsiteX11" fmla="*/ 327138 w 909966"/>
                <a:gd name="connsiteY11" fmla="*/ 489381 h 71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9966" h="719995">
                  <a:moveTo>
                    <a:pt x="327138" y="489381"/>
                  </a:moveTo>
                  <a:cubicBezTo>
                    <a:pt x="462965" y="340224"/>
                    <a:pt x="594695" y="194492"/>
                    <a:pt x="727188" y="50757"/>
                  </a:cubicBezTo>
                  <a:cubicBezTo>
                    <a:pt x="743266" y="31489"/>
                    <a:pt x="763660" y="16271"/>
                    <a:pt x="786719" y="6333"/>
                  </a:cubicBezTo>
                  <a:cubicBezTo>
                    <a:pt x="825429" y="-9097"/>
                    <a:pt x="869642" y="5515"/>
                    <a:pt x="891494" y="40959"/>
                  </a:cubicBezTo>
                  <a:cubicBezTo>
                    <a:pt x="916545" y="77202"/>
                    <a:pt x="916831" y="117059"/>
                    <a:pt x="889684" y="151209"/>
                  </a:cubicBezTo>
                  <a:cubicBezTo>
                    <a:pt x="860538" y="188499"/>
                    <a:pt x="827486" y="222744"/>
                    <a:pt x="795482" y="257845"/>
                  </a:cubicBezTo>
                  <a:cubicBezTo>
                    <a:pt x="669943" y="395841"/>
                    <a:pt x="544245" y="533773"/>
                    <a:pt x="418388" y="671641"/>
                  </a:cubicBezTo>
                  <a:cubicBezTo>
                    <a:pt x="361238" y="733948"/>
                    <a:pt x="313136" y="736136"/>
                    <a:pt x="251795" y="679251"/>
                  </a:cubicBezTo>
                  <a:cubicBezTo>
                    <a:pt x="181945" y="614629"/>
                    <a:pt x="112572" y="549817"/>
                    <a:pt x="43674" y="484815"/>
                  </a:cubicBezTo>
                  <a:cubicBezTo>
                    <a:pt x="-6618" y="437252"/>
                    <a:pt x="-13476" y="381128"/>
                    <a:pt x="24148" y="338987"/>
                  </a:cubicBezTo>
                  <a:cubicBezTo>
                    <a:pt x="63677" y="295039"/>
                    <a:pt x="121017" y="297513"/>
                    <a:pt x="174262" y="346502"/>
                  </a:cubicBezTo>
                  <a:cubicBezTo>
                    <a:pt x="224268" y="392353"/>
                    <a:pt x="273512" y="439154"/>
                    <a:pt x="327138" y="489381"/>
                  </a:cubicBezTo>
                  <a:close/>
                </a:path>
              </a:pathLst>
            </a:custGeom>
            <a:grpFill/>
            <a:ln w="9525" cap="flat">
              <a:noFill/>
              <a:prstDash val="solid"/>
              <a:miter/>
            </a:ln>
          </p:spPr>
          <p:txBody>
            <a:bodyPr rtlCol="0" anchor="ctr"/>
            <a:lstStyle/>
            <a:p>
              <a:endParaRPr lang="en-RO"/>
            </a:p>
          </p:txBody>
        </p:sp>
      </p:grpSp>
      <p:grpSp>
        <p:nvGrpSpPr>
          <p:cNvPr id="38" name="Graphic 36">
            <a:extLst>
              <a:ext uri="{FF2B5EF4-FFF2-40B4-BE49-F238E27FC236}">
                <a16:creationId xmlns:a16="http://schemas.microsoft.com/office/drawing/2014/main" id="{C52D6BD0-16E2-5F4A-A24B-A808012090FC}"/>
              </a:ext>
            </a:extLst>
          </p:cNvPr>
          <p:cNvGrpSpPr>
            <a:grpSpLocks noChangeAspect="1"/>
          </p:cNvGrpSpPr>
          <p:nvPr/>
        </p:nvGrpSpPr>
        <p:grpSpPr>
          <a:xfrm>
            <a:off x="609701" y="2897564"/>
            <a:ext cx="504000" cy="504000"/>
            <a:chOff x="2209800" y="1066800"/>
            <a:chExt cx="4724400" cy="4724400"/>
          </a:xfrm>
          <a:solidFill>
            <a:schemeClr val="bg1"/>
          </a:solidFill>
        </p:grpSpPr>
        <p:sp>
          <p:nvSpPr>
            <p:cNvPr id="39" name="Freeform 38">
              <a:extLst>
                <a:ext uri="{FF2B5EF4-FFF2-40B4-BE49-F238E27FC236}">
                  <a16:creationId xmlns:a16="http://schemas.microsoft.com/office/drawing/2014/main" id="{7C34E5BB-11CD-024D-B772-736E09A23BA3}"/>
                </a:ext>
              </a:extLst>
            </p:cNvPr>
            <p:cNvSpPr/>
            <p:nvPr/>
          </p:nvSpPr>
          <p:spPr>
            <a:xfrm>
              <a:off x="2209895" y="1066895"/>
              <a:ext cx="4724590" cy="3047809"/>
            </a:xfrm>
            <a:custGeom>
              <a:avLst/>
              <a:gdLst>
                <a:gd name="connsiteX0" fmla="*/ 4724814 w 4724590"/>
                <a:gd name="connsiteY0" fmla="*/ 2999066 h 3047809"/>
                <a:gd name="connsiteX1" fmla="*/ 4614228 w 4724590"/>
                <a:gd name="connsiteY1" fmla="*/ 3048025 h 3047809"/>
                <a:gd name="connsiteX2" fmla="*/ 111284 w 4724590"/>
                <a:gd name="connsiteY2" fmla="*/ 3047358 h 3047809"/>
                <a:gd name="connsiteX3" fmla="*/ 223 w 4724590"/>
                <a:gd name="connsiteY3" fmla="*/ 2935534 h 3047809"/>
                <a:gd name="connsiteX4" fmla="*/ 223 w 4724590"/>
                <a:gd name="connsiteY4" fmla="*/ 2538818 h 3047809"/>
                <a:gd name="connsiteX5" fmla="*/ 100521 w 4724590"/>
                <a:gd name="connsiteY5" fmla="*/ 2437853 h 3047809"/>
                <a:gd name="connsiteX6" fmla="*/ 304737 w 4724590"/>
                <a:gd name="connsiteY6" fmla="*/ 2437853 h 3047809"/>
                <a:gd name="connsiteX7" fmla="*/ 304737 w 4724590"/>
                <a:gd name="connsiteY7" fmla="*/ 2381560 h 3047809"/>
                <a:gd name="connsiteX8" fmla="*/ 323787 w 4724590"/>
                <a:gd name="connsiteY8" fmla="*/ 1829110 h 3047809"/>
                <a:gd name="connsiteX9" fmla="*/ 642875 w 4724590"/>
                <a:gd name="connsiteY9" fmla="*/ 1024915 h 3047809"/>
                <a:gd name="connsiteX10" fmla="*/ 1417733 w 4724590"/>
                <a:gd name="connsiteY10" fmla="*/ 428840 h 3047809"/>
                <a:gd name="connsiteX11" fmla="*/ 1457929 w 4724590"/>
                <a:gd name="connsiteY11" fmla="*/ 365213 h 3047809"/>
                <a:gd name="connsiteX12" fmla="*/ 1449071 w 4724590"/>
                <a:gd name="connsiteY12" fmla="*/ 245674 h 3047809"/>
                <a:gd name="connsiteX13" fmla="*/ 1536986 w 4724590"/>
                <a:gd name="connsiteY13" fmla="*/ 153377 h 3047809"/>
                <a:gd name="connsiteX14" fmla="*/ 1753585 w 4724590"/>
                <a:gd name="connsiteY14" fmla="*/ 153377 h 3047809"/>
                <a:gd name="connsiteX15" fmla="*/ 1753585 w 4724590"/>
                <a:gd name="connsiteY15" fmla="*/ 100704 h 3047809"/>
                <a:gd name="connsiteX16" fmla="*/ 1853407 w 4724590"/>
                <a:gd name="connsiteY16" fmla="*/ 215 h 3047809"/>
                <a:gd name="connsiteX17" fmla="*/ 2430146 w 4724590"/>
                <a:gd name="connsiteY17" fmla="*/ 215 h 3047809"/>
                <a:gd name="connsiteX18" fmla="*/ 2854580 w 4724590"/>
                <a:gd name="connsiteY18" fmla="*/ 215 h 3047809"/>
                <a:gd name="connsiteX19" fmla="*/ 2970309 w 4724590"/>
                <a:gd name="connsiteY19" fmla="*/ 120325 h 3047809"/>
                <a:gd name="connsiteX20" fmla="*/ 2972213 w 4724590"/>
                <a:gd name="connsiteY20" fmla="*/ 152901 h 3047809"/>
                <a:gd name="connsiteX21" fmla="*/ 3161380 w 4724590"/>
                <a:gd name="connsiteY21" fmla="*/ 152901 h 3047809"/>
                <a:gd name="connsiteX22" fmla="*/ 3274632 w 4724590"/>
                <a:gd name="connsiteY22" fmla="*/ 274726 h 3047809"/>
                <a:gd name="connsiteX23" fmla="*/ 3267584 w 4724590"/>
                <a:gd name="connsiteY23" fmla="*/ 352735 h 3047809"/>
                <a:gd name="connsiteX24" fmla="*/ 3316828 w 4724590"/>
                <a:gd name="connsiteY24" fmla="*/ 433317 h 3047809"/>
                <a:gd name="connsiteX25" fmla="*/ 3775933 w 4724590"/>
                <a:gd name="connsiteY25" fmla="*/ 702208 h 3047809"/>
                <a:gd name="connsiteX26" fmla="*/ 4389534 w 4724590"/>
                <a:gd name="connsiteY26" fmla="*/ 1752815 h 3047809"/>
                <a:gd name="connsiteX27" fmla="*/ 4419728 w 4724590"/>
                <a:gd name="connsiteY27" fmla="*/ 2253544 h 3047809"/>
                <a:gd name="connsiteX28" fmla="*/ 4419728 w 4724590"/>
                <a:gd name="connsiteY28" fmla="*/ 2437377 h 3047809"/>
                <a:gd name="connsiteX29" fmla="*/ 4616324 w 4724590"/>
                <a:gd name="connsiteY29" fmla="*/ 2437377 h 3047809"/>
                <a:gd name="connsiteX30" fmla="*/ 4724433 w 4724590"/>
                <a:gd name="connsiteY30" fmla="*/ 2491669 h 3047809"/>
                <a:gd name="connsiteX31" fmla="*/ 2672081 w 4724590"/>
                <a:gd name="connsiteY31" fmla="*/ 2435758 h 3047809"/>
                <a:gd name="connsiteX32" fmla="*/ 2814956 w 4724590"/>
                <a:gd name="connsiteY32" fmla="*/ 156330 h 3047809"/>
                <a:gd name="connsiteX33" fmla="*/ 1910271 w 4724590"/>
                <a:gd name="connsiteY33" fmla="*/ 156330 h 3047809"/>
                <a:gd name="connsiteX34" fmla="*/ 2053146 w 4724590"/>
                <a:gd name="connsiteY34" fmla="*/ 2435758 h 3047809"/>
                <a:gd name="connsiteX35" fmla="*/ 1470407 w 4724590"/>
                <a:gd name="connsiteY35" fmla="*/ 567048 h 3047809"/>
                <a:gd name="connsiteX36" fmla="*/ 497714 w 4724590"/>
                <a:gd name="connsiteY36" fmla="*/ 1705190 h 3047809"/>
                <a:gd name="connsiteX37" fmla="*/ 459614 w 4724590"/>
                <a:gd name="connsiteY37" fmla="*/ 2426137 h 3047809"/>
                <a:gd name="connsiteX38" fmla="*/ 464662 w 4724590"/>
                <a:gd name="connsiteY38" fmla="*/ 2434234 h 3047809"/>
                <a:gd name="connsiteX39" fmla="*/ 1594898 w 4724590"/>
                <a:gd name="connsiteY39" fmla="*/ 2434234 h 3047809"/>
                <a:gd name="connsiteX40" fmla="*/ 1470407 w 4724590"/>
                <a:gd name="connsiteY40" fmla="*/ 567048 h 3047809"/>
                <a:gd name="connsiteX41" fmla="*/ 4260660 w 4724590"/>
                <a:gd name="connsiteY41" fmla="*/ 2435091 h 3047809"/>
                <a:gd name="connsiteX42" fmla="*/ 4265423 w 4724590"/>
                <a:gd name="connsiteY42" fmla="*/ 2424709 h 3047809"/>
                <a:gd name="connsiteX43" fmla="*/ 4246373 w 4724590"/>
                <a:gd name="connsiteY43" fmla="*/ 1821871 h 3047809"/>
                <a:gd name="connsiteX44" fmla="*/ 3689827 w 4724590"/>
                <a:gd name="connsiteY44" fmla="*/ 828223 h 3047809"/>
                <a:gd name="connsiteX45" fmla="*/ 3254439 w 4724590"/>
                <a:gd name="connsiteY45" fmla="*/ 571048 h 3047809"/>
                <a:gd name="connsiteX46" fmla="*/ 3130614 w 4724590"/>
                <a:gd name="connsiteY46" fmla="*/ 2434805 h 3047809"/>
                <a:gd name="connsiteX47" fmla="*/ 4569175 w 4724590"/>
                <a:gd name="connsiteY47" fmla="*/ 2595873 h 3047809"/>
                <a:gd name="connsiteX48" fmla="*/ 156814 w 4724590"/>
                <a:gd name="connsiteY48" fmla="*/ 2595873 h 3047809"/>
                <a:gd name="connsiteX49" fmla="*/ 156814 w 4724590"/>
                <a:gd name="connsiteY49" fmla="*/ 2893243 h 3047809"/>
                <a:gd name="connsiteX50" fmla="*/ 4569175 w 4724590"/>
                <a:gd name="connsiteY50" fmla="*/ 2893243 h 3047809"/>
                <a:gd name="connsiteX51" fmla="*/ 1767206 w 4724590"/>
                <a:gd name="connsiteY51" fmla="*/ 308349 h 3047809"/>
                <a:gd name="connsiteX52" fmla="*/ 1606043 w 4724590"/>
                <a:gd name="connsiteY52" fmla="*/ 308349 h 3047809"/>
                <a:gd name="connsiteX53" fmla="*/ 1747775 w 4724590"/>
                <a:gd name="connsiteY53" fmla="*/ 2434234 h 3047809"/>
                <a:gd name="connsiteX54" fmla="*/ 1900175 w 4724590"/>
                <a:gd name="connsiteY54" fmla="*/ 2434234 h 3047809"/>
                <a:gd name="connsiteX55" fmla="*/ 1767206 w 4724590"/>
                <a:gd name="connsiteY55" fmla="*/ 308349 h 3047809"/>
                <a:gd name="connsiteX56" fmla="*/ 2957831 w 4724590"/>
                <a:gd name="connsiteY56" fmla="*/ 306158 h 3047809"/>
                <a:gd name="connsiteX57" fmla="*/ 2824481 w 4724590"/>
                <a:gd name="connsiteY57" fmla="*/ 2434900 h 3047809"/>
                <a:gd name="connsiteX58" fmla="*/ 2976881 w 4724590"/>
                <a:gd name="connsiteY58" fmla="*/ 2434900 h 3047809"/>
                <a:gd name="connsiteX59" fmla="*/ 3118613 w 4724590"/>
                <a:gd name="connsiteY59" fmla="*/ 306158 h 304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24590" h="3047809">
                  <a:moveTo>
                    <a:pt x="4724814" y="2999066"/>
                  </a:moveTo>
                  <a:cubicBezTo>
                    <a:pt x="4698429" y="3039357"/>
                    <a:pt x="4660329" y="3048025"/>
                    <a:pt x="4614228" y="3048025"/>
                  </a:cubicBezTo>
                  <a:cubicBezTo>
                    <a:pt x="3113279" y="3047136"/>
                    <a:pt x="1612297" y="3046913"/>
                    <a:pt x="111284" y="3047358"/>
                  </a:cubicBezTo>
                  <a:cubicBezTo>
                    <a:pt x="21654" y="3047358"/>
                    <a:pt x="318" y="3025641"/>
                    <a:pt x="223" y="2935534"/>
                  </a:cubicBezTo>
                  <a:cubicBezTo>
                    <a:pt x="223" y="2803327"/>
                    <a:pt x="223" y="2671025"/>
                    <a:pt x="223" y="2538818"/>
                  </a:cubicBezTo>
                  <a:cubicBezTo>
                    <a:pt x="223" y="2465857"/>
                    <a:pt x="27560" y="2438615"/>
                    <a:pt x="100521" y="2437853"/>
                  </a:cubicBezTo>
                  <a:cubicBezTo>
                    <a:pt x="166529" y="2437282"/>
                    <a:pt x="232442" y="2437853"/>
                    <a:pt x="304737" y="2437853"/>
                  </a:cubicBezTo>
                  <a:cubicBezTo>
                    <a:pt x="304737" y="2417279"/>
                    <a:pt x="304737" y="2399753"/>
                    <a:pt x="304737" y="2381560"/>
                  </a:cubicBezTo>
                  <a:cubicBezTo>
                    <a:pt x="310262" y="2197347"/>
                    <a:pt x="306071" y="2012086"/>
                    <a:pt x="323787" y="1829110"/>
                  </a:cubicBezTo>
                  <a:cubicBezTo>
                    <a:pt x="352362" y="1532407"/>
                    <a:pt x="466662" y="1265135"/>
                    <a:pt x="642875" y="1024915"/>
                  </a:cubicBezTo>
                  <a:cubicBezTo>
                    <a:pt x="837793" y="755189"/>
                    <a:pt x="1107041" y="548065"/>
                    <a:pt x="1417733" y="428840"/>
                  </a:cubicBezTo>
                  <a:cubicBezTo>
                    <a:pt x="1451166" y="415886"/>
                    <a:pt x="1462691" y="399789"/>
                    <a:pt x="1457929" y="365213"/>
                  </a:cubicBezTo>
                  <a:cubicBezTo>
                    <a:pt x="1452880" y="325550"/>
                    <a:pt x="1449923" y="285648"/>
                    <a:pt x="1449071" y="245674"/>
                  </a:cubicBezTo>
                  <a:cubicBezTo>
                    <a:pt x="1447261" y="183857"/>
                    <a:pt x="1474502" y="154806"/>
                    <a:pt x="1536986" y="153377"/>
                  </a:cubicBezTo>
                  <a:cubicBezTo>
                    <a:pt x="1607471" y="151853"/>
                    <a:pt x="1678052" y="153377"/>
                    <a:pt x="1753585" y="153377"/>
                  </a:cubicBezTo>
                  <a:cubicBezTo>
                    <a:pt x="1753585" y="133089"/>
                    <a:pt x="1753585" y="116896"/>
                    <a:pt x="1753585" y="100704"/>
                  </a:cubicBezTo>
                  <a:cubicBezTo>
                    <a:pt x="1752347" y="28790"/>
                    <a:pt x="1779683" y="215"/>
                    <a:pt x="1853407" y="215"/>
                  </a:cubicBezTo>
                  <a:cubicBezTo>
                    <a:pt x="2045558" y="215"/>
                    <a:pt x="2237804" y="215"/>
                    <a:pt x="2430146" y="215"/>
                  </a:cubicBezTo>
                  <a:lnTo>
                    <a:pt x="2854580" y="215"/>
                  </a:lnTo>
                  <a:cubicBezTo>
                    <a:pt x="2952211" y="215"/>
                    <a:pt x="2972213" y="20979"/>
                    <a:pt x="2970309" y="120325"/>
                  </a:cubicBezTo>
                  <a:cubicBezTo>
                    <a:pt x="2970309" y="129279"/>
                    <a:pt x="2971356" y="138328"/>
                    <a:pt x="2972213" y="152901"/>
                  </a:cubicBezTo>
                  <a:lnTo>
                    <a:pt x="3161380" y="152901"/>
                  </a:lnTo>
                  <a:cubicBezTo>
                    <a:pt x="3258440" y="152901"/>
                    <a:pt x="3280347" y="176618"/>
                    <a:pt x="3274632" y="274726"/>
                  </a:cubicBezTo>
                  <a:cubicBezTo>
                    <a:pt x="3274063" y="300859"/>
                    <a:pt x="3271708" y="326923"/>
                    <a:pt x="3267584" y="352735"/>
                  </a:cubicBezTo>
                  <a:cubicBezTo>
                    <a:pt x="3259202" y="396074"/>
                    <a:pt x="3274918" y="417601"/>
                    <a:pt x="3316828" y="433317"/>
                  </a:cubicBezTo>
                  <a:cubicBezTo>
                    <a:pt x="3483857" y="496572"/>
                    <a:pt x="3639056" y="587470"/>
                    <a:pt x="3775933" y="702208"/>
                  </a:cubicBezTo>
                  <a:cubicBezTo>
                    <a:pt x="4108641" y="977575"/>
                    <a:pt x="4319620" y="1327143"/>
                    <a:pt x="4389534" y="1752815"/>
                  </a:cubicBezTo>
                  <a:cubicBezTo>
                    <a:pt x="4416489" y="1916931"/>
                    <a:pt x="4411727" y="2086190"/>
                    <a:pt x="4419728" y="2253544"/>
                  </a:cubicBezTo>
                  <a:cubicBezTo>
                    <a:pt x="4422490" y="2312980"/>
                    <a:pt x="4419728" y="2372702"/>
                    <a:pt x="4419728" y="2437377"/>
                  </a:cubicBezTo>
                  <a:cubicBezTo>
                    <a:pt x="4488117" y="2437377"/>
                    <a:pt x="4552316" y="2438710"/>
                    <a:pt x="4616324" y="2437377"/>
                  </a:cubicBezTo>
                  <a:cubicBezTo>
                    <a:pt x="4663187" y="2436043"/>
                    <a:pt x="4700525" y="2449378"/>
                    <a:pt x="4724433" y="2491669"/>
                  </a:cubicBezTo>
                  <a:close/>
                  <a:moveTo>
                    <a:pt x="2672081" y="2435758"/>
                  </a:moveTo>
                  <a:cubicBezTo>
                    <a:pt x="2719706" y="1673091"/>
                    <a:pt x="2767331" y="915949"/>
                    <a:pt x="2814956" y="156330"/>
                  </a:cubicBezTo>
                  <a:lnTo>
                    <a:pt x="1910271" y="156330"/>
                  </a:lnTo>
                  <a:cubicBezTo>
                    <a:pt x="1957896" y="918330"/>
                    <a:pt x="2005521" y="1676520"/>
                    <a:pt x="2053146" y="2435758"/>
                  </a:cubicBezTo>
                  <a:close/>
                  <a:moveTo>
                    <a:pt x="1470407" y="567048"/>
                  </a:moveTo>
                  <a:cubicBezTo>
                    <a:pt x="956533" y="793457"/>
                    <a:pt x="628587" y="1165694"/>
                    <a:pt x="497714" y="1705190"/>
                  </a:cubicBezTo>
                  <a:cubicBezTo>
                    <a:pt x="440564" y="1943315"/>
                    <a:pt x="460280" y="2185155"/>
                    <a:pt x="459614" y="2426137"/>
                  </a:cubicBezTo>
                  <a:cubicBezTo>
                    <a:pt x="459614" y="2428519"/>
                    <a:pt x="462566" y="2430995"/>
                    <a:pt x="464662" y="2434234"/>
                  </a:cubicBezTo>
                  <a:lnTo>
                    <a:pt x="1594898" y="2434234"/>
                  </a:lnTo>
                  <a:cubicBezTo>
                    <a:pt x="1553465" y="1813489"/>
                    <a:pt x="1512317" y="1195888"/>
                    <a:pt x="1470407" y="567048"/>
                  </a:cubicBezTo>
                  <a:close/>
                  <a:moveTo>
                    <a:pt x="4260660" y="2435091"/>
                  </a:moveTo>
                  <a:cubicBezTo>
                    <a:pt x="4263042" y="2429947"/>
                    <a:pt x="4265423" y="2427280"/>
                    <a:pt x="4265423" y="2424709"/>
                  </a:cubicBezTo>
                  <a:cubicBezTo>
                    <a:pt x="4260375" y="2223541"/>
                    <a:pt x="4272376" y="2020182"/>
                    <a:pt x="4246373" y="1821871"/>
                  </a:cubicBezTo>
                  <a:cubicBezTo>
                    <a:pt x="4193700" y="1420393"/>
                    <a:pt x="4000151" y="1089208"/>
                    <a:pt x="3689827" y="828223"/>
                  </a:cubicBezTo>
                  <a:cubicBezTo>
                    <a:pt x="3559954" y="718960"/>
                    <a:pt x="3412819" y="632050"/>
                    <a:pt x="3254439" y="571048"/>
                  </a:cubicBezTo>
                  <a:cubicBezTo>
                    <a:pt x="3212910" y="1194460"/>
                    <a:pt x="3171667" y="1813108"/>
                    <a:pt x="3130614" y="2434805"/>
                  </a:cubicBezTo>
                  <a:close/>
                  <a:moveTo>
                    <a:pt x="4569175" y="2595873"/>
                  </a:moveTo>
                  <a:lnTo>
                    <a:pt x="156814" y="2595873"/>
                  </a:lnTo>
                  <a:lnTo>
                    <a:pt x="156814" y="2893243"/>
                  </a:lnTo>
                  <a:lnTo>
                    <a:pt x="4569175" y="2893243"/>
                  </a:lnTo>
                  <a:close/>
                  <a:moveTo>
                    <a:pt x="1767206" y="308349"/>
                  </a:moveTo>
                  <a:lnTo>
                    <a:pt x="1606043" y="308349"/>
                  </a:lnTo>
                  <a:cubicBezTo>
                    <a:pt x="1653477" y="1019549"/>
                    <a:pt x="1700721" y="1728177"/>
                    <a:pt x="1747775" y="2434234"/>
                  </a:cubicBezTo>
                  <a:lnTo>
                    <a:pt x="1900175" y="2434234"/>
                  </a:lnTo>
                  <a:cubicBezTo>
                    <a:pt x="1855725" y="1722843"/>
                    <a:pt x="1811402" y="1014215"/>
                    <a:pt x="1767206" y="308349"/>
                  </a:cubicBezTo>
                  <a:close/>
                  <a:moveTo>
                    <a:pt x="2957831" y="306158"/>
                  </a:moveTo>
                  <a:lnTo>
                    <a:pt x="2824481" y="2434900"/>
                  </a:lnTo>
                  <a:lnTo>
                    <a:pt x="2976881" y="2434900"/>
                  </a:lnTo>
                  <a:cubicBezTo>
                    <a:pt x="3024506" y="1724431"/>
                    <a:pt x="3071369" y="1016247"/>
                    <a:pt x="3118613" y="306158"/>
                  </a:cubicBezTo>
                  <a:close/>
                </a:path>
              </a:pathLst>
            </a:custGeom>
            <a:grpFill/>
            <a:ln w="9525"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E738519B-9F1B-A641-A025-06084944665A}"/>
                </a:ext>
              </a:extLst>
            </p:cNvPr>
            <p:cNvSpPr/>
            <p:nvPr/>
          </p:nvSpPr>
          <p:spPr>
            <a:xfrm>
              <a:off x="2212466" y="4416551"/>
              <a:ext cx="4722018" cy="1375314"/>
            </a:xfrm>
            <a:custGeom>
              <a:avLst/>
              <a:gdLst>
                <a:gd name="connsiteX0" fmla="*/ 1271048 w 4722018"/>
                <a:gd name="connsiteY0" fmla="*/ 1374958 h 1375314"/>
                <a:gd name="connsiteX1" fmla="*/ 372079 w 4722018"/>
                <a:gd name="connsiteY1" fmla="*/ 851083 h 1375314"/>
                <a:gd name="connsiteX2" fmla="*/ 301308 w 4722018"/>
                <a:gd name="connsiteY2" fmla="*/ 729735 h 1375314"/>
                <a:gd name="connsiteX3" fmla="*/ 302261 w 4722018"/>
                <a:gd name="connsiteY3" fmla="*/ 462368 h 1375314"/>
                <a:gd name="connsiteX4" fmla="*/ 223 w 4722018"/>
                <a:gd name="connsiteY4" fmla="*/ 462368 h 1375314"/>
                <a:gd name="connsiteX5" fmla="*/ 223 w 4722018"/>
                <a:gd name="connsiteY5" fmla="*/ 308158 h 1375314"/>
                <a:gd name="connsiteX6" fmla="*/ 299213 w 4722018"/>
                <a:gd name="connsiteY6" fmla="*/ 308158 h 1375314"/>
                <a:gd name="connsiteX7" fmla="*/ 299213 w 4722018"/>
                <a:gd name="connsiteY7" fmla="*/ 158140 h 1375314"/>
                <a:gd name="connsiteX8" fmla="*/ 699 w 4722018"/>
                <a:gd name="connsiteY8" fmla="*/ 158140 h 1375314"/>
                <a:gd name="connsiteX9" fmla="*/ 699 w 4722018"/>
                <a:gd name="connsiteY9" fmla="*/ 2501 h 1375314"/>
                <a:gd name="connsiteX10" fmla="*/ 4657853 w 4722018"/>
                <a:gd name="connsiteY10" fmla="*/ 2501 h 1375314"/>
                <a:gd name="connsiteX11" fmla="*/ 4722242 w 4722018"/>
                <a:gd name="connsiteY11" fmla="*/ 215 h 1375314"/>
                <a:gd name="connsiteX12" fmla="*/ 4722242 w 4722018"/>
                <a:gd name="connsiteY12" fmla="*/ 157092 h 1375314"/>
                <a:gd name="connsiteX13" fmla="*/ 4420490 w 4722018"/>
                <a:gd name="connsiteY13" fmla="*/ 157092 h 1375314"/>
                <a:gd name="connsiteX14" fmla="*/ 4420490 w 4722018"/>
                <a:gd name="connsiteY14" fmla="*/ 304729 h 1375314"/>
                <a:gd name="connsiteX15" fmla="*/ 4722242 w 4722018"/>
                <a:gd name="connsiteY15" fmla="*/ 304729 h 1375314"/>
                <a:gd name="connsiteX16" fmla="*/ 4722242 w 4722018"/>
                <a:gd name="connsiteY16" fmla="*/ 461511 h 1375314"/>
                <a:gd name="connsiteX17" fmla="*/ 4417442 w 4722018"/>
                <a:gd name="connsiteY17" fmla="*/ 461511 h 1375314"/>
                <a:gd name="connsiteX18" fmla="*/ 4418394 w 4722018"/>
                <a:gd name="connsiteY18" fmla="*/ 725258 h 1375314"/>
                <a:gd name="connsiteX19" fmla="*/ 4347528 w 4722018"/>
                <a:gd name="connsiteY19" fmla="*/ 851083 h 1375314"/>
                <a:gd name="connsiteX20" fmla="*/ 3448654 w 4722018"/>
                <a:gd name="connsiteY20" fmla="*/ 1374958 h 1375314"/>
                <a:gd name="connsiteX21" fmla="*/ 2636743 w 4722018"/>
                <a:gd name="connsiteY21" fmla="*/ 1374958 h 1375314"/>
                <a:gd name="connsiteX22" fmla="*/ 2582641 w 4722018"/>
                <a:gd name="connsiteY22" fmla="*/ 1279137 h 1375314"/>
                <a:gd name="connsiteX23" fmla="*/ 2543684 w 4722018"/>
                <a:gd name="connsiteY23" fmla="*/ 1127880 h 1375314"/>
                <a:gd name="connsiteX24" fmla="*/ 2452815 w 4722018"/>
                <a:gd name="connsiteY24" fmla="*/ 767073 h 1375314"/>
                <a:gd name="connsiteX25" fmla="*/ 2268697 w 4722018"/>
                <a:gd name="connsiteY25" fmla="*/ 767073 h 1375314"/>
                <a:gd name="connsiteX26" fmla="*/ 2258029 w 4722018"/>
                <a:gd name="connsiteY26" fmla="*/ 802506 h 1375314"/>
                <a:gd name="connsiteX27" fmla="*/ 2137061 w 4722018"/>
                <a:gd name="connsiteY27" fmla="*/ 1279708 h 1375314"/>
                <a:gd name="connsiteX28" fmla="*/ 2083055 w 4722018"/>
                <a:gd name="connsiteY28" fmla="*/ 1375530 h 1375314"/>
                <a:gd name="connsiteX29" fmla="*/ 455518 w 4722018"/>
                <a:gd name="connsiteY29" fmla="*/ 158330 h 1375314"/>
                <a:gd name="connsiteX30" fmla="*/ 455518 w 4722018"/>
                <a:gd name="connsiteY30" fmla="*/ 207193 h 1375314"/>
                <a:gd name="connsiteX31" fmla="*/ 454661 w 4722018"/>
                <a:gd name="connsiteY31" fmla="*/ 677728 h 1375314"/>
                <a:gd name="connsiteX32" fmla="*/ 495142 w 4722018"/>
                <a:gd name="connsiteY32" fmla="*/ 745832 h 1375314"/>
                <a:gd name="connsiteX33" fmla="*/ 1276192 w 4722018"/>
                <a:gd name="connsiteY33" fmla="*/ 1199317 h 1375314"/>
                <a:gd name="connsiteX34" fmla="*/ 1353535 w 4722018"/>
                <a:gd name="connsiteY34" fmla="*/ 1221130 h 1375314"/>
                <a:gd name="connsiteX35" fmla="*/ 1948562 w 4722018"/>
                <a:gd name="connsiteY35" fmla="*/ 1223225 h 1375314"/>
                <a:gd name="connsiteX36" fmla="*/ 2008950 w 4722018"/>
                <a:gd name="connsiteY36" fmla="*/ 1173790 h 1375314"/>
                <a:gd name="connsiteX37" fmla="*/ 2128775 w 4722018"/>
                <a:gd name="connsiteY37" fmla="*/ 691063 h 1375314"/>
                <a:gd name="connsiteX38" fmla="*/ 2229549 w 4722018"/>
                <a:gd name="connsiteY38" fmla="*/ 612387 h 1375314"/>
                <a:gd name="connsiteX39" fmla="*/ 2487867 w 4722018"/>
                <a:gd name="connsiteY39" fmla="*/ 612387 h 1375314"/>
                <a:gd name="connsiteX40" fmla="*/ 2591404 w 4722018"/>
                <a:gd name="connsiteY40" fmla="*/ 693540 h 1375314"/>
                <a:gd name="connsiteX41" fmla="*/ 2711419 w 4722018"/>
                <a:gd name="connsiteY41" fmla="*/ 1176172 h 1375314"/>
                <a:gd name="connsiteX42" fmla="*/ 2768569 w 4722018"/>
                <a:gd name="connsiteY42" fmla="*/ 1223130 h 1375314"/>
                <a:gd name="connsiteX43" fmla="*/ 3368644 w 4722018"/>
                <a:gd name="connsiteY43" fmla="*/ 1221225 h 1375314"/>
                <a:gd name="connsiteX44" fmla="*/ 3441701 w 4722018"/>
                <a:gd name="connsiteY44" fmla="*/ 1200555 h 1375314"/>
                <a:gd name="connsiteX45" fmla="*/ 4226751 w 4722018"/>
                <a:gd name="connsiteY45" fmla="*/ 744689 h 1375314"/>
                <a:gd name="connsiteX46" fmla="*/ 4264851 w 4722018"/>
                <a:gd name="connsiteY46" fmla="*/ 680014 h 1375314"/>
                <a:gd name="connsiteX47" fmla="*/ 4263994 w 4722018"/>
                <a:gd name="connsiteY47" fmla="*/ 200240 h 1375314"/>
                <a:gd name="connsiteX48" fmla="*/ 4261137 w 4722018"/>
                <a:gd name="connsiteY48" fmla="*/ 158425 h 137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22018" h="1375314">
                  <a:moveTo>
                    <a:pt x="1271048" y="1374958"/>
                  </a:moveTo>
                  <a:cubicBezTo>
                    <a:pt x="971582" y="1199889"/>
                    <a:pt x="672497" y="1024057"/>
                    <a:pt x="372079" y="851083"/>
                  </a:cubicBezTo>
                  <a:cubicBezTo>
                    <a:pt x="322263" y="822508"/>
                    <a:pt x="298546" y="788504"/>
                    <a:pt x="301308" y="729735"/>
                  </a:cubicBezTo>
                  <a:cubicBezTo>
                    <a:pt x="305309" y="642486"/>
                    <a:pt x="302261" y="554951"/>
                    <a:pt x="302261" y="462368"/>
                  </a:cubicBezTo>
                  <a:lnTo>
                    <a:pt x="223" y="462368"/>
                  </a:lnTo>
                  <a:lnTo>
                    <a:pt x="223" y="308158"/>
                  </a:lnTo>
                  <a:lnTo>
                    <a:pt x="299213" y="308158"/>
                  </a:lnTo>
                  <a:lnTo>
                    <a:pt x="299213" y="158140"/>
                  </a:lnTo>
                  <a:lnTo>
                    <a:pt x="699" y="158140"/>
                  </a:lnTo>
                  <a:lnTo>
                    <a:pt x="699" y="2501"/>
                  </a:lnTo>
                  <a:lnTo>
                    <a:pt x="4657853" y="2501"/>
                  </a:lnTo>
                  <a:cubicBezTo>
                    <a:pt x="4679284" y="2501"/>
                    <a:pt x="4700715" y="977"/>
                    <a:pt x="4722242" y="215"/>
                  </a:cubicBezTo>
                  <a:lnTo>
                    <a:pt x="4722242" y="157092"/>
                  </a:lnTo>
                  <a:lnTo>
                    <a:pt x="4420490" y="157092"/>
                  </a:lnTo>
                  <a:lnTo>
                    <a:pt x="4420490" y="304729"/>
                  </a:lnTo>
                  <a:lnTo>
                    <a:pt x="4722242" y="304729"/>
                  </a:lnTo>
                  <a:lnTo>
                    <a:pt x="4722242" y="461511"/>
                  </a:lnTo>
                  <a:lnTo>
                    <a:pt x="4417442" y="461511"/>
                  </a:lnTo>
                  <a:cubicBezTo>
                    <a:pt x="4417442" y="553522"/>
                    <a:pt x="4414680" y="639533"/>
                    <a:pt x="4418394" y="725258"/>
                  </a:cubicBezTo>
                  <a:cubicBezTo>
                    <a:pt x="4421061" y="784694"/>
                    <a:pt x="4399821" y="820984"/>
                    <a:pt x="4347528" y="851083"/>
                  </a:cubicBezTo>
                  <a:cubicBezTo>
                    <a:pt x="4046919" y="1024057"/>
                    <a:pt x="3748120" y="1200079"/>
                    <a:pt x="3448654" y="1374958"/>
                  </a:cubicBezTo>
                  <a:lnTo>
                    <a:pt x="2636743" y="1374958"/>
                  </a:lnTo>
                  <a:cubicBezTo>
                    <a:pt x="2618264" y="1343145"/>
                    <a:pt x="2594738" y="1313141"/>
                    <a:pt x="2582641" y="1279137"/>
                  </a:cubicBezTo>
                  <a:cubicBezTo>
                    <a:pt x="2565305" y="1230274"/>
                    <a:pt x="2556447" y="1178362"/>
                    <a:pt x="2543684" y="1127880"/>
                  </a:cubicBezTo>
                  <a:cubicBezTo>
                    <a:pt x="2513521" y="1007801"/>
                    <a:pt x="2483232" y="887532"/>
                    <a:pt x="2452815" y="767073"/>
                  </a:cubicBezTo>
                  <a:lnTo>
                    <a:pt x="2268697" y="767073"/>
                  </a:lnTo>
                  <a:cubicBezTo>
                    <a:pt x="2264887" y="779455"/>
                    <a:pt x="2260982" y="790885"/>
                    <a:pt x="2258029" y="802506"/>
                  </a:cubicBezTo>
                  <a:cubicBezTo>
                    <a:pt x="2218119" y="961573"/>
                    <a:pt x="2180019" y="1121117"/>
                    <a:pt x="2137061" y="1279708"/>
                  </a:cubicBezTo>
                  <a:cubicBezTo>
                    <a:pt x="2127536" y="1313998"/>
                    <a:pt x="2101533" y="1343716"/>
                    <a:pt x="2083055" y="1375530"/>
                  </a:cubicBezTo>
                  <a:close/>
                  <a:moveTo>
                    <a:pt x="455518" y="158330"/>
                  </a:moveTo>
                  <a:lnTo>
                    <a:pt x="455518" y="207193"/>
                  </a:lnTo>
                  <a:cubicBezTo>
                    <a:pt x="455518" y="364070"/>
                    <a:pt x="456566" y="520852"/>
                    <a:pt x="454661" y="677728"/>
                  </a:cubicBezTo>
                  <a:cubicBezTo>
                    <a:pt x="454661" y="711828"/>
                    <a:pt x="466567" y="729354"/>
                    <a:pt x="495142" y="745832"/>
                  </a:cubicBezTo>
                  <a:cubicBezTo>
                    <a:pt x="755841" y="896422"/>
                    <a:pt x="1015493" y="1048918"/>
                    <a:pt x="1276192" y="1199317"/>
                  </a:cubicBezTo>
                  <a:cubicBezTo>
                    <a:pt x="1299787" y="1212837"/>
                    <a:pt x="1326353" y="1220329"/>
                    <a:pt x="1353535" y="1221130"/>
                  </a:cubicBezTo>
                  <a:cubicBezTo>
                    <a:pt x="1551845" y="1222844"/>
                    <a:pt x="1750251" y="1221130"/>
                    <a:pt x="1948562" y="1223225"/>
                  </a:cubicBezTo>
                  <a:cubicBezTo>
                    <a:pt x="1988376" y="1223701"/>
                    <a:pt x="2000568" y="1209033"/>
                    <a:pt x="2008950" y="1173790"/>
                  </a:cubicBezTo>
                  <a:cubicBezTo>
                    <a:pt x="2047050" y="1012532"/>
                    <a:pt x="2088293" y="851845"/>
                    <a:pt x="2128775" y="691063"/>
                  </a:cubicBezTo>
                  <a:cubicBezTo>
                    <a:pt x="2144015" y="630484"/>
                    <a:pt x="2166113" y="612958"/>
                    <a:pt x="2229549" y="612387"/>
                  </a:cubicBezTo>
                  <a:cubicBezTo>
                    <a:pt x="2315655" y="611625"/>
                    <a:pt x="2401761" y="611625"/>
                    <a:pt x="2487867" y="612387"/>
                  </a:cubicBezTo>
                  <a:cubicBezTo>
                    <a:pt x="2554542" y="612863"/>
                    <a:pt x="2575402" y="629722"/>
                    <a:pt x="2591404" y="693540"/>
                  </a:cubicBezTo>
                  <a:cubicBezTo>
                    <a:pt x="2631790" y="854322"/>
                    <a:pt x="2672367" y="1015009"/>
                    <a:pt x="2711419" y="1176172"/>
                  </a:cubicBezTo>
                  <a:cubicBezTo>
                    <a:pt x="2719325" y="1208842"/>
                    <a:pt x="2731422" y="1223797"/>
                    <a:pt x="2768569" y="1223130"/>
                  </a:cubicBezTo>
                  <a:cubicBezTo>
                    <a:pt x="2968594" y="1221034"/>
                    <a:pt x="3168619" y="1223130"/>
                    <a:pt x="3368644" y="1221225"/>
                  </a:cubicBezTo>
                  <a:cubicBezTo>
                    <a:pt x="3394335" y="1220511"/>
                    <a:pt x="3419444" y="1213407"/>
                    <a:pt x="3441701" y="1200555"/>
                  </a:cubicBezTo>
                  <a:cubicBezTo>
                    <a:pt x="3703829" y="1049299"/>
                    <a:pt x="3964814" y="895756"/>
                    <a:pt x="4226751" y="744689"/>
                  </a:cubicBezTo>
                  <a:cubicBezTo>
                    <a:pt x="4253612" y="729163"/>
                    <a:pt x="4265518" y="712495"/>
                    <a:pt x="4264851" y="680014"/>
                  </a:cubicBezTo>
                  <a:cubicBezTo>
                    <a:pt x="4263042" y="520090"/>
                    <a:pt x="4264185" y="360165"/>
                    <a:pt x="4263994" y="200240"/>
                  </a:cubicBezTo>
                  <a:cubicBezTo>
                    <a:pt x="4263994" y="186905"/>
                    <a:pt x="4262184" y="173665"/>
                    <a:pt x="4261137" y="158425"/>
                  </a:cubicBez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AF2490CF-8BDB-474D-BD2E-F1B102B14581}"/>
                </a:ext>
              </a:extLst>
            </p:cNvPr>
            <p:cNvSpPr/>
            <p:nvPr/>
          </p:nvSpPr>
          <p:spPr>
            <a:xfrm>
              <a:off x="5212556" y="4752213"/>
              <a:ext cx="398430" cy="398811"/>
            </a:xfrm>
            <a:custGeom>
              <a:avLst/>
              <a:gdLst>
                <a:gd name="connsiteX0" fmla="*/ 398654 w 398430"/>
                <a:gd name="connsiteY0" fmla="*/ 301586 h 398811"/>
                <a:gd name="connsiteX1" fmla="*/ 301975 w 398430"/>
                <a:gd name="connsiteY1" fmla="*/ 399027 h 398811"/>
                <a:gd name="connsiteX2" fmla="*/ 223 w 398430"/>
                <a:gd name="connsiteY2" fmla="*/ 100894 h 398811"/>
                <a:gd name="connsiteX3" fmla="*/ 97473 w 398430"/>
                <a:gd name="connsiteY3" fmla="*/ 215 h 398811"/>
              </a:gdLst>
              <a:ahLst/>
              <a:cxnLst>
                <a:cxn ang="0">
                  <a:pos x="connsiteX0" y="connsiteY0"/>
                </a:cxn>
                <a:cxn ang="0">
                  <a:pos x="connsiteX1" y="connsiteY1"/>
                </a:cxn>
                <a:cxn ang="0">
                  <a:pos x="connsiteX2" y="connsiteY2"/>
                </a:cxn>
                <a:cxn ang="0">
                  <a:pos x="connsiteX3" y="connsiteY3"/>
                </a:cxn>
              </a:cxnLst>
              <a:rect l="l" t="t" r="r" b="b"/>
              <a:pathLst>
                <a:path w="398430" h="398811">
                  <a:moveTo>
                    <a:pt x="398654" y="301586"/>
                  </a:moveTo>
                  <a:lnTo>
                    <a:pt x="301975" y="399027"/>
                  </a:lnTo>
                  <a:cubicBezTo>
                    <a:pt x="200375" y="299014"/>
                    <a:pt x="99791" y="199637"/>
                    <a:pt x="223" y="100894"/>
                  </a:cubicBezTo>
                  <a:lnTo>
                    <a:pt x="97473" y="215"/>
                  </a:lnTo>
                  <a:close/>
                </a:path>
              </a:pathLst>
            </a:custGeom>
            <a:grpFill/>
            <a:ln w="9525"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C76A30C5-3FB7-0640-B3AC-43BDB8296AE4}"/>
                </a:ext>
              </a:extLst>
            </p:cNvPr>
            <p:cNvSpPr/>
            <p:nvPr/>
          </p:nvSpPr>
          <p:spPr>
            <a:xfrm>
              <a:off x="5669756" y="4753832"/>
              <a:ext cx="397287" cy="395192"/>
            </a:xfrm>
            <a:custGeom>
              <a:avLst/>
              <a:gdLst>
                <a:gd name="connsiteX0" fmla="*/ 397511 w 397287"/>
                <a:gd name="connsiteY0" fmla="*/ 301586 h 395192"/>
                <a:gd name="connsiteX1" fmla="*/ 302261 w 397287"/>
                <a:gd name="connsiteY1" fmla="*/ 395407 h 395192"/>
                <a:gd name="connsiteX2" fmla="*/ 223 w 397287"/>
                <a:gd name="connsiteY2" fmla="*/ 94703 h 395192"/>
                <a:gd name="connsiteX3" fmla="*/ 96711 w 397287"/>
                <a:gd name="connsiteY3" fmla="*/ 215 h 395192"/>
              </a:gdLst>
              <a:ahLst/>
              <a:cxnLst>
                <a:cxn ang="0">
                  <a:pos x="connsiteX0" y="connsiteY0"/>
                </a:cxn>
                <a:cxn ang="0">
                  <a:pos x="connsiteX1" y="connsiteY1"/>
                </a:cxn>
                <a:cxn ang="0">
                  <a:pos x="connsiteX2" y="connsiteY2"/>
                </a:cxn>
                <a:cxn ang="0">
                  <a:pos x="connsiteX3" y="connsiteY3"/>
                </a:cxn>
              </a:cxnLst>
              <a:rect l="l" t="t" r="r" b="b"/>
              <a:pathLst>
                <a:path w="397287" h="395192">
                  <a:moveTo>
                    <a:pt x="397511" y="301586"/>
                  </a:moveTo>
                  <a:lnTo>
                    <a:pt x="302261" y="395407"/>
                  </a:lnTo>
                  <a:cubicBezTo>
                    <a:pt x="202375" y="296093"/>
                    <a:pt x="101696" y="195858"/>
                    <a:pt x="223" y="94703"/>
                  </a:cubicBezTo>
                  <a:lnTo>
                    <a:pt x="96711" y="215"/>
                  </a:ln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17643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A2DF2-2AF6-0243-9289-D73E18C18FC5}"/>
              </a:ext>
            </a:extLst>
          </p:cNvPr>
          <p:cNvSpPr txBox="1"/>
          <p:nvPr/>
        </p:nvSpPr>
        <p:spPr>
          <a:xfrm>
            <a:off x="431800" y="379681"/>
            <a:ext cx="3537772"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Safety in the field</a:t>
            </a:r>
          </a:p>
        </p:txBody>
      </p:sp>
      <p:sp>
        <p:nvSpPr>
          <p:cNvPr id="4" name="TextBox 3">
            <a:extLst>
              <a:ext uri="{FF2B5EF4-FFF2-40B4-BE49-F238E27FC236}">
                <a16:creationId xmlns:a16="http://schemas.microsoft.com/office/drawing/2014/main" id="{B0246836-D95C-4D40-9C4C-93BF6275AA06}"/>
              </a:ext>
            </a:extLst>
          </p:cNvPr>
          <p:cNvSpPr txBox="1"/>
          <p:nvPr/>
        </p:nvSpPr>
        <p:spPr>
          <a:xfrm>
            <a:off x="431799" y="1915885"/>
            <a:ext cx="3302001" cy="4465865"/>
          </a:xfrm>
          <a:prstGeom prst="rect">
            <a:avLst/>
          </a:prstGeom>
          <a:noFill/>
        </p:spPr>
        <p:txBody>
          <a:bodyPr wrap="square" lIns="0" tIns="0" rIns="0" bIns="0" rtlCol="0" anchor="ctr" anchorCtr="0">
            <a:noAutofit/>
          </a:bodyPr>
          <a:lstStyle/>
          <a:p>
            <a:pPr>
              <a:spcAft>
                <a:spcPts val="1200"/>
              </a:spcAft>
            </a:pPr>
            <a:r>
              <a:rPr lang="en-GB" sz="1600" b="1" dirty="0" err="1">
                <a:solidFill>
                  <a:schemeClr val="tx1"/>
                </a:solidFill>
              </a:rPr>
              <a:t>Before heading to an outbreak zone:</a:t>
            </a:r>
          </a:p>
          <a:p>
            <a:pPr>
              <a:spcAft>
                <a:spcPts val="1200"/>
              </a:spcAft>
            </a:pPr>
            <a:endParaRPr lang="en-GB" sz="1600" b="1" dirty="0" err="1">
              <a:solidFill>
                <a:schemeClr val="tx1"/>
              </a:solidFill>
            </a:endParaRPr>
          </a:p>
          <a:p>
            <a:pPr marL="285750" indent="-285750">
              <a:spcAft>
                <a:spcPts val="1200"/>
              </a:spcAft>
              <a:buFont typeface="Arial" panose="020B0604020202020204" pitchFamily="34" charset="0"/>
              <a:buChar char="•"/>
            </a:pPr>
            <a:r>
              <a:rPr lang="en-GB" sz="1600" dirty="0" err="1">
                <a:solidFill>
                  <a:schemeClr val="tx1"/>
                </a:solidFill>
              </a:rPr>
              <a:t>Verify the zone’s safety</a:t>
            </a:r>
          </a:p>
          <a:p>
            <a:pPr>
              <a:spcAft>
                <a:spcPts val="1200"/>
              </a:spcAft>
            </a:pPr>
            <a:r>
              <a:rPr lang="en-GB" sz="1600" dirty="0" err="1">
                <a:solidFill>
                  <a:schemeClr val="tx1"/>
                </a:solidFill>
              </a:rPr>
              <a:t> </a:t>
            </a:r>
          </a:p>
          <a:p>
            <a:pPr marL="285750" indent="-285750">
              <a:spcAft>
                <a:spcPts val="1200"/>
              </a:spcAft>
              <a:buFont typeface="Arial" panose="020B0604020202020204" pitchFamily="34" charset="0"/>
              <a:buChar char="•"/>
            </a:pPr>
            <a:r>
              <a:rPr lang="en-GB" sz="1600" dirty="0" err="1">
                <a:solidFill>
                  <a:schemeClr val="tx1"/>
                </a:solidFill>
              </a:rPr>
              <a:t>Consider:</a:t>
            </a:r>
          </a:p>
          <a:p>
            <a:pPr marL="498475" indent="-184150">
              <a:spcAft>
                <a:spcPts val="1200"/>
              </a:spcAft>
            </a:pPr>
            <a:r>
              <a:rPr lang="en-GB" sz="1600" dirty="0" err="1">
                <a:solidFill>
                  <a:schemeClr val="tx1"/>
                </a:solidFill>
              </a:rPr>
              <a:t>– Armed groups</a:t>
            </a:r>
          </a:p>
          <a:p>
            <a:pPr marL="498475" indent="-184150">
              <a:spcAft>
                <a:spcPts val="1200"/>
              </a:spcAft>
            </a:pPr>
            <a:r>
              <a:rPr lang="en-GB" sz="1600" dirty="0" err="1">
                <a:solidFill>
                  <a:schemeClr val="tx1"/>
                </a:solidFill>
              </a:rPr>
              <a:t>– Disaster zones</a:t>
            </a:r>
          </a:p>
          <a:p>
            <a:pPr marL="498475" indent="-184150">
              <a:spcAft>
                <a:spcPts val="1200"/>
              </a:spcAft>
            </a:pPr>
            <a:r>
              <a:rPr lang="en-GB" sz="1600" dirty="0" err="1">
                <a:solidFill>
                  <a:schemeClr val="tx1"/>
                </a:solidFill>
              </a:rPr>
              <a:t>– Drug trafficking or other illegal activities </a:t>
            </a:r>
          </a:p>
          <a:p>
            <a:pPr marL="498475" indent="-184150">
              <a:spcAft>
                <a:spcPts val="1200"/>
              </a:spcAft>
            </a:pPr>
            <a:r>
              <a:rPr lang="en-GB" sz="1600" dirty="0" err="1">
                <a:solidFill>
                  <a:schemeClr val="tx1"/>
                </a:solidFill>
              </a:rPr>
              <a:t>– General delinquency</a:t>
            </a:r>
          </a:p>
        </p:txBody>
      </p:sp>
      <p:sp>
        <p:nvSpPr>
          <p:cNvPr id="5" name="Rectangle 4">
            <a:extLst>
              <a:ext uri="{FF2B5EF4-FFF2-40B4-BE49-F238E27FC236}">
                <a16:creationId xmlns:a16="http://schemas.microsoft.com/office/drawing/2014/main" id="{84C31EF6-037D-484F-B931-7D94295708B1}"/>
              </a:ext>
            </a:extLst>
          </p:cNvPr>
          <p:cNvSpPr/>
          <p:nvPr/>
        </p:nvSpPr>
        <p:spPr>
          <a:xfrm>
            <a:off x="4299857" y="0"/>
            <a:ext cx="4844143" cy="68580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10" name="Imagen 9">
            <a:extLst>
              <a:ext uri="{FF2B5EF4-FFF2-40B4-BE49-F238E27FC236}">
                <a16:creationId xmlns:a16="http://schemas.microsoft.com/office/drawing/2014/main" id="{A197F6E0-4AFD-E84D-A0B1-7AC629F034FD}"/>
              </a:ext>
            </a:extLst>
          </p:cNvPr>
          <p:cNvPicPr>
            <a:picLocks noChangeAspect="1"/>
          </p:cNvPicPr>
          <p:nvPr/>
        </p:nvPicPr>
        <p:blipFill>
          <a:blip r:embed="rId2"/>
          <a:stretch>
            <a:fillRect/>
          </a:stretch>
        </p:blipFill>
        <p:spPr>
          <a:xfrm>
            <a:off x="4821369" y="457773"/>
            <a:ext cx="3801116" cy="2135744"/>
          </a:xfrm>
          <a:prstGeom prst="roundRect">
            <a:avLst>
              <a:gd name="adj" fmla="val 2637"/>
            </a:avLst>
          </a:prstGeom>
          <a:ln w="19050">
            <a:solidFill>
              <a:schemeClr val="bg1"/>
            </a:solidFill>
          </a:ln>
          <a:effectLst>
            <a:outerShdw blurRad="50800" dist="38100" dir="5400000" algn="t" rotWithShape="0">
              <a:prstClr val="black">
                <a:alpha val="40000"/>
              </a:prstClr>
            </a:outerShdw>
          </a:effectLst>
        </p:spPr>
      </p:pic>
      <p:pic>
        <p:nvPicPr>
          <p:cNvPr id="7" name="Imagen 6">
            <a:extLst>
              <a:ext uri="{FF2B5EF4-FFF2-40B4-BE49-F238E27FC236}">
                <a16:creationId xmlns:a16="http://schemas.microsoft.com/office/drawing/2014/main" id="{51BC6C32-6AB3-9E4C-8454-57916DFCF7CC}"/>
              </a:ext>
            </a:extLst>
          </p:cNvPr>
          <p:cNvPicPr>
            <a:picLocks noChangeAspect="1"/>
          </p:cNvPicPr>
          <p:nvPr/>
        </p:nvPicPr>
        <p:blipFill>
          <a:blip r:embed="rId3"/>
          <a:stretch>
            <a:fillRect/>
          </a:stretch>
        </p:blipFill>
        <p:spPr>
          <a:xfrm>
            <a:off x="6866442" y="5083220"/>
            <a:ext cx="1756043" cy="1298530"/>
          </a:xfrm>
          <a:prstGeom prst="roundRect">
            <a:avLst>
              <a:gd name="adj" fmla="val 4732"/>
            </a:avLst>
          </a:prstGeom>
          <a:ln w="19050">
            <a:solidFill>
              <a:schemeClr val="bg1"/>
            </a:solidFill>
          </a:ln>
          <a:effectLst>
            <a:outerShdw blurRad="50800" dist="38100" dir="5400000" algn="t" rotWithShape="0">
              <a:prstClr val="black">
                <a:alpha val="40000"/>
              </a:prstClr>
            </a:outerShdw>
          </a:effectLst>
        </p:spPr>
      </p:pic>
      <p:pic>
        <p:nvPicPr>
          <p:cNvPr id="13" name="Imagen 3">
            <a:extLst>
              <a:ext uri="{FF2B5EF4-FFF2-40B4-BE49-F238E27FC236}">
                <a16:creationId xmlns:a16="http://schemas.microsoft.com/office/drawing/2014/main" id="{FAD9FE54-EF8B-2945-BFE4-14AB2254AB89}"/>
              </a:ext>
            </a:extLst>
          </p:cNvPr>
          <p:cNvPicPr>
            <a:picLocks noChangeAspect="1"/>
          </p:cNvPicPr>
          <p:nvPr/>
        </p:nvPicPr>
        <p:blipFill>
          <a:blip r:embed="rId4"/>
          <a:stretch>
            <a:fillRect/>
          </a:stretch>
        </p:blipFill>
        <p:spPr>
          <a:xfrm>
            <a:off x="4821369" y="5083220"/>
            <a:ext cx="1938497" cy="1273669"/>
          </a:xfrm>
          <a:prstGeom prst="roundRect">
            <a:avLst>
              <a:gd name="adj" fmla="val 5310"/>
            </a:avLst>
          </a:prstGeom>
          <a:ln w="19050">
            <a:solidFill>
              <a:schemeClr val="bg1"/>
            </a:solidFill>
          </a:ln>
          <a:effectLst>
            <a:outerShdw blurRad="50800" dist="38100" dir="5400000" algn="t" rotWithShape="0">
              <a:prstClr val="black">
                <a:alpha val="40000"/>
              </a:prstClr>
            </a:outerShdw>
          </a:effectLst>
        </p:spPr>
      </p:pic>
      <p:pic>
        <p:nvPicPr>
          <p:cNvPr id="16" name="Imagen 12">
            <a:extLst>
              <a:ext uri="{FF2B5EF4-FFF2-40B4-BE49-F238E27FC236}">
                <a16:creationId xmlns:a16="http://schemas.microsoft.com/office/drawing/2014/main" id="{A09D9D9E-C501-1E43-8BD1-8F69E969810D}"/>
              </a:ext>
            </a:extLst>
          </p:cNvPr>
          <p:cNvPicPr>
            <a:picLocks noChangeAspect="1"/>
          </p:cNvPicPr>
          <p:nvPr/>
        </p:nvPicPr>
        <p:blipFill>
          <a:blip r:embed="rId5"/>
          <a:stretch>
            <a:fillRect/>
          </a:stretch>
        </p:blipFill>
        <p:spPr>
          <a:xfrm>
            <a:off x="4821369" y="2698033"/>
            <a:ext cx="3801116" cy="2280669"/>
          </a:xfrm>
          <a:prstGeom prst="roundRect">
            <a:avLst>
              <a:gd name="adj" fmla="val 2849"/>
            </a:avLst>
          </a:prstGeom>
          <a:ln w="19050">
            <a:solidFill>
              <a:schemeClr val="bg1"/>
            </a:solidFill>
          </a:ln>
          <a:effectLst>
            <a:outerShdw blurRad="50800" dist="38100" dir="5400000" algn="t" rotWithShape="0">
              <a:prstClr val="black">
                <a:alpha val="40000"/>
              </a:prstClr>
            </a:outerShdw>
          </a:effectLst>
        </p:spPr>
      </p:pic>
      <p:sp>
        <p:nvSpPr>
          <p:cNvPr id="33" name="TextBox 32">
            <a:extLst>
              <a:ext uri="{FF2B5EF4-FFF2-40B4-BE49-F238E27FC236}">
                <a16:creationId xmlns:a16="http://schemas.microsoft.com/office/drawing/2014/main" id="{8A0679F7-1FFD-2647-8ADC-31A586CA4B25}"/>
              </a:ext>
            </a:extLst>
          </p:cNvPr>
          <p:cNvSpPr txBox="1"/>
          <p:nvPr/>
        </p:nvSpPr>
        <p:spPr>
          <a:xfrm>
            <a:off x="4865405" y="2285614"/>
            <a:ext cx="1106924"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www.taringa.net</a:t>
            </a:r>
          </a:p>
        </p:txBody>
      </p:sp>
      <p:sp>
        <p:nvSpPr>
          <p:cNvPr id="34" name="TextBox 33">
            <a:extLst>
              <a:ext uri="{FF2B5EF4-FFF2-40B4-BE49-F238E27FC236}">
                <a16:creationId xmlns:a16="http://schemas.microsoft.com/office/drawing/2014/main" id="{8042A5D5-A651-F745-AE5B-50A028A70645}"/>
              </a:ext>
            </a:extLst>
          </p:cNvPr>
          <p:cNvSpPr txBox="1"/>
          <p:nvPr/>
        </p:nvSpPr>
        <p:spPr>
          <a:xfrm>
            <a:off x="4865405" y="4673214"/>
            <a:ext cx="1474436"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www.monografias.com</a:t>
            </a:r>
          </a:p>
        </p:txBody>
      </p:sp>
      <p:sp>
        <p:nvSpPr>
          <p:cNvPr id="35" name="TextBox 34">
            <a:extLst>
              <a:ext uri="{FF2B5EF4-FFF2-40B4-BE49-F238E27FC236}">
                <a16:creationId xmlns:a16="http://schemas.microsoft.com/office/drawing/2014/main" id="{FBA7F938-B935-A94A-8979-924B463CF1C3}"/>
              </a:ext>
            </a:extLst>
          </p:cNvPr>
          <p:cNvSpPr txBox="1"/>
          <p:nvPr/>
        </p:nvSpPr>
        <p:spPr>
          <a:xfrm>
            <a:off x="4865405" y="6057957"/>
            <a:ext cx="974563"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www.itcilo.org</a:t>
            </a:r>
          </a:p>
        </p:txBody>
      </p:sp>
      <p:sp>
        <p:nvSpPr>
          <p:cNvPr id="36" name="TextBox 35">
            <a:extLst>
              <a:ext uri="{FF2B5EF4-FFF2-40B4-BE49-F238E27FC236}">
                <a16:creationId xmlns:a16="http://schemas.microsoft.com/office/drawing/2014/main" id="{3B16C644-67FD-8A42-95EF-E4687AAE4BCE}"/>
              </a:ext>
            </a:extLst>
          </p:cNvPr>
          <p:cNvSpPr txBox="1"/>
          <p:nvPr/>
        </p:nvSpPr>
        <p:spPr>
          <a:xfrm>
            <a:off x="6950236" y="6057957"/>
            <a:ext cx="1524163"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www.ntrzacatecas.com</a:t>
            </a:r>
          </a:p>
        </p:txBody>
      </p:sp>
    </p:spTree>
    <p:extLst>
      <p:ext uri="{BB962C8B-B14F-4D97-AF65-F5344CB8AC3E}">
        <p14:creationId xmlns:p14="http://schemas.microsoft.com/office/powerpoint/2010/main" val="64747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31EF6-037D-484F-B931-7D94295708B1}"/>
              </a:ext>
            </a:extLst>
          </p:cNvPr>
          <p:cNvSpPr/>
          <p:nvPr/>
        </p:nvSpPr>
        <p:spPr>
          <a:xfrm>
            <a:off x="4299857" y="0"/>
            <a:ext cx="4844143" cy="68580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15" name="Imagen 9">
            <a:extLst>
              <a:ext uri="{FF2B5EF4-FFF2-40B4-BE49-F238E27FC236}">
                <a16:creationId xmlns:a16="http://schemas.microsoft.com/office/drawing/2014/main" id="{AB83481A-F7A8-B348-9573-A441E188E553}"/>
              </a:ext>
            </a:extLst>
          </p:cNvPr>
          <p:cNvPicPr>
            <a:picLocks noChangeAspect="1"/>
          </p:cNvPicPr>
          <p:nvPr/>
        </p:nvPicPr>
        <p:blipFill rotWithShape="1">
          <a:blip r:embed="rId2"/>
          <a:srcRect l="2567" r="2567"/>
          <a:stretch/>
        </p:blipFill>
        <p:spPr>
          <a:xfrm>
            <a:off x="6866442" y="5083220"/>
            <a:ext cx="1756042" cy="1273669"/>
          </a:xfrm>
          <a:prstGeom prst="roundRect">
            <a:avLst>
              <a:gd name="adj" fmla="val 4702"/>
            </a:avLst>
          </a:prstGeom>
          <a:ln w="19050">
            <a:solidFill>
              <a:schemeClr val="bg1"/>
            </a:solidFill>
          </a:ln>
          <a:effectLst>
            <a:outerShdw blurRad="50800" dist="38100" dir="5400000" algn="t" rotWithShape="0">
              <a:prstClr val="black">
                <a:alpha val="40000"/>
              </a:prstClr>
            </a:outerShdw>
          </a:effectLst>
        </p:spPr>
      </p:pic>
      <p:pic>
        <p:nvPicPr>
          <p:cNvPr id="25" name="Imagen 6">
            <a:extLst>
              <a:ext uri="{FF2B5EF4-FFF2-40B4-BE49-F238E27FC236}">
                <a16:creationId xmlns:a16="http://schemas.microsoft.com/office/drawing/2014/main" id="{588944FE-4B1A-2C45-8F99-8B49CFF2441B}"/>
              </a:ext>
            </a:extLst>
          </p:cNvPr>
          <p:cNvPicPr>
            <a:picLocks noChangeAspect="1"/>
          </p:cNvPicPr>
          <p:nvPr/>
        </p:nvPicPr>
        <p:blipFill rotWithShape="1">
          <a:blip r:embed="rId3"/>
          <a:srcRect l="12270" r="12270"/>
          <a:stretch/>
        </p:blipFill>
        <p:spPr>
          <a:xfrm>
            <a:off x="4821369" y="5083220"/>
            <a:ext cx="1938497" cy="1273669"/>
          </a:xfrm>
          <a:prstGeom prst="roundRect">
            <a:avLst>
              <a:gd name="adj" fmla="val 7240"/>
            </a:avLst>
          </a:prstGeom>
          <a:ln w="19050">
            <a:solidFill>
              <a:schemeClr val="bg1"/>
            </a:solidFill>
          </a:ln>
          <a:effectLst>
            <a:outerShdw blurRad="50800" dist="38100" dir="5400000" algn="t" rotWithShape="0">
              <a:prstClr val="black">
                <a:alpha val="40000"/>
              </a:prstClr>
            </a:outerShdw>
          </a:effectLst>
        </p:spPr>
      </p:pic>
      <p:pic>
        <p:nvPicPr>
          <p:cNvPr id="22" name="Imagen 15">
            <a:extLst>
              <a:ext uri="{FF2B5EF4-FFF2-40B4-BE49-F238E27FC236}">
                <a16:creationId xmlns:a16="http://schemas.microsoft.com/office/drawing/2014/main" id="{5C319711-E161-9F40-8CCD-E1ABDCD85CC8}"/>
              </a:ext>
            </a:extLst>
          </p:cNvPr>
          <p:cNvPicPr>
            <a:picLocks noChangeAspect="1"/>
          </p:cNvPicPr>
          <p:nvPr/>
        </p:nvPicPr>
        <p:blipFill>
          <a:blip r:embed="rId4"/>
          <a:stretch>
            <a:fillRect/>
          </a:stretch>
        </p:blipFill>
        <p:spPr>
          <a:xfrm>
            <a:off x="4821368" y="2698033"/>
            <a:ext cx="3801115" cy="2280669"/>
          </a:xfrm>
          <a:prstGeom prst="roundRect">
            <a:avLst>
              <a:gd name="adj" fmla="val 4238"/>
            </a:avLst>
          </a:prstGeom>
          <a:ln w="19050">
            <a:solidFill>
              <a:schemeClr val="bg1"/>
            </a:solidFill>
          </a:ln>
          <a:effectLst>
            <a:outerShdw blurRad="50800" dist="38100" dir="5400000" algn="t" rotWithShape="0">
              <a:prstClr val="black">
                <a:alpha val="40000"/>
              </a:prstClr>
            </a:outerShdw>
          </a:effectLst>
        </p:spPr>
      </p:pic>
      <p:pic>
        <p:nvPicPr>
          <p:cNvPr id="19" name="Imagen 12">
            <a:extLst>
              <a:ext uri="{FF2B5EF4-FFF2-40B4-BE49-F238E27FC236}">
                <a16:creationId xmlns:a16="http://schemas.microsoft.com/office/drawing/2014/main" id="{FC1D756F-C877-614B-8909-3A176D04132C}"/>
              </a:ext>
            </a:extLst>
          </p:cNvPr>
          <p:cNvPicPr>
            <a:picLocks noChangeAspect="1"/>
          </p:cNvPicPr>
          <p:nvPr/>
        </p:nvPicPr>
        <p:blipFill rotWithShape="1">
          <a:blip r:embed="rId5"/>
          <a:srcRect b="2275"/>
          <a:stretch/>
        </p:blipFill>
        <p:spPr>
          <a:xfrm>
            <a:off x="4821369" y="457773"/>
            <a:ext cx="3801116" cy="2135742"/>
          </a:xfrm>
          <a:prstGeom prst="roundRect">
            <a:avLst>
              <a:gd name="adj" fmla="val 3469"/>
            </a:avLst>
          </a:prstGeom>
          <a:ln w="19050">
            <a:solidFill>
              <a:schemeClr val="bg1"/>
            </a:solid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022A2DF2-2AF6-0243-9289-D73E18C18FC5}"/>
              </a:ext>
            </a:extLst>
          </p:cNvPr>
          <p:cNvSpPr txBox="1"/>
          <p:nvPr/>
        </p:nvSpPr>
        <p:spPr>
          <a:xfrm>
            <a:off x="431800" y="379681"/>
            <a:ext cx="3559287"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Safety in the field</a:t>
            </a:r>
          </a:p>
        </p:txBody>
      </p:sp>
      <p:sp>
        <p:nvSpPr>
          <p:cNvPr id="4" name="TextBox 3">
            <a:extLst>
              <a:ext uri="{FF2B5EF4-FFF2-40B4-BE49-F238E27FC236}">
                <a16:creationId xmlns:a16="http://schemas.microsoft.com/office/drawing/2014/main" id="{B0246836-D95C-4D40-9C4C-93BF6275AA06}"/>
              </a:ext>
            </a:extLst>
          </p:cNvPr>
          <p:cNvSpPr txBox="1"/>
          <p:nvPr/>
        </p:nvSpPr>
        <p:spPr>
          <a:xfrm>
            <a:off x="431799" y="1915885"/>
            <a:ext cx="3302001" cy="4465865"/>
          </a:xfrm>
          <a:prstGeom prst="rect">
            <a:avLst/>
          </a:prstGeom>
          <a:noFill/>
        </p:spPr>
        <p:txBody>
          <a:bodyPr wrap="square" lIns="0" tIns="0" rIns="0" bIns="0" rtlCol="0" anchor="ctr" anchorCtr="0">
            <a:noAutofit/>
          </a:bodyPr>
          <a:lstStyle/>
          <a:p>
            <a:pPr>
              <a:spcAft>
                <a:spcPts val="1200"/>
              </a:spcAft>
            </a:pPr>
            <a:r>
              <a:rPr lang="en-GB" sz="1600" b="1" dirty="0" err="1">
                <a:solidFill>
                  <a:schemeClr val="tx1"/>
                </a:solidFill>
              </a:rPr>
              <a:t>Before heading to an outbreak zone:</a:t>
            </a:r>
          </a:p>
          <a:p>
            <a:pPr>
              <a:spcAft>
                <a:spcPts val="1200"/>
              </a:spcAft>
            </a:pPr>
            <a:r>
              <a:rPr lang="en-GB" sz="1600" dirty="0" err="1">
                <a:solidFill>
                  <a:schemeClr val="tx1"/>
                </a:solidFill>
              </a:rPr>
              <a:t> </a:t>
            </a:r>
          </a:p>
          <a:p>
            <a:pPr marL="285750" indent="-285750">
              <a:spcAft>
                <a:spcPts val="1200"/>
              </a:spcAft>
              <a:buFont typeface="Arial" panose="020B0604020202020204" pitchFamily="34" charset="0"/>
              <a:buChar char="•"/>
            </a:pPr>
            <a:r>
              <a:rPr lang="en-GB" sz="1600" dirty="0" err="1">
                <a:solidFill>
                  <a:schemeClr val="tx1"/>
                </a:solidFill>
              </a:rPr>
              <a:t>Contact the relevant authorities:</a:t>
            </a:r>
          </a:p>
          <a:p>
            <a:pPr marL="498475" indent="-184150">
              <a:spcAft>
                <a:spcPts val="1200"/>
              </a:spcAft>
            </a:pPr>
            <a:r>
              <a:rPr lang="en-GB" sz="1600" dirty="0" err="1">
                <a:solidFill>
                  <a:schemeClr val="tx1"/>
                </a:solidFill>
              </a:rPr>
              <a:t>– Local authorities or representatives </a:t>
            </a:r>
          </a:p>
          <a:p>
            <a:pPr marL="498475" indent="-184150">
              <a:spcAft>
                <a:spcPts val="1200"/>
              </a:spcAft>
            </a:pPr>
            <a:r>
              <a:rPr lang="en-GB" sz="1600" dirty="0" err="1">
                <a:solidFill>
                  <a:schemeClr val="tx1"/>
                </a:solidFill>
              </a:rPr>
              <a:t>– Armed forces (police, army, navy, air force) </a:t>
            </a:r>
          </a:p>
          <a:p>
            <a:pPr marL="498475" indent="-184150">
              <a:spcAft>
                <a:spcPts val="1200"/>
              </a:spcAft>
            </a:pPr>
            <a:r>
              <a:rPr lang="en-GB" sz="1600" dirty="0" err="1">
                <a:solidFill>
                  <a:schemeClr val="tx1"/>
                </a:solidFill>
              </a:rPr>
              <a:t>– Port authority</a:t>
            </a:r>
          </a:p>
        </p:txBody>
      </p:sp>
      <p:sp>
        <p:nvSpPr>
          <p:cNvPr id="33" name="TextBox 32">
            <a:extLst>
              <a:ext uri="{FF2B5EF4-FFF2-40B4-BE49-F238E27FC236}">
                <a16:creationId xmlns:a16="http://schemas.microsoft.com/office/drawing/2014/main" id="{8A0679F7-1FFD-2647-8ADC-31A586CA4B25}"/>
              </a:ext>
            </a:extLst>
          </p:cNvPr>
          <p:cNvSpPr txBox="1"/>
          <p:nvPr/>
        </p:nvSpPr>
        <p:spPr>
          <a:xfrm>
            <a:off x="4865405" y="2285614"/>
            <a:ext cx="1685024"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www.citycali.blogspot.com</a:t>
            </a:r>
          </a:p>
        </p:txBody>
      </p:sp>
      <p:sp>
        <p:nvSpPr>
          <p:cNvPr id="34" name="TextBox 33">
            <a:extLst>
              <a:ext uri="{FF2B5EF4-FFF2-40B4-BE49-F238E27FC236}">
                <a16:creationId xmlns:a16="http://schemas.microsoft.com/office/drawing/2014/main" id="{8042A5D5-A651-F745-AE5B-50A028A70645}"/>
              </a:ext>
            </a:extLst>
          </p:cNvPr>
          <p:cNvSpPr txBox="1"/>
          <p:nvPr/>
        </p:nvSpPr>
        <p:spPr>
          <a:xfrm>
            <a:off x="4865405" y="4673214"/>
            <a:ext cx="1099297"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www.es.wpf.org</a:t>
            </a:r>
          </a:p>
        </p:txBody>
      </p:sp>
      <p:sp>
        <p:nvSpPr>
          <p:cNvPr id="35" name="TextBox 34">
            <a:extLst>
              <a:ext uri="{FF2B5EF4-FFF2-40B4-BE49-F238E27FC236}">
                <a16:creationId xmlns:a16="http://schemas.microsoft.com/office/drawing/2014/main" id="{FBA7F938-B935-A94A-8979-924B463CF1C3}"/>
              </a:ext>
            </a:extLst>
          </p:cNvPr>
          <p:cNvSpPr txBox="1"/>
          <p:nvPr/>
        </p:nvSpPr>
        <p:spPr>
          <a:xfrm>
            <a:off x="4865405" y="6057957"/>
            <a:ext cx="1210717"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www.dicapi.mil.pe</a:t>
            </a:r>
          </a:p>
        </p:txBody>
      </p:sp>
      <p:sp>
        <p:nvSpPr>
          <p:cNvPr id="36" name="TextBox 35">
            <a:extLst>
              <a:ext uri="{FF2B5EF4-FFF2-40B4-BE49-F238E27FC236}">
                <a16:creationId xmlns:a16="http://schemas.microsoft.com/office/drawing/2014/main" id="{3B16C644-67FD-8A42-95EF-E4687AAE4BCE}"/>
              </a:ext>
            </a:extLst>
          </p:cNvPr>
          <p:cNvSpPr txBox="1"/>
          <p:nvPr/>
        </p:nvSpPr>
        <p:spPr>
          <a:xfrm>
            <a:off x="6950237" y="6057957"/>
            <a:ext cx="1338676"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www.andina.com.pe</a:t>
            </a:r>
          </a:p>
        </p:txBody>
      </p:sp>
    </p:spTree>
    <p:extLst>
      <p:ext uri="{BB962C8B-B14F-4D97-AF65-F5344CB8AC3E}">
        <p14:creationId xmlns:p14="http://schemas.microsoft.com/office/powerpoint/2010/main" val="309966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A2DF2-2AF6-0243-9289-D73E18C18FC5}"/>
              </a:ext>
            </a:extLst>
          </p:cNvPr>
          <p:cNvSpPr txBox="1"/>
          <p:nvPr/>
        </p:nvSpPr>
        <p:spPr>
          <a:xfrm>
            <a:off x="431800" y="379681"/>
            <a:ext cx="3430195"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Safety in the field</a:t>
            </a:r>
          </a:p>
        </p:txBody>
      </p:sp>
      <p:sp>
        <p:nvSpPr>
          <p:cNvPr id="4" name="TextBox 3">
            <a:extLst>
              <a:ext uri="{FF2B5EF4-FFF2-40B4-BE49-F238E27FC236}">
                <a16:creationId xmlns:a16="http://schemas.microsoft.com/office/drawing/2014/main" id="{B0246836-D95C-4D40-9C4C-93BF6275AA06}"/>
              </a:ext>
            </a:extLst>
          </p:cNvPr>
          <p:cNvSpPr txBox="1"/>
          <p:nvPr/>
        </p:nvSpPr>
        <p:spPr>
          <a:xfrm>
            <a:off x="431799" y="1768511"/>
            <a:ext cx="5285713" cy="4613240"/>
          </a:xfrm>
          <a:prstGeom prst="rect">
            <a:avLst/>
          </a:prstGeom>
          <a:noFill/>
        </p:spPr>
        <p:txBody>
          <a:bodyPr wrap="square" lIns="0" tIns="0" rIns="0" bIns="0" rtlCol="0" anchor="ctr" anchorCtr="0">
            <a:noAutofit/>
          </a:bodyPr>
          <a:lstStyle/>
          <a:p>
            <a:pPr>
              <a:spcAft>
                <a:spcPts val="1200"/>
              </a:spcAft>
            </a:pPr>
            <a:r>
              <a:rPr lang="en-GB" sz="1600" b="1" dirty="0" err="1">
                <a:solidFill>
                  <a:schemeClr val="tx1"/>
                </a:solidFill>
              </a:rPr>
              <a:t>Some recommendations:</a:t>
            </a:r>
          </a:p>
          <a:p>
            <a:pPr>
              <a:spcAft>
                <a:spcPts val="1200"/>
              </a:spcAft>
            </a:pPr>
            <a:r>
              <a:rPr lang="en-GB" sz="1600" dirty="0" err="1">
                <a:solidFill>
                  <a:schemeClr val="tx1"/>
                </a:solidFill>
              </a:rPr>
              <a:t> </a:t>
            </a:r>
          </a:p>
          <a:p>
            <a:pPr marL="342900" indent="-342900">
              <a:spcAft>
                <a:spcPts val="1200"/>
              </a:spcAft>
              <a:buFont typeface="+mj-lt"/>
              <a:buAutoNum type="arabicPeriod"/>
            </a:pPr>
            <a:r>
              <a:rPr lang="en-GB" sz="1600" dirty="0" err="1">
                <a:solidFill>
                  <a:schemeClr val="tx1"/>
                </a:solidFill>
              </a:rPr>
              <a:t>Work at least in pairs</a:t>
            </a:r>
          </a:p>
          <a:p>
            <a:pPr marL="342900" indent="-342900">
              <a:spcAft>
                <a:spcPts val="1200"/>
              </a:spcAft>
              <a:buFont typeface="+mj-lt"/>
              <a:buAutoNum type="arabicPeriod"/>
            </a:pPr>
            <a:r>
              <a:rPr lang="en-GB" sz="1600" dirty="0" err="1">
                <a:solidFill>
                  <a:schemeClr val="tx1"/>
                </a:solidFill>
              </a:rPr>
              <a:t>Communication protocol:</a:t>
            </a:r>
          </a:p>
          <a:p>
            <a:pPr marL="493713" indent="-179388">
              <a:spcAft>
                <a:spcPts val="1200"/>
              </a:spcAft>
            </a:pPr>
            <a:r>
              <a:rPr lang="en-GB" sz="1600" dirty="0" err="1">
                <a:solidFill>
                  <a:schemeClr val="tx1"/>
                </a:solidFill>
              </a:rPr>
              <a:t>– Radio or cell phone is assigned to each work group </a:t>
            </a:r>
          </a:p>
          <a:p>
            <a:pPr marL="493713" indent="-179388">
              <a:spcAft>
                <a:spcPts val="1200"/>
              </a:spcAft>
            </a:pPr>
            <a:r>
              <a:rPr lang="en-GB" sz="1600" dirty="0" err="1">
                <a:solidFill>
                  <a:schemeClr val="tx1"/>
                </a:solidFill>
              </a:rPr>
              <a:t>– Report when beginning and concluding work </a:t>
            </a:r>
          </a:p>
          <a:p>
            <a:pPr marL="493713" indent="-179388">
              <a:spcAft>
                <a:spcPts val="1200"/>
              </a:spcAft>
            </a:pPr>
            <a:r>
              <a:rPr lang="en-GB" sz="1600" dirty="0" err="1">
                <a:solidFill>
                  <a:schemeClr val="tx1"/>
                </a:solidFill>
              </a:rPr>
              <a:t>– Report before traveling from the field work site or to the operations base </a:t>
            </a:r>
          </a:p>
          <a:p>
            <a:pPr marL="493713" indent="-179388">
              <a:spcAft>
                <a:spcPts val="1200"/>
              </a:spcAft>
            </a:pPr>
            <a:r>
              <a:rPr lang="en-GB" sz="1600" dirty="0" err="1">
                <a:solidFill>
                  <a:schemeClr val="tx1"/>
                </a:solidFill>
              </a:rPr>
              <a:t>– Establish an alarm signal and response protocol</a:t>
            </a:r>
          </a:p>
        </p:txBody>
      </p:sp>
      <p:pic>
        <p:nvPicPr>
          <p:cNvPr id="7" name="Picture 6">
            <a:extLst>
              <a:ext uri="{FF2B5EF4-FFF2-40B4-BE49-F238E27FC236}">
                <a16:creationId xmlns:a16="http://schemas.microsoft.com/office/drawing/2014/main" id="{DC0F539B-E754-044D-B7F6-E3025A70007D}"/>
              </a:ext>
            </a:extLst>
          </p:cNvPr>
          <p:cNvPicPr>
            <a:picLocks noChangeAspect="1"/>
          </p:cNvPicPr>
          <p:nvPr/>
        </p:nvPicPr>
        <p:blipFill>
          <a:blip r:embed="rId3"/>
          <a:srcRect/>
          <a:stretch/>
        </p:blipFill>
        <p:spPr>
          <a:xfrm>
            <a:off x="6875688" y="1339168"/>
            <a:ext cx="1800000" cy="1800000"/>
          </a:xfrm>
          <a:prstGeom prst="rect">
            <a:avLst/>
          </a:prstGeom>
        </p:spPr>
      </p:pic>
    </p:spTree>
    <p:extLst>
      <p:ext uri="{BB962C8B-B14F-4D97-AF65-F5344CB8AC3E}">
        <p14:creationId xmlns:p14="http://schemas.microsoft.com/office/powerpoint/2010/main" val="145172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31EF6-037D-484F-B931-7D94295708B1}"/>
              </a:ext>
            </a:extLst>
          </p:cNvPr>
          <p:cNvSpPr/>
          <p:nvPr/>
        </p:nvSpPr>
        <p:spPr>
          <a:xfrm>
            <a:off x="4299857" y="0"/>
            <a:ext cx="4844143" cy="68580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 name="TextBox 2">
            <a:extLst>
              <a:ext uri="{FF2B5EF4-FFF2-40B4-BE49-F238E27FC236}">
                <a16:creationId xmlns:a16="http://schemas.microsoft.com/office/drawing/2014/main" id="{022A2DF2-2AF6-0243-9289-D73E18C18FC5}"/>
              </a:ext>
            </a:extLst>
          </p:cNvPr>
          <p:cNvSpPr txBox="1"/>
          <p:nvPr/>
        </p:nvSpPr>
        <p:spPr>
          <a:xfrm>
            <a:off x="431800" y="379681"/>
            <a:ext cx="3333376"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Safety in the field</a:t>
            </a:r>
          </a:p>
        </p:txBody>
      </p:sp>
      <p:sp>
        <p:nvSpPr>
          <p:cNvPr id="4" name="TextBox 3">
            <a:extLst>
              <a:ext uri="{FF2B5EF4-FFF2-40B4-BE49-F238E27FC236}">
                <a16:creationId xmlns:a16="http://schemas.microsoft.com/office/drawing/2014/main" id="{B0246836-D95C-4D40-9C4C-93BF6275AA06}"/>
              </a:ext>
            </a:extLst>
          </p:cNvPr>
          <p:cNvSpPr txBox="1"/>
          <p:nvPr/>
        </p:nvSpPr>
        <p:spPr>
          <a:xfrm>
            <a:off x="431800" y="2449689"/>
            <a:ext cx="3570046" cy="3932061"/>
          </a:xfrm>
          <a:prstGeom prst="rect">
            <a:avLst/>
          </a:prstGeom>
          <a:noFill/>
        </p:spPr>
        <p:txBody>
          <a:bodyPr wrap="square" lIns="0" tIns="0" rIns="0" bIns="0" rtlCol="0" anchor="ctr" anchorCtr="0">
            <a:noAutofit/>
          </a:bodyPr>
          <a:lstStyle/>
          <a:p>
            <a:pPr>
              <a:spcAft>
                <a:spcPts val="1200"/>
              </a:spcAft>
            </a:pPr>
            <a:r>
              <a:rPr lang="en-GB" sz="1600" b="1" dirty="0" err="1">
                <a:solidFill>
                  <a:schemeClr val="tx1"/>
                </a:solidFill>
              </a:rPr>
              <a:t>Some recommendations:</a:t>
            </a:r>
          </a:p>
          <a:p>
            <a:pPr>
              <a:spcAft>
                <a:spcPts val="1200"/>
              </a:spcAft>
            </a:pPr>
            <a:r>
              <a:rPr lang="en-GB" sz="1600" dirty="0" err="1">
                <a:solidFill>
                  <a:schemeClr val="tx1"/>
                </a:solidFill>
              </a:rPr>
              <a:t> </a:t>
            </a:r>
          </a:p>
          <a:p>
            <a:pPr marL="342900" indent="-342900">
              <a:spcAft>
                <a:spcPts val="1200"/>
              </a:spcAft>
              <a:buFont typeface="+mj-lt"/>
              <a:buAutoNum type="arabicPeriod" startAt="3"/>
            </a:pPr>
            <a:r>
              <a:rPr lang="en-GB" sz="1600" dirty="0" err="1">
                <a:solidFill>
                  <a:schemeClr val="tx1"/>
                </a:solidFill>
              </a:rPr>
              <a:t>Support from local personnel:</a:t>
            </a:r>
          </a:p>
          <a:p>
            <a:pPr marL="538163" indent="-179388">
              <a:spcAft>
                <a:spcPts val="1200"/>
              </a:spcAft>
            </a:pPr>
            <a:r>
              <a:rPr lang="en-GB" sz="1600" dirty="0" err="1">
                <a:solidFill>
                  <a:schemeClr val="tx1"/>
                </a:solidFill>
              </a:rPr>
              <a:t>– Local health or community authorities </a:t>
            </a:r>
          </a:p>
          <a:p>
            <a:pPr marL="538163" indent="-179388">
              <a:spcAft>
                <a:spcPts val="1200"/>
              </a:spcAft>
            </a:pPr>
            <a:r>
              <a:rPr lang="en-GB" sz="1600" dirty="0" err="1">
                <a:solidFill>
                  <a:schemeClr val="tx1"/>
                </a:solidFill>
              </a:rPr>
              <a:t>– Armed forces</a:t>
            </a:r>
          </a:p>
          <a:p>
            <a:pPr marL="342900" indent="-342900">
              <a:spcAft>
                <a:spcPts val="1200"/>
              </a:spcAft>
              <a:buFont typeface="+mj-lt"/>
              <a:buAutoNum type="arabicPeriod" startAt="4"/>
            </a:pPr>
            <a:r>
              <a:rPr lang="en-GB" sz="1600" dirty="0" err="1">
                <a:solidFill>
                  <a:schemeClr val="tx1"/>
                </a:solidFill>
              </a:rPr>
              <a:t>Travel:</a:t>
            </a:r>
          </a:p>
          <a:p>
            <a:pPr marL="538163" indent="-179388">
              <a:spcAft>
                <a:spcPts val="1200"/>
              </a:spcAft>
            </a:pPr>
            <a:r>
              <a:rPr lang="en-GB" sz="1600" dirty="0" err="1">
                <a:solidFill>
                  <a:schemeClr val="tx1"/>
                </a:solidFill>
              </a:rPr>
              <a:t>– Based on the recommendations of local partners</a:t>
            </a:r>
          </a:p>
        </p:txBody>
      </p:sp>
      <p:pic>
        <p:nvPicPr>
          <p:cNvPr id="8" name="Imagen 6">
            <a:extLst>
              <a:ext uri="{FF2B5EF4-FFF2-40B4-BE49-F238E27FC236}">
                <a16:creationId xmlns:a16="http://schemas.microsoft.com/office/drawing/2014/main" id="{63462A2F-66F6-884C-A13B-00A31DB7A4BB}"/>
              </a:ext>
            </a:extLst>
          </p:cNvPr>
          <p:cNvPicPr>
            <a:picLocks noChangeAspect="1"/>
          </p:cNvPicPr>
          <p:nvPr/>
        </p:nvPicPr>
        <p:blipFill>
          <a:blip r:embed="rId3"/>
          <a:stretch>
            <a:fillRect/>
          </a:stretch>
        </p:blipFill>
        <p:spPr>
          <a:xfrm>
            <a:off x="5107308" y="441325"/>
            <a:ext cx="3229240" cy="1860282"/>
          </a:xfrm>
          <a:prstGeom prst="roundRect">
            <a:avLst>
              <a:gd name="adj" fmla="val 5744"/>
            </a:avLst>
          </a:prstGeom>
          <a:ln w="19050">
            <a:solidFill>
              <a:schemeClr val="bg1"/>
            </a:solidFill>
          </a:ln>
          <a:effectLst>
            <a:outerShdw blurRad="50800" dist="38100" dir="5400000" algn="t" rotWithShape="0">
              <a:prstClr val="black">
                <a:alpha val="40000"/>
              </a:prstClr>
            </a:outerShdw>
          </a:effectLst>
        </p:spPr>
      </p:pic>
      <p:pic>
        <p:nvPicPr>
          <p:cNvPr id="11" name="Imagen 3">
            <a:extLst>
              <a:ext uri="{FF2B5EF4-FFF2-40B4-BE49-F238E27FC236}">
                <a16:creationId xmlns:a16="http://schemas.microsoft.com/office/drawing/2014/main" id="{E95EE267-BCCC-0F4D-AD10-DBE9A465C78C}"/>
              </a:ext>
            </a:extLst>
          </p:cNvPr>
          <p:cNvPicPr>
            <a:picLocks noChangeAspect="1"/>
          </p:cNvPicPr>
          <p:nvPr/>
        </p:nvPicPr>
        <p:blipFill>
          <a:blip r:embed="rId4"/>
          <a:stretch>
            <a:fillRect/>
          </a:stretch>
        </p:blipFill>
        <p:spPr>
          <a:xfrm>
            <a:off x="5107309" y="4376221"/>
            <a:ext cx="3229240" cy="2005529"/>
          </a:xfrm>
          <a:prstGeom prst="roundRect">
            <a:avLst>
              <a:gd name="adj" fmla="val 6535"/>
            </a:avLst>
          </a:prstGeom>
          <a:ln w="19050">
            <a:solidFill>
              <a:schemeClr val="bg1"/>
            </a:solidFill>
          </a:ln>
          <a:effectLst>
            <a:outerShdw blurRad="50800" dist="38100" dir="5400000" algn="t" rotWithShape="0">
              <a:prstClr val="black">
                <a:alpha val="40000"/>
              </a:prstClr>
            </a:outerShdw>
          </a:effectLst>
        </p:spPr>
      </p:pic>
      <p:pic>
        <p:nvPicPr>
          <p:cNvPr id="15" name="Imagen 9">
            <a:extLst>
              <a:ext uri="{FF2B5EF4-FFF2-40B4-BE49-F238E27FC236}">
                <a16:creationId xmlns:a16="http://schemas.microsoft.com/office/drawing/2014/main" id="{0DA71B1F-47CE-2549-BDA0-583ABD4A6D0F}"/>
              </a:ext>
            </a:extLst>
          </p:cNvPr>
          <p:cNvPicPr>
            <a:picLocks noChangeAspect="1"/>
          </p:cNvPicPr>
          <p:nvPr/>
        </p:nvPicPr>
        <p:blipFill>
          <a:blip r:embed="rId5"/>
          <a:stretch>
            <a:fillRect/>
          </a:stretch>
        </p:blipFill>
        <p:spPr>
          <a:xfrm>
            <a:off x="5107308" y="2434727"/>
            <a:ext cx="3229240" cy="1808375"/>
          </a:xfrm>
          <a:prstGeom prst="roundRect">
            <a:avLst>
              <a:gd name="adj" fmla="val 6055"/>
            </a:avLst>
          </a:prstGeom>
          <a:ln w="19050">
            <a:solidFill>
              <a:schemeClr val="bg1"/>
            </a:solidFill>
          </a:ln>
          <a:effectLst>
            <a:outerShdw blurRad="50800" dist="38100" dir="5400000" algn="t" rotWithShape="0">
              <a:prstClr val="black">
                <a:alpha val="40000"/>
              </a:prstClr>
            </a:outerShdw>
          </a:effectLst>
        </p:spPr>
      </p:pic>
      <p:sp>
        <p:nvSpPr>
          <p:cNvPr id="18" name="TextBox 17">
            <a:extLst>
              <a:ext uri="{FF2B5EF4-FFF2-40B4-BE49-F238E27FC236}">
                <a16:creationId xmlns:a16="http://schemas.microsoft.com/office/drawing/2014/main" id="{CFCB4299-D195-E447-8349-4CA43BC47878}"/>
              </a:ext>
            </a:extLst>
          </p:cNvPr>
          <p:cNvSpPr txBox="1"/>
          <p:nvPr/>
        </p:nvSpPr>
        <p:spPr>
          <a:xfrm>
            <a:off x="5168789" y="1985786"/>
            <a:ext cx="1867278"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www.commons.wikimedia.org</a:t>
            </a:r>
          </a:p>
        </p:txBody>
      </p:sp>
      <p:sp>
        <p:nvSpPr>
          <p:cNvPr id="19" name="TextBox 18">
            <a:extLst>
              <a:ext uri="{FF2B5EF4-FFF2-40B4-BE49-F238E27FC236}">
                <a16:creationId xmlns:a16="http://schemas.microsoft.com/office/drawing/2014/main" id="{58C4195B-297F-7149-A230-EEA0B9DE05BF}"/>
              </a:ext>
            </a:extLst>
          </p:cNvPr>
          <p:cNvSpPr txBox="1"/>
          <p:nvPr/>
        </p:nvSpPr>
        <p:spPr>
          <a:xfrm>
            <a:off x="5168789" y="3925277"/>
            <a:ext cx="1212760"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www.youtube.com</a:t>
            </a:r>
          </a:p>
        </p:txBody>
      </p:sp>
      <p:sp>
        <p:nvSpPr>
          <p:cNvPr id="20" name="TextBox 19">
            <a:extLst>
              <a:ext uri="{FF2B5EF4-FFF2-40B4-BE49-F238E27FC236}">
                <a16:creationId xmlns:a16="http://schemas.microsoft.com/office/drawing/2014/main" id="{BA2EAF9F-5531-7C4D-A6DE-8309664FF20A}"/>
              </a:ext>
            </a:extLst>
          </p:cNvPr>
          <p:cNvSpPr txBox="1"/>
          <p:nvPr/>
        </p:nvSpPr>
        <p:spPr>
          <a:xfrm>
            <a:off x="5168788" y="6066899"/>
            <a:ext cx="2281165"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www.agenciadeprensalimanorte.com</a:t>
            </a:r>
          </a:p>
        </p:txBody>
      </p:sp>
    </p:spTree>
    <p:extLst>
      <p:ext uri="{BB962C8B-B14F-4D97-AF65-F5344CB8AC3E}">
        <p14:creationId xmlns:p14="http://schemas.microsoft.com/office/powerpoint/2010/main" val="265569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31EF6-037D-484F-B931-7D94295708B1}"/>
              </a:ext>
            </a:extLst>
          </p:cNvPr>
          <p:cNvSpPr/>
          <p:nvPr/>
        </p:nvSpPr>
        <p:spPr>
          <a:xfrm>
            <a:off x="4299857" y="0"/>
            <a:ext cx="4844143" cy="68580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14" name="Imagen 3">
            <a:extLst>
              <a:ext uri="{FF2B5EF4-FFF2-40B4-BE49-F238E27FC236}">
                <a16:creationId xmlns:a16="http://schemas.microsoft.com/office/drawing/2014/main" id="{0C364FF7-D17D-3E45-8066-36E8F2D2D83B}"/>
              </a:ext>
            </a:extLst>
          </p:cNvPr>
          <p:cNvPicPr>
            <a:picLocks noChangeAspect="1"/>
          </p:cNvPicPr>
          <p:nvPr/>
        </p:nvPicPr>
        <p:blipFill rotWithShape="1">
          <a:blip r:embed="rId2"/>
          <a:srcRect b="14528"/>
          <a:stretch/>
        </p:blipFill>
        <p:spPr>
          <a:xfrm>
            <a:off x="5107308" y="441325"/>
            <a:ext cx="3229240" cy="1860282"/>
          </a:xfrm>
          <a:prstGeom prst="roundRect">
            <a:avLst>
              <a:gd name="adj" fmla="val 6085"/>
            </a:avLst>
          </a:prstGeom>
          <a:ln w="19050">
            <a:solidFill>
              <a:schemeClr val="bg1"/>
            </a:solidFill>
          </a:ln>
          <a:effectLst>
            <a:outerShdw blurRad="50800" dist="38100" dir="5400000" algn="t" rotWithShape="0">
              <a:prstClr val="black">
                <a:alpha val="40000"/>
              </a:prstClr>
            </a:outerShdw>
          </a:effectLst>
        </p:spPr>
      </p:pic>
      <p:pic>
        <p:nvPicPr>
          <p:cNvPr id="17" name="Imagen 6">
            <a:extLst>
              <a:ext uri="{FF2B5EF4-FFF2-40B4-BE49-F238E27FC236}">
                <a16:creationId xmlns:a16="http://schemas.microsoft.com/office/drawing/2014/main" id="{81D1EC93-C323-2847-B91D-811865BDFACF}"/>
              </a:ext>
            </a:extLst>
          </p:cNvPr>
          <p:cNvPicPr>
            <a:picLocks noChangeAspect="1"/>
          </p:cNvPicPr>
          <p:nvPr/>
        </p:nvPicPr>
        <p:blipFill rotWithShape="1">
          <a:blip r:embed="rId3"/>
          <a:srcRect t="9652" b="6195"/>
          <a:stretch/>
        </p:blipFill>
        <p:spPr>
          <a:xfrm>
            <a:off x="5107308" y="2434727"/>
            <a:ext cx="3229240" cy="1808375"/>
          </a:xfrm>
          <a:prstGeom prst="roundRect">
            <a:avLst>
              <a:gd name="adj" fmla="val 6835"/>
            </a:avLst>
          </a:prstGeom>
          <a:ln w="19050">
            <a:solidFill>
              <a:schemeClr val="bg1"/>
            </a:solidFill>
          </a:ln>
          <a:effectLst>
            <a:outerShdw blurRad="50800" dist="38100" dir="5400000" algn="t" rotWithShape="0">
              <a:prstClr val="black">
                <a:alpha val="40000"/>
              </a:prstClr>
            </a:outerShdw>
          </a:effectLst>
        </p:spPr>
      </p:pic>
      <p:pic>
        <p:nvPicPr>
          <p:cNvPr id="22" name="Imagen 8">
            <a:extLst>
              <a:ext uri="{FF2B5EF4-FFF2-40B4-BE49-F238E27FC236}">
                <a16:creationId xmlns:a16="http://schemas.microsoft.com/office/drawing/2014/main" id="{00F12343-73CA-3F41-B607-C182DBFF223E}"/>
              </a:ext>
            </a:extLst>
          </p:cNvPr>
          <p:cNvPicPr>
            <a:picLocks noChangeAspect="1"/>
          </p:cNvPicPr>
          <p:nvPr/>
        </p:nvPicPr>
        <p:blipFill rotWithShape="1">
          <a:blip r:embed="rId4"/>
          <a:srcRect l="15301" t="19994" r="20397" b="19994"/>
          <a:stretch/>
        </p:blipFill>
        <p:spPr>
          <a:xfrm>
            <a:off x="5107309" y="4376221"/>
            <a:ext cx="3229239" cy="2005530"/>
          </a:xfrm>
          <a:prstGeom prst="roundRect">
            <a:avLst>
              <a:gd name="adj" fmla="val 6218"/>
            </a:avLst>
          </a:prstGeom>
          <a:ln w="19050">
            <a:solidFill>
              <a:schemeClr val="bg1"/>
            </a:solid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022A2DF2-2AF6-0243-9289-D73E18C18FC5}"/>
              </a:ext>
            </a:extLst>
          </p:cNvPr>
          <p:cNvSpPr txBox="1"/>
          <p:nvPr/>
        </p:nvSpPr>
        <p:spPr>
          <a:xfrm>
            <a:off x="431800" y="379681"/>
            <a:ext cx="370582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Occupational health</a:t>
            </a:r>
          </a:p>
        </p:txBody>
      </p:sp>
      <p:sp>
        <p:nvSpPr>
          <p:cNvPr id="18" name="TextBox 17">
            <a:extLst>
              <a:ext uri="{FF2B5EF4-FFF2-40B4-BE49-F238E27FC236}">
                <a16:creationId xmlns:a16="http://schemas.microsoft.com/office/drawing/2014/main" id="{CFCB4299-D195-E447-8349-4CA43BC47878}"/>
              </a:ext>
            </a:extLst>
          </p:cNvPr>
          <p:cNvSpPr txBox="1"/>
          <p:nvPr/>
        </p:nvSpPr>
        <p:spPr>
          <a:xfrm>
            <a:off x="5168789" y="1985786"/>
            <a:ext cx="1388765"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www.vectorbase.org</a:t>
            </a:r>
          </a:p>
        </p:txBody>
      </p:sp>
      <p:sp>
        <p:nvSpPr>
          <p:cNvPr id="19" name="TextBox 18">
            <a:extLst>
              <a:ext uri="{FF2B5EF4-FFF2-40B4-BE49-F238E27FC236}">
                <a16:creationId xmlns:a16="http://schemas.microsoft.com/office/drawing/2014/main" id="{58C4195B-297F-7149-A230-EEA0B9DE05BF}"/>
              </a:ext>
            </a:extLst>
          </p:cNvPr>
          <p:cNvSpPr txBox="1"/>
          <p:nvPr/>
        </p:nvSpPr>
        <p:spPr>
          <a:xfrm>
            <a:off x="5168788" y="3925277"/>
            <a:ext cx="1760929"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www.theodisseyonline.com</a:t>
            </a:r>
          </a:p>
        </p:txBody>
      </p:sp>
      <p:sp>
        <p:nvSpPr>
          <p:cNvPr id="20" name="TextBox 19">
            <a:extLst>
              <a:ext uri="{FF2B5EF4-FFF2-40B4-BE49-F238E27FC236}">
                <a16:creationId xmlns:a16="http://schemas.microsoft.com/office/drawing/2014/main" id="{BA2EAF9F-5531-7C4D-A6DE-8309664FF20A}"/>
              </a:ext>
            </a:extLst>
          </p:cNvPr>
          <p:cNvSpPr txBox="1"/>
          <p:nvPr/>
        </p:nvSpPr>
        <p:spPr>
          <a:xfrm>
            <a:off x="5168789" y="6066899"/>
            <a:ext cx="1124436" cy="250697"/>
          </a:xfrm>
          <a:prstGeom prst="roundRect">
            <a:avLst>
              <a:gd name="adj" fmla="val 16667"/>
            </a:avLst>
          </a:prstGeom>
          <a:solidFill>
            <a:schemeClr val="bg1">
              <a:alpha val="60000"/>
            </a:schemeClr>
          </a:solidFill>
        </p:spPr>
        <p:txBody>
          <a:bodyPr wrap="square" lIns="72000" tIns="36000" rIns="72000" bIns="36000" rtlCol="0">
            <a:spAutoFit/>
          </a:bodyPr>
          <a:lstStyle/>
          <a:p>
            <a:r>
              <a:rPr lang="en-GB" sz="1000" dirty="0" err="1">
                <a:solidFill>
                  <a:schemeClr val="tx1"/>
                </a:solidFill>
              </a:rPr>
              <a:t>www.nature.com</a:t>
            </a:r>
          </a:p>
        </p:txBody>
      </p:sp>
      <p:sp>
        <p:nvSpPr>
          <p:cNvPr id="12" name="TextBox 11">
            <a:extLst>
              <a:ext uri="{FF2B5EF4-FFF2-40B4-BE49-F238E27FC236}">
                <a16:creationId xmlns:a16="http://schemas.microsoft.com/office/drawing/2014/main" id="{A0A18A92-9911-E749-8AF3-C587ED1C8A4E}"/>
              </a:ext>
            </a:extLst>
          </p:cNvPr>
          <p:cNvSpPr txBox="1"/>
          <p:nvPr/>
        </p:nvSpPr>
        <p:spPr>
          <a:xfrm>
            <a:off x="431799" y="1915885"/>
            <a:ext cx="3302001" cy="4465865"/>
          </a:xfrm>
          <a:prstGeom prst="rect">
            <a:avLst/>
          </a:prstGeom>
          <a:noFill/>
        </p:spPr>
        <p:txBody>
          <a:bodyPr wrap="square" lIns="0" tIns="0" rIns="0" bIns="0" rtlCol="0" anchor="ctr" anchorCtr="0">
            <a:noAutofit/>
          </a:bodyPr>
          <a:lstStyle/>
          <a:p>
            <a:pPr marL="285750" indent="-285750">
              <a:spcAft>
                <a:spcPts val="1200"/>
              </a:spcAft>
              <a:buFont typeface="Arial" panose="020B0604020202020204" pitchFamily="34" charset="0"/>
              <a:buChar char="•"/>
            </a:pPr>
            <a:r>
              <a:rPr lang="en-GB" sz="1600" b="1" dirty="0">
                <a:solidFill>
                  <a:schemeClr val="tx1"/>
                </a:solidFill>
              </a:rPr>
              <a:t>The field team should not add to cases</a:t>
            </a:r>
            <a:endParaRPr lang="en-GB" sz="1600" dirty="0">
              <a:solidFill>
                <a:schemeClr val="tx1"/>
              </a:solidFill>
            </a:endParaRPr>
          </a:p>
          <a:p>
            <a:pPr marL="285750" indent="-285750">
              <a:spcAft>
                <a:spcPts val="1200"/>
              </a:spcAft>
              <a:buFont typeface="Arial" panose="020B0604020202020204" pitchFamily="34" charset="0"/>
              <a:buChar char="•"/>
            </a:pPr>
            <a:r>
              <a:rPr lang="en-GB" sz="1600" dirty="0">
                <a:solidFill>
                  <a:schemeClr val="tx1"/>
                </a:solidFill>
              </a:rPr>
              <a:t>Before heading to the work zone:</a:t>
            </a:r>
          </a:p>
          <a:p>
            <a:pPr marL="488950" indent="-174625">
              <a:spcAft>
                <a:spcPts val="1200"/>
              </a:spcAft>
            </a:pPr>
            <a:r>
              <a:rPr lang="en-GB" sz="1600" dirty="0">
                <a:solidFill>
                  <a:schemeClr val="tx1"/>
                </a:solidFill>
              </a:rPr>
              <a:t>– Identify health risks, including those not related to the outbreak </a:t>
            </a:r>
          </a:p>
          <a:p>
            <a:pPr marL="600075" indent="-285750">
              <a:spcAft>
                <a:spcPts val="1200"/>
              </a:spcAft>
              <a:buFont typeface="Arial" panose="020B0604020202020204" pitchFamily="34" charset="0"/>
              <a:buChar char="•"/>
            </a:pPr>
            <a:r>
              <a:rPr lang="en-GB" sz="1600" dirty="0">
                <a:solidFill>
                  <a:schemeClr val="tx1"/>
                </a:solidFill>
              </a:rPr>
              <a:t> Malaria-endemic zone, accidents involving poisonous animals, climate conditions </a:t>
            </a:r>
          </a:p>
          <a:p>
            <a:pPr marL="600075" indent="-285750">
              <a:spcAft>
                <a:spcPts val="1200"/>
              </a:spcAft>
              <a:buFont typeface="Arial" panose="020B0604020202020204" pitchFamily="34" charset="0"/>
              <a:buChar char="•"/>
            </a:pPr>
            <a:r>
              <a:rPr lang="en-GB" sz="1600" dirty="0">
                <a:solidFill>
                  <a:schemeClr val="tx1"/>
                </a:solidFill>
              </a:rPr>
              <a:t>This will be used for later risk assessments</a:t>
            </a:r>
          </a:p>
        </p:txBody>
      </p:sp>
    </p:spTree>
    <p:extLst>
      <p:ext uri="{BB962C8B-B14F-4D97-AF65-F5344CB8AC3E}">
        <p14:creationId xmlns:p14="http://schemas.microsoft.com/office/powerpoint/2010/main" val="410390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2A2DF2-2AF6-0243-9289-D73E18C18FC5}"/>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Occupational health</a:t>
            </a:r>
          </a:p>
        </p:txBody>
      </p:sp>
      <p:pic>
        <p:nvPicPr>
          <p:cNvPr id="8" name="Picture 7">
            <a:extLst>
              <a:ext uri="{FF2B5EF4-FFF2-40B4-BE49-F238E27FC236}">
                <a16:creationId xmlns:a16="http://schemas.microsoft.com/office/drawing/2014/main" id="{685FA8C7-52A5-E743-8B28-45ADF05777B1}"/>
              </a:ext>
            </a:extLst>
          </p:cNvPr>
          <p:cNvPicPr>
            <a:picLocks noChangeAspect="1"/>
          </p:cNvPicPr>
          <p:nvPr/>
        </p:nvPicPr>
        <p:blipFill>
          <a:blip r:embed="rId2"/>
          <a:srcRect/>
          <a:stretch/>
        </p:blipFill>
        <p:spPr>
          <a:xfrm>
            <a:off x="6850516" y="1881188"/>
            <a:ext cx="1861684" cy="1861684"/>
          </a:xfrm>
          <a:prstGeom prst="rect">
            <a:avLst/>
          </a:prstGeom>
        </p:spPr>
      </p:pic>
      <p:sp>
        <p:nvSpPr>
          <p:cNvPr id="9" name="TextBox 8">
            <a:extLst>
              <a:ext uri="{FF2B5EF4-FFF2-40B4-BE49-F238E27FC236}">
                <a16:creationId xmlns:a16="http://schemas.microsoft.com/office/drawing/2014/main" id="{4F571F40-7A5F-B949-BE4C-640F8C7C54BD}"/>
              </a:ext>
            </a:extLst>
          </p:cNvPr>
          <p:cNvSpPr txBox="1"/>
          <p:nvPr/>
        </p:nvSpPr>
        <p:spPr>
          <a:xfrm>
            <a:off x="431799" y="1768511"/>
            <a:ext cx="5285713" cy="4613240"/>
          </a:xfrm>
          <a:prstGeom prst="rect">
            <a:avLst/>
          </a:prstGeom>
          <a:noFill/>
        </p:spPr>
        <p:txBody>
          <a:bodyPr wrap="square" lIns="0" tIns="0" rIns="0" bIns="0" rtlCol="0" anchor="ctr" anchorCtr="0">
            <a:noAutofit/>
          </a:bodyPr>
          <a:lstStyle/>
          <a:p>
            <a:pPr>
              <a:spcAft>
                <a:spcPts val="1200"/>
              </a:spcAft>
            </a:pPr>
            <a:r>
              <a:rPr lang="en-GB" sz="1600" b="1" dirty="0" err="1">
                <a:solidFill>
                  <a:schemeClr val="tx1"/>
                </a:solidFill>
              </a:rPr>
              <a:t>The team in the field should not add to cases</a:t>
            </a:r>
          </a:p>
          <a:p>
            <a:pPr>
              <a:spcAft>
                <a:spcPts val="1200"/>
              </a:spcAft>
            </a:pPr>
            <a:r>
              <a:rPr lang="en-GB" sz="1600" dirty="0" err="1">
                <a:solidFill>
                  <a:schemeClr val="tx1"/>
                </a:solidFill>
              </a:rPr>
              <a:t> </a:t>
            </a:r>
          </a:p>
          <a:p>
            <a:pPr marL="285750" indent="-285750">
              <a:spcAft>
                <a:spcPts val="1200"/>
              </a:spcAft>
              <a:buFont typeface="Arial" panose="020B0604020202020204" pitchFamily="34" charset="0"/>
              <a:buChar char="•"/>
            </a:pPr>
            <a:r>
              <a:rPr lang="en-GB" sz="2000" dirty="0" err="1">
                <a:solidFill>
                  <a:schemeClr val="tx1"/>
                </a:solidFill>
              </a:rPr>
              <a:t>Before heading to the work zone:</a:t>
            </a:r>
          </a:p>
          <a:p>
            <a:pPr marL="488950" indent="-174625">
              <a:spcAft>
                <a:spcPts val="1200"/>
              </a:spcAft>
            </a:pPr>
            <a:r>
              <a:rPr lang="en-GB" sz="2000" dirty="0" err="1">
                <a:solidFill>
                  <a:schemeClr val="tx1"/>
                </a:solidFill>
              </a:rPr>
              <a:t>– When putting together the team:</a:t>
            </a:r>
          </a:p>
          <a:p>
            <a:pPr marL="623888" indent="-128588">
              <a:spcAft>
                <a:spcPts val="600"/>
              </a:spcAft>
            </a:pPr>
            <a:r>
              <a:rPr lang="en-GB" sz="1600" dirty="0" err="1">
                <a:solidFill>
                  <a:schemeClr val="tx1"/>
                </a:solidFill>
              </a:rPr>
              <a:t>– Physical fitness </a:t>
            </a:r>
          </a:p>
          <a:p>
            <a:pPr marL="623888" indent="-128588">
              <a:spcAft>
                <a:spcPts val="600"/>
              </a:spcAft>
            </a:pPr>
            <a:r>
              <a:rPr lang="en-GB" sz="1600" dirty="0" err="1">
                <a:solidFill>
                  <a:schemeClr val="tx1"/>
                </a:solidFill>
              </a:rPr>
              <a:t>– Know specific personnel restrictions</a:t>
            </a:r>
          </a:p>
          <a:p>
            <a:pPr marL="623888" indent="-128588">
              <a:spcAft>
                <a:spcPts val="600"/>
              </a:spcAft>
            </a:pPr>
            <a:r>
              <a:rPr lang="en-GB" sz="1600" dirty="0" err="1">
                <a:solidFill>
                  <a:schemeClr val="tx1"/>
                </a:solidFill>
              </a:rPr>
              <a:t>– Appropriate training for activities and PPE use </a:t>
            </a:r>
          </a:p>
          <a:p>
            <a:pPr marL="623888" indent="-128588">
              <a:spcAft>
                <a:spcPts val="600"/>
              </a:spcAft>
            </a:pPr>
            <a:r>
              <a:rPr lang="en-GB" sz="1600" dirty="0" err="1">
                <a:solidFill>
                  <a:schemeClr val="tx1"/>
                </a:solidFill>
              </a:rPr>
              <a:t>– Evaluations before and after time in the field</a:t>
            </a:r>
          </a:p>
        </p:txBody>
      </p:sp>
    </p:spTree>
    <p:extLst>
      <p:ext uri="{BB962C8B-B14F-4D97-AF65-F5344CB8AC3E}">
        <p14:creationId xmlns:p14="http://schemas.microsoft.com/office/powerpoint/2010/main" val="3564669309"/>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6112A1-22E3-499F-B572-A0335DBD61EA}"/>
</file>

<file path=customXml/itemProps2.xml><?xml version="1.0" encoding="utf-8"?>
<ds:datastoreItem xmlns:ds="http://schemas.openxmlformats.org/officeDocument/2006/customXml" ds:itemID="{B8F4907C-6CD3-41A3-B833-D95FE6BD6369}"/>
</file>

<file path=docProps/app.xml><?xml version="1.0" encoding="utf-8"?>
<Properties xmlns="http://schemas.openxmlformats.org/officeDocument/2006/extended-properties" xmlns:vt="http://schemas.openxmlformats.org/officeDocument/2006/docPropsVTypes">
  <TotalTime>4223</TotalTime>
  <Words>1876</Words>
  <Application>Microsoft Office PowerPoint</Application>
  <PresentationFormat>On-screen Show (4:3)</PresentationFormat>
  <Paragraphs>237</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 Black</vt:lpstr>
      <vt:lpstr>Arial</vt:lpstr>
      <vt:lpstr>Calibri</vt:lpstr>
      <vt:lpstr>Times New Roman</vt:lpstr>
      <vt:lpstr>Symbol</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Daneil Feldmann</cp:lastModifiedBy>
  <cp:revision>2543</cp:revision>
  <dcterms:created xsi:type="dcterms:W3CDTF">2000-03-07T14:53:30Z</dcterms:created>
  <dcterms:modified xsi:type="dcterms:W3CDTF">2023-12-21T09:46:32Z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