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64" r:id="rId6"/>
    <p:sldId id="266" r:id="rId7"/>
    <p:sldId id="2129" r:id="rId8"/>
    <p:sldId id="2130" r:id="rId9"/>
    <p:sldId id="2131" r:id="rId10"/>
    <p:sldId id="2134" r:id="rId11"/>
    <p:sldId id="2135" r:id="rId12"/>
    <p:sldId id="2132" r:id="rId13"/>
    <p:sldId id="2128" r:id="rId14"/>
    <p:sldId id="2133" r:id="rId15"/>
    <p:sldId id="2126" r:id="rId16"/>
    <p:sldId id="21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E39AC1-B7D0-AABA-D23B-C79150FA2D03}" name="Diana Quintero" initials="DQ" userId="edb50fd9d88c50b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8C5C0-BC4C-438D-A76E-0964954A0B5F}" v="53" dt="2022-06-30T03:49:06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/>
    <p:restoredTop sz="95728"/>
  </p:normalViewPr>
  <p:slideViewPr>
    <p:cSldViewPr snapToGrid="0" snapToObjects="1">
      <p:cViewPr varScale="1">
        <p:scale>
          <a:sx n="78" d="100"/>
          <a:sy n="78" d="100"/>
        </p:scale>
        <p:origin x="36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ffe, Dr. Sonja (WDC)" userId="191ed8ce-eefa-489a-924b-98379f9f1b84" providerId="ADAL" clId="{E978C5C0-BC4C-438D-A76E-0964954A0B5F}"/>
    <pc:docChg chg="undo custSel addSld delSld modSld sldOrd">
      <pc:chgData name="Caffe, Dr. Sonja (WDC)" userId="191ed8ce-eefa-489a-924b-98379f9f1b84" providerId="ADAL" clId="{E978C5C0-BC4C-438D-A76E-0964954A0B5F}" dt="2022-06-30T12:39:58.281" v="3125" actId="20577"/>
      <pc:docMkLst>
        <pc:docMk/>
      </pc:docMkLst>
      <pc:sldChg chg="modSp mod">
        <pc:chgData name="Caffe, Dr. Sonja (WDC)" userId="191ed8ce-eefa-489a-924b-98379f9f1b84" providerId="ADAL" clId="{E978C5C0-BC4C-438D-A76E-0964954A0B5F}" dt="2022-06-30T02:25:53.825" v="449" actId="1076"/>
        <pc:sldMkLst>
          <pc:docMk/>
          <pc:sldMk cId="3870567001" sldId="264"/>
        </pc:sldMkLst>
        <pc:spChg chg="mod">
          <ac:chgData name="Caffe, Dr. Sonja (WDC)" userId="191ed8ce-eefa-489a-924b-98379f9f1b84" providerId="ADAL" clId="{E978C5C0-BC4C-438D-A76E-0964954A0B5F}" dt="2022-06-30T02:25:33.455" v="445" actId="14100"/>
          <ac:spMkLst>
            <pc:docMk/>
            <pc:sldMk cId="3870567001" sldId="264"/>
            <ac:spMk id="2" creationId="{7A1DD33C-067C-8646-9DCD-A470977515F3}"/>
          </ac:spMkLst>
        </pc:spChg>
        <pc:spChg chg="mod">
          <ac:chgData name="Caffe, Dr. Sonja (WDC)" userId="191ed8ce-eefa-489a-924b-98379f9f1b84" providerId="ADAL" clId="{E978C5C0-BC4C-438D-A76E-0964954A0B5F}" dt="2022-06-30T02:23:34.175" v="313" actId="20577"/>
          <ac:spMkLst>
            <pc:docMk/>
            <pc:sldMk cId="3870567001" sldId="264"/>
            <ac:spMk id="3" creationId="{0B757523-62AE-CC47-8FB3-243E54EFEC23}"/>
          </ac:spMkLst>
        </pc:spChg>
        <pc:spChg chg="mod">
          <ac:chgData name="Caffe, Dr. Sonja (WDC)" userId="191ed8ce-eefa-489a-924b-98379f9f1b84" providerId="ADAL" clId="{E978C5C0-BC4C-438D-A76E-0964954A0B5F}" dt="2022-06-30T02:25:53.825" v="449" actId="1076"/>
          <ac:spMkLst>
            <pc:docMk/>
            <pc:sldMk cId="3870567001" sldId="264"/>
            <ac:spMk id="4" creationId="{D4136FD9-86B3-4F47-95DF-F0BF324FE311}"/>
          </ac:spMkLst>
        </pc:spChg>
      </pc:sldChg>
      <pc:sldChg chg="modSp mod">
        <pc:chgData name="Caffe, Dr. Sonja (WDC)" userId="191ed8ce-eefa-489a-924b-98379f9f1b84" providerId="ADAL" clId="{E978C5C0-BC4C-438D-A76E-0964954A0B5F}" dt="2022-06-30T12:22:02.560" v="3123" actId="207"/>
        <pc:sldMkLst>
          <pc:docMk/>
          <pc:sldMk cId="1462660748" sldId="265"/>
        </pc:sldMkLst>
        <pc:spChg chg="mod">
          <ac:chgData name="Caffe, Dr. Sonja (WDC)" userId="191ed8ce-eefa-489a-924b-98379f9f1b84" providerId="ADAL" clId="{E978C5C0-BC4C-438D-A76E-0964954A0B5F}" dt="2022-06-30T12:22:02.560" v="3123" actId="207"/>
          <ac:spMkLst>
            <pc:docMk/>
            <pc:sldMk cId="1462660748" sldId="265"/>
            <ac:spMk id="2" creationId="{51A0ED36-68B4-D645-803F-580BAAA00CE7}"/>
          </ac:spMkLst>
        </pc:spChg>
        <pc:spChg chg="mod">
          <ac:chgData name="Caffe, Dr. Sonja (WDC)" userId="191ed8ce-eefa-489a-924b-98379f9f1b84" providerId="ADAL" clId="{E978C5C0-BC4C-438D-A76E-0964954A0B5F}" dt="2022-06-30T02:15:56.580" v="107" actId="255"/>
          <ac:spMkLst>
            <pc:docMk/>
            <pc:sldMk cId="1462660748" sldId="265"/>
            <ac:spMk id="3" creationId="{F909789D-28A8-2E4C-927F-D00F0C69A342}"/>
          </ac:spMkLst>
        </pc:spChg>
      </pc:sldChg>
      <pc:sldChg chg="addSp delSp modSp mod ord">
        <pc:chgData name="Caffe, Dr. Sonja (WDC)" userId="191ed8ce-eefa-489a-924b-98379f9f1b84" providerId="ADAL" clId="{E978C5C0-BC4C-438D-A76E-0964954A0B5F}" dt="2022-06-30T03:11:12.230" v="821" actId="1076"/>
        <pc:sldMkLst>
          <pc:docMk/>
          <pc:sldMk cId="1014426454" sldId="266"/>
        </pc:sldMkLst>
        <pc:spChg chg="del mod">
          <ac:chgData name="Caffe, Dr. Sonja (WDC)" userId="191ed8ce-eefa-489a-924b-98379f9f1b84" providerId="ADAL" clId="{E978C5C0-BC4C-438D-A76E-0964954A0B5F}" dt="2022-06-30T03:04:20.019" v="810"/>
          <ac:spMkLst>
            <pc:docMk/>
            <pc:sldMk cId="1014426454" sldId="266"/>
            <ac:spMk id="2" creationId="{E818F933-B98D-EE40-B049-8032D15A16A7}"/>
          </ac:spMkLst>
        </pc:spChg>
        <pc:spChg chg="del mod">
          <ac:chgData name="Caffe, Dr. Sonja (WDC)" userId="191ed8ce-eefa-489a-924b-98379f9f1b84" providerId="ADAL" clId="{E978C5C0-BC4C-438D-A76E-0964954A0B5F}" dt="2022-06-30T03:04:29.701" v="811"/>
          <ac:spMkLst>
            <pc:docMk/>
            <pc:sldMk cId="1014426454" sldId="266"/>
            <ac:spMk id="3" creationId="{9D913318-C734-0648-9EFC-9D21485B2121}"/>
          </ac:spMkLst>
        </pc:spChg>
        <pc:spChg chg="add mod">
          <ac:chgData name="Caffe, Dr. Sonja (WDC)" userId="191ed8ce-eefa-489a-924b-98379f9f1b84" providerId="ADAL" clId="{E978C5C0-BC4C-438D-A76E-0964954A0B5F}" dt="2022-06-30T03:11:07.565" v="820" actId="1076"/>
          <ac:spMkLst>
            <pc:docMk/>
            <pc:sldMk cId="1014426454" sldId="266"/>
            <ac:spMk id="4" creationId="{2DD56456-0F85-0104-95EC-F015B3756CB4}"/>
          </ac:spMkLst>
        </pc:spChg>
        <pc:spChg chg="add mod">
          <ac:chgData name="Caffe, Dr. Sonja (WDC)" userId="191ed8ce-eefa-489a-924b-98379f9f1b84" providerId="ADAL" clId="{E978C5C0-BC4C-438D-A76E-0964954A0B5F}" dt="2022-06-30T03:11:03.488" v="819" actId="1076"/>
          <ac:spMkLst>
            <pc:docMk/>
            <pc:sldMk cId="1014426454" sldId="266"/>
            <ac:spMk id="5" creationId="{F604325D-343D-FBF9-FE13-98EEF29E28D8}"/>
          </ac:spMkLst>
        </pc:spChg>
        <pc:picChg chg="add mod">
          <ac:chgData name="Caffe, Dr. Sonja (WDC)" userId="191ed8ce-eefa-489a-924b-98379f9f1b84" providerId="ADAL" clId="{E978C5C0-BC4C-438D-A76E-0964954A0B5F}" dt="2022-06-30T03:11:12.230" v="821" actId="1076"/>
          <ac:picMkLst>
            <pc:docMk/>
            <pc:sldMk cId="1014426454" sldId="266"/>
            <ac:picMk id="6" creationId="{499D7F0B-4279-47AB-108C-4F3A0CFEF396}"/>
          </ac:picMkLst>
        </pc:picChg>
      </pc:sldChg>
      <pc:sldChg chg="addSp delSp modSp add del mod ord">
        <pc:chgData name="Caffe, Dr. Sonja (WDC)" userId="191ed8ce-eefa-489a-924b-98379f9f1b84" providerId="ADAL" clId="{E978C5C0-BC4C-438D-A76E-0964954A0B5F}" dt="2022-06-30T03:33:39.887" v="1196" actId="47"/>
        <pc:sldMkLst>
          <pc:docMk/>
          <pc:sldMk cId="2889195217" sldId="267"/>
        </pc:sldMkLst>
        <pc:spChg chg="del">
          <ac:chgData name="Caffe, Dr. Sonja (WDC)" userId="191ed8ce-eefa-489a-924b-98379f9f1b84" providerId="ADAL" clId="{E978C5C0-BC4C-438D-A76E-0964954A0B5F}" dt="2022-06-30T03:02:40.516" v="798"/>
          <ac:spMkLst>
            <pc:docMk/>
            <pc:sldMk cId="2889195217" sldId="267"/>
            <ac:spMk id="2" creationId="{7729AC5B-8F41-D944-864E-FE779422D3BB}"/>
          </ac:spMkLst>
        </pc:spChg>
        <pc:spChg chg="del">
          <ac:chgData name="Caffe, Dr. Sonja (WDC)" userId="191ed8ce-eefa-489a-924b-98379f9f1b84" providerId="ADAL" clId="{E978C5C0-BC4C-438D-A76E-0964954A0B5F}" dt="2022-06-30T03:02:22.336" v="795"/>
          <ac:spMkLst>
            <pc:docMk/>
            <pc:sldMk cId="2889195217" sldId="267"/>
            <ac:spMk id="4" creationId="{3B76C698-8BE3-7C43-881A-4BCF7A4815D0}"/>
          </ac:spMkLst>
        </pc:spChg>
        <pc:spChg chg="add mod">
          <ac:chgData name="Caffe, Dr. Sonja (WDC)" userId="191ed8ce-eefa-489a-924b-98379f9f1b84" providerId="ADAL" clId="{E978C5C0-BC4C-438D-A76E-0964954A0B5F}" dt="2022-06-30T03:02:51.472" v="802" actId="27636"/>
          <ac:spMkLst>
            <pc:docMk/>
            <pc:sldMk cId="2889195217" sldId="267"/>
            <ac:spMk id="5" creationId="{F376AE02-2840-959C-8D0C-54E4C8286146}"/>
          </ac:spMkLst>
        </pc:spChg>
        <pc:spChg chg="add mod">
          <ac:chgData name="Caffe, Dr. Sonja (WDC)" userId="191ed8ce-eefa-489a-924b-98379f9f1b84" providerId="ADAL" clId="{E978C5C0-BC4C-438D-A76E-0964954A0B5F}" dt="2022-06-30T03:02:47.191" v="800" actId="122"/>
          <ac:spMkLst>
            <pc:docMk/>
            <pc:sldMk cId="2889195217" sldId="267"/>
            <ac:spMk id="6" creationId="{4647226B-0C86-1818-1FB4-94CCA41CC273}"/>
          </ac:spMkLst>
        </pc:spChg>
      </pc:sldChg>
      <pc:sldChg chg="del">
        <pc:chgData name="Caffe, Dr. Sonja (WDC)" userId="191ed8ce-eefa-489a-924b-98379f9f1b84" providerId="ADAL" clId="{E978C5C0-BC4C-438D-A76E-0964954A0B5F}" dt="2022-06-30T03:33:43.721" v="1198" actId="47"/>
        <pc:sldMkLst>
          <pc:docMk/>
          <pc:sldMk cId="3814413043" sldId="268"/>
        </pc:sldMkLst>
      </pc:sldChg>
      <pc:sldChg chg="del">
        <pc:chgData name="Caffe, Dr. Sonja (WDC)" userId="191ed8ce-eefa-489a-924b-98379f9f1b84" providerId="ADAL" clId="{E978C5C0-BC4C-438D-A76E-0964954A0B5F}" dt="2022-06-30T02:14:29.841" v="26" actId="47"/>
        <pc:sldMkLst>
          <pc:docMk/>
          <pc:sldMk cId="2578223468" sldId="271"/>
        </pc:sldMkLst>
      </pc:sldChg>
      <pc:sldChg chg="del ord">
        <pc:chgData name="Caffe, Dr. Sonja (WDC)" userId="191ed8ce-eefa-489a-924b-98379f9f1b84" providerId="ADAL" clId="{E978C5C0-BC4C-438D-A76E-0964954A0B5F}" dt="2022-06-30T03:33:41.651" v="1197" actId="47"/>
        <pc:sldMkLst>
          <pc:docMk/>
          <pc:sldMk cId="1857207854" sldId="272"/>
        </pc:sldMkLst>
      </pc:sldChg>
      <pc:sldChg chg="del">
        <pc:chgData name="Caffe, Dr. Sonja (WDC)" userId="191ed8ce-eefa-489a-924b-98379f9f1b84" providerId="ADAL" clId="{E978C5C0-BC4C-438D-A76E-0964954A0B5F}" dt="2022-06-30T02:14:45.934" v="27" actId="47"/>
        <pc:sldMkLst>
          <pc:docMk/>
          <pc:sldMk cId="3627800426" sldId="2123"/>
        </pc:sldMkLst>
      </pc:sldChg>
      <pc:sldChg chg="del">
        <pc:chgData name="Caffe, Dr. Sonja (WDC)" userId="191ed8ce-eefa-489a-924b-98379f9f1b84" providerId="ADAL" clId="{E978C5C0-BC4C-438D-A76E-0964954A0B5F}" dt="2022-06-30T03:33:44.908" v="1199" actId="47"/>
        <pc:sldMkLst>
          <pc:docMk/>
          <pc:sldMk cId="3490882840" sldId="2124"/>
        </pc:sldMkLst>
      </pc:sldChg>
      <pc:sldChg chg="modSp del mod ord">
        <pc:chgData name="Caffe, Dr. Sonja (WDC)" userId="191ed8ce-eefa-489a-924b-98379f9f1b84" providerId="ADAL" clId="{E978C5C0-BC4C-438D-A76E-0964954A0B5F}" dt="2022-06-30T03:02:56.065" v="803" actId="47"/>
        <pc:sldMkLst>
          <pc:docMk/>
          <pc:sldMk cId="518886685" sldId="2125"/>
        </pc:sldMkLst>
        <pc:spChg chg="mod">
          <ac:chgData name="Caffe, Dr. Sonja (WDC)" userId="191ed8ce-eefa-489a-924b-98379f9f1b84" providerId="ADAL" clId="{E978C5C0-BC4C-438D-A76E-0964954A0B5F}" dt="2022-06-30T02:26:35.614" v="466" actId="14100"/>
          <ac:spMkLst>
            <pc:docMk/>
            <pc:sldMk cId="518886685" sldId="2125"/>
            <ac:spMk id="2" creationId="{44A0A635-5CAD-2745-8CB9-7128AE6130A9}"/>
          </ac:spMkLst>
        </pc:spChg>
        <pc:spChg chg="mod">
          <ac:chgData name="Caffe, Dr. Sonja (WDC)" userId="191ed8ce-eefa-489a-924b-98379f9f1b84" providerId="ADAL" clId="{E978C5C0-BC4C-438D-A76E-0964954A0B5F}" dt="2022-06-30T02:27:51.905" v="570" actId="20577"/>
          <ac:spMkLst>
            <pc:docMk/>
            <pc:sldMk cId="518886685" sldId="2125"/>
            <ac:spMk id="4" creationId="{F802100C-EF6F-174D-B21D-63D7DAFC6C2A}"/>
          </ac:spMkLst>
        </pc:spChg>
      </pc:sldChg>
      <pc:sldChg chg="addSp delSp modSp mod ord setBg">
        <pc:chgData name="Caffe, Dr. Sonja (WDC)" userId="191ed8ce-eefa-489a-924b-98379f9f1b84" providerId="ADAL" clId="{E978C5C0-BC4C-438D-A76E-0964954A0B5F}" dt="2022-06-30T03:14:12.390" v="842" actId="1076"/>
        <pc:sldMkLst>
          <pc:docMk/>
          <pc:sldMk cId="1613045746" sldId="2126"/>
        </pc:sldMkLst>
        <pc:spChg chg="add mod ord">
          <ac:chgData name="Caffe, Dr. Sonja (WDC)" userId="191ed8ce-eefa-489a-924b-98379f9f1b84" providerId="ADAL" clId="{E978C5C0-BC4C-438D-A76E-0964954A0B5F}" dt="2022-06-30T03:14:12.390" v="842" actId="1076"/>
          <ac:spMkLst>
            <pc:docMk/>
            <pc:sldMk cId="1613045746" sldId="2126"/>
            <ac:spMk id="2" creationId="{6B653704-2E95-EFE9-4AE7-942D9999879B}"/>
          </ac:spMkLst>
        </pc:spChg>
        <pc:spChg chg="add del">
          <ac:chgData name="Caffe, Dr. Sonja (WDC)" userId="191ed8ce-eefa-489a-924b-98379f9f1b84" providerId="ADAL" clId="{E978C5C0-BC4C-438D-A76E-0964954A0B5F}" dt="2022-06-30T03:12:54.667" v="830" actId="26606"/>
          <ac:spMkLst>
            <pc:docMk/>
            <pc:sldMk cId="1613045746" sldId="2126"/>
            <ac:spMk id="8" creationId="{04812C46-200A-4DEB-A05E-3ED6C68C2387}"/>
          </ac:spMkLst>
        </pc:spChg>
        <pc:spChg chg="add del">
          <ac:chgData name="Caffe, Dr. Sonja (WDC)" userId="191ed8ce-eefa-489a-924b-98379f9f1b84" providerId="ADAL" clId="{E978C5C0-BC4C-438D-A76E-0964954A0B5F}" dt="2022-06-30T03:12:54.667" v="830" actId="26606"/>
          <ac:spMkLst>
            <pc:docMk/>
            <pc:sldMk cId="1613045746" sldId="2126"/>
            <ac:spMk id="10" creationId="{D1EA859B-E555-4109-94F3-6700E046E008}"/>
          </ac:spMkLst>
        </pc:spChg>
        <pc:picChg chg="add del mod">
          <ac:chgData name="Caffe, Dr. Sonja (WDC)" userId="191ed8ce-eefa-489a-924b-98379f9f1b84" providerId="ADAL" clId="{E978C5C0-BC4C-438D-A76E-0964954A0B5F}" dt="2022-06-30T03:14:09.157" v="841" actId="478"/>
          <ac:picMkLst>
            <pc:docMk/>
            <pc:sldMk cId="1613045746" sldId="2126"/>
            <ac:picMk id="3" creationId="{5A8E0E95-04F5-37EB-EB41-1B16294FFEEE}"/>
          </ac:picMkLst>
        </pc:picChg>
      </pc:sldChg>
      <pc:sldChg chg="addSp modSp mod">
        <pc:chgData name="Caffe, Dr. Sonja (WDC)" userId="191ed8ce-eefa-489a-924b-98379f9f1b84" providerId="ADAL" clId="{E978C5C0-BC4C-438D-A76E-0964954A0B5F}" dt="2022-06-30T12:21:39.844" v="3122" actId="14100"/>
        <pc:sldMkLst>
          <pc:docMk/>
          <pc:sldMk cId="3994937720" sldId="2127"/>
        </pc:sldMkLst>
        <pc:spChg chg="mod">
          <ac:chgData name="Caffe, Dr. Sonja (WDC)" userId="191ed8ce-eefa-489a-924b-98379f9f1b84" providerId="ADAL" clId="{E978C5C0-BC4C-438D-A76E-0964954A0B5F}" dt="2022-06-30T03:13:29.201" v="835" actId="1076"/>
          <ac:spMkLst>
            <pc:docMk/>
            <pc:sldMk cId="3994937720" sldId="2127"/>
            <ac:spMk id="2" creationId="{87C30F20-6469-2947-AD45-C5C4CBC815ED}"/>
          </ac:spMkLst>
        </pc:spChg>
        <pc:picChg chg="add mod">
          <ac:chgData name="Caffe, Dr. Sonja (WDC)" userId="191ed8ce-eefa-489a-924b-98379f9f1b84" providerId="ADAL" clId="{E978C5C0-BC4C-438D-A76E-0964954A0B5F}" dt="2022-06-30T12:21:39.844" v="3122" actId="14100"/>
          <ac:picMkLst>
            <pc:docMk/>
            <pc:sldMk cId="3994937720" sldId="2127"/>
            <ac:picMk id="3" creationId="{73094403-987F-8A49-4BD7-C1B7AC762868}"/>
          </ac:picMkLst>
        </pc:picChg>
      </pc:sldChg>
      <pc:sldChg chg="addSp delSp modSp new mod">
        <pc:chgData name="Caffe, Dr. Sonja (WDC)" userId="191ed8ce-eefa-489a-924b-98379f9f1b84" providerId="ADAL" clId="{E978C5C0-BC4C-438D-A76E-0964954A0B5F}" dt="2022-06-30T03:40:58.609" v="1274" actId="20577"/>
        <pc:sldMkLst>
          <pc:docMk/>
          <pc:sldMk cId="3753694120" sldId="2128"/>
        </pc:sldMkLst>
        <pc:spChg chg="mod">
          <ac:chgData name="Caffe, Dr. Sonja (WDC)" userId="191ed8ce-eefa-489a-924b-98379f9f1b84" providerId="ADAL" clId="{E978C5C0-BC4C-438D-A76E-0964954A0B5F}" dt="2022-06-30T03:40:58.609" v="1274" actId="20577"/>
          <ac:spMkLst>
            <pc:docMk/>
            <pc:sldMk cId="3753694120" sldId="2128"/>
            <ac:spMk id="2" creationId="{62FFD8D0-F408-204F-69EF-0579CD2714F5}"/>
          </ac:spMkLst>
        </pc:spChg>
        <pc:spChg chg="add del mod">
          <ac:chgData name="Caffe, Dr. Sonja (WDC)" userId="191ed8ce-eefa-489a-924b-98379f9f1b84" providerId="ADAL" clId="{E978C5C0-BC4C-438D-A76E-0964954A0B5F}" dt="2022-06-30T03:35:26.600" v="1204" actId="3680"/>
          <ac:spMkLst>
            <pc:docMk/>
            <pc:sldMk cId="3753694120" sldId="2128"/>
            <ac:spMk id="3" creationId="{9907B2BF-B29F-48F9-34F9-6F9DDD1EC3E0}"/>
          </ac:spMkLst>
        </pc:spChg>
        <pc:graphicFrameChg chg="add del mod ord modGraphic">
          <ac:chgData name="Caffe, Dr. Sonja (WDC)" userId="191ed8ce-eefa-489a-924b-98379f9f1b84" providerId="ADAL" clId="{E978C5C0-BC4C-438D-A76E-0964954A0B5F}" dt="2022-06-30T03:35:20.210" v="1203" actId="3680"/>
          <ac:graphicFrameMkLst>
            <pc:docMk/>
            <pc:sldMk cId="3753694120" sldId="2128"/>
            <ac:graphicFrameMk id="4" creationId="{8FD1AE3A-19DB-8719-857C-3621F3CA3506}"/>
          </ac:graphicFrameMkLst>
        </pc:graphicFrameChg>
        <pc:graphicFrameChg chg="add mod ord modGraphic">
          <ac:chgData name="Caffe, Dr. Sonja (WDC)" userId="191ed8ce-eefa-489a-924b-98379f9f1b84" providerId="ADAL" clId="{E978C5C0-BC4C-438D-A76E-0964954A0B5F}" dt="2022-06-30T03:40:45.977" v="1270" actId="20577"/>
          <ac:graphicFrameMkLst>
            <pc:docMk/>
            <pc:sldMk cId="3753694120" sldId="2128"/>
            <ac:graphicFrameMk id="5" creationId="{91115094-A69E-12D9-C618-7B83D0AAFAEA}"/>
          </ac:graphicFrameMkLst>
        </pc:graphicFrameChg>
      </pc:sldChg>
      <pc:sldChg chg="addSp delSp modSp new mod">
        <pc:chgData name="Caffe, Dr. Sonja (WDC)" userId="191ed8ce-eefa-489a-924b-98379f9f1b84" providerId="ADAL" clId="{E978C5C0-BC4C-438D-A76E-0964954A0B5F}" dt="2022-06-30T03:21:38.078" v="933" actId="313"/>
        <pc:sldMkLst>
          <pc:docMk/>
          <pc:sldMk cId="2079114605" sldId="2129"/>
        </pc:sldMkLst>
        <pc:spChg chg="mod">
          <ac:chgData name="Caffe, Dr. Sonja (WDC)" userId="191ed8ce-eefa-489a-924b-98379f9f1b84" providerId="ADAL" clId="{E978C5C0-BC4C-438D-A76E-0964954A0B5F}" dt="2022-06-30T03:20:58.167" v="929" actId="14100"/>
          <ac:spMkLst>
            <pc:docMk/>
            <pc:sldMk cId="2079114605" sldId="2129"/>
            <ac:spMk id="2" creationId="{E603ED4C-7650-E68B-5D2D-5341325CCF56}"/>
          </ac:spMkLst>
        </pc:spChg>
        <pc:spChg chg="del">
          <ac:chgData name="Caffe, Dr. Sonja (WDC)" userId="191ed8ce-eefa-489a-924b-98379f9f1b84" providerId="ADAL" clId="{E978C5C0-BC4C-438D-A76E-0964954A0B5F}" dt="2022-06-30T03:16:07.957" v="864"/>
          <ac:spMkLst>
            <pc:docMk/>
            <pc:sldMk cId="2079114605" sldId="2129"/>
            <ac:spMk id="3" creationId="{76BB1BFF-59A0-188D-9184-83DC0BAF2A5A}"/>
          </ac:spMkLst>
        </pc:spChg>
        <pc:graphicFrameChg chg="add mod modGraphic">
          <ac:chgData name="Caffe, Dr. Sonja (WDC)" userId="191ed8ce-eefa-489a-924b-98379f9f1b84" providerId="ADAL" clId="{E978C5C0-BC4C-438D-A76E-0964954A0B5F}" dt="2022-06-30T03:21:38.078" v="933" actId="313"/>
          <ac:graphicFrameMkLst>
            <pc:docMk/>
            <pc:sldMk cId="2079114605" sldId="2129"/>
            <ac:graphicFrameMk id="4" creationId="{0C607BE1-5DAC-060A-8554-F24E800DCB47}"/>
          </ac:graphicFrameMkLst>
        </pc:graphicFrameChg>
      </pc:sldChg>
      <pc:sldChg chg="addSp delSp modSp new mod">
        <pc:chgData name="Caffe, Dr. Sonja (WDC)" userId="191ed8ce-eefa-489a-924b-98379f9f1b84" providerId="ADAL" clId="{E978C5C0-BC4C-438D-A76E-0964954A0B5F}" dt="2022-06-30T03:26:06.737" v="983" actId="207"/>
        <pc:sldMkLst>
          <pc:docMk/>
          <pc:sldMk cId="2354899997" sldId="2130"/>
        </pc:sldMkLst>
        <pc:spChg chg="mod">
          <ac:chgData name="Caffe, Dr. Sonja (WDC)" userId="191ed8ce-eefa-489a-924b-98379f9f1b84" providerId="ADAL" clId="{E978C5C0-BC4C-438D-A76E-0964954A0B5F}" dt="2022-06-30T03:25:24.985" v="982" actId="122"/>
          <ac:spMkLst>
            <pc:docMk/>
            <pc:sldMk cId="2354899997" sldId="2130"/>
            <ac:spMk id="2" creationId="{82B28E68-3CE1-4CA2-3990-F9B8AD326009}"/>
          </ac:spMkLst>
        </pc:spChg>
        <pc:spChg chg="del">
          <ac:chgData name="Caffe, Dr. Sonja (WDC)" userId="191ed8ce-eefa-489a-924b-98379f9f1b84" providerId="ADAL" clId="{E978C5C0-BC4C-438D-A76E-0964954A0B5F}" dt="2022-06-30T03:22:32.138" v="934"/>
          <ac:spMkLst>
            <pc:docMk/>
            <pc:sldMk cId="2354899997" sldId="2130"/>
            <ac:spMk id="3" creationId="{B508B5B3-9F87-0F6C-5DD6-F4FE90D36000}"/>
          </ac:spMkLst>
        </pc:spChg>
        <pc:graphicFrameChg chg="add mod modGraphic">
          <ac:chgData name="Caffe, Dr. Sonja (WDC)" userId="191ed8ce-eefa-489a-924b-98379f9f1b84" providerId="ADAL" clId="{E978C5C0-BC4C-438D-A76E-0964954A0B5F}" dt="2022-06-30T03:26:06.737" v="983" actId="207"/>
          <ac:graphicFrameMkLst>
            <pc:docMk/>
            <pc:sldMk cId="2354899997" sldId="2130"/>
            <ac:graphicFrameMk id="4" creationId="{C60CEB9D-FED1-172F-E76A-842D6A16700A}"/>
          </ac:graphicFrameMkLst>
        </pc:graphicFrameChg>
      </pc:sldChg>
      <pc:sldChg chg="addSp delSp modSp new mod">
        <pc:chgData name="Caffe, Dr. Sonja (WDC)" userId="191ed8ce-eefa-489a-924b-98379f9f1b84" providerId="ADAL" clId="{E978C5C0-BC4C-438D-A76E-0964954A0B5F}" dt="2022-06-30T03:33:06.333" v="1195" actId="113"/>
        <pc:sldMkLst>
          <pc:docMk/>
          <pc:sldMk cId="106817065" sldId="2131"/>
        </pc:sldMkLst>
        <pc:spChg chg="mod">
          <ac:chgData name="Caffe, Dr. Sonja (WDC)" userId="191ed8ce-eefa-489a-924b-98379f9f1b84" providerId="ADAL" clId="{E978C5C0-BC4C-438D-A76E-0964954A0B5F}" dt="2022-06-30T03:27:44.082" v="1044" actId="122"/>
          <ac:spMkLst>
            <pc:docMk/>
            <pc:sldMk cId="106817065" sldId="2131"/>
            <ac:spMk id="2" creationId="{580BD32F-1DC3-7AF3-EFD9-BCFBA1E7DFE6}"/>
          </ac:spMkLst>
        </pc:spChg>
        <pc:spChg chg="del">
          <ac:chgData name="Caffe, Dr. Sonja (WDC)" userId="191ed8ce-eefa-489a-924b-98379f9f1b84" providerId="ADAL" clId="{E978C5C0-BC4C-438D-A76E-0964954A0B5F}" dt="2022-06-30T03:27:00.891" v="984"/>
          <ac:spMkLst>
            <pc:docMk/>
            <pc:sldMk cId="106817065" sldId="2131"/>
            <ac:spMk id="3" creationId="{259F4279-A215-B74B-30DB-E246050B3D50}"/>
          </ac:spMkLst>
        </pc:spChg>
        <pc:spChg chg="add mod">
          <ac:chgData name="Caffe, Dr. Sonja (WDC)" userId="191ed8ce-eefa-489a-924b-98379f9f1b84" providerId="ADAL" clId="{E978C5C0-BC4C-438D-A76E-0964954A0B5F}" dt="2022-06-30T03:33:06.333" v="1195" actId="113"/>
          <ac:spMkLst>
            <pc:docMk/>
            <pc:sldMk cId="106817065" sldId="2131"/>
            <ac:spMk id="6" creationId="{E344310F-3D1A-1705-B389-9FADA347BFC4}"/>
          </ac:spMkLst>
        </pc:spChg>
        <pc:graphicFrameChg chg="add mod">
          <ac:chgData name="Caffe, Dr. Sonja (WDC)" userId="191ed8ce-eefa-489a-924b-98379f9f1b84" providerId="ADAL" clId="{E978C5C0-BC4C-438D-A76E-0964954A0B5F}" dt="2022-06-30T03:30:19.716" v="1073" actId="14100"/>
          <ac:graphicFrameMkLst>
            <pc:docMk/>
            <pc:sldMk cId="106817065" sldId="2131"/>
            <ac:graphicFrameMk id="4" creationId="{C3F706F6-269D-8AE0-EF58-43779AC77370}"/>
          </ac:graphicFrameMkLst>
        </pc:graphicFrameChg>
        <pc:graphicFrameChg chg="add mod">
          <ac:chgData name="Caffe, Dr. Sonja (WDC)" userId="191ed8ce-eefa-489a-924b-98379f9f1b84" providerId="ADAL" clId="{E978C5C0-BC4C-438D-A76E-0964954A0B5F}" dt="2022-06-30T03:30:58.651" v="1080" actId="14100"/>
          <ac:graphicFrameMkLst>
            <pc:docMk/>
            <pc:sldMk cId="106817065" sldId="2131"/>
            <ac:graphicFrameMk id="5" creationId="{6E0B1378-F90C-710D-8342-AAB4905E17FE}"/>
          </ac:graphicFrameMkLst>
        </pc:graphicFrameChg>
      </pc:sldChg>
      <pc:sldChg chg="modSp new mod">
        <pc:chgData name="Caffe, Dr. Sonja (WDC)" userId="191ed8ce-eefa-489a-924b-98379f9f1b84" providerId="ADAL" clId="{E978C5C0-BC4C-438D-A76E-0964954A0B5F}" dt="2022-06-30T12:19:33.092" v="3084" actId="14100"/>
        <pc:sldMkLst>
          <pc:docMk/>
          <pc:sldMk cId="282565837" sldId="2132"/>
        </pc:sldMkLst>
        <pc:spChg chg="mod">
          <ac:chgData name="Caffe, Dr. Sonja (WDC)" userId="191ed8ce-eefa-489a-924b-98379f9f1b84" providerId="ADAL" clId="{E978C5C0-BC4C-438D-A76E-0964954A0B5F}" dt="2022-06-30T03:48:23.462" v="1644" actId="14100"/>
          <ac:spMkLst>
            <pc:docMk/>
            <pc:sldMk cId="282565837" sldId="2132"/>
            <ac:spMk id="2" creationId="{11CFF9A6-6363-BF6F-A894-197142B3FE50}"/>
          </ac:spMkLst>
        </pc:spChg>
        <pc:spChg chg="mod">
          <ac:chgData name="Caffe, Dr. Sonja (WDC)" userId="191ed8ce-eefa-489a-924b-98379f9f1b84" providerId="ADAL" clId="{E978C5C0-BC4C-438D-A76E-0964954A0B5F}" dt="2022-06-30T12:19:33.092" v="3084" actId="14100"/>
          <ac:spMkLst>
            <pc:docMk/>
            <pc:sldMk cId="282565837" sldId="2132"/>
            <ac:spMk id="3" creationId="{1D9D9827-2DB8-376D-03B4-F2BB238D3458}"/>
          </ac:spMkLst>
        </pc:spChg>
      </pc:sldChg>
      <pc:sldChg chg="addSp modSp mod">
        <pc:chgData name="Caffe, Dr. Sonja (WDC)" userId="191ed8ce-eefa-489a-924b-98379f9f1b84" providerId="ADAL" clId="{E978C5C0-BC4C-438D-A76E-0964954A0B5F}" dt="2022-06-30T12:20:57.545" v="3121" actId="255"/>
        <pc:sldMkLst>
          <pc:docMk/>
          <pc:sldMk cId="1689376581" sldId="2133"/>
        </pc:sldMkLst>
        <pc:spChg chg="mod">
          <ac:chgData name="Caffe, Dr. Sonja (WDC)" userId="191ed8ce-eefa-489a-924b-98379f9f1b84" providerId="ADAL" clId="{E978C5C0-BC4C-438D-A76E-0964954A0B5F}" dt="2022-06-30T03:41:15.831" v="1276" actId="20577"/>
          <ac:spMkLst>
            <pc:docMk/>
            <pc:sldMk cId="1689376581" sldId="2133"/>
            <ac:spMk id="2" creationId="{62FFD8D0-F408-204F-69EF-0579CD2714F5}"/>
          </ac:spMkLst>
        </pc:spChg>
        <pc:spChg chg="add mod">
          <ac:chgData name="Caffe, Dr. Sonja (WDC)" userId="191ed8ce-eefa-489a-924b-98379f9f1b84" providerId="ADAL" clId="{E978C5C0-BC4C-438D-A76E-0964954A0B5F}" dt="2022-06-30T12:20:57.545" v="3121" actId="255"/>
          <ac:spMkLst>
            <pc:docMk/>
            <pc:sldMk cId="1689376581" sldId="2133"/>
            <ac:spMk id="3" creationId="{EE833D36-42C8-F08A-D8F5-4EF361432CEB}"/>
          </ac:spMkLst>
        </pc:spChg>
        <pc:graphicFrameChg chg="mod modGraphic">
          <ac:chgData name="Caffe, Dr. Sonja (WDC)" userId="191ed8ce-eefa-489a-924b-98379f9f1b84" providerId="ADAL" clId="{E978C5C0-BC4C-438D-A76E-0964954A0B5F}" dt="2022-06-30T12:20:06.141" v="3087" actId="14100"/>
          <ac:graphicFrameMkLst>
            <pc:docMk/>
            <pc:sldMk cId="1689376581" sldId="2133"/>
            <ac:graphicFrameMk id="5" creationId="{91115094-A69E-12D9-C618-7B83D0AAFAEA}"/>
          </ac:graphicFrameMkLst>
        </pc:graphicFrameChg>
      </pc:sldChg>
      <pc:sldChg chg="modSp new mod">
        <pc:chgData name="Caffe, Dr. Sonja (WDC)" userId="191ed8ce-eefa-489a-924b-98379f9f1b84" providerId="ADAL" clId="{E978C5C0-BC4C-438D-A76E-0964954A0B5F}" dt="2022-06-30T12:39:58.281" v="3125" actId="20577"/>
        <pc:sldMkLst>
          <pc:docMk/>
          <pc:sldMk cId="4002146543" sldId="2134"/>
        </pc:sldMkLst>
        <pc:spChg chg="mod">
          <ac:chgData name="Caffe, Dr. Sonja (WDC)" userId="191ed8ce-eefa-489a-924b-98379f9f1b84" providerId="ADAL" clId="{E978C5C0-BC4C-438D-A76E-0964954A0B5F}" dt="2022-06-30T03:48:58.806" v="1676" actId="20577"/>
          <ac:spMkLst>
            <pc:docMk/>
            <pc:sldMk cId="4002146543" sldId="2134"/>
            <ac:spMk id="2" creationId="{976F00E9-F969-6377-685E-CACD8110EFD7}"/>
          </ac:spMkLst>
        </pc:spChg>
        <pc:spChg chg="mod">
          <ac:chgData name="Caffe, Dr. Sonja (WDC)" userId="191ed8ce-eefa-489a-924b-98379f9f1b84" providerId="ADAL" clId="{E978C5C0-BC4C-438D-A76E-0964954A0B5F}" dt="2022-06-30T12:39:58.281" v="3125" actId="20577"/>
          <ac:spMkLst>
            <pc:docMk/>
            <pc:sldMk cId="4002146543" sldId="2134"/>
            <ac:spMk id="3" creationId="{9C7E9AB1-3668-B694-2F04-CDAB8CE8D95A}"/>
          </ac:spMkLst>
        </pc:spChg>
      </pc:sldChg>
      <pc:sldChg chg="modSp mod">
        <pc:chgData name="Caffe, Dr. Sonja (WDC)" userId="191ed8ce-eefa-489a-924b-98379f9f1b84" providerId="ADAL" clId="{E978C5C0-BC4C-438D-A76E-0964954A0B5F}" dt="2022-06-30T12:11:41.443" v="2668" actId="20577"/>
        <pc:sldMkLst>
          <pc:docMk/>
          <pc:sldMk cId="810490370" sldId="2135"/>
        </pc:sldMkLst>
        <pc:spChg chg="mod">
          <ac:chgData name="Caffe, Dr. Sonja (WDC)" userId="191ed8ce-eefa-489a-924b-98379f9f1b84" providerId="ADAL" clId="{E978C5C0-BC4C-438D-A76E-0964954A0B5F}" dt="2022-06-30T03:49:09.728" v="1678" actId="20577"/>
          <ac:spMkLst>
            <pc:docMk/>
            <pc:sldMk cId="810490370" sldId="2135"/>
            <ac:spMk id="2" creationId="{976F00E9-F969-6377-685E-CACD8110EFD7}"/>
          </ac:spMkLst>
        </pc:spChg>
        <pc:spChg chg="mod">
          <ac:chgData name="Caffe, Dr. Sonja (WDC)" userId="191ed8ce-eefa-489a-924b-98379f9f1b84" providerId="ADAL" clId="{E978C5C0-BC4C-438D-A76E-0964954A0B5F}" dt="2022-06-30T12:11:41.443" v="2668" actId="20577"/>
          <ac:spMkLst>
            <pc:docMk/>
            <pc:sldMk cId="810490370" sldId="2135"/>
            <ac:spMk id="3" creationId="{9C7E9AB1-3668-B694-2F04-CDAB8CE8D95A}"/>
          </ac:spMkLst>
        </pc:spChg>
      </pc:sldChg>
      <pc:sldMasterChg chg="delSldLayout">
        <pc:chgData name="Caffe, Dr. Sonja (WDC)" userId="191ed8ce-eefa-489a-924b-98379f9f1b84" providerId="ADAL" clId="{E978C5C0-BC4C-438D-A76E-0964954A0B5F}" dt="2022-06-30T03:33:44.908" v="1199" actId="47"/>
        <pc:sldMasterMkLst>
          <pc:docMk/>
          <pc:sldMasterMk cId="2499873385" sldId="2147483648"/>
        </pc:sldMasterMkLst>
        <pc:sldLayoutChg chg="del">
          <pc:chgData name="Caffe, Dr. Sonja (WDC)" userId="191ed8ce-eefa-489a-924b-98379f9f1b84" providerId="ADAL" clId="{E978C5C0-BC4C-438D-A76E-0964954A0B5F}" dt="2022-06-30T03:33:44.908" v="1199" actId="47"/>
          <pc:sldLayoutMkLst>
            <pc:docMk/>
            <pc:sldMasterMk cId="2499873385" sldId="2147483648"/>
            <pc:sldLayoutMk cId="2551169518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/>
              <a:t>Life expectancy at birth for males and females in the Caribbean, 2000-2019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'Life expectancy at birth '!$B$1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'Life expectancy at birth '!$A$2:$A$21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'Life expectancy at birth '!$B$2:$B$21</c:f>
              <c:numCache>
                <c:formatCode>General</c:formatCode>
                <c:ptCount val="20"/>
                <c:pt idx="0">
                  <c:v>67.358063636065296</c:v>
                </c:pt>
                <c:pt idx="1">
                  <c:v>67.560948788605003</c:v>
                </c:pt>
                <c:pt idx="2">
                  <c:v>68.089623997209202</c:v>
                </c:pt>
                <c:pt idx="3">
                  <c:v>68.078446759719398</c:v>
                </c:pt>
                <c:pt idx="4">
                  <c:v>67.644532994620903</c:v>
                </c:pt>
                <c:pt idx="5">
                  <c:v>68.131120857379798</c:v>
                </c:pt>
                <c:pt idx="6">
                  <c:v>68.555808968109403</c:v>
                </c:pt>
                <c:pt idx="7">
                  <c:v>68.666467771458201</c:v>
                </c:pt>
                <c:pt idx="8">
                  <c:v>68.556651874100496</c:v>
                </c:pt>
                <c:pt idx="9">
                  <c:v>68.7720153774127</c:v>
                </c:pt>
                <c:pt idx="10">
                  <c:v>52.558820094018998</c:v>
                </c:pt>
                <c:pt idx="11">
                  <c:v>69.295602873556206</c:v>
                </c:pt>
                <c:pt idx="12">
                  <c:v>69.350302856312993</c:v>
                </c:pt>
                <c:pt idx="13">
                  <c:v>69.293971816365101</c:v>
                </c:pt>
                <c:pt idx="14">
                  <c:v>69.215789192654896</c:v>
                </c:pt>
                <c:pt idx="15">
                  <c:v>69.174810559713904</c:v>
                </c:pt>
                <c:pt idx="16">
                  <c:v>69.294992500259198</c:v>
                </c:pt>
                <c:pt idx="17">
                  <c:v>69.328376048928803</c:v>
                </c:pt>
                <c:pt idx="18">
                  <c:v>69.517447806281297</c:v>
                </c:pt>
                <c:pt idx="19">
                  <c:v>69.6007968044688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B-412C-AC05-DA5B2993365B}"/>
            </c:ext>
          </c:extLst>
        </c:ser>
        <c:ser>
          <c:idx val="1"/>
          <c:order val="1"/>
          <c:tx>
            <c:strRef>
              <c:f>'Life expectancy at birth '!$C$1</c:f>
              <c:strCache>
                <c:ptCount val="1"/>
                <c:pt idx="0">
                  <c:v>Females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'Life expectancy at birth '!$A$2:$A$21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'Life expectancy at birth '!$C$2:$C$21</c:f>
              <c:numCache>
                <c:formatCode>General</c:formatCode>
                <c:ptCount val="20"/>
                <c:pt idx="0">
                  <c:v>71.039797316051505</c:v>
                </c:pt>
                <c:pt idx="1">
                  <c:v>71.025925093246897</c:v>
                </c:pt>
                <c:pt idx="2">
                  <c:v>71.582320131055297</c:v>
                </c:pt>
                <c:pt idx="3">
                  <c:v>71.417486628731496</c:v>
                </c:pt>
                <c:pt idx="4">
                  <c:v>71.163224193372699</c:v>
                </c:pt>
                <c:pt idx="5">
                  <c:v>71.447586002763202</c:v>
                </c:pt>
                <c:pt idx="6">
                  <c:v>71.946325106195104</c:v>
                </c:pt>
                <c:pt idx="7">
                  <c:v>72.164210394244606</c:v>
                </c:pt>
                <c:pt idx="8">
                  <c:v>72.239674564260099</c:v>
                </c:pt>
                <c:pt idx="9">
                  <c:v>72.565616671132901</c:v>
                </c:pt>
                <c:pt idx="10">
                  <c:v>60.015739660809999</c:v>
                </c:pt>
                <c:pt idx="11">
                  <c:v>73.052106336025304</c:v>
                </c:pt>
                <c:pt idx="12">
                  <c:v>73.237910815832706</c:v>
                </c:pt>
                <c:pt idx="13">
                  <c:v>73.3173189372922</c:v>
                </c:pt>
                <c:pt idx="14">
                  <c:v>73.309810889843604</c:v>
                </c:pt>
                <c:pt idx="15">
                  <c:v>73.365844628736099</c:v>
                </c:pt>
                <c:pt idx="16">
                  <c:v>73.648949808369906</c:v>
                </c:pt>
                <c:pt idx="17">
                  <c:v>73.717113176262401</c:v>
                </c:pt>
                <c:pt idx="18">
                  <c:v>73.942465052724401</c:v>
                </c:pt>
                <c:pt idx="19">
                  <c:v>74.051035752938304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2B-412C-AC05-DA5B29933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045583"/>
        <c:axId val="2085050159"/>
      </c:lineChart>
      <c:catAx>
        <c:axId val="208504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050159"/>
        <c:crosses val="autoZero"/>
        <c:auto val="1"/>
        <c:lblAlgn val="ctr"/>
        <c:lblOffset val="100"/>
        <c:noMultiLvlLbl val="0"/>
      </c:catAx>
      <c:valAx>
        <c:axId val="208505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04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/>
              <a:t>Life expectancy for males and females in the Caribbean at age 60, 2000-2019</a:t>
            </a:r>
            <a:endParaRPr lang="en-US" sz="1800" b="1" dirty="0"/>
          </a:p>
        </c:rich>
      </c:tx>
      <c:layout>
        <c:manualLayout>
          <c:xMode val="edge"/>
          <c:yMode val="edge"/>
          <c:x val="0.23564026206075045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'life expectancy at 60'!$B$1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'life expectancy at 60'!$A$2:$A$21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'life expectancy at 60'!$B$2:$B$21</c:f>
              <c:numCache>
                <c:formatCode>General</c:formatCode>
                <c:ptCount val="20"/>
                <c:pt idx="0">
                  <c:v>19.0318223814321</c:v>
                </c:pt>
                <c:pt idx="1">
                  <c:v>19.004536251905101</c:v>
                </c:pt>
                <c:pt idx="2">
                  <c:v>19.382598266004699</c:v>
                </c:pt>
                <c:pt idx="3">
                  <c:v>19.219973467926501</c:v>
                </c:pt>
                <c:pt idx="4">
                  <c:v>19.079111348642801</c:v>
                </c:pt>
                <c:pt idx="5">
                  <c:v>19.055527091083899</c:v>
                </c:pt>
                <c:pt idx="6">
                  <c:v>19.298240194559</c:v>
                </c:pt>
                <c:pt idx="7">
                  <c:v>19.317880975909901</c:v>
                </c:pt>
                <c:pt idx="8">
                  <c:v>19.0751222945165</c:v>
                </c:pt>
                <c:pt idx="9">
                  <c:v>19.1532180363522</c:v>
                </c:pt>
                <c:pt idx="10">
                  <c:v>17.709345831875901</c:v>
                </c:pt>
                <c:pt idx="11">
                  <c:v>19.3881697973559</c:v>
                </c:pt>
                <c:pt idx="12">
                  <c:v>19.415564629419801</c:v>
                </c:pt>
                <c:pt idx="13">
                  <c:v>19.307172710462499</c:v>
                </c:pt>
                <c:pt idx="14">
                  <c:v>19.139960118938902</c:v>
                </c:pt>
                <c:pt idx="15">
                  <c:v>19.040239802716101</c:v>
                </c:pt>
                <c:pt idx="16">
                  <c:v>19.081164268459801</c:v>
                </c:pt>
                <c:pt idx="17">
                  <c:v>18.909043228833099</c:v>
                </c:pt>
                <c:pt idx="18">
                  <c:v>18.9989323767591</c:v>
                </c:pt>
                <c:pt idx="19">
                  <c:v>18.9917251413803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8-4EF2-9D81-2F999F0A21C5}"/>
            </c:ext>
          </c:extLst>
        </c:ser>
        <c:ser>
          <c:idx val="1"/>
          <c:order val="1"/>
          <c:tx>
            <c:strRef>
              <c:f>'life expectancy at 60'!$C$1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'life expectancy at 60'!$A$2:$A$21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'life expectancy at 60'!$C$2:$C$21</c:f>
              <c:numCache>
                <c:formatCode>General</c:formatCode>
                <c:ptCount val="20"/>
                <c:pt idx="0">
                  <c:v>21.247391452113199</c:v>
                </c:pt>
                <c:pt idx="1">
                  <c:v>21.062471571422801</c:v>
                </c:pt>
                <c:pt idx="2">
                  <c:v>21.5295365533111</c:v>
                </c:pt>
                <c:pt idx="3">
                  <c:v>21.273904525188399</c:v>
                </c:pt>
                <c:pt idx="4">
                  <c:v>21.1443754153327</c:v>
                </c:pt>
                <c:pt idx="5">
                  <c:v>21.0864702231625</c:v>
                </c:pt>
                <c:pt idx="6">
                  <c:v>21.409251874698501</c:v>
                </c:pt>
                <c:pt idx="7">
                  <c:v>21.444568250497799</c:v>
                </c:pt>
                <c:pt idx="8">
                  <c:v>21.3537612279593</c:v>
                </c:pt>
                <c:pt idx="9">
                  <c:v>21.4940380986965</c:v>
                </c:pt>
                <c:pt idx="10">
                  <c:v>20.017903993072199</c:v>
                </c:pt>
                <c:pt idx="11">
                  <c:v>21.683814330247198</c:v>
                </c:pt>
                <c:pt idx="12">
                  <c:v>21.726589121486199</c:v>
                </c:pt>
                <c:pt idx="13">
                  <c:v>21.6540224986128</c:v>
                </c:pt>
                <c:pt idx="14">
                  <c:v>21.519010205331799</c:v>
                </c:pt>
                <c:pt idx="15">
                  <c:v>21.500071311440902</c:v>
                </c:pt>
                <c:pt idx="16">
                  <c:v>21.647719748620499</c:v>
                </c:pt>
                <c:pt idx="17">
                  <c:v>21.483070536339699</c:v>
                </c:pt>
                <c:pt idx="18">
                  <c:v>21.5845443859616</c:v>
                </c:pt>
                <c:pt idx="19">
                  <c:v>21.590396996042301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08-4EF2-9D81-2F999F0A2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6117743"/>
        <c:axId val="676111503"/>
      </c:lineChart>
      <c:catAx>
        <c:axId val="67611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11503"/>
        <c:crosses val="autoZero"/>
        <c:auto val="1"/>
        <c:lblAlgn val="ctr"/>
        <c:lblOffset val="100"/>
        <c:noMultiLvlLbl val="0"/>
      </c:catAx>
      <c:valAx>
        <c:axId val="67611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17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57FAA-28BD-A54A-A86D-EDDCE8352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7567" y="-762000"/>
            <a:ext cx="6815704" cy="61874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02FB83-FF2C-1D4D-9555-6831727DD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08" y="1802298"/>
            <a:ext cx="4923692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ECC40D-DE09-A848-8928-3828A80B3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08" y="4446099"/>
            <a:ext cx="4923692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84F6B-83C3-0F4C-9885-837699C78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2237" b="42420"/>
          <a:stretch/>
        </p:blipFill>
        <p:spPr>
          <a:xfrm>
            <a:off x="268485" y="6004560"/>
            <a:ext cx="4923692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6229C-658C-6841-A37A-BE85340107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0840" y="1042217"/>
            <a:ext cx="4123216" cy="3743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D5B20-1713-8241-A12C-9B8D1CB56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604B2B-C1EB-144D-BB44-200FBBA902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170" y="-406400"/>
            <a:ext cx="2705703" cy="24562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4F05BC-688C-6F45-A425-BFB0FDD6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278" y="3108325"/>
            <a:ext cx="4226169" cy="1325563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C4756-6B20-3E43-B388-C4B873909D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5577" y="4124132"/>
            <a:ext cx="1525389" cy="2825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16717-9E36-2D41-AE26-103B1C76B6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74133" y="434949"/>
            <a:ext cx="6350001" cy="5764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6D9E9-67A8-9046-9908-C719DBC1C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2237" b="42420"/>
          <a:stretch/>
        </p:blipFill>
        <p:spPr>
          <a:xfrm>
            <a:off x="3634154" y="6004560"/>
            <a:ext cx="49236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20076-48E7-8744-93EF-8076C09AC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05366" y="-1097279"/>
            <a:ext cx="8979989" cy="81522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ECFA96-4C49-5C4D-AF38-376E1C8D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17" y="123096"/>
            <a:ext cx="5181600" cy="1325563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DC0BD3-8FA3-DF4A-97EE-B834B3244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08" y="785877"/>
            <a:ext cx="4648200" cy="509910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DE1862-497C-AA4D-84A0-231464AF7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017" y="170839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CF4C-E3DD-5A4A-824C-81E42CC657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7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87C8AC-D415-0A46-995B-4E577C84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5855"/>
            <a:ext cx="10515600" cy="2059115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D8F159-C19B-C64E-AE3B-72EBB189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58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006B7-917A-7742-B8FF-890A04AA7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BA5D9-EF4F-154B-AF05-FB175CC1A4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8269548">
            <a:off x="-913920" y="-638016"/>
            <a:ext cx="2643672" cy="23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3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99CB14-B95D-F542-8D18-3199FA8BA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r="12367" b="3702"/>
          <a:stretch/>
        </p:blipFill>
        <p:spPr>
          <a:xfrm>
            <a:off x="9238984" y="3775575"/>
            <a:ext cx="3212096" cy="32043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709893-D8C5-F54E-90F6-1BC31526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3" y="50580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1997A-FC97-E24C-8D17-88C122D2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966301"/>
            <a:ext cx="10515600" cy="4023700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D63C7-B25F-9749-991E-E4467F97CA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E975F-DFE6-DA40-8E83-8698F0F1B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9900000">
            <a:off x="-1950171" y="12599"/>
            <a:ext cx="9317041" cy="84582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9917C7-BCC6-0645-860F-96A47A6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756" y="457200"/>
            <a:ext cx="3932237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C225266-CBC1-7D4B-AF00-09CD94C4E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55373" y="777240"/>
            <a:ext cx="6973294" cy="6781800"/>
          </a:xfrm>
          <a:prstGeom prst="ellipse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95D2A-880D-2A4C-A1C9-85F7AA61D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7756" y="2291860"/>
            <a:ext cx="4760119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FA993-8F4B-D046-B3D4-029A9D528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0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7A1BFD-AE24-3F40-BDAA-32A2162A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" y="740261"/>
            <a:ext cx="10086595" cy="1325563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ACF0CF-3AFE-D84A-B218-3B7179A5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93" y="2056299"/>
            <a:ext cx="4730884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A8965E8-CB9D-5D46-98D4-D798C487C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193" y="2880212"/>
            <a:ext cx="4730884" cy="29578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5692E5E-64D9-3748-9A2A-35B049ECF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4" y="2056299"/>
            <a:ext cx="4754183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2125A0-F8B3-1D43-94BB-3C5CE3AB5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4" y="2880212"/>
            <a:ext cx="4754183" cy="295788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AB5567-5965-4040-AE00-58B8B7D0E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69" y="6028646"/>
            <a:ext cx="2493247" cy="722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68769F-2BF5-4044-BA78-55C9CF20DC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8823648" y="2056299"/>
            <a:ext cx="5970900" cy="54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cbook Mock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D5F471B-7283-FE4D-BEF5-CF0363EA03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11290864" cy="5923723"/>
          </a:xfrm>
          <a:prstGeom prst="flowChartDelay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BB31A-FB08-234B-9638-521E9C2FB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9403080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0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8DD3DB-772C-1046-A968-DA9F9FF2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8" y="339970"/>
            <a:ext cx="4529381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9818C21-11FF-6545-A9FD-D0F80564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7078" y="0"/>
            <a:ext cx="6564922" cy="6858000"/>
          </a:xfrm>
          <a:prstGeom prst="rect">
            <a:avLst/>
          </a:prstGeom>
        </p:spPr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384052-6425-AF4F-8BF1-B1F7A1EB8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328" y="1940170"/>
            <a:ext cx="4529381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FCF6DB-5E71-D744-B22F-BEC82EC39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179313" y="5997770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F25AF-3822-654A-9C51-820193AF2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018" b="35178"/>
          <a:stretch/>
        </p:blipFill>
        <p:spPr>
          <a:xfrm>
            <a:off x="277368" y="6002146"/>
            <a:ext cx="2606040" cy="6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87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7" r:id="rId5"/>
    <p:sldLayoutId id="2147483653" r:id="rId6"/>
    <p:sldLayoutId id="2147483661" r:id="rId7"/>
    <p:sldLayoutId id="2147483662" r:id="rId8"/>
    <p:sldLayoutId id="2147483655" r:id="rId9"/>
    <p:sldLayoutId id="21474836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ED36-68B4-D645-803F-580BAAA0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08" y="1802298"/>
            <a:ext cx="5833706" cy="2387600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TT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MASCULINITIES AND MEN’S HEALTH IN THE CARIBBEAN</a:t>
            </a:r>
            <a:b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TT" sz="3600" dirty="0">
                <a:effectLst/>
                <a:latin typeface="Baskerville Old Face" panose="02020602080505020303" pitchFamily="18" charset="0"/>
                <a:ea typeface="Times New Roman" panose="02020603050405020304" pitchFamily="18" charset="0"/>
              </a:rPr>
              <a:t> </a:t>
            </a:r>
            <a:b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9789D-28A8-2E4C-927F-D00F0C69A34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44308" y="4446099"/>
            <a:ext cx="4923692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Sonja Caffe, Ph.D., MPH, M.Sc., MCHES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Adolescent Health Advisor</a:t>
            </a:r>
          </a:p>
          <a:p>
            <a:pPr marL="0" indent="0" algn="l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6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D8D0-F408-204F-69EF-0579CD27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RECOMMENDATIONS (1)</a:t>
            </a:r>
            <a:r>
              <a:rPr lang="en-US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115094-A69E-12D9-C618-7B83D0AAF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61488"/>
              </p:ext>
            </p:extLst>
          </p:nvPr>
        </p:nvGraphicFramePr>
        <p:xfrm>
          <a:off x="728012" y="1230163"/>
          <a:ext cx="10735976" cy="528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828">
                  <a:extLst>
                    <a:ext uri="{9D8B030D-6E8A-4147-A177-3AD203B41FA5}">
                      <a16:colId xmlns:a16="http://schemas.microsoft.com/office/drawing/2014/main" val="1612445512"/>
                    </a:ext>
                  </a:extLst>
                </a:gridCol>
                <a:gridCol w="7940148">
                  <a:extLst>
                    <a:ext uri="{9D8B030D-6E8A-4147-A177-3AD203B41FA5}">
                      <a16:colId xmlns:a16="http://schemas.microsoft.com/office/drawing/2014/main" val="2135179457"/>
                    </a:ext>
                  </a:extLst>
                </a:gridCol>
              </a:tblGrid>
              <a:tr h="417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17042"/>
                  </a:ext>
                </a:extLst>
              </a:tr>
              <a:tr h="2305735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Ensuring frameworks of diversity and gender equality in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new masculinities theories and men’s health programs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masculinities more visible: central to initiatives to reduce the negative impact of masculinities on the health of men and those around them, including women and children, and to foster new, healthier masculinities.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masculinity visible as a social construct and not a biological inevitability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Recognizing masculinity as changeable provides men and boys with the opportunity of defining this in ways that are more just and conducive to their well-being.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57786"/>
                  </a:ext>
                </a:extLst>
              </a:tr>
              <a:tr h="1253190">
                <a:tc>
                  <a:txBody>
                    <a:bodyPr/>
                    <a:lstStyle/>
                    <a:p>
                      <a:r>
                        <a:rPr lang="en-US" b="1" dirty="0"/>
                        <a:t>Policies and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Engagement on the level of policy to bring about a more thorough understanding of the background and dynamics of Men’s Health and Masculinities.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Improving basic understanding of men's health and masculinities is vital for policymakers and practitioners to address men's health-related beliefs and behaviors and to work with men to improve their health and accelerate progress towards universal health.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Shifting social norms and health system structures with all relevant actors and 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6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69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D8D0-F408-204F-69EF-0579CD27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RECOMMENDATIONS (2)</a:t>
            </a:r>
            <a:r>
              <a:rPr lang="en-US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115094-A69E-12D9-C618-7B83D0AAF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557596"/>
              </p:ext>
            </p:extLst>
          </p:nvPr>
        </p:nvGraphicFramePr>
        <p:xfrm>
          <a:off x="526273" y="1230163"/>
          <a:ext cx="9083091" cy="526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880">
                  <a:extLst>
                    <a:ext uri="{9D8B030D-6E8A-4147-A177-3AD203B41FA5}">
                      <a16:colId xmlns:a16="http://schemas.microsoft.com/office/drawing/2014/main" val="1612445512"/>
                    </a:ext>
                  </a:extLst>
                </a:gridCol>
                <a:gridCol w="7330211">
                  <a:extLst>
                    <a:ext uri="{9D8B030D-6E8A-4147-A177-3AD203B41FA5}">
                      <a16:colId xmlns:a16="http://schemas.microsoft.com/office/drawing/2014/main" val="2135179457"/>
                    </a:ext>
                  </a:extLst>
                </a:gridCol>
              </a:tblGrid>
              <a:tr h="417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17042"/>
                  </a:ext>
                </a:extLst>
              </a:tr>
              <a:tr h="220565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services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Transform health services to respond to the real needs of men and boys,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taking into account masculinities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Utilize evidence-based practices for improving men’s engagement in health.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Identify, analyze  and address the barriers to care men face throughout the life course.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Ensure attention for males made vulnerable by stigma and discrimination; solutions must consider the social diversity among men and take this into account in health promotion and health care approaches.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57786"/>
                  </a:ext>
                </a:extLst>
              </a:tr>
              <a:tr h="1253190">
                <a:tc>
                  <a:txBody>
                    <a:bodyPr/>
                    <a:lstStyle/>
                    <a:p>
                      <a:r>
                        <a:rPr lang="en-US" b="1" dirty="0"/>
                        <a:t>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Coordination &amp; collaboration between Caribbean researchers in men’s health and masculinities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to increase </a:t>
                      </a:r>
                      <a:r>
                        <a:rPr lang="en-T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of the barriers to health engagement by all men across the life 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to inform a comprehensive response to men’s health, framing of masculinities as a social determinant of health that intersects with other determinants such as socio-economic statues, race, ethnicity, sexuality, ability, geography, community, education and employment.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6945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833D36-42C8-F08A-D8F5-4EF361432CEB}"/>
              </a:ext>
            </a:extLst>
          </p:cNvPr>
          <p:cNvSpPr/>
          <p:nvPr/>
        </p:nvSpPr>
        <p:spPr>
          <a:xfrm>
            <a:off x="9789805" y="2490107"/>
            <a:ext cx="1746332" cy="21961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Male leadership is critical </a:t>
            </a:r>
          </a:p>
        </p:txBody>
      </p:sp>
    </p:spTree>
    <p:extLst>
      <p:ext uri="{BB962C8B-B14F-4D97-AF65-F5344CB8AC3E}">
        <p14:creationId xmlns:p14="http://schemas.microsoft.com/office/powerpoint/2010/main" val="168937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653704-2E95-EFE9-4AE7-942D9999879B}"/>
              </a:ext>
            </a:extLst>
          </p:cNvPr>
          <p:cNvSpPr/>
          <p:nvPr/>
        </p:nvSpPr>
        <p:spPr>
          <a:xfrm>
            <a:off x="2490890" y="575965"/>
            <a:ext cx="7038907" cy="4993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Acknowledgements: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Consultants: </a:t>
            </a:r>
            <a:r>
              <a:rPr lang="en-TT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Sheila Samiel, Elizabeth Lloyd, Carlos Henriquez-Roldan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Key informants: </a:t>
            </a:r>
            <a:r>
              <a:rPr lang="en-US" i="1" dirty="0">
                <a:solidFill>
                  <a:schemeClr val="tx1"/>
                </a:solidFill>
              </a:rPr>
              <a:t>Gabrielle </a:t>
            </a:r>
            <a:r>
              <a:rPr lang="en-US" i="1" dirty="0" err="1">
                <a:solidFill>
                  <a:schemeClr val="tx1"/>
                </a:solidFill>
              </a:rPr>
              <a:t>Hosein</a:t>
            </a:r>
            <a:r>
              <a:rPr lang="en-US" i="1" dirty="0">
                <a:solidFill>
                  <a:schemeClr val="tx1"/>
                </a:solidFill>
              </a:rPr>
              <a:t>, Kevin Liverpool, Stephen Thompson, Peter Weller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Country stakeholders: </a:t>
            </a:r>
            <a:r>
              <a:rPr lang="en-US" i="1" dirty="0">
                <a:solidFill>
                  <a:schemeClr val="tx1"/>
                </a:solidFill>
              </a:rPr>
              <a:t>The Bahamas, Dominica, Grenada, Guyana, Jamaica, St. Vincent and the Grenadines, Suriname, Trinidad and Tobago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PAHO/WHO inter-departmental group on Men’s Health &amp; Masculinities: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Enrique Vega, Carolina Hommes, Oscar San Roman, Catharina Cuellar, Claudina Cayetano, Antonio Sanhueza, Sandra Jones </a:t>
            </a:r>
          </a:p>
        </p:txBody>
      </p:sp>
    </p:spTree>
    <p:extLst>
      <p:ext uri="{BB962C8B-B14F-4D97-AF65-F5344CB8AC3E}">
        <p14:creationId xmlns:p14="http://schemas.microsoft.com/office/powerpoint/2010/main" val="161304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0F20-6469-2947-AD45-C5C4CBC8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092" y="626382"/>
            <a:ext cx="4226169" cy="1325563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caffes@paho.org</a:t>
            </a:r>
          </a:p>
        </p:txBody>
      </p:sp>
      <p:pic>
        <p:nvPicPr>
          <p:cNvPr id="3" name="Marcador de contenido 10">
            <a:extLst>
              <a:ext uri="{FF2B5EF4-FFF2-40B4-BE49-F238E27FC236}">
                <a16:creationId xmlns:a16="http://schemas.microsoft.com/office/drawing/2014/main" id="{73094403-987F-8A49-4BD7-C1B7AC762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37782"/>
          <a:stretch/>
        </p:blipFill>
        <p:spPr>
          <a:xfrm>
            <a:off x="7373800" y="1827665"/>
            <a:ext cx="2994843" cy="40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D33C-067C-8646-9DCD-A4709775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17" y="123096"/>
            <a:ext cx="5181600" cy="896559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7523-62AE-CC47-8FB3-243E54EFEC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6508" y="785877"/>
            <a:ext cx="4648200" cy="50991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Purpose:</a:t>
            </a:r>
          </a:p>
          <a:p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uilds on the regional report published in 2019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rovide a more detailed analysis of men’s health and masculinities in the Caribbean subregion, </a:t>
            </a:r>
            <a:r>
              <a:rPr lang="en-T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highlighting the Caribbean-specific health issues and trends and masculinities</a:t>
            </a:r>
          </a:p>
          <a:p>
            <a:r>
              <a:rPr lang="en-T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T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timulate further discussion and mobilize strategic action to advance the men’s health agenda in the Caribbean</a:t>
            </a:r>
          </a:p>
          <a:p>
            <a:r>
              <a:rPr lang="en-T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T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ontribute to achievement of the Sustainable Development Goals for all Caribbean women, children and men across the life course.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36FD9-86B3-4F47-95DF-F0BF324FE3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60380" y="883974"/>
            <a:ext cx="5181600" cy="490291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Growing interest in the health of men and boys globally and in the Region of the Americas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TT" dirty="0">
                <a:ea typeface="Times New Roman" panose="02020603050405020304" pitchFamily="18" charset="0"/>
              </a:rPr>
              <a:t>E</a:t>
            </a:r>
            <a:r>
              <a:rPr lang="en-TT" dirty="0">
                <a:effectLst/>
                <a:ea typeface="Times New Roman" panose="02020603050405020304" pitchFamily="18" charset="0"/>
              </a:rPr>
              <a:t>xcess burden of male mortality, morbidity &amp; risk factors also evident in the Caribbean</a:t>
            </a:r>
          </a:p>
          <a:p>
            <a:endParaRPr lang="en-TT" dirty="0">
              <a:ea typeface="Times New Roman" panose="02020603050405020304" pitchFamily="18" charset="0"/>
            </a:endParaRPr>
          </a:p>
          <a:p>
            <a:r>
              <a:rPr lang="en-TT" dirty="0">
                <a:ea typeface="Times New Roman" panose="02020603050405020304" pitchFamily="18" charset="0"/>
              </a:rPr>
              <a:t>Impact of hegemonic masculinity on the health of men, boys, women, girls </a:t>
            </a:r>
            <a:endParaRPr lang="en-TT" dirty="0">
              <a:effectLst/>
              <a:ea typeface="Times New Roman" panose="02020603050405020304" pitchFamily="18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D56456-0F85-0104-95EC-F015B375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9098" y="549162"/>
            <a:ext cx="6257925" cy="1325562"/>
          </a:xfrm>
        </p:spPr>
        <p:txBody>
          <a:bodyPr/>
          <a:lstStyle/>
          <a:p>
            <a:pPr algn="ctr"/>
            <a:r>
              <a:rPr lang="en-US" b="1" dirty="0"/>
              <a:t>Methodology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04325D-343D-FBF9-FE13-98EEF29E28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996" y="1660936"/>
            <a:ext cx="6257925" cy="4555543"/>
          </a:xfrm>
        </p:spPr>
        <p:txBody>
          <a:bodyPr>
            <a:normAutofit/>
          </a:bodyPr>
          <a:lstStyle/>
          <a:p>
            <a:r>
              <a:rPr lang="en-US" dirty="0"/>
              <a:t>Literature review</a:t>
            </a:r>
          </a:p>
          <a:p>
            <a:endParaRPr lang="en-US" dirty="0"/>
          </a:p>
          <a:p>
            <a:r>
              <a:rPr lang="en-US" dirty="0"/>
              <a:t>Analysis of health data</a:t>
            </a:r>
          </a:p>
          <a:p>
            <a:endParaRPr lang="en-US" dirty="0"/>
          </a:p>
          <a:p>
            <a:r>
              <a:rPr lang="en-US" dirty="0"/>
              <a:t>Expert interviews</a:t>
            </a:r>
          </a:p>
          <a:p>
            <a:endParaRPr lang="en-US" dirty="0"/>
          </a:p>
          <a:p>
            <a:r>
              <a:rPr lang="en-US" dirty="0"/>
              <a:t>Interviews stakeholders 8 countries </a:t>
            </a:r>
          </a:p>
        </p:txBody>
      </p:sp>
      <p:pic>
        <p:nvPicPr>
          <p:cNvPr id="6" name="Marcador de contenido 10">
            <a:extLst>
              <a:ext uri="{FF2B5EF4-FFF2-40B4-BE49-F238E27FC236}">
                <a16:creationId xmlns:a16="http://schemas.microsoft.com/office/drawing/2014/main" id="{499D7F0B-4279-47AB-108C-4F3A0CFEF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r="44510"/>
          <a:stretch/>
        </p:blipFill>
        <p:spPr>
          <a:xfrm>
            <a:off x="6821818" y="902888"/>
            <a:ext cx="3313216" cy="50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2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ED4C-7650-E68B-5D2D-5341325C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3" y="505802"/>
            <a:ext cx="10515600" cy="612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LEADING CAUSES OF DEATH IN MEN OF ALL AGES IN THE CARIBBEAN,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607BE1-5DAC-060A-8554-F24E800DC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22436"/>
              </p:ext>
            </p:extLst>
          </p:nvPr>
        </p:nvGraphicFramePr>
        <p:xfrm>
          <a:off x="345834" y="1118332"/>
          <a:ext cx="11353589" cy="5587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242">
                  <a:extLst>
                    <a:ext uri="{9D8B030D-6E8A-4147-A177-3AD203B41FA5}">
                      <a16:colId xmlns:a16="http://schemas.microsoft.com/office/drawing/2014/main" val="4221366302"/>
                    </a:ext>
                  </a:extLst>
                </a:gridCol>
                <a:gridCol w="2052466">
                  <a:extLst>
                    <a:ext uri="{9D8B030D-6E8A-4147-A177-3AD203B41FA5}">
                      <a16:colId xmlns:a16="http://schemas.microsoft.com/office/drawing/2014/main" val="3199553683"/>
                    </a:ext>
                  </a:extLst>
                </a:gridCol>
                <a:gridCol w="809146">
                  <a:extLst>
                    <a:ext uri="{9D8B030D-6E8A-4147-A177-3AD203B41FA5}">
                      <a16:colId xmlns:a16="http://schemas.microsoft.com/office/drawing/2014/main" val="1944492679"/>
                    </a:ext>
                  </a:extLst>
                </a:gridCol>
                <a:gridCol w="934135">
                  <a:extLst>
                    <a:ext uri="{9D8B030D-6E8A-4147-A177-3AD203B41FA5}">
                      <a16:colId xmlns:a16="http://schemas.microsoft.com/office/drawing/2014/main" val="1183301660"/>
                    </a:ext>
                  </a:extLst>
                </a:gridCol>
                <a:gridCol w="1493301">
                  <a:extLst>
                    <a:ext uri="{9D8B030D-6E8A-4147-A177-3AD203B41FA5}">
                      <a16:colId xmlns:a16="http://schemas.microsoft.com/office/drawing/2014/main" val="3752720329"/>
                    </a:ext>
                  </a:extLst>
                </a:gridCol>
                <a:gridCol w="1045968">
                  <a:extLst>
                    <a:ext uri="{9D8B030D-6E8A-4147-A177-3AD203B41FA5}">
                      <a16:colId xmlns:a16="http://schemas.microsoft.com/office/drawing/2014/main" val="3992966403"/>
                    </a:ext>
                  </a:extLst>
                </a:gridCol>
                <a:gridCol w="1210429">
                  <a:extLst>
                    <a:ext uri="{9D8B030D-6E8A-4147-A177-3AD203B41FA5}">
                      <a16:colId xmlns:a16="http://schemas.microsoft.com/office/drawing/2014/main" val="3601091270"/>
                    </a:ext>
                  </a:extLst>
                </a:gridCol>
                <a:gridCol w="1526193">
                  <a:extLst>
                    <a:ext uri="{9D8B030D-6E8A-4147-A177-3AD203B41FA5}">
                      <a16:colId xmlns:a16="http://schemas.microsoft.com/office/drawing/2014/main" val="2608127527"/>
                    </a:ext>
                  </a:extLst>
                </a:gridCol>
                <a:gridCol w="828880">
                  <a:extLst>
                    <a:ext uri="{9D8B030D-6E8A-4147-A177-3AD203B41FA5}">
                      <a16:colId xmlns:a16="http://schemas.microsoft.com/office/drawing/2014/main" val="790128160"/>
                    </a:ext>
                  </a:extLst>
                </a:gridCol>
                <a:gridCol w="785829">
                  <a:extLst>
                    <a:ext uri="{9D8B030D-6E8A-4147-A177-3AD203B41FA5}">
                      <a16:colId xmlns:a16="http://schemas.microsoft.com/office/drawing/2014/main" val="1916401406"/>
                    </a:ext>
                  </a:extLst>
                </a:gridCol>
              </a:tblGrid>
              <a:tr h="891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males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Cause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deaths in men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deaths in men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 adjusted rate (per 100,000)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deaths in women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deaths in women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 adjusted rate in women (per 100,00)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Ratio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Deaths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 rates</a:t>
                      </a: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2235195439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Ischemic heart disease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29842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27030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115.3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3619306371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Stroke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16872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19593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12.7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93.8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3957419520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Lower respiratory infections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185558841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Road injury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9083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5.1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47.1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2027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1.3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9.8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4.5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4.8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381338582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Prostate cancer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2571509548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Interpersonal violence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6146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3.4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29.6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1351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0.9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6.5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4.5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4.6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2717021194"/>
                  </a:ext>
                </a:extLst>
              </a:tr>
              <a:tr h="686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Chronic obstructive pulmonary disease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5987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28.9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3334571624"/>
                  </a:ext>
                </a:extLst>
              </a:tr>
              <a:tr h="392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Neonatal conditions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3272875898"/>
                  </a:ext>
                </a:extLst>
              </a:tr>
              <a:tr h="392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Diabetes mellitus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4272111844"/>
                  </a:ext>
                </a:extLst>
              </a:tr>
              <a:tr h="586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Trachea, bronchus, lung cancers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23" marR="33523" marT="0" marB="0"/>
                </a:tc>
                <a:extLst>
                  <a:ext uri="{0D108BD9-81ED-4DB2-BD59-A6C34878D82A}">
                    <a16:rowId xmlns:a16="http://schemas.microsoft.com/office/drawing/2014/main" val="106701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1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28E68-3CE1-4CA2-3990-F9B8AD32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2" y="505801"/>
            <a:ext cx="11271947" cy="74333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LEADING CAUSES OF DEATH IN MEN AGED 15-34 YEARS IN THE CARIBBEAN,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CEB9D-FED1-172F-E76A-842D6A167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236092"/>
              </p:ext>
            </p:extLst>
          </p:nvPr>
        </p:nvGraphicFramePr>
        <p:xfrm>
          <a:off x="345833" y="1436914"/>
          <a:ext cx="11271947" cy="4718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958">
                  <a:extLst>
                    <a:ext uri="{9D8B030D-6E8A-4147-A177-3AD203B41FA5}">
                      <a16:colId xmlns:a16="http://schemas.microsoft.com/office/drawing/2014/main" val="311499350"/>
                    </a:ext>
                  </a:extLst>
                </a:gridCol>
                <a:gridCol w="2154055">
                  <a:extLst>
                    <a:ext uri="{9D8B030D-6E8A-4147-A177-3AD203B41FA5}">
                      <a16:colId xmlns:a16="http://schemas.microsoft.com/office/drawing/2014/main" val="2121269982"/>
                    </a:ext>
                  </a:extLst>
                </a:gridCol>
                <a:gridCol w="763096">
                  <a:extLst>
                    <a:ext uri="{9D8B030D-6E8A-4147-A177-3AD203B41FA5}">
                      <a16:colId xmlns:a16="http://schemas.microsoft.com/office/drawing/2014/main" val="747425813"/>
                    </a:ext>
                  </a:extLst>
                </a:gridCol>
                <a:gridCol w="973606">
                  <a:extLst>
                    <a:ext uri="{9D8B030D-6E8A-4147-A177-3AD203B41FA5}">
                      <a16:colId xmlns:a16="http://schemas.microsoft.com/office/drawing/2014/main" val="4206783955"/>
                    </a:ext>
                  </a:extLst>
                </a:gridCol>
                <a:gridCol w="1117058">
                  <a:extLst>
                    <a:ext uri="{9D8B030D-6E8A-4147-A177-3AD203B41FA5}">
                      <a16:colId xmlns:a16="http://schemas.microsoft.com/office/drawing/2014/main" val="1957394499"/>
                    </a:ext>
                  </a:extLst>
                </a:gridCol>
                <a:gridCol w="1122130">
                  <a:extLst>
                    <a:ext uri="{9D8B030D-6E8A-4147-A177-3AD203B41FA5}">
                      <a16:colId xmlns:a16="http://schemas.microsoft.com/office/drawing/2014/main" val="3677599676"/>
                    </a:ext>
                  </a:extLst>
                </a:gridCol>
                <a:gridCol w="1090855">
                  <a:extLst>
                    <a:ext uri="{9D8B030D-6E8A-4147-A177-3AD203B41FA5}">
                      <a16:colId xmlns:a16="http://schemas.microsoft.com/office/drawing/2014/main" val="195062247"/>
                    </a:ext>
                  </a:extLst>
                </a:gridCol>
                <a:gridCol w="980643">
                  <a:extLst>
                    <a:ext uri="{9D8B030D-6E8A-4147-A177-3AD203B41FA5}">
                      <a16:colId xmlns:a16="http://schemas.microsoft.com/office/drawing/2014/main" val="2240340577"/>
                    </a:ext>
                  </a:extLst>
                </a:gridCol>
                <a:gridCol w="1176773">
                  <a:extLst>
                    <a:ext uri="{9D8B030D-6E8A-4147-A177-3AD203B41FA5}">
                      <a16:colId xmlns:a16="http://schemas.microsoft.com/office/drawing/2014/main" val="852686035"/>
                    </a:ext>
                  </a:extLst>
                </a:gridCol>
                <a:gridCol w="1176773">
                  <a:extLst>
                    <a:ext uri="{9D8B030D-6E8A-4147-A177-3AD203B41FA5}">
                      <a16:colId xmlns:a16="http://schemas.microsoft.com/office/drawing/2014/main" val="2112397078"/>
                    </a:ext>
                  </a:extLst>
                </a:gridCol>
              </a:tblGrid>
              <a:tr h="1219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 males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Cause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deaths in men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deaths in men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 adjusted rate (per 100,000)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deaths in women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Percentage of deaths in women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 adjusted rate in women (per 100,00)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Deaths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age-adjusted rate 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3680216888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Interpersonal violence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3079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26.1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46.7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665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8.5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10.3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4.6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4.5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2766505096"/>
                  </a:ext>
                </a:extLst>
              </a:tr>
              <a:tr h="268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Road injury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2428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20.6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37.0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665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8.5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10.3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2781106684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Self-harm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721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6.1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10.9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378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4.8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5.9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3082535798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HIV/AIDS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1984724316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Drowning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463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3.9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7.0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88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5.3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5.2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1833918167"/>
                  </a:ext>
                </a:extLst>
              </a:tr>
              <a:tr h="609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Exposure to mechanical forces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352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3.0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5.4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0.6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7.0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6.9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1422008352"/>
                  </a:ext>
                </a:extLst>
              </a:tr>
              <a:tr h="243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Tuberculosis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942628911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Ischaemic</a:t>
                      </a:r>
                      <a:r>
                        <a:rPr lang="en-US" sz="1600" dirty="0">
                          <a:effectLst/>
                        </a:rPr>
                        <a:t> heart disease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4188973976"/>
                  </a:ext>
                </a:extLst>
              </a:tr>
              <a:tr h="137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Stroke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3021391628"/>
                  </a:ext>
                </a:extLst>
              </a:tr>
              <a:tr h="6095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Lower respiratory infections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2" marR="48532" marT="0" marB="0"/>
                </a:tc>
                <a:extLst>
                  <a:ext uri="{0D108BD9-81ED-4DB2-BD59-A6C34878D82A}">
                    <a16:rowId xmlns:a16="http://schemas.microsoft.com/office/drawing/2014/main" val="47728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89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D32F-1DC3-7AF3-EFD9-BCFBA1E7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LIFE EXPECTANCY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F706F6-269D-8AE0-EF58-43779AC77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554618"/>
              </p:ext>
            </p:extLst>
          </p:nvPr>
        </p:nvGraphicFramePr>
        <p:xfrm>
          <a:off x="346076" y="1407782"/>
          <a:ext cx="5561344" cy="399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0B1378-F90C-710D-8342-AAB4905E1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536814"/>
              </p:ext>
            </p:extLst>
          </p:nvPr>
        </p:nvGraphicFramePr>
        <p:xfrm>
          <a:off x="5907420" y="1453832"/>
          <a:ext cx="5330825" cy="395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44310F-3D1A-1705-B389-9FADA347BFC4}"/>
              </a:ext>
            </a:extLst>
          </p:cNvPr>
          <p:cNvSpPr/>
          <p:nvPr/>
        </p:nvSpPr>
        <p:spPr>
          <a:xfrm>
            <a:off x="3183954" y="5404170"/>
            <a:ext cx="6400800" cy="1233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2019:  4.5 years between males and females in life expectancy at birth &amp; 2.6 years difference in life expectancy at age 60</a:t>
            </a:r>
          </a:p>
        </p:txBody>
      </p:sp>
    </p:spTree>
    <p:extLst>
      <p:ext uri="{BB962C8B-B14F-4D97-AF65-F5344CB8AC3E}">
        <p14:creationId xmlns:p14="http://schemas.microsoft.com/office/powerpoint/2010/main" val="10681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00E9-F969-6377-685E-CACD8110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CARIBBEAN MASCULINITIES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9AB1-3668-B694-2F04-CDAB8CE8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322262"/>
            <a:ext cx="10515600" cy="4667739"/>
          </a:xfrm>
        </p:spPr>
        <p:txBody>
          <a:bodyPr/>
          <a:lstStyle/>
          <a:p>
            <a:r>
              <a:rPr lang="en-US" dirty="0"/>
              <a:t>Similarities with other (sub)regions, with nuances generated by the Caribbean’s history of slavery, indentureship, colonialism, and racial/ethnic composition</a:t>
            </a:r>
          </a:p>
          <a:p>
            <a:r>
              <a:rPr lang="en-US" dirty="0"/>
              <a:t>Key characteristics:</a:t>
            </a:r>
          </a:p>
          <a:p>
            <a:pPr lvl="1"/>
            <a:r>
              <a:rPr lang="en-US" dirty="0"/>
              <a:t>No white majority but racial/ethnic hierarchy based on skin color &amp; political power dynamics</a:t>
            </a:r>
          </a:p>
          <a:p>
            <a:pPr lvl="1"/>
            <a:r>
              <a:rPr lang="en-US" dirty="0"/>
              <a:t>Dominant in public spaces: political leadership, judiciary, workplace, etc. </a:t>
            </a:r>
          </a:p>
          <a:p>
            <a:pPr lvl="1"/>
            <a:r>
              <a:rPr lang="en-US"/>
              <a:t>Social </a:t>
            </a:r>
            <a:r>
              <a:rPr lang="en-US" dirty="0"/>
              <a:t>status: power and control through social class, education/employment, virility, aggression, risk-taking</a:t>
            </a:r>
          </a:p>
          <a:p>
            <a:pPr lvl="1"/>
            <a:r>
              <a:rPr lang="en-US" dirty="0"/>
              <a:t>Hyper-sexuality &amp; heterosexism: rejection of homosexuality, multiple female sexual partners, sexual aggression, concealing same-sex behaviors </a:t>
            </a:r>
          </a:p>
        </p:txBody>
      </p:sp>
    </p:spTree>
    <p:extLst>
      <p:ext uri="{BB962C8B-B14F-4D97-AF65-F5344CB8AC3E}">
        <p14:creationId xmlns:p14="http://schemas.microsoft.com/office/powerpoint/2010/main" val="400214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00E9-F969-6377-685E-CACD8110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CARIBBEAN MASCULINITIES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9AB1-3668-B694-2F04-CDAB8CE8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2171699"/>
            <a:ext cx="10515600" cy="3818301"/>
          </a:xfrm>
        </p:spPr>
        <p:txBody>
          <a:bodyPr/>
          <a:lstStyle/>
          <a:p>
            <a:r>
              <a:rPr lang="en-US" dirty="0"/>
              <a:t>Under-performance in education: no longer the preferred or viable route for social mobility and economic advancement</a:t>
            </a:r>
          </a:p>
          <a:p>
            <a:r>
              <a:rPr lang="en-US" dirty="0"/>
              <a:t>The absent father (Afro-Caribbean)</a:t>
            </a:r>
          </a:p>
          <a:p>
            <a:r>
              <a:rPr lang="en-US" dirty="0"/>
              <a:t>The dominant father (Indian-Caribbean)</a:t>
            </a:r>
          </a:p>
          <a:p>
            <a:r>
              <a:rPr lang="en-US" dirty="0"/>
              <a:t>Limited ability to express bond, love, connection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9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F9A6-6363-BF6F-A894-197142B3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2" y="505802"/>
            <a:ext cx="11232181" cy="770412"/>
          </a:xfrm>
        </p:spPr>
        <p:txBody>
          <a:bodyPr/>
          <a:lstStyle/>
          <a:p>
            <a:pPr algn="ctr"/>
            <a:r>
              <a:rPr lang="en-US" b="1" dirty="0"/>
              <a:t>Men’s health services and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9827-2DB8-376D-03B4-F2BB238D3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276214"/>
            <a:ext cx="10515600" cy="4814343"/>
          </a:xfrm>
        </p:spPr>
        <p:txBody>
          <a:bodyPr/>
          <a:lstStyle/>
          <a:p>
            <a:r>
              <a:rPr lang="en-US" dirty="0"/>
              <a:t>Limited engagement: less socialized to promote and maintain their own health, to notice signs of illness, and if they do, to seek health care.</a:t>
            </a:r>
          </a:p>
          <a:p>
            <a:r>
              <a:rPr lang="en-US" dirty="0"/>
              <a:t>Growing number of men’s health programs and initiatives:</a:t>
            </a:r>
          </a:p>
          <a:p>
            <a:pPr lvl="1"/>
            <a:r>
              <a:rPr lang="en-US" dirty="0"/>
              <a:t>Mostly ad hoc, some structural</a:t>
            </a:r>
          </a:p>
          <a:p>
            <a:pPr lvl="1"/>
            <a:r>
              <a:rPr lang="en-US" dirty="0"/>
              <a:t>No clarity on incorporation of masculinities </a:t>
            </a:r>
          </a:p>
          <a:p>
            <a:pPr lvl="1"/>
            <a:r>
              <a:rPr lang="en-US" dirty="0"/>
              <a:t>No clarity on strategies to reach marginalized males</a:t>
            </a:r>
          </a:p>
          <a:p>
            <a:pPr lvl="1"/>
            <a:r>
              <a:rPr lang="en-US" dirty="0"/>
              <a:t>Main areas: SRH, partner violence, responsible fatherhood</a:t>
            </a:r>
          </a:p>
          <a:p>
            <a:pPr lvl="1"/>
            <a:r>
              <a:rPr lang="en-US" dirty="0"/>
              <a:t>Mostly Ministries of health, some partnerships with Education</a:t>
            </a:r>
          </a:p>
          <a:p>
            <a:pPr lvl="1"/>
            <a:r>
              <a:rPr lang="en-US" dirty="0"/>
              <a:t>Limited M&amp;E</a:t>
            </a:r>
          </a:p>
          <a:p>
            <a:r>
              <a:rPr lang="en-US" dirty="0"/>
              <a:t>NGOs &amp; development partners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AD190BE63354E833830223192E330" ma:contentTypeVersion="13" ma:contentTypeDescription="Create a new document." ma:contentTypeScope="" ma:versionID="18fecfa726176bb884a169976851888b">
  <xsd:schema xmlns:xsd="http://www.w3.org/2001/XMLSchema" xmlns:xs="http://www.w3.org/2001/XMLSchema" xmlns:p="http://schemas.microsoft.com/office/2006/metadata/properties" xmlns:ns2="a9439166-47fc-4aad-80e0-a1ec5a16f92a" targetNamespace="http://schemas.microsoft.com/office/2006/metadata/properties" ma:root="true" ma:fieldsID="5436204e918c521733cc8a11df0a0255" ns2:_="">
    <xsd:import namespace="a9439166-47fc-4aad-80e0-a1ec5a16f92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Theme" minOccurs="0"/>
                <xsd:element ref="ns2:Language" minOccurs="0"/>
                <xsd:element ref="ns2:Information" minOccurs="0"/>
                <xsd:element ref="ns2:Document_x0020_Type" minOccurs="0"/>
                <xsd:element ref="ns2:Colo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39166-47fc-4aad-80e0-a1ec5a16f92a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20th Anniversary"/>
                    <xsd:enumeration value="3D Logos"/>
                    <xsd:enumeration value="Agenda"/>
                    <xsd:enumeration value="Binder"/>
                    <xsd:enumeration value="Book Cover"/>
                    <xsd:enumeration value="Brochure"/>
                    <xsd:enumeration value="Bookmark"/>
                    <xsd:enumeration value="Cards (Business, Courtesy, 4x6)"/>
                    <xsd:enumeration value="CD or DVD"/>
                    <xsd:enumeration value="Certificate or Diploma"/>
                    <xsd:enumeration value="Email"/>
                    <xsd:enumeration value="Envelope"/>
                    <xsd:enumeration value="External Design"/>
                    <xsd:enumeration value="Folder"/>
                    <xsd:enumeration value="Form"/>
                    <xsd:enumeration value="How To"/>
                    <xsd:enumeration value="Letterhead"/>
                    <xsd:enumeration value="Logo"/>
                    <xsd:enumeration value="Manual"/>
                    <xsd:enumeration value="Nametag"/>
                    <xsd:enumeration value="Poster"/>
                    <xsd:enumeration value="PowerPoint Presentation"/>
                    <xsd:enumeration value="Sub-brand"/>
                    <xsd:enumeration value="Typeface"/>
                    <xsd:enumeration value="Unspecified"/>
                  </xsd:restriction>
                </xsd:simpleType>
              </xsd:element>
            </xsd:sequence>
          </xsd:extension>
        </xsd:complexContent>
      </xsd:complexType>
    </xsd:element>
    <xsd:element name="Theme" ma:index="3" nillable="true" ma:displayName="Theme" ma:description="3D logos&#10;4x6 card&#10;Agenda&#10;Binder&#10;Bookcover sample&#10;Brochure&#10;Brochure sample&#10;Bookmark&#10;Business card sample&#10;CD circular label&#10;CD front case&#10;CD back tray&#10;CD_DVD&#10;Complex business card&#10;Simple business card&#10;Courtesy card&#10;Diploma&#10;Envelope&#10;External design sample&#10;Folder&#10;Folder sample&#10;Form&#10;How to&#10;Lettherhead&#10;Manual&#10;Nametag&#10;One inch spine for binder&#10;Two inch spine for binder&#10;Partner logo&#10;Poster sample&#10;Powerpoint_presentation&#10;Standard logo&#10;Standard logo-PMS 288&#10;Standard logo-PMS 306&#10;Official logo&#10;Condensed logo&#10;Logo sample&#10;Logo incorrect use&#10;Sub brand&#10;Typeface sample&#10;not specified" ma:internalName="Theme" ma:readOnly="false">
      <xsd:simpleType>
        <xsd:restriction base="dms:Text">
          <xsd:maxLength value="255"/>
        </xsd:restriction>
      </xsd:simpleType>
    </xsd:element>
    <xsd:element name="Language" ma:index="4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English"/>
              <xsd:enumeration value="Spanish"/>
              <xsd:enumeration value="Portuguese"/>
              <xsd:enumeration value="French"/>
              <xsd:enumeration value="All"/>
            </xsd:restriction>
          </xsd:simpleType>
        </xsd:union>
      </xsd:simpleType>
    </xsd:element>
    <xsd:element name="Information" ma:index="5" nillable="true" ma:displayName="Information" ma:internalName="Information" ma:readOnly="false">
      <xsd:simpleType>
        <xsd:restriction base="dms:Text">
          <xsd:maxLength value="255"/>
        </xsd:restriction>
      </xsd:simpleType>
    </xsd:element>
    <xsd:element name="Document_x0020_Type" ma:index="6" nillable="true" ma:displayName="Document Type" ma:default="ppt" ma:format="Dropdown" ma:internalName="Document_x0020_Type" ma:readOnly="false">
      <xsd:simpleType>
        <xsd:union memberTypes="dms:Text">
          <xsd:simpleType>
            <xsd:restriction base="dms:Choice">
              <xsd:enumeration value="eps"/>
              <xsd:enumeration value="wmf"/>
              <xsd:enumeration value="pdf"/>
              <xsd:enumeration value="ai"/>
              <xsd:enumeration value="psd"/>
              <xsd:enumeration value="tif"/>
              <xsd:enumeration value="zip"/>
              <xsd:enumeration value="png"/>
              <xsd:enumeration value="bmp"/>
              <xsd:enumeration value="gif"/>
              <xsd:enumeration value="doc"/>
              <xsd:enumeration value="xls"/>
              <xsd:enumeration value="txt"/>
              <xsd:enumeration value="jpg"/>
              <xsd:enumeration value="mp3"/>
              <xsd:enumeration value="mp4"/>
              <xsd:enumeration value="mov"/>
              <xsd:enumeration value="swf"/>
              <xsd:enumeration value="flash"/>
              <xsd:enumeration value="ppt"/>
              <xsd:enumeration value="not specified"/>
            </xsd:restriction>
          </xsd:simpleType>
        </xsd:union>
      </xsd:simpleType>
    </xsd:element>
    <xsd:element name="Color" ma:index="7" nillable="true" ma:displayName="Color" ma:default="CMYK" ma:format="Dropdown" ma:internalName="Color" ma:readOnly="false">
      <xsd:simpleType>
        <xsd:union memberTypes="dms:Text">
          <xsd:simpleType>
            <xsd:restriction base="dms:Choice">
              <xsd:enumeration value="CMYK"/>
              <xsd:enumeration value="Black"/>
              <xsd:enumeration value="White"/>
              <xsd:enumeration value="Gray"/>
              <xsd:enumeration value="Lavender"/>
              <xsd:enumeration value="Cyan"/>
              <xsd:enumeration value="Aqua Blue"/>
              <xsd:enumeration value="Blue"/>
              <xsd:enumeration value="Light Blue"/>
              <xsd:enumeration value="Green"/>
              <xsd:enumeration value="Light Green"/>
              <xsd:enumeration value="Orange"/>
              <xsd:enumeration value="Light Orange"/>
              <xsd:enumeration value="Pink"/>
              <xsd:enumeration value="Purple"/>
              <xsd:enumeration value="Red"/>
              <xsd:enumeration value="Yellow"/>
              <xsd:enumeration value="Light Yellow"/>
              <xsd:enumeration value="color"/>
              <xsd:enumeration value="All colors"/>
              <xsd:enumeration value="not specified"/>
            </xsd:restriction>
          </xsd:simpleType>
        </xsd:un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e xmlns="a9439166-47fc-4aad-80e0-a1ec5a16f92a" xsi:nil="true"/>
    <Category xmlns="a9439166-47fc-4aad-80e0-a1ec5a16f92a">
      <Value>120th Anniversary</Value>
      <Value>PowerPoint Presentation</Value>
    </Category>
    <Document_x0020_Type xmlns="a9439166-47fc-4aad-80e0-a1ec5a16f92a">ppt</Document_x0020_Type>
    <Language xmlns="a9439166-47fc-4aad-80e0-a1ec5a16f92a">English</Language>
    <Information xmlns="a9439166-47fc-4aad-80e0-a1ec5a16f92a" xsi:nil="true"/>
    <Color xmlns="a9439166-47fc-4aad-80e0-a1ec5a16f92a">CMYK</Color>
  </documentManagement>
</p:properties>
</file>

<file path=customXml/itemProps1.xml><?xml version="1.0" encoding="utf-8"?>
<ds:datastoreItem xmlns:ds="http://schemas.openxmlformats.org/officeDocument/2006/customXml" ds:itemID="{13A24CE5-E6FF-410A-8C24-BB30533164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1D6E82-891C-41F0-9335-8FBEDB325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39166-47fc-4aad-80e0-a1ec5a16f9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1A5859-6D31-4577-99E7-0FE9C63EC0B9}">
  <ds:schemaRefs>
    <ds:schemaRef ds:uri="a9439166-47fc-4aad-80e0-a1ec5a16f92a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1217</Words>
  <Application>Microsoft Office PowerPoint</Application>
  <PresentationFormat>Widescreen</PresentationFormat>
  <Paragraphs>310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Times New Roman</vt:lpstr>
      <vt:lpstr>Office Theme</vt:lpstr>
      <vt:lpstr>MASCULINITIES AND MEN’S HEALTH IN THE CARIBBEAN   </vt:lpstr>
      <vt:lpstr>Justification </vt:lpstr>
      <vt:lpstr>Methodology </vt:lpstr>
      <vt:lpstr>LEADING CAUSES OF DEATH IN MEN OF ALL AGES IN THE CARIBBEAN, 2019</vt:lpstr>
      <vt:lpstr>LEADING CAUSES OF DEATH IN MEN AGED 15-34 YEARS IN THE CARIBBEAN, 2019</vt:lpstr>
      <vt:lpstr>LIFE EXPECTANCY</vt:lpstr>
      <vt:lpstr>CARIBBEAN MASCULINITIES (1)</vt:lpstr>
      <vt:lpstr>CARIBBEAN MASCULINITIES (2)</vt:lpstr>
      <vt:lpstr>Men’s health services and programs </vt:lpstr>
      <vt:lpstr>RECOMMENDATIONS (1) </vt:lpstr>
      <vt:lpstr>RECOMMENDATIONS (2) </vt:lpstr>
      <vt:lpstr>PowerPoint Presentation</vt:lpstr>
      <vt:lpstr>Thank you caffes@paho.org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Quintero</dc:creator>
  <cp:lastModifiedBy>Caffe, Dr. Sonja (WDC)</cp:lastModifiedBy>
  <cp:revision>17</cp:revision>
  <dcterms:created xsi:type="dcterms:W3CDTF">2022-01-24T17:32:05Z</dcterms:created>
  <dcterms:modified xsi:type="dcterms:W3CDTF">2022-06-30T12:39:59Z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0x0101006FCAD190BE63354E833830223192E330</vt:lpwstr>
  </property>
</Properties>
</file>