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slideLayouts/slideLayout12.xml" ContentType="application/vnd.openxmlformats-officedocument.presentationml.slideLayout+xml"/>
  <Override PartName="/ppt/theme/theme6.xml" ContentType="application/vnd.openxmlformats-officedocument.theme+xml"/>
  <Override PartName="/ppt/slideLayouts/slideLayout13.xml" ContentType="application/vnd.openxmlformats-officedocument.presentationml.slideLayout+xml"/>
  <Override PartName="/ppt/theme/theme7.xml" ContentType="application/vnd.openxmlformats-officedocument.theme+xml"/>
  <Override PartName="/ppt/slideLayouts/slideLayout14.xml" ContentType="application/vnd.openxmlformats-officedocument.presentationml.slideLayout+xml"/>
  <Override PartName="/ppt/theme/theme8.xml" ContentType="application/vnd.openxmlformats-officedocument.theme+xml"/>
  <Override PartName="/ppt/slideLayouts/slideLayout1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60" r:id="rId3"/>
    <p:sldMasterId id="2147483682" r:id="rId4"/>
    <p:sldMasterId id="2147483692" r:id="rId5"/>
    <p:sldMasterId id="2147483702" r:id="rId6"/>
    <p:sldMasterId id="2147483712" r:id="rId7"/>
    <p:sldMasterId id="2147483722" r:id="rId8"/>
    <p:sldMasterId id="2147483732" r:id="rId9"/>
    <p:sldMasterId id="2147483742" r:id="rId10"/>
  </p:sldMasterIdLst>
  <p:sldIdLst>
    <p:sldId id="256" r:id="rId11"/>
    <p:sldId id="267" r:id="rId12"/>
    <p:sldId id="257" r:id="rId13"/>
    <p:sldId id="268" r:id="rId14"/>
    <p:sldId id="273" r:id="rId15"/>
    <p:sldId id="258" r:id="rId16"/>
    <p:sldId id="269" r:id="rId17"/>
    <p:sldId id="272" r:id="rId18"/>
    <p:sldId id="270" r:id="rId19"/>
    <p:sldId id="263" r:id="rId2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4" autoAdjust="0"/>
    <p:restoredTop sz="94660"/>
  </p:normalViewPr>
  <p:slideViewPr>
    <p:cSldViewPr snapToGrid="0">
      <p:cViewPr>
        <p:scale>
          <a:sx n="60" d="100"/>
          <a:sy n="60" d="100"/>
        </p:scale>
        <p:origin x="330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293701193257835"/>
          <c:y val="0"/>
          <c:w val="0.70880779190207155"/>
          <c:h val="0.99587035098213117"/>
        </c:manualLayout>
      </c:layout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explosion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B8DC-44EA-AF74-C8FACF5340F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8DC-44EA-AF74-C8FACF5340F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B8DC-44EA-AF74-C8FACF5340F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B8DC-44EA-AF74-C8FACF5340F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B8DC-44EA-AF74-C8FACF5340F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B8DC-44EA-AF74-C8FACF5340F4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B8DC-44EA-AF74-C8FACF5340F4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B8DC-44EA-AF74-C8FACF5340F4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B8DC-44EA-AF74-C8FACF5340F4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B8DC-44EA-AF74-C8FACF5340F4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B8DC-44EA-AF74-C8FACF5340F4}"/>
              </c:ext>
            </c:extLst>
          </c:dPt>
          <c:dLbls>
            <c:dLbl>
              <c:idx val="0"/>
              <c:layout>
                <c:manualLayout>
                  <c:x val="1.3453389830508474E-2"/>
                  <c:y val="-6.5106632161419459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8DC-44EA-AF74-C8FACF5340F4}"/>
                </c:ext>
              </c:extLst>
            </c:dLbl>
            <c:dLbl>
              <c:idx val="1"/>
              <c:layout>
                <c:manualLayout>
                  <c:x val="2.2422316384180793E-2"/>
                  <c:y val="-1.0501069703454753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8DC-44EA-AF74-C8FACF5340F4}"/>
                </c:ext>
              </c:extLst>
            </c:dLbl>
            <c:dLbl>
              <c:idx val="4"/>
              <c:layout>
                <c:manualLayout>
                  <c:x val="1.7937853107344633E-2"/>
                  <c:y val="2.5202567288291407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8DC-44EA-AF74-C8FACF5340F4}"/>
                </c:ext>
              </c:extLst>
            </c:dLbl>
            <c:dLbl>
              <c:idx val="5"/>
              <c:layout>
                <c:manualLayout>
                  <c:x val="0"/>
                  <c:y val="-1.5401390980217449E-1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lt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s-BO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8DC-44EA-AF74-C8FACF5340F4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-33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lt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s-BO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B8DC-44EA-AF74-C8FACF5340F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Hoja1!$A$2:$A$12</c:f>
              <c:strCache>
                <c:ptCount val="11"/>
                <c:pt idx="0">
                  <c:v>Insumos Pecuarios</c:v>
                </c:pt>
                <c:pt idx="1">
                  <c:v>Trazabilidad</c:v>
                </c:pt>
                <c:pt idx="2">
                  <c:v>SINAVE</c:v>
                </c:pt>
                <c:pt idx="3">
                  <c:v>Cuarentena Animal</c:v>
                </c:pt>
                <c:pt idx="4">
                  <c:v>Salud Pub. Veterinaira</c:v>
                </c:pt>
                <c:pt idx="5">
                  <c:v>Enf. Animales</c:v>
                </c:pt>
                <c:pt idx="6">
                  <c:v>Acreditación</c:v>
                </c:pt>
                <c:pt idx="7">
                  <c:v>Diagnóstico</c:v>
                </c:pt>
                <c:pt idx="8">
                  <c:v>Ed. Sanitaria</c:v>
                </c:pt>
                <c:pt idx="9">
                  <c:v>Ev. y Seguimiento</c:v>
                </c:pt>
                <c:pt idx="10">
                  <c:v>SINAEZ</c:v>
                </c:pt>
              </c:strCache>
            </c:strRef>
          </c:cat>
          <c:val>
            <c:numRef>
              <c:f>Hoja1!$B$2:$B$12</c:f>
              <c:numCache>
                <c:formatCode>General</c:formatCode>
                <c:ptCount val="1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B8DC-44EA-AF74-C8FACF5340F4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29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BO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radarChart>
        <c:radarStyle val="marker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Puntaje Promedio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strRef>
              <c:f>Hoja1!$A$2:$A$7</c:f>
              <c:strCache>
                <c:ptCount val="6"/>
                <c:pt idx="0">
                  <c:v>Procedimientos generales para gestión de enfermedades animales prioritarias</c:v>
                </c:pt>
                <c:pt idx="1">
                  <c:v>Marco jurídico nacional que establece responsabilidades, control y financiamiento en casos de emergencia</c:v>
                </c:pt>
                <c:pt idx="2">
                  <c:v>Gobernanza y cadena de mando adaptada a la emergencia zoosanitaria</c:v>
                </c:pt>
                <c:pt idx="3">
                  <c:v>Análisis de riesgo disponible para los riesgos prioritarios de la sanidad animal</c:v>
                </c:pt>
                <c:pt idx="4">
                  <c:v>Planes genéricos para emergencias y específicos de respuesta a fiebre aftosa, manuales de operaciones, procedimientos operacionales estándares</c:v>
                </c:pt>
                <c:pt idx="5">
                  <c:v>Comunicación y participación de la comunidad</c:v>
                </c:pt>
              </c:strCache>
            </c:strRef>
          </c:cat>
          <c:val>
            <c:numRef>
              <c:f>Hoja1!$B$2:$B$7</c:f>
              <c:numCache>
                <c:formatCode>0.00</c:formatCode>
                <c:ptCount val="6"/>
                <c:pt idx="0">
                  <c:v>4</c:v>
                </c:pt>
                <c:pt idx="1">
                  <c:v>3.3</c:v>
                </c:pt>
                <c:pt idx="2">
                  <c:v>3.4</c:v>
                </c:pt>
                <c:pt idx="3">
                  <c:v>4</c:v>
                </c:pt>
                <c:pt idx="4">
                  <c:v>2.9</c:v>
                </c:pt>
                <c:pt idx="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E9-4A6A-A11A-1E67B5C110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63702399"/>
        <c:axId val="763704799"/>
      </c:radarChart>
      <c:catAx>
        <c:axId val="7637023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es-BO"/>
          </a:p>
        </c:txPr>
        <c:crossAx val="763704799"/>
        <c:crosses val="autoZero"/>
        <c:auto val="1"/>
        <c:lblAlgn val="ctr"/>
        <c:lblOffset val="100"/>
        <c:noMultiLvlLbl val="0"/>
      </c:catAx>
      <c:valAx>
        <c:axId val="7637047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es-BO"/>
          </a:p>
        </c:txPr>
        <c:crossAx val="763702399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1">
        <a:lumMod val="75000"/>
      </a:schemeClr>
    </a:solidFill>
    <a:ln>
      <a:noFill/>
    </a:ln>
    <a:effectLst/>
  </c:spPr>
  <c:txPr>
    <a:bodyPr/>
    <a:lstStyle/>
    <a:p>
      <a:pPr>
        <a:defRPr sz="1600" b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</a:defRPr>
      </a:pPr>
      <a:endParaRPr lang="es-B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0.44863</cdr:x>
      <cdr:y>0.43631</cdr:y>
    </cdr:from>
    <cdr:to>
      <cdr:x>0.66895</cdr:x>
      <cdr:y>0.56369</cdr:y>
    </cdr:to>
    <cdr:sp macro="" textlink="">
      <cdr:nvSpPr>
        <cdr:cNvPr id="2" name="Rectángulo 1">
          <a:extLst xmlns:a="http://schemas.openxmlformats.org/drawingml/2006/main">
            <a:ext uri="{FF2B5EF4-FFF2-40B4-BE49-F238E27FC236}">
              <a16:creationId xmlns:a16="http://schemas.microsoft.com/office/drawing/2014/main" id="{5978C0C7-DFCD-4748-A949-E12B1F8608C0}"/>
            </a:ext>
          </a:extLst>
        </cdr:cNvPr>
        <cdr:cNvSpPr/>
      </cdr:nvSpPr>
      <cdr:spPr>
        <a:xfrm xmlns:a="http://schemas.openxmlformats.org/drawingml/2006/main">
          <a:off x="3565122" y="2424587"/>
          <a:ext cx="1750800" cy="70788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9pPr>
        </a:lstStyle>
        <a:p xmlns:a="http://schemas.openxmlformats.org/drawingml/2006/main">
          <a:pPr algn="ctr"/>
          <a:r>
            <a:rPr lang="es-ES" sz="40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SINSA</a:t>
          </a:r>
          <a:endParaRPr lang="es-ES" sz="4000" b="1" cap="none" spc="0" dirty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Diagrama&#10;&#10;O conteúdo gerado por IA pode estar incorreto.">
            <a:extLst>
              <a:ext uri="{FF2B5EF4-FFF2-40B4-BE49-F238E27FC236}">
                <a16:creationId xmlns:a16="http://schemas.microsoft.com/office/drawing/2014/main" id="{8C53B3AF-974B-957D-96E9-29EA681B52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31BAA99-F2A5-3383-6B80-3787C30827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99661" y="2503488"/>
            <a:ext cx="7299664" cy="126639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CF51545-1F5C-DEAE-1CC6-53DA4FC0617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99660" y="3796722"/>
            <a:ext cx="7299665" cy="12663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Autor</a:t>
            </a:r>
          </a:p>
          <a:p>
            <a:r>
              <a:rPr lang="pt-BR" dirty="0"/>
              <a:t>Cargo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277C41A-0539-BEE7-C203-DB88AF6DD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09769" y="6356350"/>
            <a:ext cx="4114800" cy="365125"/>
          </a:xfrm>
        </p:spPr>
        <p:txBody>
          <a:bodyPr/>
          <a:lstStyle/>
          <a:p>
            <a:r>
              <a:rPr lang="pt-BR" dirty="0"/>
              <a:t>Logotipo de la </a:t>
            </a:r>
            <a:r>
              <a:rPr lang="pt-BR" dirty="0" err="1"/>
              <a:t>Institucio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80080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Imagem 5">
            <a:extLst>
              <a:ext uri="{FF2B5EF4-FFF2-40B4-BE49-F238E27FC236}">
                <a16:creationId xmlns:a16="http://schemas.microsoft.com/office/drawing/2014/main" id="{0E483678-4C5A-8F03-58EC-FF37E6315CB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244318" y="807097"/>
            <a:ext cx="4102100" cy="5540375"/>
          </a:xfrm>
          <a:pattFill prst="lgGrid">
            <a:fgClr>
              <a:schemeClr val="bg1">
                <a:lumMod val="95000"/>
              </a:schemeClr>
            </a:fgClr>
            <a:bgClr>
              <a:schemeClr val="bg1">
                <a:lumMod val="85000"/>
              </a:schemeClr>
            </a:bgClr>
          </a:pattFill>
          <a:ln>
            <a:solidFill>
              <a:schemeClr val="accent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t-BR" dirty="0"/>
              <a:t>Insertar </a:t>
            </a:r>
            <a:r>
              <a:rPr lang="pt-BR" dirty="0" err="1"/>
              <a:t>imagen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37120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223F1D5-D8A9-B457-578B-B663E060580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986726" y="992187"/>
            <a:ext cx="4626114" cy="4873625"/>
          </a:xfrm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/>
              <a:t>Insertar </a:t>
            </a:r>
            <a:r>
              <a:rPr lang="pt-BR" dirty="0" err="1"/>
              <a:t>Imagen</a:t>
            </a:r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8FC4141-4C98-393C-DB7B-172F0302D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40588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Logotipo de la </a:t>
            </a:r>
            <a:r>
              <a:rPr lang="pt-BR" dirty="0" err="1"/>
              <a:t>institución</a:t>
            </a:r>
            <a:endParaRPr lang="pt-BR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0CA76FE9-F716-669E-1BE9-0A99F0C2AF5A}"/>
              </a:ext>
            </a:extLst>
          </p:cNvPr>
          <p:cNvSpPr/>
          <p:nvPr userDrawn="1"/>
        </p:nvSpPr>
        <p:spPr>
          <a:xfrm>
            <a:off x="839788" y="992187"/>
            <a:ext cx="5978262" cy="4873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E36E7E6-76F0-8C53-A13D-AE28506466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188911"/>
            <a:ext cx="597826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título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EAC9282-7459-DA40-27AB-A4DB21E2702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597826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subtítulo</a:t>
            </a:r>
          </a:p>
        </p:txBody>
      </p:sp>
    </p:spTree>
    <p:extLst>
      <p:ext uri="{BB962C8B-B14F-4D97-AF65-F5344CB8AC3E}">
        <p14:creationId xmlns:p14="http://schemas.microsoft.com/office/powerpoint/2010/main" val="42631968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79377D9-5C57-7868-F801-2198512CECB7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7013359" y="1109075"/>
            <a:ext cx="4572848" cy="4873625"/>
          </a:xfrm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/>
              <a:t>Insertar </a:t>
            </a:r>
            <a:r>
              <a:rPr lang="pt-BR" dirty="0" err="1"/>
              <a:t>imagen</a:t>
            </a:r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0649F82-C714-DA09-5580-33E000F11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Logotipo de la </a:t>
            </a:r>
            <a:r>
              <a:rPr lang="pt-BR" dirty="0" err="1"/>
              <a:t>institución</a:t>
            </a:r>
            <a:endParaRPr lang="pt-BR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EA6B2BA0-060A-4270-4D05-3C4D322F0B77}"/>
              </a:ext>
            </a:extLst>
          </p:cNvPr>
          <p:cNvSpPr/>
          <p:nvPr userDrawn="1"/>
        </p:nvSpPr>
        <p:spPr>
          <a:xfrm>
            <a:off x="836612" y="1109076"/>
            <a:ext cx="5978262" cy="4873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1B39B87F-2827-E0E3-B630-F3975D9CB26C}"/>
              </a:ext>
            </a:extLst>
          </p:cNvPr>
          <p:cNvSpPr txBox="1">
            <a:spLocks/>
          </p:cNvSpPr>
          <p:nvPr userDrawn="1"/>
        </p:nvSpPr>
        <p:spPr>
          <a:xfrm>
            <a:off x="836612" y="305800"/>
            <a:ext cx="5978262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título</a:t>
            </a:r>
          </a:p>
        </p:txBody>
      </p:sp>
      <p:sp>
        <p:nvSpPr>
          <p:cNvPr id="11" name="Espaço Reservado para Texto 3">
            <a:extLst>
              <a:ext uri="{FF2B5EF4-FFF2-40B4-BE49-F238E27FC236}">
                <a16:creationId xmlns:a16="http://schemas.microsoft.com/office/drawing/2014/main" id="{79201E98-8627-D020-391A-96CCDBE4882C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836612" y="2174289"/>
            <a:ext cx="5978262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subtítulo</a:t>
            </a:r>
          </a:p>
        </p:txBody>
      </p:sp>
    </p:spTree>
    <p:extLst>
      <p:ext uri="{BB962C8B-B14F-4D97-AF65-F5344CB8AC3E}">
        <p14:creationId xmlns:p14="http://schemas.microsoft.com/office/powerpoint/2010/main" val="1046986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74D75EA-03FF-044E-48D3-E603C238C89B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951215" y="1109076"/>
            <a:ext cx="4687409" cy="48736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/>
              <a:t>Insertar </a:t>
            </a:r>
            <a:r>
              <a:rPr lang="pt-BR" dirty="0" err="1"/>
              <a:t>imagen</a:t>
            </a:r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C1EBCDD-F60B-0E3D-E31A-819800B78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23824" y="6224896"/>
            <a:ext cx="4114800" cy="365125"/>
          </a:xfrm>
        </p:spPr>
        <p:txBody>
          <a:bodyPr/>
          <a:lstStyle/>
          <a:p>
            <a:r>
              <a:rPr lang="pt-BR" dirty="0"/>
              <a:t>Logotipo de la </a:t>
            </a:r>
            <a:r>
              <a:rPr lang="pt-BR" dirty="0" err="1"/>
              <a:t>institución</a:t>
            </a:r>
            <a:endParaRPr lang="pt-BR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68E4E4E9-4436-25A7-7B4D-33EF362E9EA9}"/>
              </a:ext>
            </a:extLst>
          </p:cNvPr>
          <p:cNvSpPr/>
          <p:nvPr userDrawn="1"/>
        </p:nvSpPr>
        <p:spPr>
          <a:xfrm>
            <a:off x="836612" y="1109076"/>
            <a:ext cx="5978262" cy="4873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FE09ED2-E408-CED5-31EE-1F7DEDABDB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75604"/>
            <a:ext cx="5975086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título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826658E-DD1B-A9C0-FA9D-E5D1009DC14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171113"/>
            <a:ext cx="5975086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subtítulo</a:t>
            </a:r>
          </a:p>
        </p:txBody>
      </p:sp>
    </p:spTree>
    <p:extLst>
      <p:ext uri="{BB962C8B-B14F-4D97-AF65-F5344CB8AC3E}">
        <p14:creationId xmlns:p14="http://schemas.microsoft.com/office/powerpoint/2010/main" val="524203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0E227F-5A57-6F2F-C1D9-47B1C08538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987424"/>
            <a:ext cx="6599699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título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F9AB666-C8F8-D796-A14A-5AB761F3798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7599285" y="987425"/>
            <a:ext cx="4039339" cy="369998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/>
              <a:t>Insertar </a:t>
            </a:r>
            <a:r>
              <a:rPr lang="pt-BR" dirty="0" err="1"/>
              <a:t>imagen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1215D3C-6152-F033-FCD2-F1B1470193A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374981"/>
            <a:ext cx="6599699" cy="313805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subtítulo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CE41374-0077-5C55-B27E-E2E3D0154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Logotipo de la </a:t>
            </a:r>
            <a:r>
              <a:rPr lang="pt-BR" dirty="0" err="1"/>
              <a:t>institución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318533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BDFFAC-B480-49CD-04D4-DFFCC58491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617" y="1285644"/>
            <a:ext cx="4381408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título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5DEE982-181B-EF6E-5EB1-7450DA7D416C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1599" y="1285645"/>
            <a:ext cx="6619783" cy="3978814"/>
          </a:xfrm>
        </p:spPr>
        <p:txBody>
          <a:bodyPr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/>
              <a:t>Insertar </a:t>
            </a:r>
            <a:r>
              <a:rPr lang="pt-BR" dirty="0" err="1"/>
              <a:t>Imagen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B366FAA-426D-DB40-B0F6-5DB2C5A788D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90617" y="2450190"/>
            <a:ext cx="4381408" cy="281426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subtítulo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FC0A624-D3D3-458E-2AAA-880398D09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86582" y="6196552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Logotipo de la </a:t>
            </a:r>
            <a:r>
              <a:rPr lang="pt-BR" dirty="0" err="1"/>
              <a:t>institución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25940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Imagem 5">
            <a:extLst>
              <a:ext uri="{FF2B5EF4-FFF2-40B4-BE49-F238E27FC236}">
                <a16:creationId xmlns:a16="http://schemas.microsoft.com/office/drawing/2014/main" id="{2322F94D-947C-A4C0-D037-962274414A9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62332" y="2831977"/>
            <a:ext cx="4321454" cy="2104007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>
                <a:lumMod val="85000"/>
              </a:schemeClr>
            </a:bgClr>
          </a:pattFill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r>
              <a:rPr lang="pt-BR" dirty="0"/>
              <a:t>Insertar </a:t>
            </a:r>
            <a:r>
              <a:rPr lang="pt-BR" dirty="0" err="1"/>
              <a:t>imagen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27176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844374-A9F5-8995-B4D7-1A23B2E74B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título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56DDE04-45C9-AC94-8E27-E5C319628B4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5136" y="2202154"/>
            <a:ext cx="4417381" cy="329312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subtítulo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115200B-DEDF-3E3C-C1A8-9CCE22F107D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220506" y="1390620"/>
            <a:ext cx="4483961" cy="4351338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Insertar </a:t>
            </a:r>
            <a:r>
              <a:rPr lang="pt-BR" dirty="0" err="1"/>
              <a:t>imagen</a:t>
            </a:r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74ECCCC-D07A-D011-E9DC-E66DB1FD5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Logotipo de la </a:t>
            </a:r>
            <a:r>
              <a:rPr lang="pt-BR" dirty="0" err="1"/>
              <a:t>institución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8039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0B49CA-21A7-6CBA-4FBD-6930B630A6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título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C950424-F446-9FE5-8643-E16658295DB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7240586" y="1109709"/>
            <a:ext cx="4463882" cy="4751341"/>
          </a:xfrm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/>
              <a:t>Insertar </a:t>
            </a:r>
            <a:r>
              <a:rPr lang="pt-BR" dirty="0" err="1"/>
              <a:t>imagen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15FE25D-A326-613E-6F20-0C6213B320B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Haga clic para agregar um subtítulo 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DD83520-A55B-9516-8ACA-38BF57CEA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Logotipo de la </a:t>
            </a:r>
            <a:r>
              <a:rPr lang="pt-BR" dirty="0" err="1"/>
              <a:t>institución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80524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A8CADD-D56D-05D3-6908-6A5F8D9215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382043"/>
            <a:ext cx="9144000" cy="944316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título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80C63B1-88CF-697D-9610-9426859ABC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2685592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subtítulo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A9453C9-CA9A-CB7A-909B-8BA81A7A5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70072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Logotipo de la </a:t>
            </a:r>
            <a:r>
              <a:rPr lang="pt-BR" dirty="0" err="1"/>
              <a:t>institución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09381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0660D0-BA7F-6040-C3CE-E5005688B0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093" y="1252892"/>
            <a:ext cx="5367291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título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8B5DD6C-8979-24D6-68ED-F6AA0DE2CAF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38999" y="1252892"/>
            <a:ext cx="4114801" cy="350553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Insertar </a:t>
            </a:r>
            <a:r>
              <a:rPr lang="pt-BR" dirty="0" err="1"/>
              <a:t>imagen</a:t>
            </a:r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73DDB46-0C20-F7FA-B1C9-2B9E5B00D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31190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Logotipo de la </a:t>
            </a:r>
            <a:r>
              <a:rPr lang="pt-BR" dirty="0" err="1"/>
              <a:t>institución</a:t>
            </a:r>
            <a:endParaRPr lang="pt-BR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DA42E85F-CB5C-0889-386E-F71452AA7030}"/>
              </a:ext>
            </a:extLst>
          </p:cNvPr>
          <p:cNvSpPr txBox="1">
            <a:spLocks/>
          </p:cNvSpPr>
          <p:nvPr userDrawn="1"/>
        </p:nvSpPr>
        <p:spPr>
          <a:xfrm>
            <a:off x="482353" y="2765779"/>
            <a:ext cx="536729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dirty="0"/>
              <a:t>Haga clic para agregar </a:t>
            </a:r>
            <a:r>
              <a:rPr lang="pt-BR" sz="2000" dirty="0" err="1"/>
              <a:t>un</a:t>
            </a:r>
            <a:r>
              <a:rPr lang="pt-BR" sz="2000" dirty="0"/>
              <a:t> subtítulo</a:t>
            </a:r>
          </a:p>
        </p:txBody>
      </p:sp>
    </p:spTree>
    <p:extLst>
      <p:ext uri="{BB962C8B-B14F-4D97-AF65-F5344CB8AC3E}">
        <p14:creationId xmlns:p14="http://schemas.microsoft.com/office/powerpoint/2010/main" val="1670780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93BFB2-1909-E310-DC44-50C3791511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91" y="1091952"/>
            <a:ext cx="3932237" cy="965447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título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111D6A3-E2DE-E601-6191-5E7DD4A66059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/>
              <a:t>Insertar </a:t>
            </a:r>
            <a:r>
              <a:rPr lang="pt-BR" dirty="0" err="1"/>
              <a:t>imagen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981798C-0AE1-F85A-BBF0-F03026AAB7C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00091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subtítulo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7E43C2D-32EC-7239-6DB4-5C65466D1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40588" y="6169919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Logotipo de la </a:t>
            </a:r>
            <a:r>
              <a:rPr lang="pt-BR" dirty="0" err="1"/>
              <a:t>institución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41173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208FA7-FC9A-AA9B-EB71-7A3ADAB86E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título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07F1A97-36AA-02FF-CB2A-D2DB7A9058FB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subtítulo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59FC6B2-3EA3-BBB7-9C8E-1FD5A716C0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E48FC9-734A-42BA-B4E7-F70E23305596}" type="datetimeFigureOut">
              <a:rPr lang="pt-BR" smtClean="0"/>
              <a:t>02/04/2025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BD1F6F5-81A4-EE3D-6AE6-897497345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7B401F5-9DA8-0BB2-BC2B-42E1D856A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FD78D3-F2EC-4D07-A505-260AE6749C8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147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941FD5-499B-4920-5186-99510F2078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8172" y="987426"/>
            <a:ext cx="4203854" cy="106997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título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9563D3FA-418B-58BF-EDD3-BC3215EC7960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987426"/>
            <a:ext cx="6172200" cy="3549064"/>
          </a:xfrm>
        </p:spPr>
        <p:txBody>
          <a:bodyPr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/>
              <a:t>Insertar </a:t>
            </a:r>
            <a:r>
              <a:rPr lang="pt-BR" dirty="0" err="1"/>
              <a:t>Imagen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DC9E41D-82A5-C043-549E-9CCE3FDC3D3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8172" y="2057400"/>
            <a:ext cx="420385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subtítulo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2A464DA-8F8D-6B54-557F-CDCCF9ADD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Logotipo de la </a:t>
            </a:r>
            <a:r>
              <a:rPr lang="pt-BR" dirty="0" err="1"/>
              <a:t>institución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6750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heme" Target="../theme/theme10.xml"/><Relationship Id="rId4" Type="http://schemas.openxmlformats.org/officeDocument/2006/relationships/image" Target="../media/image1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2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3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4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Diagrama&#10;&#10;O conteúdo gerado por IA pode estar incorreto.">
            <a:extLst>
              <a:ext uri="{FF2B5EF4-FFF2-40B4-BE49-F238E27FC236}">
                <a16:creationId xmlns:a16="http://schemas.microsoft.com/office/drawing/2014/main" id="{68C5E28A-CCEB-EA46-4375-4551D9B3AB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5716E3B-3667-87D6-B3D7-9C9872BD2B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9201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Logotipo de la </a:t>
            </a:r>
            <a:r>
              <a:rPr lang="pt-BR" dirty="0" err="1"/>
              <a:t>Institución</a:t>
            </a:r>
            <a:endParaRPr lang="pt-BR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1320CC19-0B4A-05C3-CBEF-8309139AF3C8}"/>
              </a:ext>
            </a:extLst>
          </p:cNvPr>
          <p:cNvSpPr txBox="1">
            <a:spLocks/>
          </p:cNvSpPr>
          <p:nvPr userDrawn="1"/>
        </p:nvSpPr>
        <p:spPr>
          <a:xfrm>
            <a:off x="3199661" y="2601142"/>
            <a:ext cx="7299664" cy="1266393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/>
              <a:t>Título</a:t>
            </a:r>
            <a:endParaRPr lang="pt-BR" dirty="0"/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C8EAC47C-09B8-5FB0-F00C-50B555938E31}"/>
              </a:ext>
            </a:extLst>
          </p:cNvPr>
          <p:cNvSpPr txBox="1">
            <a:spLocks/>
          </p:cNvSpPr>
          <p:nvPr userDrawn="1"/>
        </p:nvSpPr>
        <p:spPr>
          <a:xfrm>
            <a:off x="3199660" y="3894376"/>
            <a:ext cx="7299665" cy="1266393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/>
              <a:t>Autor</a:t>
            </a:r>
          </a:p>
          <a:p>
            <a:r>
              <a:rPr lang="pt-BR"/>
              <a:t>Cargo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32257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C6FCF328-B228-ABB7-E0C3-B4B15C0FFF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8DD1CC6-27EE-0F0C-B3A2-09710B16F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8090" y="1776674"/>
            <a:ext cx="213581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 err="1"/>
              <a:t>Gracias</a:t>
            </a:r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0C51D2B-53EB-72C6-C20C-61B1984C6A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93854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Logotipo de la </a:t>
            </a:r>
            <a:r>
              <a:rPr lang="pt-BR" dirty="0" err="1"/>
              <a:t>institución</a:t>
            </a:r>
            <a:endParaRPr lang="pt-BR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2ED9D85-AD64-70AE-386F-2080BC07CC30}"/>
              </a:ext>
            </a:extLst>
          </p:cNvPr>
          <p:cNvSpPr txBox="1">
            <a:spLocks/>
          </p:cNvSpPr>
          <p:nvPr userDrawn="1"/>
        </p:nvSpPr>
        <p:spPr>
          <a:xfrm>
            <a:off x="529520" y="2775836"/>
            <a:ext cx="4740357" cy="3455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www.paho.org/es/panaftosa/cosalfa-51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876F2583-3BC4-AB65-BBC9-F36735827B89}"/>
              </a:ext>
            </a:extLst>
          </p:cNvPr>
          <p:cNvSpPr txBox="1">
            <a:spLocks/>
          </p:cNvSpPr>
          <p:nvPr userDrawn="1"/>
        </p:nvSpPr>
        <p:spPr>
          <a:xfrm>
            <a:off x="7711791" y="2775836"/>
            <a:ext cx="3894513" cy="243578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b="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Informaciones</a:t>
            </a:r>
            <a:r>
              <a:rPr lang="en-US" i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las redes de la </a:t>
            </a:r>
            <a:r>
              <a:rPr lang="en-US" i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institución</a:t>
            </a:r>
            <a:endParaRPr lang="en-US" i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64EAE7D5-5F28-C653-1083-AF882D4E156C}"/>
              </a:ext>
            </a:extLst>
          </p:cNvPr>
          <p:cNvSpPr txBox="1"/>
          <p:nvPr userDrawn="1"/>
        </p:nvSpPr>
        <p:spPr>
          <a:xfrm>
            <a:off x="970953" y="3154839"/>
            <a:ext cx="224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PANAFTOSAinf</a:t>
            </a:r>
            <a:endParaRPr lang="es-ES_tradnl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443390B-79FC-317E-128C-B39D01B68C5D}"/>
              </a:ext>
            </a:extLst>
          </p:cNvPr>
          <p:cNvSpPr txBox="1"/>
          <p:nvPr userDrawn="1"/>
        </p:nvSpPr>
        <p:spPr>
          <a:xfrm>
            <a:off x="970953" y="3438087"/>
            <a:ext cx="224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panaftosa_inf</a:t>
            </a:r>
            <a:endParaRPr lang="es-ES_tradnl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m 12" descr="Ícone&#10;&#10;Descrição gerada automaticamente">
            <a:extLst>
              <a:ext uri="{FF2B5EF4-FFF2-40B4-BE49-F238E27FC236}">
                <a16:creationId xmlns:a16="http://schemas.microsoft.com/office/drawing/2014/main" id="{B41B520A-B8B8-E6AF-FB35-299D560AB0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14" y="3193999"/>
            <a:ext cx="268262" cy="268100"/>
          </a:xfrm>
          <a:prstGeom prst="rect">
            <a:avLst/>
          </a:prstGeom>
        </p:spPr>
      </p:pic>
      <p:pic>
        <p:nvPicPr>
          <p:cNvPr id="14" name="Imagem 13" descr="Ícone&#10;&#10;Descrição gerada automaticamente">
            <a:extLst>
              <a:ext uri="{FF2B5EF4-FFF2-40B4-BE49-F238E27FC236}">
                <a16:creationId xmlns:a16="http://schemas.microsoft.com/office/drawing/2014/main" id="{802B800F-10D1-F7A5-1F1F-630DE4C01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14" y="3519766"/>
            <a:ext cx="268262" cy="2681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A738DB2D-FABF-A838-8C57-E2260364966E}"/>
              </a:ext>
            </a:extLst>
          </p:cNvPr>
          <p:cNvSpPr txBox="1">
            <a:spLocks/>
          </p:cNvSpPr>
          <p:nvPr userDrawn="1"/>
        </p:nvSpPr>
        <p:spPr>
          <a:xfrm>
            <a:off x="529520" y="3924533"/>
            <a:ext cx="3081895" cy="47476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Accede a </a:t>
            </a:r>
            <a:r>
              <a:rPr lang="en-US" sz="1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nuestro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Portal de </a:t>
            </a:r>
            <a:r>
              <a:rPr lang="en-US" sz="1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Capacitación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00000"/>
              </a:lnSpc>
            </a:pP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www.portalpanaftosa.org/es/</a:t>
            </a:r>
          </a:p>
        </p:txBody>
      </p:sp>
    </p:spTree>
    <p:extLst>
      <p:ext uri="{BB962C8B-B14F-4D97-AF65-F5344CB8AC3E}">
        <p14:creationId xmlns:p14="http://schemas.microsoft.com/office/powerpoint/2010/main" val="1557615956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Calendário&#10;&#10;O conteúdo gerado por IA pode estar incorreto.">
            <a:extLst>
              <a:ext uri="{FF2B5EF4-FFF2-40B4-BE49-F238E27FC236}">
                <a16:creationId xmlns:a16="http://schemas.microsoft.com/office/drawing/2014/main" id="{51114844-3666-3490-4832-4885656D548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7DA61FD1-7C21-C73B-D79F-103684248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136" y="681037"/>
            <a:ext cx="434635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Haga Clic para</a:t>
            </a:r>
            <a:br>
              <a:rPr lang="pt-BR" dirty="0"/>
            </a:br>
            <a:r>
              <a:rPr lang="pt-BR" dirty="0"/>
              <a:t>agregar </a:t>
            </a:r>
            <a:r>
              <a:rPr lang="pt-BR" dirty="0" err="1"/>
              <a:t>un</a:t>
            </a:r>
            <a:r>
              <a:rPr lang="pt-BR" dirty="0"/>
              <a:t> título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814DFC1-5BEC-6C35-4D4F-308A78C7CF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5136" y="2187573"/>
            <a:ext cx="4346359" cy="3751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subtítulo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5C8A105-DD52-1590-7DD1-B7316ADD34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89668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Logotipo de la </a:t>
            </a:r>
            <a:r>
              <a:rPr lang="pt-BR" dirty="0" err="1"/>
              <a:t>Institución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44209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8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65C3E7E4-39D9-D8B2-61BB-5701D66F5DC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09CD414-63F4-125F-3E9C-A5D2D67DB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741" y="134791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subtítulo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2033AB7-C569-8F16-53A0-A283EED9E1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4741" y="2935334"/>
            <a:ext cx="5873318" cy="28972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subtítulo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7CCECA6-483C-F4F8-C01F-EEF6E66F0B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071" y="617879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Logotipo de la </a:t>
            </a:r>
            <a:r>
              <a:rPr lang="pt-BR" dirty="0" err="1"/>
              <a:t>institución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2205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Imagem em branco e verde&#10;&#10;O conteúdo gerado por IA pode estar incorreto.">
            <a:extLst>
              <a:ext uri="{FF2B5EF4-FFF2-40B4-BE49-F238E27FC236}">
                <a16:creationId xmlns:a16="http://schemas.microsoft.com/office/drawing/2014/main" id="{5CA2348A-27EC-8136-5774-F065AB4ADC1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7CD41E95-1F7C-76F6-61BF-00A484CA6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23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título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9434674-BC51-1FEE-DAAC-736FC59DDA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47921"/>
            <a:ext cx="10515600" cy="2986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subtítulo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D9F2404-890C-AE77-35D6-F0D535CD0C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0" y="616991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Logotipo de la </a:t>
            </a:r>
            <a:r>
              <a:rPr lang="pt-BR" dirty="0" err="1"/>
              <a:t>institución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80189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91" r:id="rId2"/>
    <p:sldLayoutId id="214748374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08375C3D-8C10-F0FB-FD85-3245627956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F97BF68-22A4-53E9-5856-9E16471999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0" y="63119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Logotipo de la </a:t>
            </a:r>
            <a:r>
              <a:rPr lang="pt-BR" dirty="0" err="1"/>
              <a:t>institución</a:t>
            </a:r>
            <a:endParaRPr lang="pt-BR" dirty="0"/>
          </a:p>
        </p:txBody>
      </p:sp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457847E-494C-354F-3BEB-24CA2AF31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99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título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038C622-818F-E320-EB7D-09F4DB9A4E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420429"/>
            <a:ext cx="10515600" cy="36075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subtítulo</a:t>
            </a:r>
          </a:p>
        </p:txBody>
      </p:sp>
    </p:spTree>
    <p:extLst>
      <p:ext uri="{BB962C8B-B14F-4D97-AF65-F5344CB8AC3E}">
        <p14:creationId xmlns:p14="http://schemas.microsoft.com/office/powerpoint/2010/main" val="3691768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Padrão do plano de fundo&#10;&#10;O conteúdo gerado por IA pode estar incorreto.">
            <a:extLst>
              <a:ext uri="{FF2B5EF4-FFF2-40B4-BE49-F238E27FC236}">
                <a16:creationId xmlns:a16="http://schemas.microsoft.com/office/drawing/2014/main" id="{B0B8E61C-5D62-6839-5811-9151658EBF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0BE1222-8948-B8EB-B890-2585378CC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096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título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607ED08-DE46-3179-E0F9-F66FEC5B55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7013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subtítulo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24CF61D-79BE-B893-F8D8-7E6217ADD4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Logotipo de la </a:t>
            </a:r>
            <a:r>
              <a:rPr lang="pt-BR" dirty="0" err="1"/>
              <a:t>institución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15006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7E3BF36A-C5EC-4DF0-1108-9648254965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4635A04-92CF-8971-98F3-8C09EAC53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524" y="75751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título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DC1BBF7-21F0-AE44-B770-27B622632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9524" y="2083077"/>
            <a:ext cx="10515600" cy="3873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subtítulo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4986FF8-0531-05DE-4A90-4958DABE95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70324" y="622489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Logotipo de la </a:t>
            </a:r>
            <a:r>
              <a:rPr lang="pt-BR" dirty="0" err="1"/>
              <a:t>institución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97815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Imagem em branco e verde na grama&#10;&#10;O conteúdo gerado por IA pode estar incorreto.">
            <a:extLst>
              <a:ext uri="{FF2B5EF4-FFF2-40B4-BE49-F238E27FC236}">
                <a16:creationId xmlns:a16="http://schemas.microsoft.com/office/drawing/2014/main" id="{90500623-F0D8-63B8-E208-CEAAA63769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A4C4B800-7F28-346F-F78E-13631A1DA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345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título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EDFD2E0-47AF-E74E-D105-1794E4ACDA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9019"/>
            <a:ext cx="10515600" cy="2644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subtítulo</a:t>
            </a:r>
          </a:p>
          <a:p>
            <a:pPr lvl="0"/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64C02DD-0795-51ED-3E59-5FF97CE609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0" y="627930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Logotipo de la </a:t>
            </a:r>
            <a:r>
              <a:rPr lang="pt-BR" dirty="0" err="1"/>
              <a:t>institución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6020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Texto&#10;&#10;O conteúdo gerado por IA pode estar incorreto.">
            <a:extLst>
              <a:ext uri="{FF2B5EF4-FFF2-40B4-BE49-F238E27FC236}">
                <a16:creationId xmlns:a16="http://schemas.microsoft.com/office/drawing/2014/main" id="{EDB8E1BE-4618-E6E8-95A4-6DCE3D9AB8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EAD9DC2-6DCC-34DC-5187-08D5B26CD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982" y="1359424"/>
            <a:ext cx="107560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título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954ADAA-09AB-C55C-E9FA-F20D2CF899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7982" y="2847890"/>
            <a:ext cx="10756036" cy="2505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subtítulo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2B2C64D-20B0-F410-CFE0-69797DB41A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0C5FB03-8B95-43CF-A40E-9D3755FDE191}" type="datetimeFigureOut">
              <a:rPr lang="pt-BR" smtClean="0"/>
              <a:t>02/04/2025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4517E09-6077-4C4B-40FF-7779115EB2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1E073F7-DCBF-CAA8-4AE8-1A4466015E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B89A32-CADB-46E8-B19A-6380101BA7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039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emf"/><Relationship Id="rId7" Type="http://schemas.openxmlformats.org/officeDocument/2006/relationships/image" Target="../media/image21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38364530-3DA3-A4A7-9769-007481A40D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93547" y="2642513"/>
            <a:ext cx="8515350" cy="2002057"/>
          </a:xfrm>
        </p:spPr>
        <p:txBody>
          <a:bodyPr/>
          <a:lstStyle/>
          <a:p>
            <a:r>
              <a:rPr lang="es-ES" sz="4400" dirty="0"/>
              <a:t>Progreso y desafíos del programa de fiebre aftosa en Bolivia </a:t>
            </a:r>
            <a:br>
              <a:rPr lang="pt-BR" sz="4400" dirty="0"/>
            </a:br>
            <a:endParaRPr lang="pt-BR" sz="4400" dirty="0"/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3F17BD2D-53C4-23D1-AE15-674E97977C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93546" y="4115052"/>
            <a:ext cx="9089969" cy="1599549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t-BR" dirty="0"/>
              <a:t>             </a:t>
            </a:r>
            <a:r>
              <a:rPr lang="pt-BR" i="1" dirty="0"/>
              <a:t>Hernán Oliver Daza</a:t>
            </a:r>
            <a:r>
              <a:rPr lang="pt-BR" dirty="0"/>
              <a:t> 			    </a:t>
            </a:r>
            <a:r>
              <a:rPr lang="pt-BR" i="1" dirty="0"/>
              <a:t>Carlos </a:t>
            </a:r>
            <a:r>
              <a:rPr lang="pt-BR" i="1" dirty="0" err="1"/>
              <a:t>Peñaranda</a:t>
            </a:r>
            <a:r>
              <a:rPr lang="pt-BR" dirty="0"/>
              <a:t>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t-BR" dirty="0"/>
              <a:t>                     SENASAG 		       		          CONGABOL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40B2CEE-90C2-4670-AB37-EE5456D2B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6010160"/>
            <a:ext cx="707678" cy="77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765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Calendário&#10;&#10;O conteúdo gerado por IA pode estar incorreto.">
            <a:extLst>
              <a:ext uri="{FF2B5EF4-FFF2-40B4-BE49-F238E27FC236}">
                <a16:creationId xmlns:a16="http://schemas.microsoft.com/office/drawing/2014/main" id="{459FF5DB-88AD-C34C-5DEA-ADDB961BCEF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D3A828F-2420-76F7-1705-6189EF0AA758}"/>
              </a:ext>
            </a:extLst>
          </p:cNvPr>
          <p:cNvSpPr txBox="1"/>
          <p:nvPr/>
        </p:nvSpPr>
        <p:spPr>
          <a:xfrm>
            <a:off x="8819538" y="6246801"/>
            <a:ext cx="3063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pt-BR" b="0" i="0" dirty="0">
                <a:solidFill>
                  <a:schemeClr val="bg1"/>
                </a:solidFill>
                <a:effectLst/>
                <a:latin typeface="+mj-lt"/>
              </a:rPr>
              <a:t>Logotipo de </a:t>
            </a:r>
            <a:r>
              <a:rPr lang="pt-BR" b="0" i="0" dirty="0" err="1">
                <a:solidFill>
                  <a:schemeClr val="bg1"/>
                </a:solidFill>
                <a:effectLst/>
                <a:latin typeface="+mj-lt"/>
              </a:rPr>
              <a:t>la</a:t>
            </a:r>
            <a:r>
              <a:rPr lang="pt-BR" b="0" i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pt-BR" b="0" i="0" dirty="0" err="1">
                <a:solidFill>
                  <a:schemeClr val="bg1"/>
                </a:solidFill>
                <a:effectLst/>
                <a:latin typeface="+mj-lt"/>
              </a:rPr>
              <a:t>institución</a:t>
            </a:r>
            <a:endParaRPr lang="pt-BR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BA0AAAA-3F43-85FE-D8A2-4E8CE209B79A}"/>
              </a:ext>
            </a:extLst>
          </p:cNvPr>
          <p:cNvSpPr txBox="1">
            <a:spLocks/>
          </p:cNvSpPr>
          <p:nvPr/>
        </p:nvSpPr>
        <p:spPr>
          <a:xfrm>
            <a:off x="3611415" y="1533982"/>
            <a:ext cx="496917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Gracias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85972D9-0CCF-4F3F-5D0F-624F46524407}"/>
              </a:ext>
            </a:extLst>
          </p:cNvPr>
          <p:cNvSpPr txBox="1">
            <a:spLocks/>
          </p:cNvSpPr>
          <p:nvPr/>
        </p:nvSpPr>
        <p:spPr>
          <a:xfrm>
            <a:off x="529520" y="2775836"/>
            <a:ext cx="4740357" cy="3455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www.paho.org/es/panaftosa/cosalfa-51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23112F2-3B88-8BEF-8221-5B8CE6182DC2}"/>
              </a:ext>
            </a:extLst>
          </p:cNvPr>
          <p:cNvSpPr txBox="1">
            <a:spLocks/>
          </p:cNvSpPr>
          <p:nvPr/>
        </p:nvSpPr>
        <p:spPr>
          <a:xfrm>
            <a:off x="7317009" y="2774436"/>
            <a:ext cx="3894513" cy="243578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b="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i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8C797AC-7E4C-E9FE-1F69-D6C785A97C7C}"/>
              </a:ext>
            </a:extLst>
          </p:cNvPr>
          <p:cNvSpPr txBox="1"/>
          <p:nvPr/>
        </p:nvSpPr>
        <p:spPr>
          <a:xfrm>
            <a:off x="970953" y="3154839"/>
            <a:ext cx="224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PANAFTOSAinf</a:t>
            </a:r>
            <a:endParaRPr lang="es-ES_tradnl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6867CA2B-8602-2B38-CE3E-DDE7C3E87C37}"/>
              </a:ext>
            </a:extLst>
          </p:cNvPr>
          <p:cNvSpPr txBox="1"/>
          <p:nvPr/>
        </p:nvSpPr>
        <p:spPr>
          <a:xfrm>
            <a:off x="970953" y="3438087"/>
            <a:ext cx="224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panaftosa_inf</a:t>
            </a:r>
            <a:endParaRPr lang="es-ES_tradnl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m 14" descr="Ícone&#10;&#10;Descrição gerada automaticamente">
            <a:extLst>
              <a:ext uri="{FF2B5EF4-FFF2-40B4-BE49-F238E27FC236}">
                <a16:creationId xmlns:a16="http://schemas.microsoft.com/office/drawing/2014/main" id="{C7506A37-28E4-2121-FC38-F81B3C43D9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14" y="3193999"/>
            <a:ext cx="268262" cy="268100"/>
          </a:xfrm>
          <a:prstGeom prst="rect">
            <a:avLst/>
          </a:prstGeom>
        </p:spPr>
      </p:pic>
      <p:pic>
        <p:nvPicPr>
          <p:cNvPr id="17" name="Imagem 16" descr="Ícone&#10;&#10;Descrição gerada automaticamente">
            <a:extLst>
              <a:ext uri="{FF2B5EF4-FFF2-40B4-BE49-F238E27FC236}">
                <a16:creationId xmlns:a16="http://schemas.microsoft.com/office/drawing/2014/main" id="{E3314C01-B70D-CE8D-1BB3-8A724FB64D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14" y="3519766"/>
            <a:ext cx="268262" cy="2681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1E3C878-1EC9-F7CB-EB7C-EA29422408FF}"/>
              </a:ext>
            </a:extLst>
          </p:cNvPr>
          <p:cNvSpPr txBox="1">
            <a:spLocks/>
          </p:cNvSpPr>
          <p:nvPr/>
        </p:nvSpPr>
        <p:spPr>
          <a:xfrm>
            <a:off x="529520" y="3924533"/>
            <a:ext cx="3081895" cy="47476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Accede a </a:t>
            </a:r>
            <a:r>
              <a:rPr lang="en-US" sz="1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nuestro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Portal de </a:t>
            </a:r>
            <a:r>
              <a:rPr lang="en-US" sz="1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Capacitación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00000"/>
              </a:lnSpc>
            </a:pP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www.portalpanaftosa.org/es/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A894C051-208E-4F1E-A1D7-493C297F61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0870" y="1754426"/>
            <a:ext cx="7039429" cy="510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7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D36F5D-F1A2-A453-42C6-4E1A741835AD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pt-BR" dirty="0"/>
              <a:t>PROGRESO</a:t>
            </a:r>
            <a:br>
              <a:rPr lang="pt-BR" dirty="0"/>
            </a:br>
            <a:endParaRPr lang="pt-BR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287429A-8858-2A7E-30E8-A61F327FB4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9710" y="2049462"/>
            <a:ext cx="5606596" cy="38115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1996-2000 muchas iniciativas lograron desarrollar vacunación de forma sistemática ante la fuerte presencia de Fiebre Aftosa.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Fuerte actividad de coordinación en frontera Brasil/Bolivia, Tripartita Argentina/Paraguay/Bolivia (Tarija).</a:t>
            </a:r>
          </a:p>
          <a:p>
            <a:r>
              <a:rPr lang="pt-BR" sz="2400" dirty="0"/>
              <a:t>	</a:t>
            </a:r>
          </a:p>
        </p:txBody>
      </p:sp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2BCB0288-C27A-4FA3-9DA4-9447D1532A9B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25D62A3-7E57-4F4E-97BE-08866B0E0B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38" t="25808" r="18776" b="14519"/>
          <a:stretch/>
        </p:blipFill>
        <p:spPr>
          <a:xfrm>
            <a:off x="6097871" y="1257300"/>
            <a:ext cx="6155815" cy="449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24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D36F5D-F1A2-A453-42C6-4E1A74183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648" y="61656"/>
            <a:ext cx="3932237" cy="16002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pt-BR" dirty="0"/>
              <a:t>PROGRESO</a:t>
            </a:r>
            <a:br>
              <a:rPr lang="pt-BR" dirty="0"/>
            </a:br>
            <a:endParaRPr lang="pt-BR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287429A-8858-2A7E-30E8-A61F327FB4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1845" y="1354995"/>
            <a:ext cx="5606596" cy="38115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400" dirty="0"/>
              <a:t>	</a:t>
            </a:r>
          </a:p>
          <a:p>
            <a:pPr marL="0" indent="0">
              <a:buNone/>
            </a:pPr>
            <a:r>
              <a:rPr lang="pt-BR" sz="2800" dirty="0" err="1"/>
              <a:t>Estructuracion</a:t>
            </a:r>
            <a:r>
              <a:rPr lang="pt-BR" sz="2800" dirty="0"/>
              <a:t> </a:t>
            </a:r>
            <a:r>
              <a:rPr lang="pt-BR" sz="2800" dirty="0" err="1"/>
              <a:t>del</a:t>
            </a:r>
            <a:r>
              <a:rPr lang="pt-BR" sz="2800" dirty="0"/>
              <a:t> </a:t>
            </a:r>
            <a:r>
              <a:rPr lang="pt-BR" sz="2800" dirty="0" err="1"/>
              <a:t>servicio</a:t>
            </a:r>
            <a:r>
              <a:rPr lang="pt-BR" sz="2800" dirty="0"/>
              <a:t> y </a:t>
            </a:r>
            <a:r>
              <a:rPr lang="pt-BR" sz="2800" dirty="0" err="1"/>
              <a:t>del</a:t>
            </a:r>
            <a:r>
              <a:rPr lang="pt-BR" sz="2800" dirty="0"/>
              <a:t> PRONEFA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DC8BD23-2021-9579-F015-42E8CC50EEF8}"/>
              </a:ext>
            </a:extLst>
          </p:cNvPr>
          <p:cNvSpPr txBox="1"/>
          <p:nvPr/>
        </p:nvSpPr>
        <p:spPr>
          <a:xfrm>
            <a:off x="8819538" y="6246801"/>
            <a:ext cx="3063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pt-BR" b="0" i="0" dirty="0">
                <a:solidFill>
                  <a:schemeClr val="bg1"/>
                </a:solidFill>
                <a:effectLst/>
                <a:latin typeface="+mj-lt"/>
              </a:rPr>
              <a:t>Logotipo de </a:t>
            </a:r>
            <a:r>
              <a:rPr lang="pt-BR" b="0" i="0" dirty="0" err="1">
                <a:solidFill>
                  <a:schemeClr val="bg1"/>
                </a:solidFill>
                <a:effectLst/>
                <a:latin typeface="+mj-lt"/>
              </a:rPr>
              <a:t>la</a:t>
            </a:r>
            <a:r>
              <a:rPr lang="pt-BR" b="0" i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pt-BR" b="0" i="0" dirty="0" err="1">
                <a:solidFill>
                  <a:schemeClr val="bg1"/>
                </a:solidFill>
                <a:effectLst/>
                <a:latin typeface="+mj-lt"/>
              </a:rPr>
              <a:t>institución</a:t>
            </a:r>
            <a:endParaRPr lang="pt-BR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2BCB0288-C27A-4FA3-9DA4-9447D1532A9B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6DAAB14A-FF0F-4AB4-9DF9-CCD6F2247B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7141681"/>
              </p:ext>
            </p:extLst>
          </p:nvPr>
        </p:nvGraphicFramePr>
        <p:xfrm>
          <a:off x="4840885" y="861756"/>
          <a:ext cx="7946648" cy="55570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" name="Imagen 9">
            <a:extLst>
              <a:ext uri="{FF2B5EF4-FFF2-40B4-BE49-F238E27FC236}">
                <a16:creationId xmlns:a16="http://schemas.microsoft.com/office/drawing/2014/main" id="{178A467D-324F-4B5A-B767-2C8AD664B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763" y="6042244"/>
            <a:ext cx="707678" cy="77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50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D36F5D-F1A2-A453-42C6-4E1A74183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178" y="-490491"/>
            <a:ext cx="3932237" cy="16002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pt-BR" dirty="0"/>
              <a:t>PROGRESO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287429A-8858-2A7E-30E8-A61F327FB4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1998" y="1407432"/>
            <a:ext cx="5606596" cy="381158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s-ES" sz="2400" b="1" dirty="0"/>
              <a:t>Control de la enfermedad</a:t>
            </a:r>
          </a:p>
          <a:p>
            <a:endParaRPr lang="es-E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2003 último foco detectado en el Dpto. del Beni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2007 último brote en Bolivia (Santa Cruz).</a:t>
            </a:r>
          </a:p>
          <a:p>
            <a:pPr marL="0" indent="0">
              <a:buNone/>
            </a:pPr>
            <a:r>
              <a:rPr lang="pt-BR" sz="2400" dirty="0"/>
              <a:t>	</a:t>
            </a:r>
          </a:p>
          <a:p>
            <a:pPr marL="0" indent="0">
              <a:buNone/>
            </a:pPr>
            <a:endParaRPr lang="pt-BR" sz="2400" dirty="0"/>
          </a:p>
          <a:p>
            <a:pPr marL="0" indent="0">
              <a:buNone/>
            </a:pPr>
            <a:endParaRPr lang="pt-BR" sz="2400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DC8BD23-2021-9579-F015-42E8CC50EEF8}"/>
              </a:ext>
            </a:extLst>
          </p:cNvPr>
          <p:cNvSpPr txBox="1"/>
          <p:nvPr/>
        </p:nvSpPr>
        <p:spPr>
          <a:xfrm>
            <a:off x="8819538" y="6246801"/>
            <a:ext cx="3063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pt-BR" b="0" i="0" dirty="0">
                <a:solidFill>
                  <a:schemeClr val="bg1"/>
                </a:solidFill>
                <a:effectLst/>
                <a:latin typeface="+mj-lt"/>
              </a:rPr>
              <a:t>Logotipo de </a:t>
            </a:r>
            <a:r>
              <a:rPr lang="pt-BR" b="0" i="0" dirty="0" err="1">
                <a:solidFill>
                  <a:schemeClr val="bg1"/>
                </a:solidFill>
                <a:effectLst/>
                <a:latin typeface="+mj-lt"/>
              </a:rPr>
              <a:t>la</a:t>
            </a:r>
            <a:r>
              <a:rPr lang="pt-BR" b="0" i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pt-BR" b="0" i="0" dirty="0" err="1">
                <a:solidFill>
                  <a:schemeClr val="bg1"/>
                </a:solidFill>
                <a:effectLst/>
                <a:latin typeface="+mj-lt"/>
              </a:rPr>
              <a:t>institución</a:t>
            </a:r>
            <a:endParaRPr lang="pt-BR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Gráfico 2">
            <a:extLst>
              <a:ext uri="{FF2B5EF4-FFF2-40B4-BE49-F238E27FC236}">
                <a16:creationId xmlns:a16="http://schemas.microsoft.com/office/drawing/2014/main" id="{FD2B5C02-54ED-4C7D-97E2-14198154AEB7}"/>
              </a:ext>
            </a:extLst>
          </p:cNvPr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41"/>
          <a:stretch/>
        </p:blipFill>
        <p:spPr bwMode="auto">
          <a:xfrm>
            <a:off x="6093392" y="1656670"/>
            <a:ext cx="6098608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2BCB0288-C27A-4FA3-9DA4-9447D1532A9B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pic>
        <p:nvPicPr>
          <p:cNvPr id="9" name="Gráfico 2">
            <a:extLst>
              <a:ext uri="{FF2B5EF4-FFF2-40B4-BE49-F238E27FC236}">
                <a16:creationId xmlns:a16="http://schemas.microsoft.com/office/drawing/2014/main" id="{9F55EFDB-6DC4-4BD9-BD62-0FC37B0F5A07}"/>
              </a:ext>
            </a:extLst>
          </p:cNvPr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23" t="28852" b="27777"/>
          <a:stretch/>
        </p:blipFill>
        <p:spPr bwMode="auto">
          <a:xfrm>
            <a:off x="8668232" y="4969782"/>
            <a:ext cx="2186668" cy="143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2D9E81E-E138-47B6-A1EE-2C9F9DF3B273}"/>
              </a:ext>
            </a:extLst>
          </p:cNvPr>
          <p:cNvSpPr txBox="1"/>
          <p:nvPr/>
        </p:nvSpPr>
        <p:spPr>
          <a:xfrm>
            <a:off x="9387525" y="5877469"/>
            <a:ext cx="1892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vacunación</a:t>
            </a:r>
            <a:endParaRPr lang="es-BO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D0017D5-44B2-4533-9387-E663AE75D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763" y="6042244"/>
            <a:ext cx="707678" cy="77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922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D36F5D-F1A2-A453-42C6-4E1A74183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178" y="-490491"/>
            <a:ext cx="3932237" cy="16002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pt-BR" dirty="0"/>
              <a:t>PROGRESO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287429A-8858-2A7E-30E8-A61F327FB4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4023" y="1226018"/>
            <a:ext cx="5606596" cy="381158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s-ES" sz="2400" b="1" dirty="0"/>
              <a:t>Culminación del proceso de zonificación?</a:t>
            </a:r>
          </a:p>
          <a:p>
            <a:endParaRPr lang="es-ES" sz="2400" dirty="0"/>
          </a:p>
          <a:p>
            <a:pPr marL="0" indent="0">
              <a:buNone/>
            </a:pPr>
            <a:endParaRPr lang="pt-BR" sz="2400" dirty="0"/>
          </a:p>
          <a:p>
            <a:pPr marL="0" indent="0">
              <a:buNone/>
            </a:pPr>
            <a:endParaRPr lang="pt-BR" sz="2400" dirty="0"/>
          </a:p>
        </p:txBody>
      </p:sp>
      <p:pic>
        <p:nvPicPr>
          <p:cNvPr id="10" name="6 Imagen">
            <a:extLst>
              <a:ext uri="{FF2B5EF4-FFF2-40B4-BE49-F238E27FC236}">
                <a16:creationId xmlns:a16="http://schemas.microsoft.com/office/drawing/2014/main" id="{F19A8EAC-363F-4049-BEBF-1D1F12F32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0358" t="8412" r="7803" b="18024"/>
          <a:stretch>
            <a:fillRect/>
          </a:stretch>
        </p:blipFill>
        <p:spPr bwMode="auto">
          <a:xfrm>
            <a:off x="3027321" y="1744547"/>
            <a:ext cx="208501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7 Imagen">
            <a:extLst>
              <a:ext uri="{FF2B5EF4-FFF2-40B4-BE49-F238E27FC236}">
                <a16:creationId xmlns:a16="http://schemas.microsoft.com/office/drawing/2014/main" id="{26BD60C1-B0F0-44F9-9703-C98D13B26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10696" t="8534" r="7471" b="18918"/>
          <a:stretch>
            <a:fillRect/>
          </a:stretch>
        </p:blipFill>
        <p:spPr bwMode="auto">
          <a:xfrm>
            <a:off x="613810" y="1744547"/>
            <a:ext cx="2085009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9 Imagen">
            <a:extLst>
              <a:ext uri="{FF2B5EF4-FFF2-40B4-BE49-F238E27FC236}">
                <a16:creationId xmlns:a16="http://schemas.microsoft.com/office/drawing/2014/main" id="{FE81087C-A97A-4864-961E-246E700F3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11914" t="5200" r="6451" b="21877"/>
          <a:stretch>
            <a:fillRect/>
          </a:stretch>
        </p:blipFill>
        <p:spPr bwMode="auto">
          <a:xfrm>
            <a:off x="5393429" y="1785926"/>
            <a:ext cx="2085009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10 Imagen">
            <a:extLst>
              <a:ext uri="{FF2B5EF4-FFF2-40B4-BE49-F238E27FC236}">
                <a16:creationId xmlns:a16="http://schemas.microsoft.com/office/drawing/2014/main" id="{A68B70DE-4671-4D1B-B7A2-732F5A6DA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l="19186" t="19759" r="11710" b="20294"/>
          <a:stretch>
            <a:fillRect/>
          </a:stretch>
        </p:blipFill>
        <p:spPr bwMode="auto">
          <a:xfrm>
            <a:off x="653138" y="4131322"/>
            <a:ext cx="2085009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3 Imagen">
            <a:extLst>
              <a:ext uri="{FF2B5EF4-FFF2-40B4-BE49-F238E27FC236}">
                <a16:creationId xmlns:a16="http://schemas.microsoft.com/office/drawing/2014/main" id="{B6D34C3B-FC3F-4A4E-8819-BCCC5CD2B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l="11545" t="12148" r="8653" b="15355"/>
          <a:stretch>
            <a:fillRect/>
          </a:stretch>
        </p:blipFill>
        <p:spPr bwMode="auto">
          <a:xfrm>
            <a:off x="3086312" y="4134111"/>
            <a:ext cx="2085009" cy="2157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EAC814BD-E4E3-416E-B8BC-CCA13FDCCFD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413" r="30876"/>
          <a:stretch/>
        </p:blipFill>
        <p:spPr>
          <a:xfrm>
            <a:off x="5521604" y="3993035"/>
            <a:ext cx="2085009" cy="2089143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D515E004-3E3A-47B5-B6DE-F446E67247C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259" t="13250" r="1909" b="13250"/>
          <a:stretch/>
        </p:blipFill>
        <p:spPr>
          <a:xfrm>
            <a:off x="8136320" y="1744547"/>
            <a:ext cx="3441870" cy="356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496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9978C7-C560-2CF5-4099-36A728E0D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830" y="555046"/>
            <a:ext cx="4400534" cy="9654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pt-BR" sz="2800" dirty="0"/>
              <a:t>PROGRESO</a:t>
            </a:r>
            <a:endParaRPr lang="pt-BR" sz="2800" dirty="0">
              <a:solidFill>
                <a:schemeClr val="bg1"/>
              </a:solidFill>
            </a:endParaRPr>
          </a:p>
        </p:txBody>
      </p:sp>
      <p:sp>
        <p:nvSpPr>
          <p:cNvPr id="4" name="Espaço Reservado para Imagem 3">
            <a:extLst>
              <a:ext uri="{FF2B5EF4-FFF2-40B4-BE49-F238E27FC236}">
                <a16:creationId xmlns:a16="http://schemas.microsoft.com/office/drawing/2014/main" id="{28876B9C-6F4A-BAA6-1A4B-25EF15A52B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19800" y="542537"/>
            <a:ext cx="6172200" cy="3636963"/>
          </a:xfrm>
        </p:spPr>
        <p:txBody>
          <a:bodyPr/>
          <a:lstStyle/>
          <a:p>
            <a:pPr algn="r"/>
            <a:r>
              <a:rPr lang="pt-BR" dirty="0"/>
              <a:t>CONGABOL – VETERINARIOS SECTOR PRIVADO EN LA RED DE VIGILANCIA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3017A85-1862-F82F-5B50-F185A5CA5CF4}"/>
              </a:ext>
            </a:extLst>
          </p:cNvPr>
          <p:cNvSpPr txBox="1"/>
          <p:nvPr/>
        </p:nvSpPr>
        <p:spPr>
          <a:xfrm>
            <a:off x="8819538" y="6246801"/>
            <a:ext cx="3063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pt-BR" b="0" i="0" dirty="0">
                <a:solidFill>
                  <a:schemeClr val="bg1"/>
                </a:solidFill>
                <a:effectLst/>
                <a:latin typeface="+mj-lt"/>
              </a:rPr>
              <a:t>Logotipo de </a:t>
            </a:r>
            <a:r>
              <a:rPr lang="pt-BR" b="0" i="0" dirty="0" err="1">
                <a:solidFill>
                  <a:schemeClr val="bg1"/>
                </a:solidFill>
                <a:effectLst/>
                <a:latin typeface="+mj-lt"/>
              </a:rPr>
              <a:t>la</a:t>
            </a:r>
            <a:r>
              <a:rPr lang="pt-BR" b="0" i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pt-BR" b="0" i="0" dirty="0" err="1">
                <a:solidFill>
                  <a:schemeClr val="bg1"/>
                </a:solidFill>
                <a:effectLst/>
                <a:latin typeface="+mj-lt"/>
              </a:rPr>
              <a:t>institución</a:t>
            </a:r>
            <a:endParaRPr lang="pt-BR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Marcador de contenido 8">
            <a:extLst>
              <a:ext uri="{FF2B5EF4-FFF2-40B4-BE49-F238E27FC236}">
                <a16:creationId xmlns:a16="http://schemas.microsoft.com/office/drawing/2014/main" id="{8ED3F198-9B1B-405D-9083-8448551279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9830" y="1798568"/>
            <a:ext cx="5231486" cy="4021662"/>
          </a:xfrm>
        </p:spPr>
        <p:txBody>
          <a:bodyPr>
            <a:normAutofit/>
          </a:bodyPr>
          <a:lstStyle/>
          <a:p>
            <a:pPr algn="just"/>
            <a:r>
              <a:rPr lang="es-ES" sz="2800" dirty="0"/>
              <a:t>ESTRUCTURA VETERINARIA PRIVADA</a:t>
            </a:r>
            <a:endParaRPr lang="es-ES" sz="2800" dirty="0">
              <a:latin typeface="Aptos Narrow" panose="020B0004020202020204" pitchFamily="34" charset="0"/>
              <a:cs typeface="Aharoni" panose="02010803020104030203" pitchFamily="2" charset="-79"/>
            </a:endParaRPr>
          </a:p>
          <a:p>
            <a:pPr algn="just"/>
            <a:r>
              <a:rPr lang="es-ES" sz="2800" dirty="0">
                <a:latin typeface="Aptos Narrow" panose="020B0004020202020204" pitchFamily="34" charset="0"/>
                <a:cs typeface="Aharoni" panose="02010803020104030203" pitchFamily="2" charset="-79"/>
              </a:rPr>
              <a:t>Mecanismos de acreditación de parte de SENASAG permite tener un robusto SINSA.</a:t>
            </a:r>
          </a:p>
          <a:p>
            <a:pPr algn="just"/>
            <a:r>
              <a:rPr lang="es-ES" sz="2800" dirty="0">
                <a:latin typeface="Aptos Narrow" panose="020B0004020202020204" pitchFamily="34" charset="0"/>
              </a:rPr>
              <a:t>Veterinarios de Asociaciones y Federaciones brindan asesoramiento en cada municipio.</a:t>
            </a:r>
          </a:p>
        </p:txBody>
      </p:sp>
      <p:pic>
        <p:nvPicPr>
          <p:cNvPr id="9" name="Marcador de contenido 9">
            <a:extLst>
              <a:ext uri="{FF2B5EF4-FFF2-40B4-BE49-F238E27FC236}">
                <a16:creationId xmlns:a16="http://schemas.microsoft.com/office/drawing/2014/main" id="{96F460DC-63EB-4DCD-BA7E-60D50F3424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925"/>
          <a:stretch/>
        </p:blipFill>
        <p:spPr>
          <a:xfrm>
            <a:off x="7297228" y="2112199"/>
            <a:ext cx="4586288" cy="446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276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A266D9-D21D-423D-8B8C-7080EC341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615" y="-611188"/>
            <a:ext cx="8200322" cy="1600200"/>
          </a:xfrm>
        </p:spPr>
        <p:txBody>
          <a:bodyPr/>
          <a:lstStyle/>
          <a:p>
            <a:r>
              <a:rPr lang="es-ES" dirty="0"/>
              <a:t>DESAFIOS – VIGILANCIA EPIDEMIOLOGICA</a:t>
            </a:r>
            <a:endParaRPr lang="es-BO" dirty="0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19A2413-29CF-407A-BAE1-F428788BE267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id="{882535A6-3489-4327-802E-0C7423F639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0716881"/>
              </p:ext>
            </p:extLst>
          </p:nvPr>
        </p:nvGraphicFramePr>
        <p:xfrm>
          <a:off x="936170" y="1000579"/>
          <a:ext cx="10319659" cy="5669280"/>
        </p:xfrm>
        <a:graphic>
          <a:graphicData uri="http://schemas.openxmlformats.org/drawingml/2006/table">
            <a:tbl>
              <a:tblPr firstRow="1" bandRow="1"/>
              <a:tblGrid>
                <a:gridCol w="1886856">
                  <a:extLst>
                    <a:ext uri="{9D8B030D-6E8A-4147-A177-3AD203B41FA5}">
                      <a16:colId xmlns:a16="http://schemas.microsoft.com/office/drawing/2014/main" val="1476255200"/>
                    </a:ext>
                  </a:extLst>
                </a:gridCol>
                <a:gridCol w="1084113">
                  <a:extLst>
                    <a:ext uri="{9D8B030D-6E8A-4147-A177-3AD203B41FA5}">
                      <a16:colId xmlns:a16="http://schemas.microsoft.com/office/drawing/2014/main" val="2909389006"/>
                    </a:ext>
                  </a:extLst>
                </a:gridCol>
                <a:gridCol w="1469738">
                  <a:extLst>
                    <a:ext uri="{9D8B030D-6E8A-4147-A177-3AD203B41FA5}">
                      <a16:colId xmlns:a16="http://schemas.microsoft.com/office/drawing/2014/main" val="2158898966"/>
                    </a:ext>
                  </a:extLst>
                </a:gridCol>
                <a:gridCol w="1469738">
                  <a:extLst>
                    <a:ext uri="{9D8B030D-6E8A-4147-A177-3AD203B41FA5}">
                      <a16:colId xmlns:a16="http://schemas.microsoft.com/office/drawing/2014/main" val="3429728047"/>
                    </a:ext>
                  </a:extLst>
                </a:gridCol>
                <a:gridCol w="1469738">
                  <a:extLst>
                    <a:ext uri="{9D8B030D-6E8A-4147-A177-3AD203B41FA5}">
                      <a16:colId xmlns:a16="http://schemas.microsoft.com/office/drawing/2014/main" val="3086097379"/>
                    </a:ext>
                  </a:extLst>
                </a:gridCol>
                <a:gridCol w="1469738">
                  <a:extLst>
                    <a:ext uri="{9D8B030D-6E8A-4147-A177-3AD203B41FA5}">
                      <a16:colId xmlns:a16="http://schemas.microsoft.com/office/drawing/2014/main" val="3073706178"/>
                    </a:ext>
                  </a:extLst>
                </a:gridCol>
                <a:gridCol w="1469738">
                  <a:extLst>
                    <a:ext uri="{9D8B030D-6E8A-4147-A177-3AD203B41FA5}">
                      <a16:colId xmlns:a16="http://schemas.microsoft.com/office/drawing/2014/main" val="2745990183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marL="22860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s-ES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cs typeface="Calibri"/>
                          <a:sym typeface="Calibri"/>
                        </a:rPr>
                        <a:t>Métodos de </a:t>
                      </a:r>
                      <a:r>
                        <a:rPr kumimoji="0" lang="es-ES" sz="2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cs typeface="Calibri"/>
                          <a:sym typeface="Calibri"/>
                        </a:rPr>
                        <a:t>Vig</a:t>
                      </a:r>
                      <a:r>
                        <a:rPr kumimoji="0" lang="es-ES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cs typeface="Calibri"/>
                          <a:sym typeface="Calibri"/>
                        </a:rPr>
                        <a:t>.</a:t>
                      </a:r>
                      <a:endParaRPr kumimoji="0" lang="es-BO" sz="2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cs typeface="Calibri"/>
                        <a:sym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solidFill>
                            <a:schemeClr val="bg1"/>
                          </a:solidFill>
                        </a:rPr>
                        <a:t>Vigilancia</a:t>
                      </a:r>
                      <a:endParaRPr lang="es-BO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BO" dirty="0"/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BO" dirty="0"/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BO" dirty="0"/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solidFill>
                            <a:schemeClr val="bg1"/>
                          </a:solidFill>
                        </a:rPr>
                        <a:t>Aplicación</a:t>
                      </a:r>
                      <a:endParaRPr lang="es-BO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BO" dirty="0"/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487961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685800" marR="0" lvl="0" indent="-4572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s-BO" sz="2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cs typeface="Calibri"/>
                        <a:sym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solidFill>
                            <a:schemeClr val="bg1"/>
                          </a:solidFill>
                        </a:rPr>
                        <a:t>Clínica</a:t>
                      </a:r>
                      <a:endParaRPr lang="es-BO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solidFill>
                            <a:schemeClr val="bg1"/>
                          </a:solidFill>
                        </a:rPr>
                        <a:t>Serológica</a:t>
                      </a:r>
                      <a:endParaRPr lang="es-BO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solidFill>
                            <a:schemeClr val="bg1"/>
                          </a:solidFill>
                        </a:rPr>
                        <a:t>Virológica</a:t>
                      </a:r>
                      <a:endParaRPr lang="es-BO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solidFill>
                            <a:schemeClr val="bg1"/>
                          </a:solidFill>
                        </a:rPr>
                        <a:t>Basado en riesgo</a:t>
                      </a:r>
                      <a:endParaRPr lang="es-BO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solidFill>
                            <a:schemeClr val="bg1"/>
                          </a:solidFill>
                        </a:rPr>
                        <a:t>Detección precoz</a:t>
                      </a:r>
                      <a:endParaRPr lang="es-BO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solidFill>
                            <a:schemeClr val="bg1"/>
                          </a:solidFill>
                        </a:rPr>
                        <a:t>En zonas libres sin </a:t>
                      </a:r>
                      <a:r>
                        <a:rPr lang="es-ES" b="1" dirty="0" err="1">
                          <a:solidFill>
                            <a:schemeClr val="bg1"/>
                          </a:solidFill>
                        </a:rPr>
                        <a:t>vac</a:t>
                      </a:r>
                      <a:endParaRPr lang="es-BO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180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s-BO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cs typeface="Calibri"/>
                          <a:sym typeface="Calibri"/>
                        </a:rPr>
                        <a:t>Sistema para la notificación de </a:t>
                      </a:r>
                      <a:r>
                        <a:rPr kumimoji="0" lang="es-BO" sz="2000" b="1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cs typeface="Calibri"/>
                          <a:sym typeface="Calibri"/>
                        </a:rPr>
                        <a:t>Enf</a:t>
                      </a:r>
                      <a:r>
                        <a:rPr kumimoji="0" lang="es-BO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cs typeface="Calibri"/>
                          <a:sym typeface="Calibri"/>
                        </a:rPr>
                        <a:t>. </a:t>
                      </a:r>
                      <a:r>
                        <a:rPr kumimoji="0" lang="es-BO" sz="2000" b="1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cs typeface="Calibri"/>
                          <a:sym typeface="Calibri"/>
                        </a:rPr>
                        <a:t>Vesc</a:t>
                      </a:r>
                      <a:r>
                        <a:rPr kumimoji="0" lang="es-BO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cs typeface="Calibri"/>
                          <a:sym typeface="Calibri"/>
                        </a:rPr>
                        <a:t>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solidFill>
                            <a:schemeClr val="bg1"/>
                          </a:solidFill>
                        </a:rPr>
                        <a:t>X</a:t>
                      </a:r>
                      <a:endParaRPr lang="es-BO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solidFill>
                            <a:schemeClr val="bg1"/>
                          </a:solidFill>
                        </a:rPr>
                        <a:t>X</a:t>
                      </a:r>
                      <a:endParaRPr lang="es-BO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solidFill>
                            <a:schemeClr val="bg1"/>
                          </a:solidFill>
                        </a:rPr>
                        <a:t>X</a:t>
                      </a:r>
                      <a:endParaRPr lang="es-BO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BO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>
                          <a:solidFill>
                            <a:schemeClr val="bg1"/>
                          </a:solidFill>
                        </a:rPr>
                        <a:t>*****</a:t>
                      </a:r>
                      <a:endParaRPr lang="es-BO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>
                          <a:solidFill>
                            <a:schemeClr val="bg1"/>
                          </a:solidFill>
                        </a:rPr>
                        <a:t>*****</a:t>
                      </a:r>
                      <a:endParaRPr lang="es-BO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6101997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s-BO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cs typeface="Calibri"/>
                          <a:sym typeface="Calibri"/>
                        </a:rPr>
                        <a:t>Encuestas y muestreos</a:t>
                      </a:r>
                      <a:endParaRPr kumimoji="0" lang="es-BO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cs typeface="Calibri"/>
                        <a:sym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solidFill>
                            <a:schemeClr val="bg1"/>
                          </a:solidFill>
                        </a:rPr>
                        <a:t>X</a:t>
                      </a:r>
                      <a:endParaRPr lang="es-BO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solidFill>
                            <a:schemeClr val="bg1"/>
                          </a:solidFill>
                        </a:rPr>
                        <a:t>x</a:t>
                      </a:r>
                      <a:endParaRPr lang="es-BO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solidFill>
                            <a:schemeClr val="bg1"/>
                          </a:solidFill>
                        </a:rPr>
                        <a:t>X</a:t>
                      </a:r>
                      <a:endParaRPr lang="es-BO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solidFill>
                            <a:schemeClr val="bg1"/>
                          </a:solidFill>
                        </a:rPr>
                        <a:t>X</a:t>
                      </a:r>
                      <a:endParaRPr lang="es-BO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es-BO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es-BO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613309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s-BO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cs typeface="Calibri"/>
                        <a:sym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solidFill>
                            <a:schemeClr val="bg1"/>
                          </a:solidFill>
                        </a:rPr>
                        <a:t>X</a:t>
                      </a:r>
                      <a:endParaRPr lang="es-BO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BO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BO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solidFill>
                            <a:schemeClr val="bg1"/>
                          </a:solidFill>
                        </a:rPr>
                        <a:t>X</a:t>
                      </a:r>
                      <a:endParaRPr lang="es-BO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es-BO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>
                          <a:solidFill>
                            <a:schemeClr val="bg1"/>
                          </a:solidFill>
                        </a:rPr>
                        <a:t>***</a:t>
                      </a:r>
                      <a:endParaRPr lang="es-BO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06349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s-BO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cs typeface="Calibri"/>
                          <a:sym typeface="Calibri"/>
                        </a:rPr>
                        <a:t>Inspección ante y post mortem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solidFill>
                            <a:schemeClr val="bg1"/>
                          </a:solidFill>
                        </a:rPr>
                        <a:t>X</a:t>
                      </a:r>
                      <a:endParaRPr lang="es-BO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BO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BO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BO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es-BO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>
                          <a:solidFill>
                            <a:schemeClr val="bg1"/>
                          </a:solidFill>
                        </a:rPr>
                        <a:t>**</a:t>
                      </a:r>
                      <a:endParaRPr lang="es-BO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68753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s-BO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cs typeface="Calibri"/>
                          <a:sym typeface="Calibri"/>
                        </a:rPr>
                        <a:t>Vigilancia sindrómica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solidFill>
                            <a:schemeClr val="bg1"/>
                          </a:solidFill>
                        </a:rPr>
                        <a:t>X</a:t>
                      </a:r>
                      <a:endParaRPr lang="es-BO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solidFill>
                            <a:schemeClr val="bg1"/>
                          </a:solidFill>
                        </a:rPr>
                        <a:t>X</a:t>
                      </a:r>
                      <a:endParaRPr lang="es-BO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solidFill>
                            <a:schemeClr val="bg1"/>
                          </a:solidFill>
                        </a:rPr>
                        <a:t>X</a:t>
                      </a:r>
                      <a:endParaRPr lang="es-BO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solidFill>
                            <a:schemeClr val="bg1"/>
                          </a:solidFill>
                        </a:rPr>
                        <a:t>X</a:t>
                      </a:r>
                      <a:endParaRPr lang="es-BO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>
                          <a:solidFill>
                            <a:schemeClr val="bg1"/>
                          </a:solidFill>
                        </a:rPr>
                        <a:t>*****</a:t>
                      </a:r>
                      <a:endParaRPr lang="es-BO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>
                          <a:solidFill>
                            <a:schemeClr val="bg1"/>
                          </a:solidFill>
                        </a:rPr>
                        <a:t>*****</a:t>
                      </a:r>
                      <a:endParaRPr lang="es-BO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65018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s-BO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cs typeface="Calibri"/>
                          <a:sym typeface="Calibri"/>
                        </a:rPr>
                        <a:t>Vigilancia de unidades centinela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solidFill>
                            <a:schemeClr val="bg1"/>
                          </a:solidFill>
                        </a:rPr>
                        <a:t>X</a:t>
                      </a:r>
                      <a:endParaRPr lang="es-BO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solidFill>
                            <a:schemeClr val="bg1"/>
                          </a:solidFill>
                        </a:rPr>
                        <a:t>X</a:t>
                      </a:r>
                      <a:endParaRPr lang="es-BO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solidFill>
                            <a:schemeClr val="bg1"/>
                          </a:solidFill>
                        </a:rPr>
                        <a:t>X</a:t>
                      </a:r>
                      <a:endParaRPr lang="es-BO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solidFill>
                            <a:schemeClr val="bg1"/>
                          </a:solidFill>
                        </a:rPr>
                        <a:t>X</a:t>
                      </a:r>
                      <a:endParaRPr lang="es-BO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BO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>
                          <a:solidFill>
                            <a:schemeClr val="bg1"/>
                          </a:solidFill>
                        </a:rPr>
                        <a:t>NA</a:t>
                      </a:r>
                      <a:endParaRPr lang="es-BO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2617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s-ES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cs typeface="Calibri"/>
                          <a:sym typeface="Calibri"/>
                        </a:rPr>
                        <a:t>Vigilancia fronteriza</a:t>
                      </a:r>
                      <a:endParaRPr kumimoji="0" lang="es-BO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cs typeface="Calibri"/>
                        <a:sym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solidFill>
                            <a:schemeClr val="bg1"/>
                          </a:solidFill>
                        </a:rPr>
                        <a:t>X</a:t>
                      </a:r>
                      <a:endParaRPr lang="es-BO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BO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solidFill>
                            <a:schemeClr val="bg1"/>
                          </a:solidFill>
                        </a:rPr>
                        <a:t>X</a:t>
                      </a:r>
                      <a:endParaRPr lang="es-BO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BO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>
                          <a:solidFill>
                            <a:schemeClr val="bg1"/>
                          </a:solidFill>
                        </a:rPr>
                        <a:t>****</a:t>
                      </a:r>
                      <a:endParaRPr lang="es-BO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>
                          <a:solidFill>
                            <a:schemeClr val="bg1"/>
                          </a:solidFill>
                        </a:rPr>
                        <a:t>*****</a:t>
                      </a:r>
                      <a:endParaRPr lang="es-BO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40287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2965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036750-EBD3-C074-C8F4-F896E95286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964678C9-7A1E-FE65-2F4F-9A80E52C3DA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C74F4EF2-DC2E-76A8-17DC-FD01251798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065" y="5691545"/>
            <a:ext cx="2196280" cy="1170968"/>
          </a:xfrm>
          <a:prstGeom prst="rect">
            <a:avLst/>
          </a:prstGeom>
        </p:spPr>
      </p:pic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72B9630D-C829-57FB-4D01-1AAA49426E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0703918"/>
              </p:ext>
            </p:extLst>
          </p:nvPr>
        </p:nvGraphicFramePr>
        <p:xfrm>
          <a:off x="-415410" y="0"/>
          <a:ext cx="8224065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Tabla 12">
            <a:extLst>
              <a:ext uri="{FF2B5EF4-FFF2-40B4-BE49-F238E27FC236}">
                <a16:creationId xmlns:a16="http://schemas.microsoft.com/office/drawing/2014/main" id="{D6051D7A-D12C-C5A6-4399-D20CB26DD9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1425518"/>
              </p:ext>
            </p:extLst>
          </p:nvPr>
        </p:nvGraphicFramePr>
        <p:xfrm>
          <a:off x="7403691" y="457751"/>
          <a:ext cx="4788309" cy="2575560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3060575">
                  <a:extLst>
                    <a:ext uri="{9D8B030D-6E8A-4147-A177-3AD203B41FA5}">
                      <a16:colId xmlns:a16="http://schemas.microsoft.com/office/drawing/2014/main" val="544920558"/>
                    </a:ext>
                  </a:extLst>
                </a:gridCol>
                <a:gridCol w="853822">
                  <a:extLst>
                    <a:ext uri="{9D8B030D-6E8A-4147-A177-3AD203B41FA5}">
                      <a16:colId xmlns:a16="http://schemas.microsoft.com/office/drawing/2014/main" val="3762132127"/>
                    </a:ext>
                  </a:extLst>
                </a:gridCol>
                <a:gridCol w="873912">
                  <a:extLst>
                    <a:ext uri="{9D8B030D-6E8A-4147-A177-3AD203B41FA5}">
                      <a16:colId xmlns:a16="http://schemas.microsoft.com/office/drawing/2014/main" val="2300063651"/>
                    </a:ext>
                  </a:extLst>
                </a:gridCol>
              </a:tblGrid>
              <a:tr h="337953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Planificación de la Preparación para enfrentar Emergencias por Fiebre Aftosa</a:t>
                      </a:r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rgbClr val="000000"/>
                          </a:solidFill>
                          <a:effectLst/>
                        </a:rPr>
                        <a:t>Puntaje Promedio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Nivel de Desarrollo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17790100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72000" lvl="1" algn="l" fontAlgn="b"/>
                      <a:r>
                        <a:rPr lang="es-E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Procedimientos generales para gestión de enfermedades animales prioritarias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4,00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Óptimo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64915446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72000" lvl="1" algn="l" fontAlgn="b"/>
                      <a:r>
                        <a:rPr lang="es-E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Marco jurídico nacional que establece responsabilidades, control y financiamiento en casos de emergencia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3,30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Avanzado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82235316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72000" lvl="1" algn="l" fontAlgn="b"/>
                      <a:r>
                        <a:rPr lang="es-E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Gobernanza y cadena de mando adaptada a la emergencia zoosanitaria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3,40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Avanzado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9809467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72000" lvl="1" algn="l" fontAlgn="b"/>
                      <a:r>
                        <a:rPr lang="es-E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Análisis de riesgo disponible para los riesgos prioritarios de la sanidad animal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4,00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Óptimo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68722270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72000" lvl="1" algn="l" fontAlgn="b"/>
                      <a:r>
                        <a:rPr lang="es-E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Planes genéricos para emergencias y específicos de respuesta a fiebre aftosa, manuales de operaciones, procedimientos operacionales estándares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2,90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Parcial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61926508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72000" lvl="1" algn="l" fontAlgn="b"/>
                      <a:r>
                        <a:rPr lang="es-E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Comunicación y participación de la comunidad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3,00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Avanzado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865277430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21370CCD-BEAA-0072-5716-4C0D42CB9EA5}"/>
              </a:ext>
            </a:extLst>
          </p:cNvPr>
          <p:cNvSpPr txBox="1"/>
          <p:nvPr/>
        </p:nvSpPr>
        <p:spPr>
          <a:xfrm>
            <a:off x="7808654" y="5934119"/>
            <a:ext cx="4078545" cy="92333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419" b="1" dirty="0">
                <a:solidFill>
                  <a:schemeClr val="bg2"/>
                </a:solidFill>
              </a:rPr>
              <a:t>Senda Progresiva para la preparación de Emergencias </a:t>
            </a:r>
          </a:p>
          <a:p>
            <a:pPr algn="ctr"/>
            <a:r>
              <a:rPr lang="es-419" b="1" dirty="0">
                <a:solidFill>
                  <a:schemeClr val="bg2"/>
                </a:solidFill>
              </a:rPr>
              <a:t>(PPEP)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DA95C3EA-5B60-4E5F-88B7-6E8FC491DF3A}"/>
              </a:ext>
            </a:extLst>
          </p:cNvPr>
          <p:cNvSpPr txBox="1">
            <a:spLocks/>
          </p:cNvSpPr>
          <p:nvPr/>
        </p:nvSpPr>
        <p:spPr>
          <a:xfrm>
            <a:off x="7881807" y="3435243"/>
            <a:ext cx="4310193" cy="1600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>DESAFIOS</a:t>
            </a:r>
          </a:p>
          <a:p>
            <a:r>
              <a:rPr lang="pt-BR" sz="3200" dirty="0" err="1"/>
              <a:t>Planificación</a:t>
            </a:r>
            <a:r>
              <a:rPr lang="pt-BR" sz="3200" dirty="0"/>
              <a:t> de </a:t>
            </a:r>
            <a:r>
              <a:rPr lang="pt-BR" sz="3200" dirty="0" err="1"/>
              <a:t>gestión</a:t>
            </a:r>
            <a:r>
              <a:rPr lang="pt-BR" sz="3200" dirty="0"/>
              <a:t> de </a:t>
            </a:r>
            <a:r>
              <a:rPr lang="pt-BR" sz="3200" dirty="0" err="1"/>
              <a:t>emergencias</a:t>
            </a:r>
            <a:endParaRPr lang="pt-BR" sz="3200" dirty="0"/>
          </a:p>
          <a:p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3311159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A266D9-D21D-423D-8B8C-7080EC341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615" y="-202818"/>
            <a:ext cx="3932237" cy="1600200"/>
          </a:xfrm>
        </p:spPr>
        <p:txBody>
          <a:bodyPr/>
          <a:lstStyle/>
          <a:p>
            <a:r>
              <a:rPr lang="es-ES" dirty="0"/>
              <a:t>DESAFIOS</a:t>
            </a:r>
            <a:endParaRPr lang="es-BO" dirty="0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19A2413-29CF-407A-BAE1-F428788BE267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4714853-B498-43E2-9C40-787741B9BF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6304" y="1698140"/>
            <a:ext cx="4723001" cy="4337844"/>
          </a:xfrm>
        </p:spPr>
        <p:txBody>
          <a:bodyPr>
            <a:normAutofit lnSpcReduction="10000"/>
          </a:bodyPr>
          <a:lstStyle/>
          <a:p>
            <a:r>
              <a:rPr lang="pt-BR" sz="2400" dirty="0"/>
              <a:t>PLANIFICACION DE GESTION DE EMERGENCIAS</a:t>
            </a:r>
          </a:p>
          <a:p>
            <a:pPr algn="just"/>
            <a:r>
              <a:rPr lang="es-ES" sz="2400" dirty="0"/>
              <a:t>Consolidar los fondos </a:t>
            </a:r>
            <a:r>
              <a:rPr lang="es-ES" sz="2400" dirty="0" err="1"/>
              <a:t>emergenciales</a:t>
            </a:r>
            <a:r>
              <a:rPr lang="es-ES" sz="2400" dirty="0"/>
              <a:t> vigentes, incluyendo la compensación en caso de retorno de la FA. </a:t>
            </a:r>
          </a:p>
          <a:p>
            <a:pPr algn="just"/>
            <a:r>
              <a:rPr lang="es-ES" sz="2400" dirty="0"/>
              <a:t>Incorporar las APP bajo las directrices OMSA sostenible en el tiempo.</a:t>
            </a:r>
          </a:p>
          <a:p>
            <a:pPr algn="just"/>
            <a:r>
              <a:rPr lang="es-ES" sz="2400" dirty="0"/>
              <a:t>Estrategias </a:t>
            </a:r>
            <a:r>
              <a:rPr lang="es-ES" sz="2400" dirty="0" err="1"/>
              <a:t>emergenciales</a:t>
            </a:r>
            <a:r>
              <a:rPr lang="es-ES" sz="2400" dirty="0"/>
              <a:t> por fiebre aftosa con sustento de banco de vacunas.</a:t>
            </a:r>
          </a:p>
          <a:p>
            <a:pPr algn="just"/>
            <a:endParaRPr lang="es-ES" sz="2400" dirty="0"/>
          </a:p>
          <a:p>
            <a:pPr algn="just"/>
            <a:endParaRPr lang="es-ES" sz="2400" dirty="0"/>
          </a:p>
          <a:p>
            <a:endParaRPr lang="es-BO" sz="24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4BE9C1C-E012-44A0-B2FF-E6809492A8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11" t="8164" r="1256" b="14119"/>
          <a:stretch/>
        </p:blipFill>
        <p:spPr>
          <a:xfrm>
            <a:off x="6914147" y="1397382"/>
            <a:ext cx="5161166" cy="44285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36118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8_Personalizar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Personalizar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ersonalizar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2_Personalizar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3_Personalizar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4_Personalizar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5_Personalizar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6_Personalizar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7_Personalizar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860</TotalTime>
  <Words>446</Words>
  <Application>Microsoft Office PowerPoint</Application>
  <PresentationFormat>Panorámica</PresentationFormat>
  <Paragraphs>121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10</vt:i4>
      </vt:variant>
      <vt:variant>
        <vt:lpstr>Títulos de diapositiva</vt:lpstr>
      </vt:variant>
      <vt:variant>
        <vt:i4>10</vt:i4>
      </vt:variant>
    </vt:vector>
  </HeadingPairs>
  <TitlesOfParts>
    <vt:vector size="26" baseType="lpstr">
      <vt:lpstr>Aptos</vt:lpstr>
      <vt:lpstr>Aptos Display</vt:lpstr>
      <vt:lpstr>Aptos Narrow</vt:lpstr>
      <vt:lpstr>Arial</vt:lpstr>
      <vt:lpstr>Calibri</vt:lpstr>
      <vt:lpstr>Times New Roman</vt:lpstr>
      <vt:lpstr>Tema do Office</vt:lpstr>
      <vt:lpstr>1_Personalizar design</vt:lpstr>
      <vt:lpstr>Personalizar design</vt:lpstr>
      <vt:lpstr>2_Personalizar design</vt:lpstr>
      <vt:lpstr>3_Personalizar design</vt:lpstr>
      <vt:lpstr>4_Personalizar design</vt:lpstr>
      <vt:lpstr>5_Personalizar design</vt:lpstr>
      <vt:lpstr>6_Personalizar design</vt:lpstr>
      <vt:lpstr>7_Personalizar design</vt:lpstr>
      <vt:lpstr>8_Personalizar design</vt:lpstr>
      <vt:lpstr>Progreso y desafíos del programa de fiebre aftosa en Bolivia  </vt:lpstr>
      <vt:lpstr>PROGRESO </vt:lpstr>
      <vt:lpstr>PROGRESO </vt:lpstr>
      <vt:lpstr>PROGRESO</vt:lpstr>
      <vt:lpstr>PROGRESO</vt:lpstr>
      <vt:lpstr>PROGRESO</vt:lpstr>
      <vt:lpstr>DESAFIOS – VIGILANCIA EPIDEMIOLOGICA</vt:lpstr>
      <vt:lpstr>Presentación de PowerPoint</vt:lpstr>
      <vt:lpstr>DESAFIOS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Progreso y desafíos del programa de fiebre aftosa en Bolivia</dc:title>
  <dc:creator>Felipe Kiske</dc:creator>
  <cp:lastModifiedBy>SENASAG</cp:lastModifiedBy>
  <cp:revision>36</cp:revision>
  <dcterms:created xsi:type="dcterms:W3CDTF">2025-01-27T17:24:51Z</dcterms:created>
  <dcterms:modified xsi:type="dcterms:W3CDTF">2025-04-03T12:08:52Z</dcterms:modified>
</cp:coreProperties>
</file>